
<file path=[Content_Types].xml><?xml version="1.0" encoding="utf-8"?>
<Types xmlns="http://schemas.openxmlformats.org/package/2006/content-types">
  <Default Extension="emf" ContentType="image/x-emf"/>
  <Default Extension="rels" ContentType="application/vnd.openxmlformats-package.relationships+xml"/>
  <Default Extension="tiff" ContentType="image/tiff"/>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5"/>
  </p:notesMasterIdLst>
  <p:sldIdLst>
    <p:sldId id="256" r:id="rId2"/>
    <p:sldId id="321" r:id="rId3"/>
    <p:sldId id="329" r:id="rId4"/>
    <p:sldId id="330" r:id="rId5"/>
    <p:sldId id="322" r:id="rId6"/>
    <p:sldId id="323" r:id="rId7"/>
    <p:sldId id="324" r:id="rId8"/>
    <p:sldId id="325" r:id="rId9"/>
    <p:sldId id="326" r:id="rId10"/>
    <p:sldId id="332" r:id="rId11"/>
    <p:sldId id="327" r:id="rId12"/>
    <p:sldId id="328" r:id="rId13"/>
    <p:sldId id="331" r:id="rId1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2" d="100"/>
          <a:sy n="82" d="100"/>
        </p:scale>
        <p:origin x="14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May 2023</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May 2023</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May 2023</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May 2023</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May 2023</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May 2023</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May 2023</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May 2023</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May 2023</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May 2023</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May 2023</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P802.15-23-0286-00-6ma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Visio_Drawing.vsdx"/><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Visio_Drawing1.vsdx"/><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May 2023</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Overview of 802.15.6-2012 Std and use of the 802 Architecture</a:t>
            </a: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May </a:t>
            </a:r>
            <a:r>
              <a:rPr lang="en-US" sz="1600" dirty="0" err="1">
                <a:solidFill>
                  <a:schemeClr val="dk2"/>
                </a:solidFill>
                <a:latin typeface="Times New Roman"/>
                <a:ea typeface="Times New Roman"/>
                <a:cs typeface="Times New Roman"/>
                <a:sym typeface="Times New Roman"/>
              </a:rPr>
              <a:t>x</a:t>
            </a:r>
            <a:r>
              <a:rPr lang="en-US" sz="1600" b="0" i="0" u="none" strike="noStrike" cap="none" dirty="0" err="1">
                <a:solidFill>
                  <a:schemeClr val="dk2"/>
                </a:solidFill>
                <a:latin typeface="Times New Roman"/>
                <a:ea typeface="Times New Roman"/>
                <a:cs typeface="Times New Roman"/>
                <a:sym typeface="Times New Roman"/>
              </a:rPr>
              <a:t>th</a:t>
            </a:r>
            <a:r>
              <a:rPr lang="en-US" sz="1600" b="0" i="0" u="none" strike="noStrike" cap="none" dirty="0">
                <a:solidFill>
                  <a:schemeClr val="dk2"/>
                </a:solidFill>
                <a:latin typeface="Times New Roman"/>
                <a:ea typeface="Times New Roman"/>
                <a:cs typeface="Times New Roman"/>
                <a:sym typeface="Times New Roman"/>
              </a:rPr>
              <a:t>, 2023</a:t>
            </a:r>
          </a:p>
          <a:p>
            <a:pPr marL="0" marR="0" lvl="0" indent="0" algn="l" defTabSz="914400" rtl="0" eaLnBrk="1" fontAlgn="auto" latinLnBrk="0" hangingPunct="1">
              <a:spcBef>
                <a:spcPts val="300"/>
              </a:spcBef>
              <a:spcAft>
                <a:spcPts val="30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Ryuji Kohno</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Minsoo Kim</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spcBef>
                <a:spcPts val="300"/>
              </a:spcBef>
              <a:spcAft>
                <a:spcPts val="30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Yokosuka Research Park International Alliance Institute (YRP-IAI),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Yokohama National University (YNU),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CWC, Oulu Univ. Finland.</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Marco.Hernandez@ieee.org; kohno@ynu.ac.jp; </a:t>
            </a:r>
            <a:r>
              <a:rPr kumimoji="0" lang="en-US" sz="1600" b="0" i="0" u="none" strike="noStrike" kern="0" cap="none" spc="0" normalizeH="0" baseline="0" noProof="0" dirty="0">
                <a:ln>
                  <a:noFill/>
                </a:ln>
                <a:solidFill>
                  <a:srgbClr val="000000"/>
                </a:solidFill>
                <a:effectLst/>
                <a:uLnTx/>
                <a:uFillTx/>
                <a:latin typeface="Times New Roman"/>
                <a:cs typeface="Arial"/>
                <a:sym typeface="Arial"/>
              </a:rPr>
              <a:t>Kobayashi-Takumi-ch@ynu.ac.jp; Minsoo@minsookim.com;</a:t>
            </a:r>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Abstract: </a:t>
            </a:r>
            <a:r>
              <a:rPr lang="en-US" sz="1600" i="0" u="none" strike="noStrike" cap="none" dirty="0">
                <a:solidFill>
                  <a:schemeClr val="dk2"/>
                </a:solidFill>
                <a:latin typeface="Times New Roman"/>
                <a:ea typeface="Times New Roman"/>
                <a:cs typeface="Times New Roman"/>
                <a:sym typeface="Times New Roman"/>
              </a:rPr>
              <a:t>Joint meeting 802.1 and 802.15</a:t>
            </a:r>
            <a:r>
              <a:rPr lang="en-US" sz="1600" dirty="0">
                <a:solidFill>
                  <a:schemeClr val="dk2"/>
                </a:solidFill>
                <a:latin typeface="Times New Roman"/>
                <a:ea typeface="Times New Roman"/>
                <a:cs typeface="Times New Roman"/>
                <a:sym typeface="Times New Roman"/>
              </a:rPr>
              <a:t>.</a:t>
            </a:r>
            <a:endParaRPr dirty="0"/>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a:t>
            </a:r>
            <a:endParaRPr dirty="0"/>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0E952-AD01-70A6-4668-0AD7A939F955}"/>
              </a:ext>
            </a:extLst>
          </p:cNvPr>
          <p:cNvSpPr>
            <a:spLocks noGrp="1"/>
          </p:cNvSpPr>
          <p:nvPr>
            <p:ph type="title"/>
          </p:nvPr>
        </p:nvSpPr>
        <p:spPr/>
        <p:txBody>
          <a:bodyPr/>
          <a:lstStyle/>
          <a:p>
            <a:r>
              <a:rPr lang="en-US" sz="3200" dirty="0">
                <a:latin typeface="+mn-lt"/>
              </a:rPr>
              <a:t>Support of QoS via in P15.6ma</a:t>
            </a:r>
            <a:endParaRPr lang="en-US" sz="3200" dirty="0"/>
          </a:p>
        </p:txBody>
      </p:sp>
      <p:sp>
        <p:nvSpPr>
          <p:cNvPr id="3" name="Text Placeholder 2">
            <a:extLst>
              <a:ext uri="{FF2B5EF4-FFF2-40B4-BE49-F238E27FC236}">
                <a16:creationId xmlns:a16="http://schemas.microsoft.com/office/drawing/2014/main" id="{006C0FF3-DD26-5FD3-6F4B-7FDD65C4E418}"/>
              </a:ext>
            </a:extLst>
          </p:cNvPr>
          <p:cNvSpPr>
            <a:spLocks noGrp="1"/>
          </p:cNvSpPr>
          <p:nvPr>
            <p:ph type="body" idx="1"/>
          </p:nvPr>
        </p:nvSpPr>
        <p:spPr/>
        <p:txBody>
          <a:bodyPr/>
          <a:lstStyle/>
          <a:p>
            <a:r>
              <a:rPr lang="en-US" sz="2400" dirty="0">
                <a:latin typeface="+mn-lt"/>
              </a:rPr>
              <a:t>TG6ma has plans to revise Table 18, but nothing concrete yet.</a:t>
            </a:r>
          </a:p>
          <a:p>
            <a:r>
              <a:rPr lang="en-US" sz="2400" dirty="0">
                <a:latin typeface="+mn-lt"/>
              </a:rPr>
              <a:t>Nevertheless, we will support compatibility with 802.1 traffic classification. </a:t>
            </a:r>
          </a:p>
          <a:p>
            <a:endParaRPr lang="en-US" sz="2400" dirty="0">
              <a:latin typeface="+mn-lt"/>
            </a:endParaRPr>
          </a:p>
        </p:txBody>
      </p:sp>
      <p:sp>
        <p:nvSpPr>
          <p:cNvPr id="4" name="Date Placeholder 3">
            <a:extLst>
              <a:ext uri="{FF2B5EF4-FFF2-40B4-BE49-F238E27FC236}">
                <a16:creationId xmlns:a16="http://schemas.microsoft.com/office/drawing/2014/main" id="{4FE54CAD-6AC6-4580-E64D-974AAFEDE8D6}"/>
              </a:ext>
            </a:extLst>
          </p:cNvPr>
          <p:cNvSpPr>
            <a:spLocks noGrp="1"/>
          </p:cNvSpPr>
          <p:nvPr>
            <p:ph type="dt" idx="10"/>
          </p:nvPr>
        </p:nvSpPr>
        <p:spPr/>
        <p:txBody>
          <a:bodyPr/>
          <a:lstStyle/>
          <a:p>
            <a:r>
              <a:rPr lang="en-US"/>
              <a:t>May 2023</a:t>
            </a:r>
            <a:endParaRPr lang="en-US" dirty="0"/>
          </a:p>
        </p:txBody>
      </p:sp>
      <p:sp>
        <p:nvSpPr>
          <p:cNvPr id="5" name="Footer Placeholder 4">
            <a:extLst>
              <a:ext uri="{FF2B5EF4-FFF2-40B4-BE49-F238E27FC236}">
                <a16:creationId xmlns:a16="http://schemas.microsoft.com/office/drawing/2014/main" id="{A86ED2E9-7860-D3B0-EB87-37533DEB53F0}"/>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70682621-43FB-4435-7EC6-C17B6B1FF1F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Tree>
    <p:extLst>
      <p:ext uri="{BB962C8B-B14F-4D97-AF65-F5344CB8AC3E}">
        <p14:creationId xmlns:p14="http://schemas.microsoft.com/office/powerpoint/2010/main" val="143012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05693-630B-7FC7-B7FD-399D71DC1CD0}"/>
              </a:ext>
            </a:extLst>
          </p:cNvPr>
          <p:cNvSpPr>
            <a:spLocks noGrp="1"/>
          </p:cNvSpPr>
          <p:nvPr>
            <p:ph type="title"/>
          </p:nvPr>
        </p:nvSpPr>
        <p:spPr/>
        <p:txBody>
          <a:bodyPr/>
          <a:lstStyle/>
          <a:p>
            <a:r>
              <a:rPr lang="en-US" dirty="0"/>
              <a:t>MSDU format in 15.6-2012</a:t>
            </a:r>
          </a:p>
        </p:txBody>
      </p:sp>
      <p:sp>
        <p:nvSpPr>
          <p:cNvPr id="3" name="Text Placeholder 2">
            <a:extLst>
              <a:ext uri="{FF2B5EF4-FFF2-40B4-BE49-F238E27FC236}">
                <a16:creationId xmlns:a16="http://schemas.microsoft.com/office/drawing/2014/main" id="{61B1EBDA-0E17-2267-1118-2198ACECBA89}"/>
              </a:ext>
            </a:extLst>
          </p:cNvPr>
          <p:cNvSpPr>
            <a:spLocks noGrp="1"/>
          </p:cNvSpPr>
          <p:nvPr>
            <p:ph type="body" idx="1"/>
          </p:nvPr>
        </p:nvSpPr>
        <p:spPr/>
        <p:txBody>
          <a:bodyPr/>
          <a:lstStyle/>
          <a:p>
            <a:r>
              <a:rPr lang="en-US" sz="2400" dirty="0">
                <a:latin typeface="+mn-lt"/>
              </a:rPr>
              <a:t>The usual: MAC header + MAC payload + MAC footer</a:t>
            </a:r>
          </a:p>
          <a:p>
            <a:endParaRPr lang="en-US" sz="2400" dirty="0">
              <a:latin typeface="+mn-lt"/>
            </a:endParaRPr>
          </a:p>
        </p:txBody>
      </p:sp>
      <p:sp>
        <p:nvSpPr>
          <p:cNvPr id="4" name="Date Placeholder 3">
            <a:extLst>
              <a:ext uri="{FF2B5EF4-FFF2-40B4-BE49-F238E27FC236}">
                <a16:creationId xmlns:a16="http://schemas.microsoft.com/office/drawing/2014/main" id="{51290BC0-D5D1-E2D9-171F-9EEFE1CE0972}"/>
              </a:ext>
            </a:extLst>
          </p:cNvPr>
          <p:cNvSpPr>
            <a:spLocks noGrp="1"/>
          </p:cNvSpPr>
          <p:nvPr>
            <p:ph type="dt" idx="10"/>
          </p:nvPr>
        </p:nvSpPr>
        <p:spPr/>
        <p:txBody>
          <a:bodyPr/>
          <a:lstStyle/>
          <a:p>
            <a:r>
              <a:rPr lang="en-US"/>
              <a:t>May 2023</a:t>
            </a:r>
            <a:endParaRPr lang="en-US" dirty="0"/>
          </a:p>
        </p:txBody>
      </p:sp>
      <p:sp>
        <p:nvSpPr>
          <p:cNvPr id="5" name="Footer Placeholder 4">
            <a:extLst>
              <a:ext uri="{FF2B5EF4-FFF2-40B4-BE49-F238E27FC236}">
                <a16:creationId xmlns:a16="http://schemas.microsoft.com/office/drawing/2014/main" id="{42FEBAE5-0FB8-43E9-75B5-AFD64131C858}"/>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7996A9D0-4EC1-7F49-96F9-A7E82A1A913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pic>
        <p:nvPicPr>
          <p:cNvPr id="7" name="Picture 6">
            <a:extLst>
              <a:ext uri="{FF2B5EF4-FFF2-40B4-BE49-F238E27FC236}">
                <a16:creationId xmlns:a16="http://schemas.microsoft.com/office/drawing/2014/main" id="{BE4197F3-23E5-87B4-0A83-C4B0088D1563}"/>
              </a:ext>
            </a:extLst>
          </p:cNvPr>
          <p:cNvPicPr>
            <a:picLocks noChangeAspect="1"/>
          </p:cNvPicPr>
          <p:nvPr/>
        </p:nvPicPr>
        <p:blipFill>
          <a:blip r:embed="rId2"/>
          <a:stretch>
            <a:fillRect/>
          </a:stretch>
        </p:blipFill>
        <p:spPr>
          <a:xfrm>
            <a:off x="571607" y="2944239"/>
            <a:ext cx="2910625" cy="1115438"/>
          </a:xfrm>
          <a:prstGeom prst="rect">
            <a:avLst/>
          </a:prstGeom>
        </p:spPr>
      </p:pic>
      <p:pic>
        <p:nvPicPr>
          <p:cNvPr id="8" name="Picture 7">
            <a:extLst>
              <a:ext uri="{FF2B5EF4-FFF2-40B4-BE49-F238E27FC236}">
                <a16:creationId xmlns:a16="http://schemas.microsoft.com/office/drawing/2014/main" id="{082680E8-CF8A-6CA1-324C-558CCE36D86F}"/>
              </a:ext>
            </a:extLst>
          </p:cNvPr>
          <p:cNvPicPr>
            <a:picLocks noChangeAspect="1"/>
          </p:cNvPicPr>
          <p:nvPr/>
        </p:nvPicPr>
        <p:blipFill>
          <a:blip r:embed="rId3"/>
          <a:stretch>
            <a:fillRect/>
          </a:stretch>
        </p:blipFill>
        <p:spPr>
          <a:xfrm>
            <a:off x="4233071" y="2944239"/>
            <a:ext cx="3451538" cy="1180289"/>
          </a:xfrm>
          <a:prstGeom prst="rect">
            <a:avLst/>
          </a:prstGeom>
        </p:spPr>
      </p:pic>
      <p:pic>
        <p:nvPicPr>
          <p:cNvPr id="9" name="Picture 8">
            <a:extLst>
              <a:ext uri="{FF2B5EF4-FFF2-40B4-BE49-F238E27FC236}">
                <a16:creationId xmlns:a16="http://schemas.microsoft.com/office/drawing/2014/main" id="{C26501EA-4CEF-2372-6659-9D10EDFB071B}"/>
              </a:ext>
            </a:extLst>
          </p:cNvPr>
          <p:cNvPicPr>
            <a:picLocks noChangeAspect="1"/>
          </p:cNvPicPr>
          <p:nvPr/>
        </p:nvPicPr>
        <p:blipFill>
          <a:blip r:embed="rId4"/>
          <a:stretch>
            <a:fillRect/>
          </a:stretch>
        </p:blipFill>
        <p:spPr>
          <a:xfrm>
            <a:off x="3138367" y="4325403"/>
            <a:ext cx="5640946" cy="2036323"/>
          </a:xfrm>
          <a:prstGeom prst="rect">
            <a:avLst/>
          </a:prstGeom>
        </p:spPr>
      </p:pic>
    </p:spTree>
    <p:extLst>
      <p:ext uri="{BB962C8B-B14F-4D97-AF65-F5344CB8AC3E}">
        <p14:creationId xmlns:p14="http://schemas.microsoft.com/office/powerpoint/2010/main" val="4186637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A5F60-A241-7AE2-AE77-444B620B1AB6}"/>
              </a:ext>
            </a:extLst>
          </p:cNvPr>
          <p:cNvSpPr>
            <a:spLocks noGrp="1"/>
          </p:cNvSpPr>
          <p:nvPr>
            <p:ph type="title"/>
          </p:nvPr>
        </p:nvSpPr>
        <p:spPr/>
        <p:txBody>
          <a:bodyPr/>
          <a:lstStyle/>
          <a:p>
            <a:r>
              <a:rPr lang="en-US" dirty="0"/>
              <a:t>15.6ma MAC </a:t>
            </a:r>
          </a:p>
        </p:txBody>
      </p:sp>
      <p:sp>
        <p:nvSpPr>
          <p:cNvPr id="3" name="Text Placeholder 2">
            <a:extLst>
              <a:ext uri="{FF2B5EF4-FFF2-40B4-BE49-F238E27FC236}">
                <a16:creationId xmlns:a16="http://schemas.microsoft.com/office/drawing/2014/main" id="{45D1005D-D6EC-7F4B-F0C6-9300E06F7E31}"/>
              </a:ext>
            </a:extLst>
          </p:cNvPr>
          <p:cNvSpPr>
            <a:spLocks noGrp="1"/>
          </p:cNvSpPr>
          <p:nvPr>
            <p:ph type="body" idx="1"/>
          </p:nvPr>
        </p:nvSpPr>
        <p:spPr/>
        <p:txBody>
          <a:bodyPr/>
          <a:lstStyle/>
          <a:p>
            <a:r>
              <a:rPr lang="en-US" sz="2400" dirty="0">
                <a:latin typeface="+mn-lt"/>
              </a:rPr>
              <a:t>Due to the history background of 15.6, the MSDU format supports several MAC mechanisms (polling, CSMA, slotted Aloha, LBT), and it is up to vendors what specifically to implement.</a:t>
            </a:r>
          </a:p>
          <a:p>
            <a:r>
              <a:rPr lang="en-US" sz="2400" dirty="0">
                <a:latin typeface="+mn-lt"/>
              </a:rPr>
              <a:t>The revision 15.6ma will simplify the MAC mechanism under a UWB PHY to be LBT &amp; slotted Aloha (CAP) and TDMA (CFP), and so the MSDU Frame control format will change.</a:t>
            </a:r>
          </a:p>
          <a:p>
            <a:endParaRPr lang="en-US" sz="2400" dirty="0">
              <a:latin typeface="+mn-lt"/>
            </a:endParaRPr>
          </a:p>
        </p:txBody>
      </p:sp>
      <p:sp>
        <p:nvSpPr>
          <p:cNvPr id="4" name="Date Placeholder 3">
            <a:extLst>
              <a:ext uri="{FF2B5EF4-FFF2-40B4-BE49-F238E27FC236}">
                <a16:creationId xmlns:a16="http://schemas.microsoft.com/office/drawing/2014/main" id="{A1F771B0-73D5-ECDD-CE18-951B06BBD84A}"/>
              </a:ext>
            </a:extLst>
          </p:cNvPr>
          <p:cNvSpPr>
            <a:spLocks noGrp="1"/>
          </p:cNvSpPr>
          <p:nvPr>
            <p:ph type="dt" idx="10"/>
          </p:nvPr>
        </p:nvSpPr>
        <p:spPr/>
        <p:txBody>
          <a:bodyPr/>
          <a:lstStyle/>
          <a:p>
            <a:r>
              <a:rPr lang="en-US"/>
              <a:t>May 2023</a:t>
            </a:r>
            <a:endParaRPr lang="en-US" dirty="0"/>
          </a:p>
        </p:txBody>
      </p:sp>
      <p:sp>
        <p:nvSpPr>
          <p:cNvPr id="5" name="Footer Placeholder 4">
            <a:extLst>
              <a:ext uri="{FF2B5EF4-FFF2-40B4-BE49-F238E27FC236}">
                <a16:creationId xmlns:a16="http://schemas.microsoft.com/office/drawing/2014/main" id="{B0ABED62-F09A-5CF3-A39F-FAB9EF8702F8}"/>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248CCE7D-CE13-DADB-75D6-0BE3E1D73A3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Tree>
    <p:extLst>
      <p:ext uri="{BB962C8B-B14F-4D97-AF65-F5344CB8AC3E}">
        <p14:creationId xmlns:p14="http://schemas.microsoft.com/office/powerpoint/2010/main" val="95615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4E7B2-1EE5-8FF9-F1F4-789FDEDF62D4}"/>
              </a:ext>
            </a:extLst>
          </p:cNvPr>
          <p:cNvSpPr>
            <a:spLocks noGrp="1"/>
          </p:cNvSpPr>
          <p:nvPr>
            <p:ph type="title"/>
          </p:nvPr>
        </p:nvSpPr>
        <p:spPr/>
        <p:txBody>
          <a:bodyPr/>
          <a:lstStyle/>
          <a:p>
            <a:r>
              <a:rPr lang="en-US" dirty="0"/>
              <a:t>Next steps</a:t>
            </a:r>
          </a:p>
        </p:txBody>
      </p:sp>
      <p:sp>
        <p:nvSpPr>
          <p:cNvPr id="3" name="Text Placeholder 2">
            <a:extLst>
              <a:ext uri="{FF2B5EF4-FFF2-40B4-BE49-F238E27FC236}">
                <a16:creationId xmlns:a16="http://schemas.microsoft.com/office/drawing/2014/main" id="{CD196956-085F-9406-4D69-3B7AD5C82691}"/>
              </a:ext>
            </a:extLst>
          </p:cNvPr>
          <p:cNvSpPr>
            <a:spLocks noGrp="1"/>
          </p:cNvSpPr>
          <p:nvPr>
            <p:ph type="body" idx="1"/>
          </p:nvPr>
        </p:nvSpPr>
        <p:spPr/>
        <p:txBody>
          <a:bodyPr/>
          <a:lstStyle/>
          <a:p>
            <a:r>
              <a:rPr lang="en-US" sz="2400" dirty="0">
                <a:latin typeface="+mn-lt"/>
              </a:rPr>
              <a:t>a</a:t>
            </a:r>
          </a:p>
        </p:txBody>
      </p:sp>
      <p:sp>
        <p:nvSpPr>
          <p:cNvPr id="4" name="Date Placeholder 3">
            <a:extLst>
              <a:ext uri="{FF2B5EF4-FFF2-40B4-BE49-F238E27FC236}">
                <a16:creationId xmlns:a16="http://schemas.microsoft.com/office/drawing/2014/main" id="{03FB7CED-798D-1837-82B5-D3D78BC54767}"/>
              </a:ext>
            </a:extLst>
          </p:cNvPr>
          <p:cNvSpPr>
            <a:spLocks noGrp="1"/>
          </p:cNvSpPr>
          <p:nvPr>
            <p:ph type="dt" idx="10"/>
          </p:nvPr>
        </p:nvSpPr>
        <p:spPr/>
        <p:txBody>
          <a:bodyPr/>
          <a:lstStyle/>
          <a:p>
            <a:r>
              <a:rPr lang="en-US"/>
              <a:t>May 2023</a:t>
            </a:r>
            <a:endParaRPr lang="en-US" dirty="0"/>
          </a:p>
        </p:txBody>
      </p:sp>
      <p:sp>
        <p:nvSpPr>
          <p:cNvPr id="5" name="Footer Placeholder 4">
            <a:extLst>
              <a:ext uri="{FF2B5EF4-FFF2-40B4-BE49-F238E27FC236}">
                <a16:creationId xmlns:a16="http://schemas.microsoft.com/office/drawing/2014/main" id="{01309128-5984-C2E2-8903-919C644F1732}"/>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A054103E-822C-8776-ACFB-2858436B79E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Tree>
    <p:extLst>
      <p:ext uri="{BB962C8B-B14F-4D97-AF65-F5344CB8AC3E}">
        <p14:creationId xmlns:p14="http://schemas.microsoft.com/office/powerpoint/2010/main" val="3308123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AC4B5-BEBC-39D4-3BBA-AB42E03DC010}"/>
              </a:ext>
            </a:extLst>
          </p:cNvPr>
          <p:cNvSpPr>
            <a:spLocks noGrp="1"/>
          </p:cNvSpPr>
          <p:nvPr>
            <p:ph type="title"/>
          </p:nvPr>
        </p:nvSpPr>
        <p:spPr/>
        <p:txBody>
          <a:bodyPr/>
          <a:lstStyle/>
          <a:p>
            <a:r>
              <a:rPr lang="en-US" dirty="0"/>
              <a:t>802.15.6 in a nutshell</a:t>
            </a:r>
          </a:p>
        </p:txBody>
      </p:sp>
      <p:sp>
        <p:nvSpPr>
          <p:cNvPr id="3" name="Text Placeholder 2">
            <a:extLst>
              <a:ext uri="{FF2B5EF4-FFF2-40B4-BE49-F238E27FC236}">
                <a16:creationId xmlns:a16="http://schemas.microsoft.com/office/drawing/2014/main" id="{069A96C9-6A03-9BE8-C391-83A4F3A55415}"/>
              </a:ext>
            </a:extLst>
          </p:cNvPr>
          <p:cNvSpPr>
            <a:spLocks noGrp="1"/>
          </p:cNvSpPr>
          <p:nvPr>
            <p:ph type="body" idx="1"/>
          </p:nvPr>
        </p:nvSpPr>
        <p:spPr>
          <a:xfrm>
            <a:off x="685800" y="1663959"/>
            <a:ext cx="7772400" cy="4114800"/>
          </a:xfrm>
        </p:spPr>
        <p:txBody>
          <a:bodyPr/>
          <a:lstStyle/>
          <a:p>
            <a:r>
              <a:rPr lang="en-US" sz="2400" dirty="0">
                <a:latin typeface="+mn-lt"/>
              </a:rPr>
              <a:t>15.6 Body Area Networks define a simple star topology of devices or wearables around the human body   </a:t>
            </a:r>
            <a:endParaRPr lang="en-US" sz="2000" dirty="0">
              <a:latin typeface="+mn-lt"/>
            </a:endParaRPr>
          </a:p>
          <a:p>
            <a:endParaRPr lang="en-US" sz="2400" dirty="0">
              <a:latin typeface="+mn-lt"/>
            </a:endParaRPr>
          </a:p>
          <a:p>
            <a:endParaRPr lang="en-US" sz="2400" dirty="0">
              <a:latin typeface="+mn-lt"/>
            </a:endParaRPr>
          </a:p>
          <a:p>
            <a:endParaRPr lang="en-US" dirty="0"/>
          </a:p>
        </p:txBody>
      </p:sp>
      <p:sp>
        <p:nvSpPr>
          <p:cNvPr id="4" name="Date Placeholder 3">
            <a:extLst>
              <a:ext uri="{FF2B5EF4-FFF2-40B4-BE49-F238E27FC236}">
                <a16:creationId xmlns:a16="http://schemas.microsoft.com/office/drawing/2014/main" id="{95FF21A4-91F1-C756-5996-7059F3148498}"/>
              </a:ext>
            </a:extLst>
          </p:cNvPr>
          <p:cNvSpPr>
            <a:spLocks noGrp="1"/>
          </p:cNvSpPr>
          <p:nvPr>
            <p:ph type="dt" idx="10"/>
          </p:nvPr>
        </p:nvSpPr>
        <p:spPr/>
        <p:txBody>
          <a:bodyPr/>
          <a:lstStyle/>
          <a:p>
            <a:r>
              <a:rPr lang="en-US"/>
              <a:t>May 2023</a:t>
            </a:r>
            <a:endParaRPr lang="en-US" dirty="0"/>
          </a:p>
        </p:txBody>
      </p:sp>
      <p:sp>
        <p:nvSpPr>
          <p:cNvPr id="5" name="Footer Placeholder 4">
            <a:extLst>
              <a:ext uri="{FF2B5EF4-FFF2-40B4-BE49-F238E27FC236}">
                <a16:creationId xmlns:a16="http://schemas.microsoft.com/office/drawing/2014/main" id="{E06BB894-D8E0-8150-DD11-54993E81A8D0}"/>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AD83F3C4-525A-4A6E-A442-90C9FDCECF7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8" name="Rectangle 2">
            <a:extLst>
              <a:ext uri="{FF2B5EF4-FFF2-40B4-BE49-F238E27FC236}">
                <a16:creationId xmlns:a16="http://schemas.microsoft.com/office/drawing/2014/main" id="{2D66C747-95E8-0279-6C1D-48D0F828F58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a:extLst>
              <a:ext uri="{FF2B5EF4-FFF2-40B4-BE49-F238E27FC236}">
                <a16:creationId xmlns:a16="http://schemas.microsoft.com/office/drawing/2014/main" id="{15379393-9A20-F682-AC2F-90AA0690F4EA}"/>
              </a:ext>
            </a:extLst>
          </p:cNvPr>
          <p:cNvGraphicFramePr>
            <a:graphicFrameLocks noChangeAspect="1"/>
          </p:cNvGraphicFramePr>
          <p:nvPr>
            <p:extLst>
              <p:ext uri="{D42A27DB-BD31-4B8C-83A1-F6EECF244321}">
                <p14:modId xmlns:p14="http://schemas.microsoft.com/office/powerpoint/2010/main" val="1096008989"/>
              </p:ext>
            </p:extLst>
          </p:nvPr>
        </p:nvGraphicFramePr>
        <p:xfrm>
          <a:off x="1627187" y="2859379"/>
          <a:ext cx="5965825" cy="2994025"/>
        </p:xfrm>
        <a:graphic>
          <a:graphicData uri="http://schemas.openxmlformats.org/presentationml/2006/ole">
            <mc:AlternateContent xmlns:mc="http://schemas.openxmlformats.org/markup-compatibility/2006">
              <mc:Choice xmlns:v="urn:schemas-microsoft-com:vml" Requires="v">
                <p:oleObj name="Visio" r:id="rId2" imgW="7071076" imgH="3542970" progId="Visio.Drawing.15">
                  <p:embed/>
                </p:oleObj>
              </mc:Choice>
              <mc:Fallback>
                <p:oleObj name="Visio" r:id="rId2" imgW="7071076" imgH="3542970" progId="Visio.Drawing.15">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7187" y="2859379"/>
                        <a:ext cx="5965825" cy="2994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Box 9">
            <a:extLst>
              <a:ext uri="{FF2B5EF4-FFF2-40B4-BE49-F238E27FC236}">
                <a16:creationId xmlns:a16="http://schemas.microsoft.com/office/drawing/2014/main" id="{D025E227-4188-F427-1CB9-A506897DFD07}"/>
              </a:ext>
            </a:extLst>
          </p:cNvPr>
          <p:cNvSpPr txBox="1"/>
          <p:nvPr/>
        </p:nvSpPr>
        <p:spPr>
          <a:xfrm>
            <a:off x="1123247" y="5995131"/>
            <a:ext cx="3648756" cy="338554"/>
          </a:xfrm>
          <a:prstGeom prst="rect">
            <a:avLst/>
          </a:prstGeom>
          <a:noFill/>
        </p:spPr>
        <p:txBody>
          <a:bodyPr wrap="none" rtlCol="0">
            <a:spAutoFit/>
          </a:bodyPr>
          <a:lstStyle/>
          <a:p>
            <a:r>
              <a:rPr lang="en-US" sz="1600" dirty="0">
                <a:latin typeface="+mn-lt"/>
              </a:rPr>
              <a:t>For medical and non-medical applications</a:t>
            </a:r>
          </a:p>
        </p:txBody>
      </p:sp>
    </p:spTree>
    <p:extLst>
      <p:ext uri="{BB962C8B-B14F-4D97-AF65-F5344CB8AC3E}">
        <p14:creationId xmlns:p14="http://schemas.microsoft.com/office/powerpoint/2010/main" val="2925714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30774-FBB5-52EB-6367-33CACED6CBE9}"/>
              </a:ext>
            </a:extLst>
          </p:cNvPr>
          <p:cNvSpPr>
            <a:spLocks noGrp="1"/>
          </p:cNvSpPr>
          <p:nvPr>
            <p:ph type="title"/>
          </p:nvPr>
        </p:nvSpPr>
        <p:spPr/>
        <p:txBody>
          <a:bodyPr/>
          <a:lstStyle/>
          <a:p>
            <a:r>
              <a:rPr lang="en-US" dirty="0"/>
              <a:t>Star topology</a:t>
            </a:r>
          </a:p>
        </p:txBody>
      </p:sp>
      <p:sp>
        <p:nvSpPr>
          <p:cNvPr id="3" name="Text Placeholder 2">
            <a:extLst>
              <a:ext uri="{FF2B5EF4-FFF2-40B4-BE49-F238E27FC236}">
                <a16:creationId xmlns:a16="http://schemas.microsoft.com/office/drawing/2014/main" id="{0C984879-8424-805A-0886-1F5ED956DBF6}"/>
              </a:ext>
            </a:extLst>
          </p:cNvPr>
          <p:cNvSpPr>
            <a:spLocks noGrp="1"/>
          </p:cNvSpPr>
          <p:nvPr>
            <p:ph type="body" idx="1"/>
          </p:nvPr>
        </p:nvSpPr>
        <p:spPr/>
        <p:txBody>
          <a:bodyPr/>
          <a:lstStyle/>
          <a:p>
            <a:r>
              <a:rPr lang="en-US" sz="2400" dirty="0">
                <a:latin typeface="+mn-lt"/>
              </a:rPr>
              <a:t>Devices: sensor/actuator + radio interface </a:t>
            </a:r>
          </a:p>
          <a:p>
            <a:pPr lvl="1"/>
            <a:r>
              <a:rPr lang="en-US" sz="2000" dirty="0">
                <a:latin typeface="+mn-lt"/>
              </a:rPr>
              <a:t>may be placed on-body or in-body (implant or digestible)</a:t>
            </a:r>
          </a:p>
          <a:p>
            <a:r>
              <a:rPr lang="en-US" sz="2400" dirty="0">
                <a:latin typeface="+mn-lt"/>
              </a:rPr>
              <a:t>A coordinator controls the access to the medium.</a:t>
            </a:r>
          </a:p>
          <a:p>
            <a:r>
              <a:rPr lang="en-US" sz="2400" dirty="0">
                <a:latin typeface="+mn-lt"/>
              </a:rPr>
              <a:t>Those define a self-contained human wireless network. </a:t>
            </a:r>
          </a:p>
          <a:p>
            <a:pPr lvl="1"/>
            <a:r>
              <a:rPr lang="en-US" sz="2000" dirty="0">
                <a:latin typeface="+mn-lt"/>
              </a:rPr>
              <a:t>Connection to the outside (Internet) at a higher layer. </a:t>
            </a:r>
          </a:p>
        </p:txBody>
      </p:sp>
      <p:sp>
        <p:nvSpPr>
          <p:cNvPr id="4" name="Date Placeholder 3">
            <a:extLst>
              <a:ext uri="{FF2B5EF4-FFF2-40B4-BE49-F238E27FC236}">
                <a16:creationId xmlns:a16="http://schemas.microsoft.com/office/drawing/2014/main" id="{868BF535-3DC4-DD51-D5BC-FD3A60DBD2F8}"/>
              </a:ext>
            </a:extLst>
          </p:cNvPr>
          <p:cNvSpPr>
            <a:spLocks noGrp="1"/>
          </p:cNvSpPr>
          <p:nvPr>
            <p:ph type="dt" idx="10"/>
          </p:nvPr>
        </p:nvSpPr>
        <p:spPr/>
        <p:txBody>
          <a:bodyPr/>
          <a:lstStyle/>
          <a:p>
            <a:r>
              <a:rPr lang="en-US"/>
              <a:t>May 2023</a:t>
            </a:r>
            <a:endParaRPr lang="en-US" dirty="0"/>
          </a:p>
        </p:txBody>
      </p:sp>
      <p:sp>
        <p:nvSpPr>
          <p:cNvPr id="5" name="Footer Placeholder 4">
            <a:extLst>
              <a:ext uri="{FF2B5EF4-FFF2-40B4-BE49-F238E27FC236}">
                <a16:creationId xmlns:a16="http://schemas.microsoft.com/office/drawing/2014/main" id="{49A5EB18-7AA0-9549-4969-D2F844E7A2D4}"/>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E87FF99-92E9-A931-FB52-8A30DCE8958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2689854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3B84A-D154-CC57-57AD-8BE39381F65B}"/>
              </a:ext>
            </a:extLst>
          </p:cNvPr>
          <p:cNvSpPr>
            <a:spLocks noGrp="1"/>
          </p:cNvSpPr>
          <p:nvPr>
            <p:ph type="title"/>
          </p:nvPr>
        </p:nvSpPr>
        <p:spPr/>
        <p:txBody>
          <a:bodyPr/>
          <a:lstStyle/>
          <a:p>
            <a:r>
              <a:rPr lang="en-US" dirty="0"/>
              <a:t>15.6ma</a:t>
            </a:r>
          </a:p>
        </p:txBody>
      </p:sp>
      <p:sp>
        <p:nvSpPr>
          <p:cNvPr id="3" name="Text Placeholder 2">
            <a:extLst>
              <a:ext uri="{FF2B5EF4-FFF2-40B4-BE49-F238E27FC236}">
                <a16:creationId xmlns:a16="http://schemas.microsoft.com/office/drawing/2014/main" id="{6113878E-D51F-F3D8-152A-E4C5A933640A}"/>
              </a:ext>
            </a:extLst>
          </p:cNvPr>
          <p:cNvSpPr>
            <a:spLocks noGrp="1"/>
          </p:cNvSpPr>
          <p:nvPr>
            <p:ph type="body" idx="1"/>
          </p:nvPr>
        </p:nvSpPr>
        <p:spPr>
          <a:xfrm>
            <a:off x="685800" y="1592580"/>
            <a:ext cx="7772400" cy="4114800"/>
          </a:xfrm>
        </p:spPr>
        <p:txBody>
          <a:bodyPr/>
          <a:lstStyle/>
          <a:p>
            <a:r>
              <a:rPr lang="en-US" sz="2400" dirty="0">
                <a:latin typeface="+mn-lt"/>
              </a:rPr>
              <a:t>The 15.6ma revision aims to </a:t>
            </a:r>
          </a:p>
          <a:p>
            <a:pPr lvl="1"/>
            <a:r>
              <a:rPr lang="en-US" sz="2000" dirty="0">
                <a:latin typeface="+mn-lt"/>
              </a:rPr>
              <a:t>Increase dependability in dense scenarios</a:t>
            </a:r>
          </a:p>
          <a:p>
            <a:pPr lvl="1"/>
            <a:r>
              <a:rPr lang="en-US" sz="2000" dirty="0">
                <a:latin typeface="+mn-lt"/>
              </a:rPr>
              <a:t>Add support to vehicles (cars, bus) VBAN</a:t>
            </a:r>
          </a:p>
          <a:p>
            <a:pPr lvl="1"/>
            <a:r>
              <a:rPr lang="en-US" sz="2000" dirty="0">
                <a:latin typeface="+mn-lt"/>
              </a:rPr>
              <a:t>Interoperability between HBAN and VBAN</a:t>
            </a:r>
          </a:p>
          <a:p>
            <a:pPr lvl="1"/>
            <a:r>
              <a:rPr lang="en-US" sz="2000" dirty="0">
                <a:latin typeface="+mn-lt"/>
              </a:rPr>
              <a:t>Guarantee of delivery to infrastructure (throughput &amp; latency) in L2</a:t>
            </a:r>
          </a:p>
          <a:p>
            <a:r>
              <a:rPr lang="en-US" sz="2400" dirty="0">
                <a:latin typeface="+mn-lt"/>
              </a:rPr>
              <a:t>The latter is the TG6ma interest in TSN. </a:t>
            </a:r>
          </a:p>
          <a:p>
            <a:pPr marL="25400" indent="0">
              <a:buNone/>
            </a:pPr>
            <a:r>
              <a:rPr lang="en-US" sz="2400" dirty="0">
                <a:latin typeface="+mn-lt"/>
              </a:rPr>
              <a:t> </a:t>
            </a:r>
          </a:p>
        </p:txBody>
      </p:sp>
      <p:sp>
        <p:nvSpPr>
          <p:cNvPr id="4" name="Date Placeholder 3">
            <a:extLst>
              <a:ext uri="{FF2B5EF4-FFF2-40B4-BE49-F238E27FC236}">
                <a16:creationId xmlns:a16="http://schemas.microsoft.com/office/drawing/2014/main" id="{95964091-9FD1-3D53-C3FD-1736FDF8522D}"/>
              </a:ext>
            </a:extLst>
          </p:cNvPr>
          <p:cNvSpPr>
            <a:spLocks noGrp="1"/>
          </p:cNvSpPr>
          <p:nvPr>
            <p:ph type="dt" idx="10"/>
          </p:nvPr>
        </p:nvSpPr>
        <p:spPr/>
        <p:txBody>
          <a:bodyPr/>
          <a:lstStyle/>
          <a:p>
            <a:r>
              <a:rPr lang="en-US"/>
              <a:t>May 2023</a:t>
            </a:r>
            <a:endParaRPr lang="en-US" dirty="0"/>
          </a:p>
        </p:txBody>
      </p:sp>
      <p:sp>
        <p:nvSpPr>
          <p:cNvPr id="5" name="Footer Placeholder 4">
            <a:extLst>
              <a:ext uri="{FF2B5EF4-FFF2-40B4-BE49-F238E27FC236}">
                <a16:creationId xmlns:a16="http://schemas.microsoft.com/office/drawing/2014/main" id="{3D7B0D28-416A-8EF2-F780-7135635272C1}"/>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F7EA62A9-0551-B5C1-E6AD-9FB53BF2DB6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8" name="Rectangle 2">
            <a:extLst>
              <a:ext uri="{FF2B5EF4-FFF2-40B4-BE49-F238E27FC236}">
                <a16:creationId xmlns:a16="http://schemas.microsoft.com/office/drawing/2014/main" id="{1AE582AF-0242-8C8D-CBBD-97667066C92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a:extLst>
              <a:ext uri="{FF2B5EF4-FFF2-40B4-BE49-F238E27FC236}">
                <a16:creationId xmlns:a16="http://schemas.microsoft.com/office/drawing/2014/main" id="{E577388D-9A2A-29B3-3046-A48780B31DA1}"/>
              </a:ext>
            </a:extLst>
          </p:cNvPr>
          <p:cNvGraphicFramePr>
            <a:graphicFrameLocks noChangeAspect="1"/>
          </p:cNvGraphicFramePr>
          <p:nvPr>
            <p:extLst>
              <p:ext uri="{D42A27DB-BD31-4B8C-83A1-F6EECF244321}">
                <p14:modId xmlns:p14="http://schemas.microsoft.com/office/powerpoint/2010/main" val="1751421963"/>
              </p:ext>
            </p:extLst>
          </p:nvPr>
        </p:nvGraphicFramePr>
        <p:xfrm>
          <a:off x="3938458" y="4427219"/>
          <a:ext cx="806710" cy="1865313"/>
        </p:xfrm>
        <a:graphic>
          <a:graphicData uri="http://schemas.openxmlformats.org/presentationml/2006/ole">
            <mc:AlternateContent xmlns:mc="http://schemas.openxmlformats.org/markup-compatibility/2006">
              <mc:Choice xmlns:v="urn:schemas-microsoft-com:vml" Requires="v">
                <p:oleObj name="Visio" r:id="rId2" imgW="723865" imgH="1676039" progId="Visio.Drawing.15">
                  <p:embed/>
                </p:oleObj>
              </mc:Choice>
              <mc:Fallback>
                <p:oleObj name="Visio" r:id="rId2" imgW="723865" imgH="1676039" progId="Visio.Drawing.15">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8458" y="4427219"/>
                        <a:ext cx="806710" cy="1865313"/>
                      </a:xfrm>
                      <a:prstGeom prst="rect">
                        <a:avLst/>
                      </a:prstGeom>
                      <a:noFill/>
                    </p:spPr>
                  </p:pic>
                </p:oleObj>
              </mc:Fallback>
            </mc:AlternateContent>
          </a:graphicData>
        </a:graphic>
      </p:graphicFrame>
    </p:spTree>
    <p:extLst>
      <p:ext uri="{BB962C8B-B14F-4D97-AF65-F5344CB8AC3E}">
        <p14:creationId xmlns:p14="http://schemas.microsoft.com/office/powerpoint/2010/main" val="2776994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4EA48-0A0D-A977-B180-14DC242B43EC}"/>
              </a:ext>
            </a:extLst>
          </p:cNvPr>
          <p:cNvSpPr>
            <a:spLocks noGrp="1"/>
          </p:cNvSpPr>
          <p:nvPr>
            <p:ph type="title"/>
          </p:nvPr>
        </p:nvSpPr>
        <p:spPr/>
        <p:txBody>
          <a:bodyPr/>
          <a:lstStyle/>
          <a:p>
            <a:r>
              <a:rPr lang="en-US" dirty="0"/>
              <a:t>15.6ma in the 802 Architecture</a:t>
            </a:r>
          </a:p>
        </p:txBody>
      </p:sp>
      <p:sp>
        <p:nvSpPr>
          <p:cNvPr id="3" name="Text Placeholder 2">
            <a:extLst>
              <a:ext uri="{FF2B5EF4-FFF2-40B4-BE49-F238E27FC236}">
                <a16:creationId xmlns:a16="http://schemas.microsoft.com/office/drawing/2014/main" id="{5D8F5210-76DA-37CC-445D-AAA300BB035F}"/>
              </a:ext>
            </a:extLst>
          </p:cNvPr>
          <p:cNvSpPr>
            <a:spLocks noGrp="1"/>
          </p:cNvSpPr>
          <p:nvPr>
            <p:ph type="body" idx="1"/>
          </p:nvPr>
        </p:nvSpPr>
        <p:spPr/>
        <p:txBody>
          <a:bodyPr/>
          <a:lstStyle/>
          <a:p>
            <a:r>
              <a:rPr lang="en-US" sz="2400" dirty="0">
                <a:latin typeface="+mn-lt"/>
              </a:rPr>
              <a:t>Outline: </a:t>
            </a:r>
          </a:p>
          <a:p>
            <a:pPr lvl="1"/>
            <a:r>
              <a:rPr lang="en-US" sz="2000" dirty="0">
                <a:latin typeface="+mn-lt"/>
              </a:rPr>
              <a:t>use of the LLC, </a:t>
            </a:r>
          </a:p>
          <a:p>
            <a:pPr lvl="1"/>
            <a:r>
              <a:rPr lang="en-US" sz="2000" dirty="0">
                <a:latin typeface="+mn-lt"/>
              </a:rPr>
              <a:t>MAC address format, </a:t>
            </a:r>
          </a:p>
          <a:p>
            <a:pPr lvl="1"/>
            <a:r>
              <a:rPr lang="en-US" sz="2000" dirty="0">
                <a:latin typeface="+mn-lt"/>
              </a:rPr>
              <a:t>QoS mechanism  and </a:t>
            </a:r>
          </a:p>
          <a:p>
            <a:pPr lvl="1"/>
            <a:r>
              <a:rPr lang="en-US" sz="2000" dirty="0">
                <a:latin typeface="+mn-lt"/>
              </a:rPr>
              <a:t>MSDU formats (802.15.6-2012 Std).</a:t>
            </a:r>
          </a:p>
          <a:p>
            <a:pPr lvl="1"/>
            <a:r>
              <a:rPr lang="en-US" sz="2000" dirty="0">
                <a:latin typeface="+mn-lt"/>
              </a:rPr>
              <a:t>Plans for the revision P802.15.6ma Std</a:t>
            </a:r>
          </a:p>
          <a:p>
            <a:endParaRPr lang="en-US" sz="2400" dirty="0">
              <a:latin typeface="+mn-lt"/>
            </a:endParaRPr>
          </a:p>
        </p:txBody>
      </p:sp>
      <p:sp>
        <p:nvSpPr>
          <p:cNvPr id="4" name="Date Placeholder 3">
            <a:extLst>
              <a:ext uri="{FF2B5EF4-FFF2-40B4-BE49-F238E27FC236}">
                <a16:creationId xmlns:a16="http://schemas.microsoft.com/office/drawing/2014/main" id="{2A2AE42C-8B1A-8EC6-C0AA-8388C9DB0658}"/>
              </a:ext>
            </a:extLst>
          </p:cNvPr>
          <p:cNvSpPr>
            <a:spLocks noGrp="1"/>
          </p:cNvSpPr>
          <p:nvPr>
            <p:ph type="dt" idx="10"/>
          </p:nvPr>
        </p:nvSpPr>
        <p:spPr/>
        <p:txBody>
          <a:bodyPr/>
          <a:lstStyle/>
          <a:p>
            <a:r>
              <a:rPr lang="en-US"/>
              <a:t>May 2023</a:t>
            </a:r>
            <a:endParaRPr lang="en-US" dirty="0"/>
          </a:p>
        </p:txBody>
      </p:sp>
      <p:sp>
        <p:nvSpPr>
          <p:cNvPr id="5" name="Footer Placeholder 4">
            <a:extLst>
              <a:ext uri="{FF2B5EF4-FFF2-40B4-BE49-F238E27FC236}">
                <a16:creationId xmlns:a16="http://schemas.microsoft.com/office/drawing/2014/main" id="{04DABADB-1EE0-74FC-DF2B-D5665AD6E595}"/>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8C8970E-E1BA-1F91-2351-29FB3C13AE3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Tree>
    <p:extLst>
      <p:ext uri="{BB962C8B-B14F-4D97-AF65-F5344CB8AC3E}">
        <p14:creationId xmlns:p14="http://schemas.microsoft.com/office/powerpoint/2010/main" val="3780858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C0962-A6D4-232D-D6F1-55E980A53E1F}"/>
              </a:ext>
            </a:extLst>
          </p:cNvPr>
          <p:cNvSpPr>
            <a:spLocks noGrp="1"/>
          </p:cNvSpPr>
          <p:nvPr>
            <p:ph type="title"/>
          </p:nvPr>
        </p:nvSpPr>
        <p:spPr>
          <a:xfrm>
            <a:off x="685800" y="475719"/>
            <a:ext cx="7772400" cy="1066800"/>
          </a:xfrm>
        </p:spPr>
        <p:txBody>
          <a:bodyPr/>
          <a:lstStyle/>
          <a:p>
            <a:r>
              <a:rPr lang="en-US" dirty="0"/>
              <a:t>Use of LLC in 15.6-2012</a:t>
            </a:r>
          </a:p>
        </p:txBody>
      </p:sp>
      <p:sp>
        <p:nvSpPr>
          <p:cNvPr id="3" name="Text Placeholder 2">
            <a:extLst>
              <a:ext uri="{FF2B5EF4-FFF2-40B4-BE49-F238E27FC236}">
                <a16:creationId xmlns:a16="http://schemas.microsoft.com/office/drawing/2014/main" id="{BB379BEB-C3CA-568E-48C9-3846B7295ECF}"/>
              </a:ext>
            </a:extLst>
          </p:cNvPr>
          <p:cNvSpPr>
            <a:spLocks noGrp="1"/>
          </p:cNvSpPr>
          <p:nvPr>
            <p:ph type="body" idx="1"/>
          </p:nvPr>
        </p:nvSpPr>
        <p:spPr>
          <a:xfrm>
            <a:off x="723900" y="1494091"/>
            <a:ext cx="7772400" cy="4114800"/>
          </a:xfrm>
        </p:spPr>
        <p:txBody>
          <a:bodyPr/>
          <a:lstStyle/>
          <a:p>
            <a:r>
              <a:rPr lang="en-US" sz="2400" dirty="0">
                <a:latin typeface="+mn-lt"/>
              </a:rPr>
              <a:t>The MAC Services of the 15.6 Std </a:t>
            </a:r>
            <a:r>
              <a:rPr lang="en-US" sz="2400" i="1" dirty="0">
                <a:latin typeface="+mn-lt"/>
              </a:rPr>
              <a:t>implicitly</a:t>
            </a:r>
            <a:r>
              <a:rPr lang="en-US" sz="2400" dirty="0">
                <a:latin typeface="+mn-lt"/>
              </a:rPr>
              <a:t> support the LLC sublayer entity. </a:t>
            </a:r>
          </a:p>
          <a:p>
            <a:r>
              <a:rPr lang="en-US" sz="2400" dirty="0">
                <a:latin typeface="+mn-lt"/>
              </a:rPr>
              <a:t>The Std does not mention </a:t>
            </a:r>
            <a:r>
              <a:rPr lang="en-US" sz="2400" i="1" dirty="0">
                <a:latin typeface="+mn-lt"/>
              </a:rPr>
              <a:t>explicitly</a:t>
            </a:r>
            <a:r>
              <a:rPr lang="en-US" sz="2400" dirty="0">
                <a:latin typeface="+mn-lt"/>
              </a:rPr>
              <a:t> the exchange of MSDUs via the LLC client or provider.</a:t>
            </a:r>
          </a:p>
          <a:p>
            <a:pPr lvl="1"/>
            <a:r>
              <a:rPr lang="en-US" sz="2000" dirty="0">
                <a:latin typeface="+mn-lt"/>
              </a:rPr>
              <a:t>The spec only mentions “</a:t>
            </a:r>
            <a:r>
              <a:rPr lang="en-US" sz="1800" dirty="0">
                <a:latin typeface="Consolas" panose="020B0609020204030204" pitchFamily="49" charset="0"/>
              </a:rPr>
              <a:t>the MAC provides its service to the MAC client (higher layer) through the MAC service access point (SAP) located immediately above the MAC sublayer</a:t>
            </a:r>
            <a:r>
              <a:rPr lang="en-US" sz="2000" dirty="0">
                <a:latin typeface="+mn-lt"/>
              </a:rPr>
              <a:t>”.</a:t>
            </a:r>
          </a:p>
          <a:p>
            <a:pPr lvl="1"/>
            <a:r>
              <a:rPr lang="en-US" sz="2000" dirty="0">
                <a:latin typeface="+mn-lt"/>
              </a:rPr>
              <a:t>The underline assumption is that a 15.6 ad hoc network (a coordinator and associated nodes)  does not interact with another entity in L2; and neither what happens above the MAC layer. </a:t>
            </a:r>
          </a:p>
          <a:p>
            <a:pPr lvl="1"/>
            <a:r>
              <a:rPr lang="en-US" sz="2000" dirty="0">
                <a:latin typeface="+mn-lt"/>
              </a:rPr>
              <a:t>In addition, the 15.6 Std has a clause for cyber-security based on a Key Encapsulation Mechanism (KEM).  </a:t>
            </a:r>
          </a:p>
        </p:txBody>
      </p:sp>
      <p:sp>
        <p:nvSpPr>
          <p:cNvPr id="4" name="Date Placeholder 3">
            <a:extLst>
              <a:ext uri="{FF2B5EF4-FFF2-40B4-BE49-F238E27FC236}">
                <a16:creationId xmlns:a16="http://schemas.microsoft.com/office/drawing/2014/main" id="{D2378557-2794-EC7A-651F-0C73BA661C4D}"/>
              </a:ext>
            </a:extLst>
          </p:cNvPr>
          <p:cNvSpPr>
            <a:spLocks noGrp="1"/>
          </p:cNvSpPr>
          <p:nvPr>
            <p:ph type="dt" idx="10"/>
          </p:nvPr>
        </p:nvSpPr>
        <p:spPr/>
        <p:txBody>
          <a:bodyPr/>
          <a:lstStyle/>
          <a:p>
            <a:r>
              <a:rPr lang="en-US"/>
              <a:t>May 2023</a:t>
            </a:r>
            <a:endParaRPr lang="en-US" dirty="0"/>
          </a:p>
        </p:txBody>
      </p:sp>
      <p:sp>
        <p:nvSpPr>
          <p:cNvPr id="5" name="Footer Placeholder 4">
            <a:extLst>
              <a:ext uri="{FF2B5EF4-FFF2-40B4-BE49-F238E27FC236}">
                <a16:creationId xmlns:a16="http://schemas.microsoft.com/office/drawing/2014/main" id="{F5806126-1AA5-A8A0-0478-3535E2A8D450}"/>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2A8BD564-12E3-B4F4-E00A-90292C4B493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Tree>
    <p:extLst>
      <p:ext uri="{BB962C8B-B14F-4D97-AF65-F5344CB8AC3E}">
        <p14:creationId xmlns:p14="http://schemas.microsoft.com/office/powerpoint/2010/main" val="541609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4B1D5-B341-DA5E-8435-B5980B610AF2}"/>
              </a:ext>
            </a:extLst>
          </p:cNvPr>
          <p:cNvSpPr>
            <a:spLocks noGrp="1"/>
          </p:cNvSpPr>
          <p:nvPr>
            <p:ph type="title"/>
          </p:nvPr>
        </p:nvSpPr>
        <p:spPr/>
        <p:txBody>
          <a:bodyPr/>
          <a:lstStyle/>
          <a:p>
            <a:r>
              <a:rPr lang="en-US" dirty="0"/>
              <a:t>Use of LLC in 15.6ma</a:t>
            </a:r>
          </a:p>
        </p:txBody>
      </p:sp>
      <p:sp>
        <p:nvSpPr>
          <p:cNvPr id="3" name="Text Placeholder 2">
            <a:extLst>
              <a:ext uri="{FF2B5EF4-FFF2-40B4-BE49-F238E27FC236}">
                <a16:creationId xmlns:a16="http://schemas.microsoft.com/office/drawing/2014/main" id="{CC3B54C1-4522-0AA7-966E-B6BA86DFE6AC}"/>
              </a:ext>
            </a:extLst>
          </p:cNvPr>
          <p:cNvSpPr>
            <a:spLocks noGrp="1"/>
          </p:cNvSpPr>
          <p:nvPr>
            <p:ph type="body" idx="1"/>
          </p:nvPr>
        </p:nvSpPr>
        <p:spPr/>
        <p:txBody>
          <a:bodyPr/>
          <a:lstStyle/>
          <a:p>
            <a:r>
              <a:rPr lang="en-US" sz="2400" dirty="0">
                <a:latin typeface="+mn-lt"/>
              </a:rPr>
              <a:t>The revision 15.6ma aims to interact with another 15.6ma entity in L2 (C2C) and with a different 15.6ma entity in L2 (bridge) to connect to other networks as follows:</a:t>
            </a:r>
          </a:p>
          <a:p>
            <a:pPr lvl="1"/>
            <a:r>
              <a:rPr lang="en-US" sz="2000" b="1" dirty="0">
                <a:latin typeface="+mn-lt"/>
              </a:rPr>
              <a:t>1)</a:t>
            </a:r>
            <a:r>
              <a:rPr lang="en-US" sz="2000" dirty="0">
                <a:latin typeface="+mn-lt"/>
              </a:rPr>
              <a:t> The revision 15.6ma will explicitly describe the support of LLC Protocol Discrimination (LDP) and Ethertype Protocol Discrimination (EPD).</a:t>
            </a:r>
          </a:p>
          <a:p>
            <a:pPr lvl="1"/>
            <a:r>
              <a:rPr lang="en-US" sz="2000" b="1" dirty="0">
                <a:latin typeface="+mn-lt"/>
              </a:rPr>
              <a:t>2)</a:t>
            </a:r>
            <a:r>
              <a:rPr lang="en-US" sz="2000" dirty="0">
                <a:latin typeface="+mn-lt"/>
              </a:rPr>
              <a:t> Support of IEEE 802.1Q bridge ports to use the 15.6ma MAC service to exchange MSDUs.</a:t>
            </a:r>
          </a:p>
        </p:txBody>
      </p:sp>
      <p:sp>
        <p:nvSpPr>
          <p:cNvPr id="4" name="Date Placeholder 3">
            <a:extLst>
              <a:ext uri="{FF2B5EF4-FFF2-40B4-BE49-F238E27FC236}">
                <a16:creationId xmlns:a16="http://schemas.microsoft.com/office/drawing/2014/main" id="{629EE686-FF3C-61B5-41AE-A68508327CB9}"/>
              </a:ext>
            </a:extLst>
          </p:cNvPr>
          <p:cNvSpPr>
            <a:spLocks noGrp="1"/>
          </p:cNvSpPr>
          <p:nvPr>
            <p:ph type="dt" idx="10"/>
          </p:nvPr>
        </p:nvSpPr>
        <p:spPr/>
        <p:txBody>
          <a:bodyPr/>
          <a:lstStyle/>
          <a:p>
            <a:r>
              <a:rPr lang="en-US"/>
              <a:t>May 2023</a:t>
            </a:r>
            <a:endParaRPr lang="en-US" dirty="0"/>
          </a:p>
        </p:txBody>
      </p:sp>
      <p:sp>
        <p:nvSpPr>
          <p:cNvPr id="5" name="Footer Placeholder 4">
            <a:extLst>
              <a:ext uri="{FF2B5EF4-FFF2-40B4-BE49-F238E27FC236}">
                <a16:creationId xmlns:a16="http://schemas.microsoft.com/office/drawing/2014/main" id="{D2E67E74-EE15-FF4E-8998-5F39ED48D11D}"/>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F41A6785-9576-C626-2985-AAA1DBF87D1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Tree>
    <p:extLst>
      <p:ext uri="{BB962C8B-B14F-4D97-AF65-F5344CB8AC3E}">
        <p14:creationId xmlns:p14="http://schemas.microsoft.com/office/powerpoint/2010/main" val="4119361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85352-85A1-5854-92FA-2F9461580D67}"/>
              </a:ext>
            </a:extLst>
          </p:cNvPr>
          <p:cNvSpPr>
            <a:spLocks noGrp="1"/>
          </p:cNvSpPr>
          <p:nvPr>
            <p:ph type="title"/>
          </p:nvPr>
        </p:nvSpPr>
        <p:spPr/>
        <p:txBody>
          <a:bodyPr/>
          <a:lstStyle/>
          <a:p>
            <a:r>
              <a:rPr lang="en-US" sz="3600" dirty="0">
                <a:latin typeface="+mn-lt"/>
              </a:rPr>
              <a:t>MAC address format</a:t>
            </a:r>
            <a:endParaRPr lang="en-US" dirty="0"/>
          </a:p>
        </p:txBody>
      </p:sp>
      <p:sp>
        <p:nvSpPr>
          <p:cNvPr id="3" name="Text Placeholder 2">
            <a:extLst>
              <a:ext uri="{FF2B5EF4-FFF2-40B4-BE49-F238E27FC236}">
                <a16:creationId xmlns:a16="http://schemas.microsoft.com/office/drawing/2014/main" id="{A842A64F-56B0-7079-76C3-50EF984ED8B1}"/>
              </a:ext>
            </a:extLst>
          </p:cNvPr>
          <p:cNvSpPr>
            <a:spLocks noGrp="1"/>
          </p:cNvSpPr>
          <p:nvPr>
            <p:ph type="body" idx="1"/>
          </p:nvPr>
        </p:nvSpPr>
        <p:spPr/>
        <p:txBody>
          <a:bodyPr/>
          <a:lstStyle/>
          <a:p>
            <a:r>
              <a:rPr lang="en-US" sz="2400" dirty="0">
                <a:latin typeface="+mn-lt"/>
              </a:rPr>
              <a:t>The MAC Services and protocols in the15.6-2012 Std and revision P15.6ma use 48-bit MAC addresses.</a:t>
            </a:r>
          </a:p>
          <a:p>
            <a:endParaRPr lang="en-US" sz="2400" dirty="0">
              <a:latin typeface="+mn-lt"/>
            </a:endParaRPr>
          </a:p>
          <a:p>
            <a:r>
              <a:rPr lang="en-US" sz="2400" dirty="0">
                <a:latin typeface="+mn-lt"/>
              </a:rPr>
              <a:t>Hence, compatibility with 802.1 family of Stds.</a:t>
            </a:r>
          </a:p>
        </p:txBody>
      </p:sp>
      <p:sp>
        <p:nvSpPr>
          <p:cNvPr id="4" name="Date Placeholder 3">
            <a:extLst>
              <a:ext uri="{FF2B5EF4-FFF2-40B4-BE49-F238E27FC236}">
                <a16:creationId xmlns:a16="http://schemas.microsoft.com/office/drawing/2014/main" id="{27C2EFC2-430F-D43E-ECA5-3BDA9E89C3DF}"/>
              </a:ext>
            </a:extLst>
          </p:cNvPr>
          <p:cNvSpPr>
            <a:spLocks noGrp="1"/>
          </p:cNvSpPr>
          <p:nvPr>
            <p:ph type="dt" idx="10"/>
          </p:nvPr>
        </p:nvSpPr>
        <p:spPr/>
        <p:txBody>
          <a:bodyPr/>
          <a:lstStyle/>
          <a:p>
            <a:r>
              <a:rPr lang="en-US"/>
              <a:t>May 2023</a:t>
            </a:r>
            <a:endParaRPr lang="en-US" dirty="0"/>
          </a:p>
        </p:txBody>
      </p:sp>
      <p:sp>
        <p:nvSpPr>
          <p:cNvPr id="5" name="Footer Placeholder 4">
            <a:extLst>
              <a:ext uri="{FF2B5EF4-FFF2-40B4-BE49-F238E27FC236}">
                <a16:creationId xmlns:a16="http://schemas.microsoft.com/office/drawing/2014/main" id="{0616AB31-78C1-CE8D-00FC-ACB0BD5F30D8}"/>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D5D6787C-104C-23E2-E97F-CFEA0CF993F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Tree>
    <p:extLst>
      <p:ext uri="{BB962C8B-B14F-4D97-AF65-F5344CB8AC3E}">
        <p14:creationId xmlns:p14="http://schemas.microsoft.com/office/powerpoint/2010/main" val="358823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8AA45-A32C-82C8-2275-C29BBC8A34C0}"/>
              </a:ext>
            </a:extLst>
          </p:cNvPr>
          <p:cNvSpPr>
            <a:spLocks noGrp="1"/>
          </p:cNvSpPr>
          <p:nvPr>
            <p:ph type="title"/>
          </p:nvPr>
        </p:nvSpPr>
        <p:spPr/>
        <p:txBody>
          <a:bodyPr/>
          <a:lstStyle/>
          <a:p>
            <a:r>
              <a:rPr lang="en-US" sz="3200" dirty="0">
                <a:latin typeface="+mn-lt"/>
              </a:rPr>
              <a:t>Support of QoS via Traffic Type in 15.6-2012</a:t>
            </a:r>
            <a:br>
              <a:rPr lang="en-US" sz="3600" dirty="0">
                <a:latin typeface="+mn-lt"/>
              </a:rPr>
            </a:br>
            <a:endParaRPr lang="en-US" dirty="0"/>
          </a:p>
        </p:txBody>
      </p:sp>
      <p:sp>
        <p:nvSpPr>
          <p:cNvPr id="3" name="Text Placeholder 2">
            <a:extLst>
              <a:ext uri="{FF2B5EF4-FFF2-40B4-BE49-F238E27FC236}">
                <a16:creationId xmlns:a16="http://schemas.microsoft.com/office/drawing/2014/main" id="{341780FC-ADA3-FB4B-8825-C6F02A4B3880}"/>
              </a:ext>
            </a:extLst>
          </p:cNvPr>
          <p:cNvSpPr>
            <a:spLocks noGrp="1"/>
          </p:cNvSpPr>
          <p:nvPr>
            <p:ph type="body" idx="1"/>
          </p:nvPr>
        </p:nvSpPr>
        <p:spPr>
          <a:xfrm>
            <a:off x="685800" y="1318260"/>
            <a:ext cx="7772400" cy="4114800"/>
          </a:xfrm>
        </p:spPr>
        <p:txBody>
          <a:bodyPr/>
          <a:lstStyle/>
          <a:p>
            <a:endParaRPr lang="en-US" sz="2400" dirty="0">
              <a:latin typeface="+mn-lt"/>
            </a:endParaRPr>
          </a:p>
          <a:p>
            <a:endParaRPr lang="en-US" sz="2400" dirty="0">
              <a:latin typeface="+mn-lt"/>
            </a:endParaRPr>
          </a:p>
          <a:p>
            <a:endParaRPr lang="en-US" sz="2400" dirty="0">
              <a:latin typeface="+mn-lt"/>
            </a:endParaRPr>
          </a:p>
          <a:p>
            <a:endParaRPr lang="en-US" sz="2400" dirty="0">
              <a:latin typeface="+mn-lt"/>
            </a:endParaRPr>
          </a:p>
          <a:p>
            <a:endParaRPr lang="en-US" sz="2400" dirty="0">
              <a:latin typeface="+mn-lt"/>
            </a:endParaRPr>
          </a:p>
          <a:p>
            <a:pPr lvl="1"/>
            <a:endParaRPr lang="en-US" sz="1600" dirty="0">
              <a:latin typeface="Consolas" panose="020B0609020204030204" pitchFamily="49" charset="0"/>
            </a:endParaRPr>
          </a:p>
          <a:p>
            <a:pPr lvl="1"/>
            <a:r>
              <a:rPr lang="en-US" sz="1600" dirty="0">
                <a:latin typeface="Consolas" panose="020B0609020204030204" pitchFamily="49" charset="0"/>
              </a:rPr>
              <a:t>“UP values, when referenced in prioritizing medium access of data and management type frames, shall be determined based on the designation of frame payloads (traffic) contained in the frames according to Table 18. The traffic designation for background (BK), best effort (BE), excellent effort (EE), video (VI), voice (VO), and network control is based on some traffic types defined in Annex G.1 of IEEE Std 802.1D™-2004”</a:t>
            </a:r>
          </a:p>
          <a:p>
            <a:endParaRPr lang="en-US" sz="2400" dirty="0">
              <a:latin typeface="+mn-lt"/>
            </a:endParaRPr>
          </a:p>
        </p:txBody>
      </p:sp>
      <p:sp>
        <p:nvSpPr>
          <p:cNvPr id="4" name="Date Placeholder 3">
            <a:extLst>
              <a:ext uri="{FF2B5EF4-FFF2-40B4-BE49-F238E27FC236}">
                <a16:creationId xmlns:a16="http://schemas.microsoft.com/office/drawing/2014/main" id="{8D99A81F-6943-95F6-9651-3685DA166BEE}"/>
              </a:ext>
            </a:extLst>
          </p:cNvPr>
          <p:cNvSpPr>
            <a:spLocks noGrp="1"/>
          </p:cNvSpPr>
          <p:nvPr>
            <p:ph type="dt" idx="10"/>
          </p:nvPr>
        </p:nvSpPr>
        <p:spPr/>
        <p:txBody>
          <a:bodyPr/>
          <a:lstStyle/>
          <a:p>
            <a:r>
              <a:rPr lang="en-US"/>
              <a:t>May 2023</a:t>
            </a:r>
            <a:endParaRPr lang="en-US" dirty="0"/>
          </a:p>
        </p:txBody>
      </p:sp>
      <p:sp>
        <p:nvSpPr>
          <p:cNvPr id="5" name="Footer Placeholder 4">
            <a:extLst>
              <a:ext uri="{FF2B5EF4-FFF2-40B4-BE49-F238E27FC236}">
                <a16:creationId xmlns:a16="http://schemas.microsoft.com/office/drawing/2014/main" id="{24CD9A96-3635-F828-B56F-FB64326CDAE4}"/>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0C3918EC-589F-3424-8983-E84FDAC56CC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pic>
        <p:nvPicPr>
          <p:cNvPr id="10" name="Picture 9">
            <a:extLst>
              <a:ext uri="{FF2B5EF4-FFF2-40B4-BE49-F238E27FC236}">
                <a16:creationId xmlns:a16="http://schemas.microsoft.com/office/drawing/2014/main" id="{090C01AA-B19E-E62F-5B50-EFB39C3E2848}"/>
              </a:ext>
            </a:extLst>
          </p:cNvPr>
          <p:cNvPicPr>
            <a:picLocks noChangeAspect="1"/>
          </p:cNvPicPr>
          <p:nvPr/>
        </p:nvPicPr>
        <p:blipFill>
          <a:blip r:embed="rId2"/>
          <a:stretch>
            <a:fillRect/>
          </a:stretch>
        </p:blipFill>
        <p:spPr>
          <a:xfrm>
            <a:off x="1862328" y="1556735"/>
            <a:ext cx="5495544" cy="2176272"/>
          </a:xfrm>
          <a:prstGeom prst="rect">
            <a:avLst/>
          </a:prstGeom>
        </p:spPr>
      </p:pic>
    </p:spTree>
    <p:extLst>
      <p:ext uri="{BB962C8B-B14F-4D97-AF65-F5344CB8AC3E}">
        <p14:creationId xmlns:p14="http://schemas.microsoft.com/office/powerpoint/2010/main" val="1302850304"/>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6830</TotalTime>
  <Words>1035</Words>
  <Application>Microsoft Office PowerPoint</Application>
  <PresentationFormat>On-screen Show (4:3)</PresentationFormat>
  <Paragraphs>113</Paragraphs>
  <Slides>13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Consolas</vt:lpstr>
      <vt:lpstr>Times New Roman</vt:lpstr>
      <vt:lpstr>Default Design</vt:lpstr>
      <vt:lpstr>Visio</vt:lpstr>
      <vt:lpstr>PowerPoint Presentation</vt:lpstr>
      <vt:lpstr>802.15.6 in a nutshell</vt:lpstr>
      <vt:lpstr>Star topology</vt:lpstr>
      <vt:lpstr>15.6ma</vt:lpstr>
      <vt:lpstr>15.6ma in the 802 Architecture</vt:lpstr>
      <vt:lpstr>Use of LLC in 15.6-2012</vt:lpstr>
      <vt:lpstr>Use of LLC in 15.6ma</vt:lpstr>
      <vt:lpstr>MAC address format</vt:lpstr>
      <vt:lpstr>Support of QoS via Traffic Type in 15.6-2012 </vt:lpstr>
      <vt:lpstr>Support of QoS via in P15.6ma</vt:lpstr>
      <vt:lpstr>MSDU format in 15.6-2012</vt:lpstr>
      <vt:lpstr>15.6ma MAC </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324</cp:revision>
  <dcterms:modified xsi:type="dcterms:W3CDTF">2023-05-18T12:09:48Z</dcterms:modified>
</cp:coreProperties>
</file>