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60" r:id="rId3"/>
    <p:sldId id="5621" r:id="rId4"/>
    <p:sldId id="5622" r:id="rId5"/>
    <p:sldId id="5623" r:id="rId6"/>
    <p:sldId id="256" r:id="rId7"/>
    <p:sldId id="5613" r:id="rId8"/>
    <p:sldId id="5614" r:id="rId9"/>
    <p:sldId id="5615" r:id="rId10"/>
    <p:sldId id="285" r:id="rId11"/>
    <p:sldId id="283"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35" autoAdjust="0"/>
    <p:restoredTop sz="94464" autoAdjust="0"/>
  </p:normalViewPr>
  <p:slideViewPr>
    <p:cSldViewPr snapToGrid="0">
      <p:cViewPr>
        <p:scale>
          <a:sx n="86" d="100"/>
          <a:sy n="86" d="100"/>
        </p:scale>
        <p:origin x="-196" y="-668"/>
      </p:cViewPr>
      <p:guideLst/>
    </p:cSldViewPr>
  </p:slideViewPr>
  <p:notesTextViewPr>
    <p:cViewPr>
      <p:scale>
        <a:sx n="1" d="1"/>
        <a:sy n="1" d="1"/>
      </p:scale>
      <p:origin x="0" y="0"/>
    </p:cViewPr>
  </p:notesTextViewPr>
  <p:sorterViewPr>
    <p:cViewPr varScale="1">
      <p:scale>
        <a:sx n="100" d="100"/>
        <a:sy n="100" d="100"/>
      </p:scale>
      <p:origin x="0" y="-3756"/>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Finish integration of technical proposals. </a:t>
          </a:r>
          <a:r>
            <a:rPr lang="en-US" sz="1400" dirty="0">
              <a:solidFill>
                <a:srgbClr val="000000">
                  <a:hueOff val="0"/>
                  <a:satOff val="0"/>
                  <a:lumOff val="0"/>
                  <a:alphaOff val="0"/>
                </a:srgbClr>
              </a:solidFill>
              <a:latin typeface="Times New Roman"/>
              <a:ea typeface="+mn-ea"/>
              <a:cs typeface="+mn-cs"/>
            </a:rPr>
            <a:t>Draft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1660"/>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28283" custLinFactNeighborY="-9164"/>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NeighborX="-84239" custLinFactNeighborY="475"/>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46732" custLinFactX="-107526" custLinFactNeighborX="-200000" custLinFactNeighborY="-977">
        <dgm:presLayoutVars>
          <dgm:bulletEnabled val="1"/>
        </dgm:presLayoutVars>
      </dgm:prSet>
      <dgm:spPr/>
    </dgm:pt>
    <dgm:pt modelId="{9274AD82-2A5D-4DDD-AA45-AB5FA2B78337}" type="pres">
      <dgm:prSet presAssocID="{4C7608CC-6A29-43E2-8645-CD78ADEE8E89}" presName="circleB" presStyleLbl="node1" presStyleIdx="5" presStyleCnt="10" custLinFactX="-67839"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custScaleY="81494" custLinFactX="-156898" custLinFactNeighborX="-200000" custLinFactNeighborY="35468">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65550" custLinFactNeighborX="-200000" custLinFactNeighborY="-1789">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87525" custLinFactNeighborX="-200000" custLinFactNeighborY="4002">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NeighborX="58072" custLinFactNeighborY="-61">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25985"/>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951" y="0"/>
          <a:ext cx="7971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951" y="0"/>
        <a:ext cx="797145" cy="1398944"/>
      </dsp:txXfrm>
    </dsp:sp>
    <dsp:sp modelId="{3BB2CCC1-E6C9-4883-B630-A1033B3E0DAB}">
      <dsp:nvSpPr>
        <dsp:cNvPr id="0" name=""/>
        <dsp:cNvSpPr/>
      </dsp:nvSpPr>
      <dsp:spPr>
        <a:xfrm>
          <a:off x="225656"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92491" y="2098416"/>
          <a:ext cx="8611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92491" y="2098416"/>
        <a:ext cx="861159" cy="1398944"/>
      </dsp:txXfrm>
    </dsp:sp>
    <dsp:sp modelId="{197C936F-2DF8-4315-9A24-FDA0667A3BDF}">
      <dsp:nvSpPr>
        <dsp:cNvPr id="0" name=""/>
        <dsp:cNvSpPr/>
      </dsp:nvSpPr>
      <dsp:spPr>
        <a:xfrm>
          <a:off x="790824"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48469" y="11093"/>
          <a:ext cx="77092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48469" y="11093"/>
        <a:ext cx="770922" cy="1398944"/>
      </dsp:txXfrm>
    </dsp:sp>
    <dsp:sp modelId="{E422D386-843F-4630-AE02-DC9104B57C87}">
      <dsp:nvSpPr>
        <dsp:cNvPr id="0" name=""/>
        <dsp:cNvSpPr/>
      </dsp:nvSpPr>
      <dsp:spPr>
        <a:xfrm>
          <a:off x="1981427"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92869" y="2084748"/>
          <a:ext cx="779635"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92869" y="2084748"/>
        <a:ext cx="779635" cy="1383947"/>
      </dsp:txXfrm>
    </dsp:sp>
    <dsp:sp modelId="{01120116-719B-4992-859E-7E99317DF6F1}">
      <dsp:nvSpPr>
        <dsp:cNvPr id="0" name=""/>
        <dsp:cNvSpPr/>
      </dsp:nvSpPr>
      <dsp:spPr>
        <a:xfrm>
          <a:off x="2607384" y="1545511"/>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307674" y="89518"/>
          <a:ext cx="901306"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307674" y="89518"/>
        <a:ext cx="901306" cy="1355521"/>
      </dsp:txXfrm>
    </dsp:sp>
    <dsp:sp modelId="{1B97E0B9-8A63-4AB3-9DAD-20983A4CD0BC}">
      <dsp:nvSpPr>
        <dsp:cNvPr id="0" name=""/>
        <dsp:cNvSpPr/>
      </dsp:nvSpPr>
      <dsp:spPr>
        <a:xfrm>
          <a:off x="3272213" y="1564617"/>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978784" y="2084748"/>
          <a:ext cx="98975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Finish integration of technical proposals. </a:t>
          </a:r>
          <a:r>
            <a:rPr lang="en-US" sz="1400" kern="1200" dirty="0">
              <a:solidFill>
                <a:srgbClr val="000000">
                  <a:hueOff val="0"/>
                  <a:satOff val="0"/>
                  <a:lumOff val="0"/>
                  <a:alphaOff val="0"/>
                </a:srgbClr>
              </a:solidFill>
              <a:latin typeface="Times New Roman"/>
              <a:ea typeface="+mn-ea"/>
              <a:cs typeface="+mn-cs"/>
            </a:rPr>
            <a:t>Draft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978784" y="2084748"/>
        <a:ext cx="989750" cy="1398944"/>
      </dsp:txXfrm>
    </dsp:sp>
    <dsp:sp modelId="{9274AD82-2A5D-4DDD-AA45-AB5FA2B78337}">
      <dsp:nvSpPr>
        <dsp:cNvPr id="0" name=""/>
        <dsp:cNvSpPr/>
      </dsp:nvSpPr>
      <dsp:spPr>
        <a:xfrm>
          <a:off x="3945419"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790539" y="560899"/>
          <a:ext cx="607107"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790539" y="560899"/>
        <a:ext cx="607107" cy="1140055"/>
      </dsp:txXfrm>
    </dsp:sp>
    <dsp:sp modelId="{3DFAC0D4-B585-416E-BA8C-03C5D13220CE}">
      <dsp:nvSpPr>
        <dsp:cNvPr id="0" name=""/>
        <dsp:cNvSpPr/>
      </dsp:nvSpPr>
      <dsp:spPr>
        <a:xfrm>
          <a:off x="4610700"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382996" y="2073389"/>
          <a:ext cx="79550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382996" y="2073389"/>
        <a:ext cx="795500" cy="1398944"/>
      </dsp:txXfrm>
    </dsp:sp>
    <dsp:sp modelId="{5A703FB3-1B09-4F5D-8E28-0259DD2BFFBB}">
      <dsp:nvSpPr>
        <dsp:cNvPr id="0" name=""/>
        <dsp:cNvSpPr/>
      </dsp:nvSpPr>
      <dsp:spPr>
        <a:xfrm>
          <a:off x="5956956"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10403" y="55985"/>
          <a:ext cx="6912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10403" y="55985"/>
        <a:ext cx="691259" cy="1398944"/>
      </dsp:txXfrm>
    </dsp:sp>
    <dsp:sp modelId="{49180514-5299-44DE-8924-B99464286F34}">
      <dsp:nvSpPr>
        <dsp:cNvPr id="0" name=""/>
        <dsp:cNvSpPr/>
      </dsp:nvSpPr>
      <dsp:spPr>
        <a:xfrm>
          <a:off x="6549788"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609204" y="2097563"/>
          <a:ext cx="67613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 2024</a:t>
          </a:r>
        </a:p>
      </dsp:txBody>
      <dsp:txXfrm>
        <a:off x="7609204" y="2097563"/>
        <a:ext cx="676136" cy="1398944"/>
      </dsp:txXfrm>
    </dsp:sp>
    <dsp:sp modelId="{29685473-F6F0-4A7C-B6D7-24CF95A5E9D1}">
      <dsp:nvSpPr>
        <dsp:cNvPr id="0" name=""/>
        <dsp:cNvSpPr/>
      </dsp:nvSpPr>
      <dsp:spPr>
        <a:xfrm>
          <a:off x="7119569"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2023/5/18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2338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May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May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802.15-23-0281-00-06ma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2023</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8c05d91c8e6f6b996eb46fc2d74a568b" TargetMode="External"/><Relationship Id="rId2" Type="http://schemas.openxmlformats.org/officeDocument/2006/relationships/hyperlink" Target="https://ieeesa.webex.com/ieeesa/j.php?MTID=m3065e1fe07a52689a1dc612bf974ce6c"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May 2023]	</a:t>
            </a:r>
          </a:p>
          <a:p>
            <a:r>
              <a:rPr lang="en-US" altLang="ja-JP" sz="1600" b="1" dirty="0">
                <a:ea typeface="ＭＳ Ｐゴシック" charset="-128"/>
              </a:rPr>
              <a:t>Date Submitted: </a:t>
            </a:r>
            <a:r>
              <a:rPr lang="en-US" altLang="ja-JP" sz="1600" dirty="0">
                <a:ea typeface="ＭＳ Ｐゴシック" charset="-128"/>
              </a:rPr>
              <a:t>[18</a:t>
            </a:r>
            <a:r>
              <a:rPr lang="en-US" altLang="ja-JP" sz="1600" baseline="30000" dirty="0">
                <a:ea typeface="ＭＳ Ｐゴシック" charset="-128"/>
              </a:rPr>
              <a:t>th</a:t>
            </a:r>
            <a:r>
              <a:rPr lang="en-US" altLang="ja-JP" sz="1600" dirty="0">
                <a:ea typeface="ＭＳ Ｐゴシック" charset="-128"/>
              </a:rPr>
              <a:t>  May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dirty="0"/>
              <a:t>May  2023</a:t>
            </a:r>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024883"/>
            <a:ext cx="8969829" cy="5462774"/>
          </a:xfrm>
        </p:spPr>
        <p:txBody>
          <a:bodyPr/>
          <a:lstStyle/>
          <a:p>
            <a:pPr marL="0" indent="0">
              <a:lnSpc>
                <a:spcPts val="1300"/>
              </a:lnSpc>
              <a:buNone/>
            </a:pPr>
            <a:r>
              <a:rPr lang="ja-JP" altLang="en-US" sz="1400" dirty="0"/>
              <a:t>・</a:t>
            </a:r>
            <a:r>
              <a:rPr lang="is-IS" altLang="ja-JP" sz="1400" dirty="0"/>
              <a:t>TG15.6ma opening report for May 2023 meeting                                                        15-23-0231-02-06ma</a:t>
            </a:r>
          </a:p>
          <a:p>
            <a:pPr marL="0" indent="0">
              <a:lnSpc>
                <a:spcPts val="1300"/>
              </a:lnSpc>
              <a:buNone/>
            </a:pPr>
            <a:r>
              <a:rPr lang="ja-JP" altLang="en-US" sz="1400" dirty="0"/>
              <a:t>・</a:t>
            </a:r>
            <a:r>
              <a:rPr lang="is-IS" altLang="ja-JP" sz="1400" dirty="0"/>
              <a:t>TG15.6ma Agenda of  May Meeting in 2023                                                               15-23-0232-04-06ma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mn-ea"/>
              </a:rPr>
              <a:t>TG6ma Progress Report                                                                                              15-23-0056-01-06ma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Definition of Coexistence Levels and How to Support Higher Levels                          15-22-0631-03-06ma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Qualitative approach to coexistence and QoS mechanisms                                        15-23-0101-02-06ma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15-23-0242-00-06ma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environment(Level 1)                                  15-22-0639-03-06ma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Using Negotiation among Coordinators in Coexistence of Multiple Wireless BANs  0633-01</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proposal for coexisting dependable BANs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15-22-0594-00106ma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harmonization with 4ab: MAC operation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15-22-0634-01-06m</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Harmonization with 4ab: data rates &amp; FEC                                                                   15-22-0610-01-06ma</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15-22-0611-01-06ma</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HBAN Use Cases   23-0145-01-06ma</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VBAN  Use Cases  23-0146-01-06ma</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Simulations of UWB Communication Applications for HBAN and VBAN Use Cases 23-0020-03</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of Channel and Environmental Modeling Activities for BANs on TG15.6ma    15-22-0091-005-06ma</a:t>
            </a:r>
          </a:p>
          <a:p>
            <a:pPr marL="0" marR="0" lvl="1" indent="0" algn="l" defTabSz="914400" rtl="0" eaLnBrk="1" fontAlgn="base" latinLnBrk="0" hangingPunct="1">
              <a:lnSpc>
                <a:spcPts val="13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Table of Channel and Environmental Modeling Activities for BANs on TG15.6madoc.23-0045-01 </a:t>
            </a:r>
          </a:p>
          <a:p>
            <a:pPr marL="0" marR="0" lvl="1" indent="0" algn="l" defTabSz="914400" rtl="0" eaLnBrk="1" fontAlgn="base" latinLnBrk="0" hangingPunct="1">
              <a:lnSpc>
                <a:spcPts val="13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Investigation of UWB Ranging under Multiple BAN Coexistence                 15-23-0265-00-06ma </a:t>
            </a:r>
          </a:p>
          <a:p>
            <a:pPr marL="0" marR="0" lvl="1" indent="0" algn="l" defTabSz="914400" rtl="0" eaLnBrk="1" fontAlgn="base" latinLnBrk="0" hangingPunct="1">
              <a:lnSpc>
                <a:spcPts val="13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Simulation results for Nagoya I. T. and YRP-IAI MAC proposal</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15-23-0147-00-06ma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Coding Proposals for Dependable BANs on TG15.6ma              15-22-0611-02-06ma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Protocol Proposals                                                                            15-22-0656-01-06ma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Draft#0 of IEEE802.15.6ma                                                                                             15-23-0xxx-00-06ma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Exploiting NB PHY and concurrent operation with UWB to assist UWB channel access 15-23-0238-01-04ab</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Remained Issues in Determined all specification of new standard 802.15.6ma             15.22-0663-01-06ma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Timeline of TG15.6ma</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15-23-0288-00-06ma</a:t>
            </a:r>
          </a:p>
          <a:p>
            <a:pPr marL="0" indent="0">
              <a:lnSpc>
                <a:spcPts val="1300"/>
              </a:lnSpc>
              <a:buNone/>
            </a:pPr>
            <a:r>
              <a:rPr lang="ja-JP" altLang="en-US" sz="1400" dirty="0"/>
              <a:t>・</a:t>
            </a:r>
            <a:r>
              <a:rPr lang="en-US" altLang="ja-JP" sz="1400" dirty="0"/>
              <a:t>TG15.6ma Meeting Minutes for May 2023                                                                      15-23-0282-00-06ma</a:t>
            </a:r>
          </a:p>
          <a:p>
            <a:pPr marL="0" indent="0">
              <a:lnSpc>
                <a:spcPts val="1300"/>
              </a:lnSpc>
              <a:buNone/>
            </a:pPr>
            <a:r>
              <a:rPr lang="ja-JP" altLang="en-US" sz="1400" dirty="0"/>
              <a:t>・</a:t>
            </a:r>
            <a:r>
              <a:rPr lang="en-US" altLang="ja-JP" sz="1400" dirty="0"/>
              <a:t>TG15.6ma Closing Report for May 2023                                                                     </a:t>
            </a:r>
            <a:r>
              <a:rPr lang="ja-JP" altLang="en-US" sz="1400" dirty="0"/>
              <a:t>    </a:t>
            </a:r>
            <a:r>
              <a:rPr lang="en-US" altLang="ja-JP" sz="1400" dirty="0"/>
              <a:t>15-23-0281-00-06ma </a:t>
            </a:r>
            <a:endParaRPr lang="fi-FI" altLang="ja-JP" sz="1400" dirty="0"/>
          </a:p>
          <a:p>
            <a:pPr>
              <a:lnSpc>
                <a:spcPts val="13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May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12</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May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a:t>
            </a:r>
            <a:r>
              <a:rPr lang="en-US" altLang="ja-JP" sz="2800" dirty="0" err="1">
                <a:ea typeface="ＭＳ Ｐゴシック" pitchFamily="50" charset="-128"/>
              </a:rPr>
              <a:t>Inerim</a:t>
            </a:r>
            <a:r>
              <a:rPr lang="en-US" altLang="ja-JP" sz="2800" dirty="0">
                <a:ea typeface="ＭＳ Ｐゴシック" pitchFamily="50" charset="-128"/>
              </a:rPr>
              <a:t> Session</a:t>
            </a:r>
            <a:br>
              <a:rPr lang="en-US" altLang="ja-JP" sz="2800" dirty="0">
                <a:ea typeface="ＭＳ Ｐゴシック" pitchFamily="50" charset="-128"/>
              </a:rPr>
            </a:br>
            <a:r>
              <a:rPr lang="en-US" altLang="ja-JP" sz="2800" dirty="0">
                <a:ea typeface="ＭＳ Ｐゴシック" pitchFamily="50" charset="-128"/>
              </a:rPr>
              <a:t>Orlando, Florida, USA</a:t>
            </a:r>
            <a:br>
              <a:rPr lang="en-US" altLang="ja-JP" sz="2800" dirty="0">
                <a:ea typeface="ＭＳ Ｐゴシック" pitchFamily="50" charset="-128"/>
              </a:rPr>
            </a:br>
            <a:r>
              <a:rPr lang="en-US" altLang="ja-JP" sz="2800" dirty="0">
                <a:ea typeface="ＭＳ Ｐゴシック" pitchFamily="50" charset="-128"/>
              </a:rPr>
              <a:t>May 18</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May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Making draft#0 of Summered Draft Proposals</a:t>
            </a:r>
          </a:p>
          <a:p>
            <a:pPr>
              <a:lnSpc>
                <a:spcPts val="2100"/>
              </a:lnSpc>
              <a:buFont typeface="Arial" panose="020B0604020202020204" pitchFamily="34" charset="0"/>
              <a:buChar char="•"/>
            </a:pPr>
            <a:r>
              <a:rPr lang="en-US" altLang="ja-JP" sz="2000" dirty="0">
                <a:solidFill>
                  <a:srgbClr val="FF0000"/>
                </a:solidFill>
              </a:rPr>
              <a:t>Finalize Channel and Coexisting Models</a:t>
            </a:r>
          </a:p>
          <a:p>
            <a:pPr>
              <a:lnSpc>
                <a:spcPts val="2100"/>
              </a:lnSpc>
              <a:buFont typeface="Arial" panose="020B0604020202020204" pitchFamily="34" charset="0"/>
              <a:buChar char="•"/>
            </a:pPr>
            <a:r>
              <a:rPr lang="en-US" altLang="ja-JP" sz="2000" dirty="0">
                <a:solidFill>
                  <a:srgbClr val="FF0000"/>
                </a:solidFill>
              </a:rPr>
              <a:t>Summary of Technologies in PHY; Channel Coding According to 8 QoS Levels of Packets and  Coexistence Levels, Interference Mitigation, etc.  </a:t>
            </a:r>
          </a:p>
          <a:p>
            <a:pPr>
              <a:lnSpc>
                <a:spcPts val="2100"/>
              </a:lnSpc>
              <a:buFont typeface="Arial" panose="020B0604020202020204" pitchFamily="34" charset="0"/>
              <a:buChar char="•"/>
            </a:pPr>
            <a:r>
              <a:rPr lang="en-US" altLang="ja-JP" sz="2000" dirty="0">
                <a:solidFill>
                  <a:srgbClr val="FF0000"/>
                </a:solidFill>
              </a:rPr>
              <a:t>Summary of Technologies in MAC; Channel Management, CCA, Hybrid Contention Free/Access Protocol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According to 8 QoS’s and Coexistences.</a:t>
            </a:r>
            <a:endParaRPr lang="en-US" altLang="ja-JP" sz="2000" dirty="0">
              <a:solidFill>
                <a:srgbClr val="FF0000"/>
              </a:solidFill>
            </a:endParaRPr>
          </a:p>
          <a:p>
            <a:pPr>
              <a:lnSpc>
                <a:spcPts val="2100"/>
              </a:lnSpc>
              <a:buFont typeface="Arial" panose="020B0604020202020204" pitchFamily="34" charset="0"/>
              <a:buChar char="•"/>
            </a:pPr>
            <a:r>
              <a:rPr lang="en-US" altLang="ja-JP" sz="2000" dirty="0">
                <a:solidFill>
                  <a:srgbClr val="FF0000"/>
                </a:solidFill>
              </a:rPr>
              <a:t>Harmonization or Commonality with 4ab in Coexistence and Feasible Implementation of 6ma and 4ab</a:t>
            </a:r>
          </a:p>
          <a:p>
            <a:pPr>
              <a:lnSpc>
                <a:spcPts val="2100"/>
              </a:lnSpc>
              <a:buFont typeface="Arial" panose="020B0604020202020204" pitchFamily="34" charset="0"/>
              <a:buChar char="•"/>
            </a:pPr>
            <a:r>
              <a:rPr lang="en-US" altLang="ja-JP" sz="2000" dirty="0">
                <a:solidFill>
                  <a:srgbClr val="FF0000"/>
                </a:solidFill>
              </a:rPr>
              <a:t>Feasibility of TSN of 802.1 in MAC</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Finalize draft#1 of Integrated Proposal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pic>
        <p:nvPicPr>
          <p:cNvPr id="10" name="図 9">
            <a:extLst>
              <a:ext uri="{FF2B5EF4-FFF2-40B4-BE49-F238E27FC236}">
                <a16:creationId xmlns:a16="http://schemas.microsoft.com/office/drawing/2014/main" id="{CB131B4E-727B-8A5B-877D-3B4B02B9A86C}"/>
              </a:ext>
            </a:extLst>
          </p:cNvPr>
          <p:cNvPicPr>
            <a:picLocks noChangeAspect="1"/>
          </p:cNvPicPr>
          <p:nvPr/>
        </p:nvPicPr>
        <p:blipFill rotWithShape="1">
          <a:blip r:embed="rId3"/>
          <a:srcRect l="21651" t="16666" r="11553" b="29504"/>
          <a:stretch/>
        </p:blipFill>
        <p:spPr>
          <a:xfrm>
            <a:off x="68181" y="2219921"/>
            <a:ext cx="9027210" cy="4092097"/>
          </a:xfrm>
          <a:prstGeom prst="rect">
            <a:avLst/>
          </a:prstGeom>
        </p:spPr>
      </p:pic>
    </p:spTree>
    <p:extLst>
      <p:ext uri="{BB962C8B-B14F-4D97-AF65-F5344CB8AC3E}">
        <p14:creationId xmlns:p14="http://schemas.microsoft.com/office/powerpoint/2010/main" val="287857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a:xfrm>
            <a:off x="0" y="608800"/>
            <a:ext cx="9144000" cy="400241"/>
          </a:xfrm>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a:t>
            </a:r>
            <a:r>
              <a:rPr kumimoji="1" lang="en-US" altLang="ja-JP" sz="2400" b="1" i="0" u="none" strike="noStrike" kern="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for</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12-17th, March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May  2023</a:t>
            </a:r>
            <a:endParaRPr lang="en-US" altLang="ja-JP" dirty="0"/>
          </a:p>
        </p:txBody>
      </p:sp>
      <p:graphicFrame>
        <p:nvGraphicFramePr>
          <p:cNvPr id="11" name="表 10">
            <a:extLst>
              <a:ext uri="{FF2B5EF4-FFF2-40B4-BE49-F238E27FC236}">
                <a16:creationId xmlns:a16="http://schemas.microsoft.com/office/drawing/2014/main" id="{664C1543-B3EC-00F0-E5A6-2BEC4733DE10}"/>
              </a:ext>
            </a:extLst>
          </p:cNvPr>
          <p:cNvGraphicFramePr>
            <a:graphicFrameLocks noGrp="1"/>
          </p:cNvGraphicFramePr>
          <p:nvPr/>
        </p:nvGraphicFramePr>
        <p:xfrm>
          <a:off x="161365" y="1882398"/>
          <a:ext cx="7686495" cy="1798320"/>
        </p:xfrm>
        <a:graphic>
          <a:graphicData uri="http://schemas.openxmlformats.org/drawingml/2006/table">
            <a:tbl>
              <a:tblPr/>
              <a:tblGrid>
                <a:gridCol w="1842182">
                  <a:extLst>
                    <a:ext uri="{9D8B030D-6E8A-4147-A177-3AD203B41FA5}">
                      <a16:colId xmlns:a16="http://schemas.microsoft.com/office/drawing/2014/main" val="664803055"/>
                    </a:ext>
                  </a:extLst>
                </a:gridCol>
                <a:gridCol w="1842182">
                  <a:extLst>
                    <a:ext uri="{9D8B030D-6E8A-4147-A177-3AD203B41FA5}">
                      <a16:colId xmlns:a16="http://schemas.microsoft.com/office/drawing/2014/main" val="1660061320"/>
                    </a:ext>
                  </a:extLst>
                </a:gridCol>
                <a:gridCol w="1842182">
                  <a:extLst>
                    <a:ext uri="{9D8B030D-6E8A-4147-A177-3AD203B41FA5}">
                      <a16:colId xmlns:a16="http://schemas.microsoft.com/office/drawing/2014/main" val="2414839965"/>
                    </a:ext>
                  </a:extLst>
                </a:gridCol>
                <a:gridCol w="485237">
                  <a:extLst>
                    <a:ext uri="{9D8B030D-6E8A-4147-A177-3AD203B41FA5}">
                      <a16:colId xmlns:a16="http://schemas.microsoft.com/office/drawing/2014/main" val="3003077734"/>
                    </a:ext>
                  </a:extLst>
                </a:gridCol>
                <a:gridCol w="1674712">
                  <a:extLst>
                    <a:ext uri="{9D8B030D-6E8A-4147-A177-3AD203B41FA5}">
                      <a16:colId xmlns:a16="http://schemas.microsoft.com/office/drawing/2014/main" val="2507252215"/>
                    </a:ext>
                  </a:extLst>
                </a:gridCol>
              </a:tblGrid>
              <a:tr h="121639">
                <a:tc gridSpan="4">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Session1,    MON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7762749"/>
                  </a:ext>
                </a:extLst>
              </a:tr>
              <a:tr h="121639">
                <a:tc gridSpan="4">
                  <a:txBody>
                    <a:bodyPr/>
                    <a:lstStyle/>
                    <a:p>
                      <a:pPr algn="l" fontAlgn="b"/>
                      <a:r>
                        <a:rPr lang="en-US" sz="1050" b="1" i="0" u="none" strike="noStrike" dirty="0">
                          <a:effectLst/>
                          <a:latin typeface="Arial" panose="020B0604020202020204" pitchFamily="34" charset="0"/>
                        </a:rPr>
                        <a:t>       4:00 PM - 6:00PM May 15(MON) Local Orlando Time(EST)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10179944"/>
                  </a:ext>
                </a:extLst>
              </a:tr>
              <a:tr h="364916">
                <a:tc gridSpan="5">
                  <a:txBody>
                    <a:bodyPr/>
                    <a:lstStyle/>
                    <a:p>
                      <a:pPr algn="l" fontAlgn="b"/>
                      <a:r>
                        <a:rPr lang="en-US" sz="1050" b="1" i="0" u="none" strike="noStrike" dirty="0">
                          <a:solidFill>
                            <a:srgbClr val="FF0000"/>
                          </a:solidFill>
                          <a:effectLst/>
                          <a:latin typeface="Arial" panose="020B0604020202020204" pitchFamily="34" charset="0"/>
                        </a:rPr>
                        <a:t>       5:00AM -7:00AM May 16(TUE)  (UTC-4:00) Japan &amp; Korea Time, </a:t>
                      </a:r>
                    </a:p>
                    <a:p>
                      <a:pPr algn="l" fontAlgn="b"/>
                      <a:r>
                        <a:rPr lang="en-US" sz="1050" b="1" i="0" u="none" strike="noStrike" dirty="0">
                          <a:solidFill>
                            <a:srgbClr val="FF0000"/>
                          </a:solidFill>
                          <a:effectLst/>
                          <a:latin typeface="Arial" panose="020B0604020202020204" pitchFamily="34" charset="0"/>
                          <a:hlinkClick r:id="rId2"/>
                        </a:rPr>
                        <a:t>https://ieeesa.webex.com/ieeesa/j.php?MTID=m3065e1fe07a52689a1dc612bf974ce6c</a:t>
                      </a:r>
                      <a:endParaRPr lang="en-US" sz="1050" b="1" i="0" u="none" strike="noStrike" dirty="0">
                        <a:solidFill>
                          <a:srgbClr val="FF0000"/>
                        </a:solidFill>
                        <a:effectLst/>
                        <a:latin typeface="Arial" panose="020B0604020202020204" pitchFamily="34" charset="0"/>
                      </a:endParaRPr>
                    </a:p>
                    <a:p>
                      <a:pPr algn="l" fontAlgn="b"/>
                      <a:r>
                        <a:rPr lang="en-US" altLang="ja-JP" sz="1050" b="1" i="0" u="none" strike="noStrike" dirty="0">
                          <a:solidFill>
                            <a:srgbClr val="FF0000"/>
                          </a:solidFill>
                          <a:effectLst/>
                          <a:latin typeface="Arial" panose="020B0604020202020204" pitchFamily="34" charset="0"/>
                        </a:rPr>
                        <a:t>Meeting</a:t>
                      </a:r>
                      <a:r>
                        <a:rPr lang="ja-JP" altLang="en-US" sz="1050" b="1" i="0" u="none" strike="noStrike" dirty="0">
                          <a:solidFill>
                            <a:srgbClr val="FF0000"/>
                          </a:solidFill>
                          <a:effectLst/>
                          <a:latin typeface="Arial" panose="020B0604020202020204" pitchFamily="34" charset="0"/>
                        </a:rPr>
                        <a:t>　</a:t>
                      </a:r>
                      <a:r>
                        <a:rPr lang="en-US" altLang="ja-JP" sz="1050" b="1" i="0" u="none" strike="noStrike" dirty="0">
                          <a:solidFill>
                            <a:srgbClr val="FF0000"/>
                          </a:solidFill>
                          <a:effectLst/>
                          <a:latin typeface="Arial" panose="020B0604020202020204" pitchFamily="34" charset="0"/>
                        </a:rPr>
                        <a:t>Number: 2346 852 6114</a:t>
                      </a:r>
                    </a:p>
                    <a:p>
                      <a:pPr algn="l" fontAlgn="b"/>
                      <a:r>
                        <a:rPr lang="en-US" altLang="ja-JP" sz="1050" b="1" i="0" u="none" strike="noStrike" dirty="0">
                          <a:solidFill>
                            <a:srgbClr val="FF0000"/>
                          </a:solidFill>
                          <a:effectLst/>
                          <a:latin typeface="Arial" panose="020B0604020202020204" pitchFamily="34" charset="0"/>
                        </a:rPr>
                        <a:t>Password: 80215maymtgrm3</a:t>
                      </a:r>
                    </a:p>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9619608"/>
                  </a:ext>
                </a:extLst>
              </a:tr>
              <a:tr h="144570">
                <a:tc gridSpan="5">
                  <a:txBody>
                    <a:bodyPr/>
                    <a:lstStyle/>
                    <a:p>
                      <a:pPr algn="l" fontAlgn="b"/>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1126876088"/>
                  </a:ext>
                </a:extLst>
              </a:tr>
              <a:tr h="139016">
                <a:tc gridSpan="4">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3851451851"/>
                  </a:ext>
                </a:extLst>
              </a:tr>
              <a:tr h="139016">
                <a:tc gridSpan="4">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178394739"/>
                  </a:ext>
                </a:extLst>
              </a:tr>
              <a:tr h="121639">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86402498"/>
                  </a:ext>
                </a:extLst>
              </a:tr>
            </a:tbl>
          </a:graphicData>
        </a:graphic>
      </p:graphicFrame>
      <p:graphicFrame>
        <p:nvGraphicFramePr>
          <p:cNvPr id="12" name="表 11">
            <a:extLst>
              <a:ext uri="{FF2B5EF4-FFF2-40B4-BE49-F238E27FC236}">
                <a16:creationId xmlns:a16="http://schemas.microsoft.com/office/drawing/2014/main" id="{0672EF6B-2E93-6841-A082-F5442C4AA09E}"/>
              </a:ext>
            </a:extLst>
          </p:cNvPr>
          <p:cNvGraphicFramePr>
            <a:graphicFrameLocks noGrp="1"/>
          </p:cNvGraphicFramePr>
          <p:nvPr/>
        </p:nvGraphicFramePr>
        <p:xfrm>
          <a:off x="684483" y="2935830"/>
          <a:ext cx="6934819" cy="1259129"/>
        </p:xfrm>
        <a:graphic>
          <a:graphicData uri="http://schemas.openxmlformats.org/drawingml/2006/table">
            <a:tbl>
              <a:tblPr/>
              <a:tblGrid>
                <a:gridCol w="691782">
                  <a:extLst>
                    <a:ext uri="{9D8B030D-6E8A-4147-A177-3AD203B41FA5}">
                      <a16:colId xmlns:a16="http://schemas.microsoft.com/office/drawing/2014/main" val="714408075"/>
                    </a:ext>
                  </a:extLst>
                </a:gridCol>
                <a:gridCol w="2811340">
                  <a:extLst>
                    <a:ext uri="{9D8B030D-6E8A-4147-A177-3AD203B41FA5}">
                      <a16:colId xmlns:a16="http://schemas.microsoft.com/office/drawing/2014/main" val="63862821"/>
                    </a:ext>
                  </a:extLst>
                </a:gridCol>
                <a:gridCol w="25400">
                  <a:extLst>
                    <a:ext uri="{9D8B030D-6E8A-4147-A177-3AD203B41FA5}">
                      <a16:colId xmlns:a16="http://schemas.microsoft.com/office/drawing/2014/main" val="4278577549"/>
                    </a:ext>
                  </a:extLst>
                </a:gridCol>
                <a:gridCol w="2836740">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25400">
                  <a:extLst>
                    <a:ext uri="{9D8B030D-6E8A-4147-A177-3AD203B41FA5}">
                      <a16:colId xmlns:a16="http://schemas.microsoft.com/office/drawing/2014/main" val="1954337600"/>
                    </a:ext>
                  </a:extLst>
                </a:gridCol>
                <a:gridCol w="518757">
                  <a:extLst>
                    <a:ext uri="{9D8B030D-6E8A-4147-A177-3AD203B41FA5}">
                      <a16:colId xmlns:a16="http://schemas.microsoft.com/office/drawing/2014/main" val="393055746"/>
                    </a:ext>
                  </a:extLst>
                </a:gridCol>
              </a:tblGrid>
              <a:tr h="109972">
                <a:tc gridSpan="5">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Session2,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53289">
                <a:tc gridSpan="2">
                  <a:txBody>
                    <a:bodyPr/>
                    <a:lstStyle/>
                    <a:p>
                      <a:pPr algn="l" fontAlgn="b"/>
                      <a:r>
                        <a:rPr lang="en-US" sz="1050" b="1" i="0" u="none" strike="noStrike" dirty="0">
                          <a:effectLst/>
                          <a:latin typeface="Arial" panose="020B0604020202020204" pitchFamily="34" charset="0"/>
                        </a:rPr>
                        <a:t>       8:00-10:00 May 16(TUE) Local Time(EST)</a:t>
                      </a:r>
                    </a:p>
                  </a:txBody>
                  <a:tcPr marL="0" marR="0" marT="0" marB="0" anchor="b">
                    <a:lnL>
                      <a:noFill/>
                    </a:lnL>
                    <a:lnR>
                      <a:noFill/>
                    </a:lnR>
                    <a:lnT>
                      <a:noFill/>
                    </a:lnT>
                    <a:lnB>
                      <a:noFill/>
                    </a:lnB>
                  </a:tcPr>
                </a:tc>
                <a:tc hMerge="1">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27258">
                <a:tc gridSpan="5">
                  <a:txBody>
                    <a:bodyPr/>
                    <a:lstStyle/>
                    <a:p>
                      <a:pPr algn="l" fontAlgn="b"/>
                      <a:r>
                        <a:rPr lang="en-US" sz="1050" b="1" i="0" u="none" strike="noStrike" dirty="0">
                          <a:solidFill>
                            <a:srgbClr val="FF0000"/>
                          </a:solidFill>
                          <a:effectLst/>
                          <a:latin typeface="Arial" panose="020B0604020202020204" pitchFamily="34" charset="0"/>
                        </a:rPr>
                        <a:t>       21:00 - 23:00 May 16(TUE)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7">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6">
                  <a:txBody>
                    <a:bodyPr/>
                    <a:lstStyle/>
                    <a:p>
                      <a:pPr algn="l" fontAlgn="b"/>
                      <a:r>
                        <a:rPr lang="en-US" sz="1200" b="1" i="0" u="none" strike="noStrike">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6">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
        <p:nvSpPr>
          <p:cNvPr id="5" name="テキスト ボックス 4">
            <a:extLst>
              <a:ext uri="{FF2B5EF4-FFF2-40B4-BE49-F238E27FC236}">
                <a16:creationId xmlns:a16="http://schemas.microsoft.com/office/drawing/2014/main" id="{5127C64E-A6EF-16CE-DD2C-1D55CBC14978}"/>
              </a:ext>
            </a:extLst>
          </p:cNvPr>
          <p:cNvSpPr txBox="1"/>
          <p:nvPr/>
        </p:nvSpPr>
        <p:spPr>
          <a:xfrm>
            <a:off x="390476" y="881191"/>
            <a:ext cx="859215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7" name="表 6">
            <a:extLst>
              <a:ext uri="{FF2B5EF4-FFF2-40B4-BE49-F238E27FC236}">
                <a16:creationId xmlns:a16="http://schemas.microsoft.com/office/drawing/2014/main" id="{970C155D-C9EC-F1B2-B5B5-265D4B6B16B5}"/>
              </a:ext>
            </a:extLst>
          </p:cNvPr>
          <p:cNvGraphicFramePr>
            <a:graphicFrameLocks noGrp="1"/>
          </p:cNvGraphicFramePr>
          <p:nvPr/>
        </p:nvGraphicFramePr>
        <p:xfrm>
          <a:off x="265383" y="4194959"/>
          <a:ext cx="8429330" cy="1327143"/>
        </p:xfrm>
        <a:graphic>
          <a:graphicData uri="http://schemas.openxmlformats.org/drawingml/2006/table">
            <a:tbl>
              <a:tblPr/>
              <a:tblGrid>
                <a:gridCol w="1934460">
                  <a:extLst>
                    <a:ext uri="{9D8B030D-6E8A-4147-A177-3AD203B41FA5}">
                      <a16:colId xmlns:a16="http://schemas.microsoft.com/office/drawing/2014/main" val="714408075"/>
                    </a:ext>
                  </a:extLst>
                </a:gridCol>
                <a:gridCol w="2951734">
                  <a:extLst>
                    <a:ext uri="{9D8B030D-6E8A-4147-A177-3AD203B41FA5}">
                      <a16:colId xmlns:a16="http://schemas.microsoft.com/office/drawing/2014/main" val="63862821"/>
                    </a:ext>
                  </a:extLst>
                </a:gridCol>
                <a:gridCol w="2951734">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40602">
                  <a:extLst>
                    <a:ext uri="{9D8B030D-6E8A-4147-A177-3AD203B41FA5}">
                      <a16:colId xmlns:a16="http://schemas.microsoft.com/office/drawing/2014/main" val="3487294025"/>
                    </a:ext>
                  </a:extLst>
                </a:gridCol>
                <a:gridCol w="25400">
                  <a:extLst>
                    <a:ext uri="{9D8B030D-6E8A-4147-A177-3AD203B41FA5}">
                      <a16:colId xmlns:a16="http://schemas.microsoft.com/office/drawing/2014/main" val="393055746"/>
                    </a:ext>
                  </a:extLst>
                </a:gridCol>
              </a:tblGrid>
              <a:tr h="168903">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Session3,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8:30-10:00 May 17(WED)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17(WED)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dirty="0">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a:effectLst/>
                          <a:latin typeface="Arial" panose="020B0604020202020204" pitchFamily="34" charset="0"/>
                        </a:rPr>
                        <a:t>Password:</a:t>
                      </a:r>
                      <a:r>
                        <a:rPr lang="en-US" sz="1200" b="1" i="0" u="none" strike="noStrike">
                          <a:solidFill>
                            <a:srgbClr val="FF33CC"/>
                          </a:solidFill>
                          <a:effectLst/>
                          <a:latin typeface="Arial" panose="020B0604020202020204" pitchFamily="34" charset="0"/>
                        </a:rPr>
                        <a:t> 80215maymtgrm2</a:t>
                      </a:r>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graphicFrame>
        <p:nvGraphicFramePr>
          <p:cNvPr id="8" name="表 7">
            <a:extLst>
              <a:ext uri="{FF2B5EF4-FFF2-40B4-BE49-F238E27FC236}">
                <a16:creationId xmlns:a16="http://schemas.microsoft.com/office/drawing/2014/main" id="{C8D722A6-6216-7EB1-06AA-67677BC553B2}"/>
              </a:ext>
            </a:extLst>
          </p:cNvPr>
          <p:cNvGraphicFramePr>
            <a:graphicFrameLocks noGrp="1"/>
          </p:cNvGraphicFramePr>
          <p:nvPr/>
        </p:nvGraphicFramePr>
        <p:xfrm>
          <a:off x="449287" y="5356983"/>
          <a:ext cx="9152987" cy="1283550"/>
        </p:xfrm>
        <a:graphic>
          <a:graphicData uri="http://schemas.openxmlformats.org/drawingml/2006/table">
            <a:tbl>
              <a:tblPr/>
              <a:tblGrid>
                <a:gridCol w="2859741">
                  <a:extLst>
                    <a:ext uri="{9D8B030D-6E8A-4147-A177-3AD203B41FA5}">
                      <a16:colId xmlns:a16="http://schemas.microsoft.com/office/drawing/2014/main" val="714408075"/>
                    </a:ext>
                  </a:extLst>
                </a:gridCol>
                <a:gridCol w="2859741">
                  <a:extLst>
                    <a:ext uri="{9D8B030D-6E8A-4147-A177-3AD203B41FA5}">
                      <a16:colId xmlns:a16="http://schemas.microsoft.com/office/drawing/2014/main" val="63862821"/>
                    </a:ext>
                  </a:extLst>
                </a:gridCol>
                <a:gridCol w="2859741">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22964">
                  <a:extLst>
                    <a:ext uri="{9D8B030D-6E8A-4147-A177-3AD203B41FA5}">
                      <a16:colId xmlns:a16="http://schemas.microsoft.com/office/drawing/2014/main" val="4137166903"/>
                    </a:ext>
                  </a:extLst>
                </a:gridCol>
                <a:gridCol w="25400">
                  <a:extLst>
                    <a:ext uri="{9D8B030D-6E8A-4147-A177-3AD203B41FA5}">
                      <a16:colId xmlns:a16="http://schemas.microsoft.com/office/drawing/2014/main" val="393055746"/>
                    </a:ext>
                  </a:extLst>
                </a:gridCol>
              </a:tblGrid>
              <a:tr h="110284">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Session4,  Thu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8:00-10:00 May 18(THU)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18(THU)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dirty="0">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Tree>
    <p:extLst>
      <p:ext uri="{BB962C8B-B14F-4D97-AF65-F5344CB8AC3E}">
        <p14:creationId xmlns:p14="http://schemas.microsoft.com/office/powerpoint/2010/main" val="998791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215008" y="1140541"/>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March 2023                               doc.#15-23-0190-00-06ma</a:t>
            </a:r>
          </a:p>
          <a:p>
            <a:pPr>
              <a:lnSpc>
                <a:spcPts val="1100"/>
              </a:lnSpc>
            </a:pPr>
            <a:r>
              <a:rPr lang="en-US" altLang="ja-JP" sz="1200" dirty="0"/>
              <a:t>Agenda of TG15.6ma May Meeting                                                                                              doc.#15-23-0231-00-06ma   </a:t>
            </a:r>
          </a:p>
          <a:p>
            <a:pPr>
              <a:lnSpc>
                <a:spcPts val="1100"/>
              </a:lnSpc>
            </a:pPr>
            <a:r>
              <a:rPr lang="en-US" altLang="ja-JP" sz="1200" dirty="0"/>
              <a:t>Review and Summary</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  IG DEP, SG &amp; TG15.6a Activity for Revision of IEEE802.15.6 BAN with Enhanced Dependability   22-0339-03-06ma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Call for Proposals                                                                                                                doc.#15-22-0488-03-06ma  </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Progress and Remained Issues in New Revision of Standard 802.15.6ma                         doc.#15-22-0663-03-06ma</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doc.#15-22-0631-03-06ma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Qualitative approach to coexistence and QoS mechanisms                                                  doc.#15-23-0101-02-06ma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doc.#15-23-0242-00-06ma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                                           doc.#15-22-0639-03-06ma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Bridging for Time-Sensitive Networking of 802.15.6ma                                                doc.#15-22-0024-03-06ma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harmonization with 4ab: MAC operation                                                             doc.#15-22-0634-03-06ma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HBAN Use Cases     doc.#15-23-0145-01-06ma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VBAN  Use Cases    doc.#15-23-0146-02-06ma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Simulations of UWB Communication Applications for HBAN and VBAN Use Cases       23-0020-03-06ma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Channel Modeling Activities for BANs of TG15.6ma for Human and Vehicle Body Area Networks      23-241-00-06ma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Summary Table of Channel and Environmental Modeling Activities for BANs on TG15.6ma doc.#15-23-0045-04-06ma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Investigation of UWB Ranging under Multiple BAN Coexistence                         doc.#15-23-0265-00-06ma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Utilization of Channel and Environmental Model for Design and Evaluation of PHY proposals for BANs on TG15.6maary of Channel and Environmental Modeling Activities for BANs on TG15.6ma    doc.#15-23-0AAA-00-06ma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coding for IEEE802.15.6ma                                                                   doc.#15-23-0244-00-06ma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18. Harmonization with 4ab: data rates &amp; FEC                                                                           doc.#15-22-0610-03-06ma</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19. Overview of 802.15.6-2012 Std and use of the 802 Architecture                                          doc.#15-23-0286-00-06ma</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20. Draft0 of IEEE802.15.6ma                                                                                                    </a:t>
            </a:r>
            <a:r>
              <a:rPr lang="en-US" altLang="ja-JP" sz="1200" dirty="0">
                <a:solidFill>
                  <a:srgbClr val="000000"/>
                </a:solidFill>
                <a:latin typeface="Arial"/>
                <a:cs typeface="Times New Roman" pitchFamily="18" charset="0"/>
              </a:rPr>
              <a:t>doc.#15.23-06xx-00-06ma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21. Exploiting NB PHY and concurrent operation with UWB to assist UWB channel access      </a:t>
            </a:r>
            <a:r>
              <a:rPr lang="en-US" altLang="ja-JP" sz="1200" dirty="0">
                <a:solidFill>
                  <a:srgbClr val="000000"/>
                </a:solidFill>
                <a:cs typeface="Times New Roman" pitchFamily="18" charset="0"/>
              </a:rPr>
              <a:t>doc.#15-23-0238-01-04ab</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514350" lvl="1" indent="0">
              <a:lnSpc>
                <a:spcPts val="1100"/>
              </a:lnSpc>
              <a:spcBef>
                <a:spcPts val="0"/>
              </a:spcBef>
              <a:spcAft>
                <a:spcPts val="0"/>
              </a:spcAft>
              <a:buNone/>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22. Discussion on Harmonization with TG4ab                                                                             doc.#15-23-0634-03-06ma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23. Progress Report of TG6ma                                                                                                   doc.#15-23-0056-02-06ma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24. 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doc.#15.23-0288-00-06ma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May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extLst>
              <p:ext uri="{D42A27DB-BD31-4B8C-83A1-F6EECF244321}">
                <p14:modId xmlns:p14="http://schemas.microsoft.com/office/powerpoint/2010/main" val="2307450984"/>
              </p:ext>
            </p:extLst>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2879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May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52049" y="1797373"/>
            <a:ext cx="918331" cy="3437059"/>
            <a:chOff x="6066903" y="0"/>
            <a:chExt cx="918331" cy="3437059"/>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66903" y="2283299"/>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7930440" y="3324557"/>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350863" y="1797373"/>
            <a:ext cx="1152173" cy="1430872"/>
            <a:chOff x="5744293" y="21371"/>
            <a:chExt cx="1152173" cy="1430872"/>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744293" y="21371"/>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60804" y="37432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5" cy="2444019"/>
            <a:chOff x="5168409" y="82635"/>
            <a:chExt cx="954115" cy="2444019"/>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404157" y="1127710"/>
              <a:ext cx="718367"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spTree>
    <p:extLst>
      <p:ext uri="{BB962C8B-B14F-4D97-AF65-F5344CB8AC3E}">
        <p14:creationId xmlns:p14="http://schemas.microsoft.com/office/powerpoint/2010/main" val="2210373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May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9</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nvGraphicFramePr>
        <p:xfrm>
          <a:off x="532661" y="1003177"/>
          <a:ext cx="8424908" cy="5280960"/>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Std Draft v. 1</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Finish integration of technical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1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a:effectLst/>
                        </a:rPr>
                        <a:t>June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52239477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23290</TotalTime>
  <Words>2418</Words>
  <Application>Microsoft Office PowerPoint</Application>
  <PresentationFormat>画面に合わせる (4:3)</PresentationFormat>
  <Paragraphs>341</Paragraphs>
  <Slides>12</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ＭＳ Ｐゴシック</vt:lpstr>
      <vt:lpstr>ＭＳ ゴシック</vt:lpstr>
      <vt:lpstr>游ゴシック</vt:lpstr>
      <vt:lpstr>Arial</vt:lpstr>
      <vt:lpstr>Calibri</vt:lpstr>
      <vt:lpstr>Times New Roman</vt:lpstr>
      <vt:lpstr>Verdana</vt:lpstr>
      <vt:lpstr>IEEE-P802_15</vt:lpstr>
      <vt:lpstr>PowerPoint プレゼンテーション</vt:lpstr>
      <vt:lpstr>IEEE 802.15 TG6ma  (Revision of IEEE802.15.6-2012)   Closing Report  In Personal and Virtual Hybrid Inerim Session Orlando, Florida, USA May 18th, 2023 Ryuji Kohno Yokohama National University(YNU), YRP International Alliance Institute(YRP-IAI) </vt:lpstr>
      <vt:lpstr>Objectives of TG 6ma – Enhanced Dependability Body Area Network (ED-BAN)</vt:lpstr>
      <vt:lpstr>TG15.6ma Interim Session Schedule for 15-19th, May 2023</vt:lpstr>
      <vt:lpstr>TG15.6ma Interim Session Schedule for for 12-17th, March 2023</vt:lpstr>
      <vt:lpstr>Agenda items for the week</vt:lpstr>
      <vt:lpstr>Definition of Coexistence Environment Classes</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219</cp:revision>
  <dcterms:created xsi:type="dcterms:W3CDTF">2018-03-06T17:15:04Z</dcterms:created>
  <dcterms:modified xsi:type="dcterms:W3CDTF">2023-05-18T16:00:56Z</dcterms:modified>
</cp:coreProperties>
</file>