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76" r:id="rId2"/>
    <p:sldId id="375" r:id="rId3"/>
    <p:sldId id="377" r:id="rId4"/>
    <p:sldId id="379" r:id="rId5"/>
    <p:sldId id="380" r:id="rId6"/>
    <p:sldId id="381" r:id="rId7"/>
    <p:sldId id="382"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94" autoAdjust="0"/>
    <p:restoredTop sz="93488" autoAdjust="0"/>
  </p:normalViewPr>
  <p:slideViewPr>
    <p:cSldViewPr>
      <p:cViewPr varScale="1">
        <p:scale>
          <a:sx n="112" d="100"/>
          <a:sy n="112" d="100"/>
        </p:scale>
        <p:origin x="1812" y="96"/>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5/17/2023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2022</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5/17/2023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rgbClr val="FF0000"/>
                </a:solidFill>
                <a:latin typeface="Times New Roman" pitchFamily="18" charset="0"/>
                <a:cs typeface="Times New Roman" pitchFamily="18" charset="0"/>
              </a:rPr>
              <a:t>DCN 15-19-0551-00-0vat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5/17/2023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5/17/2023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2023</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15-23-0279-00-007a</a:t>
            </a:r>
            <a:endParaRPr lang="en-US" sz="1400" b="1"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5/17/2023</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5/17/2023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5/17/2023</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5/17/2023</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5/17/2023</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5/17/2023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5/17/2023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Working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Submission Title: TG7a Motions for May 2023 </a:t>
            </a:r>
            <a:r>
              <a:rPr lang="en-US" altLang="en-US" sz="1600" b="1" dirty="0">
                <a:solidFill>
                  <a:prstClr val="black"/>
                </a:solidFill>
                <a:latin typeface="Times New Roman" panose="02020603050405020304" pitchFamily="18" charset="0"/>
              </a:rPr>
              <a:t>Interim </a:t>
            </a:r>
            <a:r>
              <a:rPr lang="en-US" altLang="en-US" sz="1600" b="1" dirty="0" smtClean="0">
                <a:solidFill>
                  <a:prstClr val="black"/>
                </a:solidFill>
                <a:latin typeface="Times New Roman" panose="02020603050405020304" pitchFamily="18" charset="0"/>
              </a:rPr>
              <a:t>Meeting</a:t>
            </a: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Date Submitted</a:t>
            </a:r>
            <a:r>
              <a:rPr lang="en-US" altLang="en-US" sz="1600" b="1" smtClean="0">
                <a:solidFill>
                  <a:prstClr val="black"/>
                </a:solidFill>
                <a:latin typeface="Times New Roman" panose="02020603050405020304" pitchFamily="18" charset="0"/>
              </a:rPr>
              <a:t>: </a:t>
            </a:r>
            <a:r>
              <a:rPr lang="en-US" altLang="en-US" sz="1600" smtClean="0">
                <a:solidFill>
                  <a:prstClr val="black"/>
                </a:solidFill>
                <a:latin typeface="Times New Roman" panose="02020603050405020304" pitchFamily="18" charset="0"/>
              </a:rPr>
              <a:t>May </a:t>
            </a:r>
            <a:r>
              <a:rPr lang="en-US" altLang="en-US" sz="1600" dirty="0" smtClean="0">
                <a:solidFill>
                  <a:prstClr val="black"/>
                </a:solidFill>
                <a:latin typeface="Times New Roman" panose="02020603050405020304" pitchFamily="18" charset="0"/>
              </a:rPr>
              <a:t>2023</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Source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a:t>
            </a:r>
            <a:r>
              <a:rPr lang="en-US" altLang="en-US" sz="1600" dirty="0" err="1" smtClean="0">
                <a:solidFill>
                  <a:prstClr val="black"/>
                </a:solidFill>
                <a:latin typeface="Times New Roman" panose="02020603050405020304" pitchFamily="18" charset="0"/>
              </a:rPr>
              <a:t>Yeong</a:t>
            </a:r>
            <a:r>
              <a:rPr lang="en-US" altLang="en-US" sz="1600" dirty="0" smtClean="0">
                <a:solidFill>
                  <a:prstClr val="black"/>
                </a:solidFill>
                <a:latin typeface="Times New Roman" panose="02020603050405020304" pitchFamily="18" charset="0"/>
              </a:rPr>
              <a:t> </a:t>
            </a:r>
            <a:r>
              <a:rPr lang="en-US" altLang="en-US" sz="1600" dirty="0">
                <a:solidFill>
                  <a:prstClr val="black"/>
                </a:solidFill>
                <a:latin typeface="Times New Roman" panose="02020603050405020304" pitchFamily="18" charset="0"/>
              </a:rPr>
              <a:t>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TG7a Motions for </a:t>
            </a:r>
            <a:r>
              <a:rPr lang="en-US" altLang="en-US" sz="1600" dirty="0" smtClean="0">
                <a:solidFill>
                  <a:prstClr val="black"/>
                </a:solidFill>
                <a:latin typeface="Times New Roman" panose="02020603050405020304" pitchFamily="18" charset="0"/>
              </a:rPr>
              <a:t>May </a:t>
            </a:r>
            <a:r>
              <a:rPr lang="en-US" altLang="en-US" sz="1600" dirty="0">
                <a:solidFill>
                  <a:prstClr val="black"/>
                </a:solidFill>
                <a:latin typeface="Times New Roman" panose="02020603050405020304" pitchFamily="18" charset="0"/>
              </a:rPr>
              <a:t>2023 </a:t>
            </a:r>
            <a:r>
              <a:rPr lang="en-US" altLang="en-US" sz="1600" dirty="0" smtClean="0">
                <a:solidFill>
                  <a:prstClr val="black"/>
                </a:solidFill>
                <a:latin typeface="Times New Roman" panose="02020603050405020304" pitchFamily="18" charset="0"/>
              </a:rPr>
              <a:t>Interim </a:t>
            </a:r>
            <a:r>
              <a:rPr lang="en-US" altLang="en-US" sz="1600" dirty="0">
                <a:solidFill>
                  <a:prstClr val="black"/>
                </a:solidFill>
                <a:latin typeface="Times New Roman" panose="02020603050405020304" pitchFamily="18" charset="0"/>
              </a:rPr>
              <a:t>Meeting</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Purpose: </a:t>
            </a:r>
            <a:r>
              <a:rPr lang="en-US" altLang="en-US" sz="1600" dirty="0" smtClean="0">
                <a:solidFill>
                  <a:prstClr val="black"/>
                </a:solidFill>
                <a:latin typeface="Times New Roman" panose="02020603050405020304" pitchFamily="18" charset="0"/>
              </a:rPr>
              <a:t> </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Notice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642909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#1</a:t>
            </a:r>
            <a:endParaRPr lang="en-US" sz="2400" dirty="0"/>
          </a:p>
        </p:txBody>
      </p:sp>
      <p:sp>
        <p:nvSpPr>
          <p:cNvPr id="8" name="TextBox 7"/>
          <p:cNvSpPr txBox="1"/>
          <p:nvPr/>
        </p:nvSpPr>
        <p:spPr>
          <a:xfrm>
            <a:off x="190498" y="1447800"/>
            <a:ext cx="8763000" cy="3477875"/>
          </a:xfrm>
          <a:prstGeom prst="rect">
            <a:avLst/>
          </a:prstGeom>
          <a:noFill/>
        </p:spPr>
        <p:txBody>
          <a:bodyPr wrap="square" rtlCol="0">
            <a:spAutoFit/>
          </a:bodyPr>
          <a:lstStyle/>
          <a:p>
            <a:pPr algn="just"/>
            <a:r>
              <a:rPr lang="en-US" altLang="ko-KR" sz="2000" b="1" dirty="0" smtClean="0">
                <a:solidFill>
                  <a:srgbClr val="FF0000"/>
                </a:solidFill>
              </a:rPr>
              <a:t>TG7a </a:t>
            </a:r>
            <a:r>
              <a:rPr lang="en-US" altLang="ko-KR" sz="2000" b="1" dirty="0">
                <a:solidFill>
                  <a:srgbClr val="FF0000"/>
                </a:solidFill>
              </a:rPr>
              <a:t>Motion to approve </a:t>
            </a:r>
            <a:r>
              <a:rPr lang="en-US" altLang="ko-KR" sz="2000" b="1" dirty="0" smtClean="0">
                <a:solidFill>
                  <a:srgbClr val="FF0000"/>
                </a:solidFill>
              </a:rPr>
              <a:t>March 2023 </a:t>
            </a:r>
            <a:r>
              <a:rPr lang="en-US" altLang="ko-KR" sz="2000" b="1" dirty="0">
                <a:solidFill>
                  <a:srgbClr val="FF0000"/>
                </a:solidFill>
              </a:rPr>
              <a:t>Plenary  </a:t>
            </a:r>
            <a:r>
              <a:rPr lang="en-US" altLang="ko-KR" sz="2000" b="1" dirty="0" smtClean="0">
                <a:solidFill>
                  <a:srgbClr val="FF0000"/>
                </a:solidFill>
              </a:rPr>
              <a:t>Meeting Minutes</a:t>
            </a:r>
            <a:endParaRPr lang="ko-KR" altLang="ko-KR" sz="2000" b="1" dirty="0">
              <a:solidFill>
                <a:srgbClr val="FF0000"/>
              </a:solidFill>
            </a:endParaRPr>
          </a:p>
          <a:p>
            <a:endParaRPr lang="en-US" altLang="ja-JP" sz="2000" dirty="0"/>
          </a:p>
          <a:p>
            <a:pPr lvl="0"/>
            <a:r>
              <a:rPr lang="en-US" altLang="ko-KR" sz="2000" i="1" dirty="0" smtClean="0">
                <a:solidFill>
                  <a:srgbClr val="0070C0"/>
                </a:solidFill>
              </a:rPr>
              <a:t>Motion </a:t>
            </a:r>
            <a:r>
              <a:rPr lang="en-US" altLang="ko-KR" sz="2000" i="1" dirty="0">
                <a:solidFill>
                  <a:srgbClr val="0070C0"/>
                </a:solidFill>
              </a:rPr>
              <a:t>to approve the March 2023 Plenary Meeting  minutes of TG7a in IEEE P802.15-23-224-00-007a</a:t>
            </a:r>
            <a:endParaRPr lang="en-US" altLang="ko-KR" sz="2000" i="1" dirty="0" smtClean="0">
              <a:solidFill>
                <a:srgbClr val="0070C0"/>
              </a:solidFill>
            </a:endParaRPr>
          </a:p>
          <a:p>
            <a:pPr lvl="0"/>
            <a:endParaRPr lang="en-US" altLang="ko-KR" sz="2000" i="1" dirty="0">
              <a:solidFill>
                <a:srgbClr val="0070C0"/>
              </a:solidFill>
            </a:endParaRPr>
          </a:p>
          <a:p>
            <a:pPr lvl="0"/>
            <a:endParaRPr lang="en-US" altLang="ko-KR" sz="2000" i="1" dirty="0" smtClean="0">
              <a:solidFill>
                <a:srgbClr val="0070C0"/>
              </a:solidFill>
            </a:endParaRPr>
          </a:p>
          <a:p>
            <a:pPr lvl="0"/>
            <a:endParaRPr lang="en-US" altLang="ko-KR" sz="2000" i="1" dirty="0">
              <a:solidFill>
                <a:srgbClr val="0070C0"/>
              </a:solidFill>
            </a:endParaRPr>
          </a:p>
          <a:p>
            <a:r>
              <a:rPr lang="en-US" altLang="ja-JP" sz="2000" dirty="0" smtClean="0"/>
              <a:t>Moved By:  </a:t>
            </a:r>
            <a:r>
              <a:rPr lang="en-US" altLang="ja-JP" sz="2000" dirty="0" err="1" smtClean="0"/>
              <a:t>Yeong</a:t>
            </a:r>
            <a:r>
              <a:rPr lang="en-US" altLang="ja-JP" sz="2000" dirty="0" smtClean="0"/>
              <a:t> Min </a:t>
            </a:r>
            <a:r>
              <a:rPr lang="en-US" altLang="ja-JP" sz="2000" dirty="0"/>
              <a:t>J</a:t>
            </a:r>
            <a:r>
              <a:rPr lang="en-US" altLang="ja-JP" sz="2000" dirty="0" smtClean="0"/>
              <a:t>ang</a:t>
            </a:r>
          </a:p>
          <a:p>
            <a:r>
              <a:rPr lang="en-US" altLang="ja-JP" sz="2000" dirty="0" smtClean="0"/>
              <a:t>Seconded </a:t>
            </a:r>
            <a:r>
              <a:rPr lang="en-US" altLang="ja-JP" sz="2000" dirty="0"/>
              <a:t>By</a:t>
            </a:r>
            <a:r>
              <a:rPr lang="en-US" altLang="ja-JP" sz="2000" dirty="0" smtClean="0"/>
              <a:t>:  Sang-</a:t>
            </a:r>
            <a:r>
              <a:rPr lang="en-US" altLang="ja-JP" sz="2000" dirty="0" err="1" smtClean="0"/>
              <a:t>Kyu</a:t>
            </a:r>
            <a:r>
              <a:rPr lang="en-US" altLang="ja-JP" sz="2000" dirty="0" smtClean="0"/>
              <a:t> Lim</a:t>
            </a:r>
          </a:p>
          <a:p>
            <a:endParaRPr lang="en-US" altLang="ja-JP" sz="2000" dirty="0" smtClean="0"/>
          </a:p>
          <a:p>
            <a:r>
              <a:rPr lang="en-US" altLang="ja-JP" sz="2000" dirty="0" smtClean="0"/>
              <a:t>Approved </a:t>
            </a:r>
            <a:r>
              <a:rPr lang="en-US" altLang="ja-JP" sz="2000" dirty="0"/>
              <a:t>by unanimous consent</a:t>
            </a:r>
          </a:p>
        </p:txBody>
      </p:sp>
    </p:spTree>
    <p:extLst>
      <p:ext uri="{BB962C8B-B14F-4D97-AF65-F5344CB8AC3E}">
        <p14:creationId xmlns:p14="http://schemas.microsoft.com/office/powerpoint/2010/main" val="20665060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660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#2</a:t>
            </a:r>
            <a:endParaRPr lang="en-US" sz="2400" dirty="0"/>
          </a:p>
        </p:txBody>
      </p:sp>
      <p:sp>
        <p:nvSpPr>
          <p:cNvPr id="8" name="TextBox 7"/>
          <p:cNvSpPr txBox="1"/>
          <p:nvPr/>
        </p:nvSpPr>
        <p:spPr>
          <a:xfrm>
            <a:off x="190498" y="1447800"/>
            <a:ext cx="8763000" cy="3477875"/>
          </a:xfrm>
          <a:prstGeom prst="rect">
            <a:avLst/>
          </a:prstGeom>
          <a:noFill/>
        </p:spPr>
        <p:txBody>
          <a:bodyPr wrap="square" rtlCol="0">
            <a:spAutoFit/>
          </a:bodyPr>
          <a:lstStyle/>
          <a:p>
            <a:pPr algn="just"/>
            <a:r>
              <a:rPr lang="en-US" altLang="ko-KR" sz="2000" b="1" dirty="0" smtClean="0">
                <a:solidFill>
                  <a:srgbClr val="FF0000"/>
                </a:solidFill>
              </a:rPr>
              <a:t>TG7a Motion </a:t>
            </a:r>
            <a:r>
              <a:rPr lang="en-US" altLang="ko-KR" sz="2000" b="1" dirty="0">
                <a:solidFill>
                  <a:srgbClr val="FF0000"/>
                </a:solidFill>
              </a:rPr>
              <a:t>to approve comment resolutions for LB195</a:t>
            </a:r>
          </a:p>
          <a:p>
            <a:endParaRPr lang="en-US" altLang="ja-JP" sz="2000" dirty="0"/>
          </a:p>
          <a:p>
            <a:pPr lvl="0"/>
            <a:r>
              <a:rPr lang="en-US" altLang="ko-KR" sz="2000" i="1" dirty="0">
                <a:solidFill>
                  <a:srgbClr val="0070C0"/>
                </a:solidFill>
              </a:rPr>
              <a:t>Move that the TG7a approve the comment resolutions for LB195 as described in document IEEE </a:t>
            </a:r>
            <a:r>
              <a:rPr lang="en-US" altLang="ko-KR" sz="2000" i="1" dirty="0" smtClean="0">
                <a:solidFill>
                  <a:srgbClr val="0070C0"/>
                </a:solidFill>
              </a:rPr>
              <a:t>P802.15-23-0114-05-007a </a:t>
            </a:r>
            <a:endParaRPr lang="en-US" altLang="ko-KR" sz="2000" i="1" dirty="0">
              <a:solidFill>
                <a:srgbClr val="0070C0"/>
              </a:solidFill>
            </a:endParaRPr>
          </a:p>
          <a:p>
            <a:pPr lvl="0"/>
            <a:endParaRPr lang="en-US" altLang="ko-KR" sz="2000" i="1" dirty="0">
              <a:solidFill>
                <a:srgbClr val="0070C0"/>
              </a:solidFill>
            </a:endParaRPr>
          </a:p>
          <a:p>
            <a:pPr lvl="0"/>
            <a:endParaRPr lang="en-US" altLang="ko-KR" sz="2000" i="1" dirty="0" smtClean="0">
              <a:solidFill>
                <a:srgbClr val="0070C0"/>
              </a:solidFill>
            </a:endParaRPr>
          </a:p>
          <a:p>
            <a:pPr lvl="0"/>
            <a:endParaRPr lang="en-US" altLang="ko-KR" sz="2000" i="1" dirty="0">
              <a:solidFill>
                <a:srgbClr val="0070C0"/>
              </a:solidFill>
            </a:endParaRPr>
          </a:p>
          <a:p>
            <a:r>
              <a:rPr lang="en-US" altLang="ja-JP" sz="2000" dirty="0" smtClean="0"/>
              <a:t>Moved By:  </a:t>
            </a:r>
            <a:r>
              <a:rPr lang="en-US" altLang="ja-JP" sz="2000" dirty="0" err="1" smtClean="0"/>
              <a:t>Yeong</a:t>
            </a:r>
            <a:r>
              <a:rPr lang="en-US" altLang="ja-JP" sz="2000" dirty="0" smtClean="0"/>
              <a:t> Min </a:t>
            </a:r>
            <a:r>
              <a:rPr lang="en-US" altLang="ja-JP" sz="2000" dirty="0"/>
              <a:t>J</a:t>
            </a:r>
            <a:r>
              <a:rPr lang="en-US" altLang="ja-JP" sz="2000" dirty="0" smtClean="0"/>
              <a:t>ang</a:t>
            </a:r>
          </a:p>
          <a:p>
            <a:r>
              <a:rPr lang="en-US" altLang="ja-JP" sz="2000" dirty="0" smtClean="0"/>
              <a:t>Seconded </a:t>
            </a:r>
            <a:r>
              <a:rPr lang="en-US" altLang="ja-JP" sz="2000" dirty="0"/>
              <a:t>By</a:t>
            </a:r>
            <a:r>
              <a:rPr lang="en-US" altLang="ja-JP" sz="2000" dirty="0" smtClean="0"/>
              <a:t>:  Sang-</a:t>
            </a:r>
            <a:r>
              <a:rPr lang="en-US" altLang="ja-JP" sz="2000" dirty="0" err="1" smtClean="0"/>
              <a:t>Kyu</a:t>
            </a:r>
            <a:r>
              <a:rPr lang="en-US" altLang="ja-JP" sz="2000" dirty="0" smtClean="0"/>
              <a:t> Lim</a:t>
            </a:r>
          </a:p>
          <a:p>
            <a:endParaRPr lang="en-US" altLang="ja-JP" sz="2000" dirty="0" smtClean="0"/>
          </a:p>
          <a:p>
            <a:r>
              <a:rPr lang="en-US" altLang="ja-JP" sz="2000" dirty="0" smtClean="0"/>
              <a:t>Approved </a:t>
            </a:r>
            <a:r>
              <a:rPr lang="en-US" altLang="ja-JP" sz="2000" dirty="0"/>
              <a:t>by unanimous consent</a:t>
            </a:r>
          </a:p>
        </p:txBody>
      </p:sp>
    </p:spTree>
    <p:extLst>
      <p:ext uri="{BB962C8B-B14F-4D97-AF65-F5344CB8AC3E}">
        <p14:creationId xmlns:p14="http://schemas.microsoft.com/office/powerpoint/2010/main" val="20596631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660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#3</a:t>
            </a:r>
            <a:endParaRPr lang="en-US" sz="2400" dirty="0"/>
          </a:p>
        </p:txBody>
      </p:sp>
      <p:sp>
        <p:nvSpPr>
          <p:cNvPr id="4" name="TextBox 3"/>
          <p:cNvSpPr txBox="1"/>
          <p:nvPr/>
        </p:nvSpPr>
        <p:spPr>
          <a:xfrm>
            <a:off x="190498" y="1447800"/>
            <a:ext cx="8763000" cy="3785652"/>
          </a:xfrm>
          <a:prstGeom prst="rect">
            <a:avLst/>
          </a:prstGeom>
          <a:noFill/>
        </p:spPr>
        <p:txBody>
          <a:bodyPr wrap="square" rtlCol="0">
            <a:spAutoFit/>
          </a:bodyPr>
          <a:lstStyle/>
          <a:p>
            <a:pPr marL="0" lvl="3" algn="just"/>
            <a:r>
              <a:rPr lang="en-US" altLang="ko-KR" sz="2000" b="1" dirty="0">
                <a:solidFill>
                  <a:srgbClr val="FF0000"/>
                </a:solidFill>
              </a:rPr>
              <a:t>TG Motion to </a:t>
            </a:r>
            <a:r>
              <a:rPr lang="en-US" altLang="ko-KR" sz="2000" b="1" dirty="0" smtClean="0">
                <a:solidFill>
                  <a:srgbClr val="FF0000"/>
                </a:solidFill>
              </a:rPr>
              <a:t>start 2</a:t>
            </a:r>
            <a:r>
              <a:rPr lang="en-US" altLang="ko-KR" sz="2000" b="1" baseline="30000" dirty="0" smtClean="0">
                <a:solidFill>
                  <a:srgbClr val="FF0000"/>
                </a:solidFill>
              </a:rPr>
              <a:t>nd</a:t>
            </a:r>
            <a:r>
              <a:rPr lang="en-US" altLang="ko-KR" sz="2000" b="1" dirty="0" smtClean="0">
                <a:solidFill>
                  <a:srgbClr val="FF0000"/>
                </a:solidFill>
              </a:rPr>
              <a:t> recirculation</a:t>
            </a:r>
          </a:p>
          <a:p>
            <a:pPr marL="0" lvl="3" algn="just"/>
            <a:endParaRPr lang="en-US" altLang="ko-KR" sz="2000" i="1" dirty="0" smtClean="0">
              <a:solidFill>
                <a:srgbClr val="0070C0"/>
              </a:solidFill>
            </a:endParaRPr>
          </a:p>
          <a:p>
            <a:pPr algn="just"/>
            <a:r>
              <a:rPr lang="en-US" altLang="ko-KR" sz="2000" dirty="0" smtClean="0">
                <a:solidFill>
                  <a:srgbClr val="0070C0"/>
                </a:solidFill>
              </a:rPr>
              <a:t>Move </a:t>
            </a:r>
            <a:r>
              <a:rPr lang="en-US" altLang="ko-KR" sz="2000" dirty="0">
                <a:solidFill>
                  <a:srgbClr val="0070C0"/>
                </a:solidFill>
              </a:rPr>
              <a:t>that </a:t>
            </a:r>
            <a:r>
              <a:rPr lang="en-US" altLang="ko-KR" sz="2000" dirty="0" smtClean="0">
                <a:solidFill>
                  <a:srgbClr val="0070C0"/>
                </a:solidFill>
              </a:rPr>
              <a:t>TG7a </a:t>
            </a:r>
            <a:r>
              <a:rPr lang="en-US" altLang="ko-KR" sz="2000" dirty="0">
                <a:solidFill>
                  <a:srgbClr val="0070C0"/>
                </a:solidFill>
              </a:rPr>
              <a:t>formally request that the 802.15 WG start </a:t>
            </a:r>
            <a:r>
              <a:rPr lang="en-US" altLang="ko-KR" sz="2000" dirty="0" smtClean="0">
                <a:solidFill>
                  <a:srgbClr val="0070C0"/>
                </a:solidFill>
              </a:rPr>
              <a:t>recirculation WG </a:t>
            </a:r>
            <a:r>
              <a:rPr lang="en-US" altLang="ko-KR" sz="2000" dirty="0">
                <a:solidFill>
                  <a:srgbClr val="0070C0"/>
                </a:solidFill>
              </a:rPr>
              <a:t>Letter Ballot requesting approval of CA document </a:t>
            </a:r>
            <a:r>
              <a:rPr lang="en-US" altLang="ko-KR" sz="2000" dirty="0" smtClean="0">
                <a:solidFill>
                  <a:srgbClr val="0070C0"/>
                </a:solidFill>
              </a:rPr>
              <a:t>[</a:t>
            </a:r>
            <a:r>
              <a:rPr lang="en-US" altLang="ja-JP" sz="2000" i="1" dirty="0">
                <a:solidFill>
                  <a:srgbClr val="0070C0"/>
                </a:solidFill>
              </a:rPr>
              <a:t>15-22-0292-r3</a:t>
            </a:r>
            <a:r>
              <a:rPr lang="en-US" altLang="ko-KR" sz="2000" dirty="0" smtClean="0">
                <a:solidFill>
                  <a:srgbClr val="0070C0"/>
                </a:solidFill>
              </a:rPr>
              <a:t>] </a:t>
            </a:r>
            <a:r>
              <a:rPr lang="en-US" altLang="ko-KR" sz="2000" dirty="0">
                <a:solidFill>
                  <a:srgbClr val="0070C0"/>
                </a:solidFill>
              </a:rPr>
              <a:t>and document </a:t>
            </a:r>
            <a:r>
              <a:rPr lang="en-US" altLang="ko-KR" sz="2000" dirty="0" smtClean="0">
                <a:solidFill>
                  <a:srgbClr val="0070C0"/>
                </a:solidFill>
              </a:rPr>
              <a:t>P802-15-7a_D4 </a:t>
            </a:r>
            <a:r>
              <a:rPr lang="en-US" altLang="ko-KR" sz="2000" dirty="0">
                <a:solidFill>
                  <a:srgbClr val="0070C0"/>
                </a:solidFill>
              </a:rPr>
              <a:t>and to forward document </a:t>
            </a:r>
            <a:r>
              <a:rPr lang="en-US" altLang="ko-KR" sz="2000" dirty="0" smtClean="0">
                <a:solidFill>
                  <a:srgbClr val="0070C0"/>
                </a:solidFill>
              </a:rPr>
              <a:t>P802-15-7a_D4, </a:t>
            </a:r>
            <a:r>
              <a:rPr lang="en-US" altLang="ko-KR" sz="2000" dirty="0">
                <a:solidFill>
                  <a:srgbClr val="0070C0"/>
                </a:solidFill>
              </a:rPr>
              <a:t>to Standards Association ballot </a:t>
            </a:r>
            <a:endParaRPr lang="en-US" altLang="ko-KR" sz="2000" dirty="0" smtClean="0">
              <a:solidFill>
                <a:srgbClr val="0070C0"/>
              </a:solidFill>
            </a:endParaRPr>
          </a:p>
          <a:p>
            <a:pPr lvl="0" algn="just"/>
            <a:endParaRPr lang="en-US" altLang="ko-KR" sz="2000" dirty="0" smtClean="0"/>
          </a:p>
          <a:p>
            <a:pPr lvl="0" algn="just"/>
            <a:endParaRPr lang="en-US" altLang="ko-KR" sz="2000" dirty="0" smtClean="0"/>
          </a:p>
          <a:p>
            <a:r>
              <a:rPr lang="en-US" altLang="ja-JP" sz="2000" dirty="0"/>
              <a:t>Moved By:  </a:t>
            </a:r>
            <a:r>
              <a:rPr lang="en-US" altLang="ja-JP" sz="2000" dirty="0" err="1" smtClean="0"/>
              <a:t>Yeong</a:t>
            </a:r>
            <a:r>
              <a:rPr lang="en-US" altLang="ja-JP" sz="2000" dirty="0" smtClean="0"/>
              <a:t> Min Jang</a:t>
            </a:r>
            <a:endParaRPr lang="en-US" altLang="ja-JP" sz="2000" dirty="0"/>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37915091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660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#4</a:t>
            </a:r>
            <a:endParaRPr lang="en-US" sz="2400" dirty="0"/>
          </a:p>
        </p:txBody>
      </p:sp>
      <p:sp>
        <p:nvSpPr>
          <p:cNvPr id="4" name="TextBox 3"/>
          <p:cNvSpPr txBox="1"/>
          <p:nvPr/>
        </p:nvSpPr>
        <p:spPr>
          <a:xfrm>
            <a:off x="172854" y="1219200"/>
            <a:ext cx="8763000" cy="4493538"/>
          </a:xfrm>
          <a:prstGeom prst="rect">
            <a:avLst/>
          </a:prstGeom>
          <a:noFill/>
        </p:spPr>
        <p:txBody>
          <a:bodyPr wrap="square" rtlCol="0">
            <a:spAutoFit/>
          </a:bodyPr>
          <a:lstStyle/>
          <a:p>
            <a:pPr marL="0" lvl="2" algn="just">
              <a:buClr>
                <a:srgbClr val="00B050"/>
              </a:buClr>
              <a:buSzPct val="100000"/>
            </a:pPr>
            <a:r>
              <a:rPr lang="en-US" altLang="ko-KR" b="1" dirty="0">
                <a:solidFill>
                  <a:srgbClr val="FF0000"/>
                </a:solidFill>
              </a:rPr>
              <a:t>TG Motion to approve the formation of CRG for the WG recirculation ballot</a:t>
            </a:r>
          </a:p>
          <a:p>
            <a:pPr algn="just">
              <a:buClr>
                <a:srgbClr val="00B050"/>
              </a:buClr>
              <a:buSzPct val="100000"/>
            </a:pPr>
            <a:endParaRPr lang="en-US" altLang="ko-KR" i="1" dirty="0">
              <a:solidFill>
                <a:srgbClr val="0070C0"/>
              </a:solidFill>
            </a:endParaRPr>
          </a:p>
          <a:p>
            <a:pPr algn="just">
              <a:buClr>
                <a:srgbClr val="00B050"/>
              </a:buClr>
              <a:buSzPct val="100000"/>
            </a:pPr>
            <a:r>
              <a:rPr lang="en-US" altLang="ko-KR" i="1" dirty="0">
                <a:solidFill>
                  <a:srgbClr val="0070C0"/>
                </a:solidFill>
              </a:rPr>
              <a:t>Move that 802.15.7a TG approve the formation of a Comment Resolution Group (CRG) for the WG </a:t>
            </a:r>
            <a:r>
              <a:rPr lang="en-US" altLang="ko-KR" i="1" dirty="0" smtClean="0">
                <a:solidFill>
                  <a:srgbClr val="0070C0"/>
                </a:solidFill>
              </a:rPr>
              <a:t>balloting </a:t>
            </a:r>
            <a:r>
              <a:rPr lang="en-US" altLang="ko-KR" i="1" dirty="0">
                <a:solidFill>
                  <a:srgbClr val="0070C0"/>
                </a:solidFill>
              </a:rPr>
              <a:t>of the </a:t>
            </a:r>
            <a:r>
              <a:rPr lang="en-US" altLang="ko-KR" i="1" dirty="0" smtClean="0">
                <a:solidFill>
                  <a:srgbClr val="0070C0"/>
                </a:solidFill>
              </a:rPr>
              <a:t>P802.15.7a_D4 </a:t>
            </a:r>
            <a:r>
              <a:rPr lang="en-US" altLang="ko-KR" i="1" dirty="0">
                <a:solidFill>
                  <a:srgbClr val="0070C0"/>
                </a:solidFill>
              </a:rPr>
              <a:t>with the following </a:t>
            </a:r>
            <a:r>
              <a:rPr lang="en-US" altLang="ko-KR" i="1" dirty="0" smtClean="0">
                <a:solidFill>
                  <a:srgbClr val="0070C0"/>
                </a:solidFill>
              </a:rPr>
              <a:t>membership: </a:t>
            </a:r>
            <a:r>
              <a:rPr lang="en-US" altLang="ko-KR" i="1" dirty="0" err="1" smtClean="0">
                <a:solidFill>
                  <a:srgbClr val="0070C0"/>
                </a:solidFill>
              </a:rPr>
              <a:t>Yeong</a:t>
            </a:r>
            <a:r>
              <a:rPr lang="en-US" altLang="ko-KR" i="1" dirty="0" smtClean="0">
                <a:solidFill>
                  <a:srgbClr val="0070C0"/>
                </a:solidFill>
              </a:rPr>
              <a:t> Min Jang(Chair), Sang-</a:t>
            </a:r>
            <a:r>
              <a:rPr lang="en-US" altLang="ko-KR" i="1" dirty="0" err="1" smtClean="0">
                <a:solidFill>
                  <a:srgbClr val="0070C0"/>
                </a:solidFill>
              </a:rPr>
              <a:t>Kyu</a:t>
            </a:r>
            <a:r>
              <a:rPr lang="en-US" altLang="ko-KR" i="1" dirty="0" smtClean="0">
                <a:solidFill>
                  <a:srgbClr val="0070C0"/>
                </a:solidFill>
              </a:rPr>
              <a:t> Lim, Ryuji Kohno, and </a:t>
            </a:r>
            <a:r>
              <a:rPr lang="en-US" altLang="ko-KR" i="1" dirty="0" err="1" smtClean="0">
                <a:solidFill>
                  <a:srgbClr val="0070C0"/>
                </a:solidFill>
              </a:rPr>
              <a:t>Seongsoon</a:t>
            </a:r>
            <a:r>
              <a:rPr lang="en-US" altLang="ko-KR" i="1" dirty="0" smtClean="0">
                <a:solidFill>
                  <a:srgbClr val="0070C0"/>
                </a:solidFill>
              </a:rPr>
              <a:t> </a:t>
            </a:r>
            <a:r>
              <a:rPr lang="en-US" altLang="ko-KR" i="1" dirty="0" err="1" smtClean="0">
                <a:solidFill>
                  <a:srgbClr val="0070C0"/>
                </a:solidFill>
              </a:rPr>
              <a:t>Joo</a:t>
            </a:r>
            <a:r>
              <a:rPr lang="en-US" altLang="ko-KR" i="1" dirty="0" smtClean="0">
                <a:solidFill>
                  <a:srgbClr val="0070C0"/>
                </a:solidFill>
              </a:rPr>
              <a:t>. The 802.15.7a </a:t>
            </a:r>
            <a:r>
              <a:rPr lang="en-US" altLang="ko-KR" i="1" dirty="0">
                <a:solidFill>
                  <a:srgbClr val="0070C0"/>
                </a:solidFill>
              </a:rPr>
              <a:t>CRG </a:t>
            </a:r>
            <a:r>
              <a:rPr lang="en-US" altLang="ko-KR" i="1" dirty="0" smtClean="0">
                <a:solidFill>
                  <a:srgbClr val="0070C0"/>
                </a:solidFill>
              </a:rPr>
              <a:t>is </a:t>
            </a:r>
            <a:r>
              <a:rPr lang="en-US" altLang="ko-KR" i="1" dirty="0">
                <a:solidFill>
                  <a:srgbClr val="0070C0"/>
                </a:solidFill>
              </a:rPr>
              <a:t>authorized to approve comment resolutions, edit the draft according to the comment resolutions, and to approve the start of </a:t>
            </a:r>
            <a:r>
              <a:rPr lang="en-US" altLang="ko-KR" i="1" dirty="0" smtClean="0">
                <a:solidFill>
                  <a:srgbClr val="0070C0"/>
                </a:solidFill>
              </a:rPr>
              <a:t>recirculation </a:t>
            </a:r>
            <a:r>
              <a:rPr lang="en-US" altLang="ko-KR" i="1" dirty="0">
                <a:solidFill>
                  <a:srgbClr val="0070C0"/>
                </a:solidFill>
              </a:rPr>
              <a:t>ballots of the revised draft on behalf of the 802.15 WG. Comment resolution on recirculation ballots between sessions will be conducted via reflector email and via teleconferences announced to the reflector as per the LMSC 802 WG P&amp;P</a:t>
            </a:r>
            <a:r>
              <a:rPr lang="en-US" altLang="ko-KR" i="1" dirty="0" smtClean="0">
                <a:solidFill>
                  <a:srgbClr val="0070C0"/>
                </a:solidFill>
              </a:rPr>
              <a:t>.</a:t>
            </a:r>
          </a:p>
          <a:p>
            <a:pPr algn="just">
              <a:buClr>
                <a:srgbClr val="00B050"/>
              </a:buClr>
              <a:buSzPct val="100000"/>
            </a:pPr>
            <a:endParaRPr lang="en-US" altLang="ko-KR" i="1" dirty="0" smtClean="0">
              <a:solidFill>
                <a:srgbClr val="0070C0"/>
              </a:solidFill>
            </a:endParaRPr>
          </a:p>
          <a:p>
            <a:pPr>
              <a:buClr>
                <a:srgbClr val="00B050"/>
              </a:buClr>
              <a:buSzPct val="100000"/>
            </a:pPr>
            <a:endParaRPr lang="en-US" sz="1600" dirty="0"/>
          </a:p>
          <a:p>
            <a:r>
              <a:rPr lang="en-US" altLang="en-US" i="1" dirty="0"/>
              <a:t>Moved By:  </a:t>
            </a:r>
            <a:r>
              <a:rPr lang="en-US" altLang="en-US" i="1" dirty="0" err="1"/>
              <a:t>Yeong</a:t>
            </a:r>
            <a:r>
              <a:rPr lang="en-US" altLang="en-US" i="1" dirty="0"/>
              <a:t> Min Jang</a:t>
            </a:r>
          </a:p>
          <a:p>
            <a:r>
              <a:rPr lang="en-US" altLang="en-US" i="1" dirty="0"/>
              <a:t>Seconded By:  Sang-</a:t>
            </a:r>
            <a:r>
              <a:rPr lang="en-US" altLang="en-US" i="1" dirty="0" err="1"/>
              <a:t>Kyu</a:t>
            </a:r>
            <a:r>
              <a:rPr lang="en-US" altLang="en-US" i="1" dirty="0"/>
              <a:t> Lim</a:t>
            </a:r>
          </a:p>
          <a:p>
            <a:endParaRPr lang="en-US" altLang="en-US" i="1" dirty="0"/>
          </a:p>
          <a:p>
            <a:r>
              <a:rPr lang="en-US" altLang="ja-JP" dirty="0"/>
              <a:t>Approved by  unanimous consent</a:t>
            </a:r>
          </a:p>
          <a:p>
            <a:endParaRPr lang="en-US" altLang="ja-JP" dirty="0"/>
          </a:p>
        </p:txBody>
      </p:sp>
    </p:spTree>
    <p:extLst>
      <p:ext uri="{BB962C8B-B14F-4D97-AF65-F5344CB8AC3E}">
        <p14:creationId xmlns:p14="http://schemas.microsoft.com/office/powerpoint/2010/main" val="21674455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07671"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W</a:t>
            </a:r>
            <a:r>
              <a:rPr lang="en-US" sz="3200" dirty="0" smtClean="0"/>
              <a:t>G Motion #1</a:t>
            </a:r>
            <a:endParaRPr lang="en-US" sz="2400" dirty="0"/>
          </a:p>
        </p:txBody>
      </p:sp>
      <p:sp>
        <p:nvSpPr>
          <p:cNvPr id="4" name="TextBox 3"/>
          <p:cNvSpPr txBox="1"/>
          <p:nvPr/>
        </p:nvSpPr>
        <p:spPr>
          <a:xfrm>
            <a:off x="172854" y="1219200"/>
            <a:ext cx="8763000" cy="3385542"/>
          </a:xfrm>
          <a:prstGeom prst="rect">
            <a:avLst/>
          </a:prstGeom>
          <a:noFill/>
        </p:spPr>
        <p:txBody>
          <a:bodyPr wrap="square" rtlCol="0">
            <a:spAutoFit/>
          </a:bodyPr>
          <a:lstStyle/>
          <a:p>
            <a:pPr marL="0" lvl="3">
              <a:buClr>
                <a:srgbClr val="00B050"/>
              </a:buClr>
              <a:buSzPct val="100000"/>
            </a:pPr>
            <a:r>
              <a:rPr lang="en-US" altLang="ko-KR" sz="2000" b="1" dirty="0">
                <a:solidFill>
                  <a:srgbClr val="FF0000"/>
                </a:solidFill>
              </a:rPr>
              <a:t>Draft needs to be edited prior to letter ballot</a:t>
            </a:r>
          </a:p>
          <a:p>
            <a:pPr>
              <a:buClr>
                <a:srgbClr val="00B050"/>
              </a:buClr>
              <a:buSzPct val="100000"/>
            </a:pPr>
            <a:endParaRPr lang="en-GB" altLang="ja-JP" sz="2000" b="1" dirty="0" smtClean="0"/>
          </a:p>
          <a:p>
            <a:pPr>
              <a:buClr>
                <a:srgbClr val="00B050"/>
              </a:buClr>
              <a:buSzPct val="100000"/>
            </a:pPr>
            <a:endParaRPr lang="en-GB" altLang="ja-JP" sz="2000" b="1" dirty="0"/>
          </a:p>
          <a:p>
            <a:pPr algn="just"/>
            <a:r>
              <a:rPr lang="en-US" altLang="ko-KR" i="1" dirty="0" smtClean="0">
                <a:solidFill>
                  <a:srgbClr val="0070C0"/>
                </a:solidFill>
                <a:latin typeface="Calibri (Body)"/>
              </a:rPr>
              <a:t>Move </a:t>
            </a:r>
            <a:r>
              <a:rPr lang="en-US" altLang="ko-KR" i="1" dirty="0">
                <a:solidFill>
                  <a:srgbClr val="0070C0"/>
                </a:solidFill>
                <a:latin typeface="Calibri (Body)"/>
              </a:rPr>
              <a:t>that 802.15 WG start a WG recirculation requesting approval of CA document </a:t>
            </a:r>
            <a:r>
              <a:rPr lang="en-US" altLang="ko-KR" i="1" dirty="0" smtClean="0">
                <a:solidFill>
                  <a:srgbClr val="0070C0"/>
                </a:solidFill>
                <a:latin typeface="Calibri (Body)"/>
              </a:rPr>
              <a:t>[</a:t>
            </a:r>
            <a:r>
              <a:rPr lang="en-US" altLang="ja-JP" i="1" dirty="0">
                <a:solidFill>
                  <a:srgbClr val="0070C0"/>
                </a:solidFill>
                <a:latin typeface="Calibri (Body)"/>
              </a:rPr>
              <a:t>15-22-0292-r3</a:t>
            </a:r>
            <a:r>
              <a:rPr lang="en-US" altLang="ko-KR" i="1" dirty="0" smtClean="0">
                <a:solidFill>
                  <a:srgbClr val="0070C0"/>
                </a:solidFill>
                <a:latin typeface="Calibri (Body)"/>
              </a:rPr>
              <a:t>] </a:t>
            </a:r>
            <a:r>
              <a:rPr lang="en-US" altLang="ko-KR" i="1" dirty="0">
                <a:solidFill>
                  <a:srgbClr val="0070C0"/>
                </a:solidFill>
                <a:latin typeface="Calibri (Body)"/>
              </a:rPr>
              <a:t>and document </a:t>
            </a:r>
            <a:r>
              <a:rPr lang="en-US" altLang="ko-KR" i="1" dirty="0" smtClean="0">
                <a:solidFill>
                  <a:srgbClr val="0070C0"/>
                </a:solidFill>
                <a:latin typeface="Calibri (Body)"/>
              </a:rPr>
              <a:t>P802.15.7a_D4 </a:t>
            </a:r>
            <a:r>
              <a:rPr lang="en-US" altLang="ko-KR" i="1" dirty="0">
                <a:solidFill>
                  <a:srgbClr val="0070C0"/>
                </a:solidFill>
                <a:latin typeface="Calibri (Body)"/>
              </a:rPr>
              <a:t>and to forward document </a:t>
            </a:r>
            <a:r>
              <a:rPr lang="en-US" altLang="ko-KR" i="1" dirty="0" smtClean="0">
                <a:solidFill>
                  <a:srgbClr val="0070C0"/>
                </a:solidFill>
                <a:latin typeface="Calibri (Body)"/>
              </a:rPr>
              <a:t>P802.15.7a_D4, </a:t>
            </a:r>
            <a:r>
              <a:rPr lang="en-US" altLang="ko-KR" i="1" dirty="0">
                <a:solidFill>
                  <a:srgbClr val="0070C0"/>
                </a:solidFill>
                <a:latin typeface="Calibri (Body)"/>
              </a:rPr>
              <a:t>to Standards Association ballot</a:t>
            </a:r>
            <a:endParaRPr lang="ko-KR" altLang="ko-KR" i="1" dirty="0">
              <a:solidFill>
                <a:srgbClr val="0070C0"/>
              </a:solidFill>
              <a:latin typeface="Calibri (Body)"/>
            </a:endParaRPr>
          </a:p>
          <a:p>
            <a:endParaRPr lang="en-US" altLang="en-US" sz="2000" i="1" dirty="0" smtClean="0"/>
          </a:p>
          <a:p>
            <a:endParaRPr lang="en-US" altLang="en-US" sz="2000" i="1" dirty="0"/>
          </a:p>
          <a:p>
            <a:r>
              <a:rPr lang="en-US" altLang="en-US" sz="2000" i="1" dirty="0"/>
              <a:t>Moved </a:t>
            </a:r>
            <a:r>
              <a:rPr lang="en-US" altLang="en-US" sz="2000" i="1" dirty="0" smtClean="0"/>
              <a:t>By</a:t>
            </a:r>
            <a:endParaRPr lang="en-US" altLang="en-US" sz="2000" i="1" dirty="0"/>
          </a:p>
          <a:p>
            <a:r>
              <a:rPr lang="en-US" altLang="en-US" sz="2000" i="1" dirty="0"/>
              <a:t>Seconded </a:t>
            </a:r>
            <a:r>
              <a:rPr lang="en-US" altLang="en-US" sz="2000" i="1" dirty="0" smtClean="0"/>
              <a:t>By </a:t>
            </a:r>
            <a:endParaRPr lang="en-US" altLang="en-US" sz="2000" i="1" dirty="0"/>
          </a:p>
          <a:p>
            <a:r>
              <a:rPr lang="en-US" altLang="ja-JP" sz="2000" dirty="0"/>
              <a:t>Approved by</a:t>
            </a:r>
            <a:endParaRPr lang="en-US" altLang="en-US" sz="2000" i="1" dirty="0"/>
          </a:p>
        </p:txBody>
      </p:sp>
    </p:spTree>
    <p:extLst>
      <p:ext uri="{BB962C8B-B14F-4D97-AF65-F5344CB8AC3E}">
        <p14:creationId xmlns:p14="http://schemas.microsoft.com/office/powerpoint/2010/main" val="34953208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07671"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W</a:t>
            </a:r>
            <a:r>
              <a:rPr lang="en-US" sz="3200" dirty="0" smtClean="0"/>
              <a:t>G Motion #2</a:t>
            </a:r>
            <a:endParaRPr lang="en-US" sz="2400" dirty="0"/>
          </a:p>
        </p:txBody>
      </p:sp>
      <p:sp>
        <p:nvSpPr>
          <p:cNvPr id="4" name="TextBox 3"/>
          <p:cNvSpPr txBox="1"/>
          <p:nvPr/>
        </p:nvSpPr>
        <p:spPr>
          <a:xfrm>
            <a:off x="172854" y="1219200"/>
            <a:ext cx="8763000" cy="4678204"/>
          </a:xfrm>
          <a:prstGeom prst="rect">
            <a:avLst/>
          </a:prstGeom>
          <a:noFill/>
        </p:spPr>
        <p:txBody>
          <a:bodyPr wrap="square" rtlCol="0">
            <a:spAutoFit/>
          </a:bodyPr>
          <a:lstStyle/>
          <a:p>
            <a:pPr marL="0" lvl="2" algn="just">
              <a:buClr>
                <a:srgbClr val="00B050"/>
              </a:buClr>
              <a:buSzPct val="100000"/>
            </a:pPr>
            <a:r>
              <a:rPr lang="en-US" altLang="ko-KR" sz="2000" b="1" dirty="0">
                <a:solidFill>
                  <a:srgbClr val="FF0000"/>
                </a:solidFill>
              </a:rPr>
              <a:t>CRG formation for a WG Letter Ballot</a:t>
            </a:r>
          </a:p>
          <a:p>
            <a:pPr algn="just">
              <a:buClr>
                <a:srgbClr val="00B050"/>
              </a:buClr>
              <a:buSzPct val="100000"/>
            </a:pPr>
            <a:endParaRPr lang="en-US" altLang="ko-KR" sz="2000" i="1" dirty="0">
              <a:solidFill>
                <a:srgbClr val="0070C0"/>
              </a:solidFill>
            </a:endParaRPr>
          </a:p>
          <a:p>
            <a:pPr algn="just">
              <a:buClr>
                <a:srgbClr val="00B050"/>
              </a:buClr>
              <a:buSzPct val="100000"/>
            </a:pPr>
            <a:r>
              <a:rPr lang="en-US" altLang="ko-KR" sz="2000" i="1" dirty="0">
                <a:solidFill>
                  <a:srgbClr val="0070C0"/>
                </a:solidFill>
              </a:rPr>
              <a:t>Move that 802.15 WG approve the formation of a Comment Resolution Group (CRG) for the WG balloting of the </a:t>
            </a:r>
            <a:r>
              <a:rPr lang="en-US" altLang="ko-KR" sz="2000" i="1" dirty="0" smtClean="0">
                <a:solidFill>
                  <a:srgbClr val="0070C0"/>
                </a:solidFill>
              </a:rPr>
              <a:t>P802.15.7a_D4 </a:t>
            </a:r>
            <a:r>
              <a:rPr lang="en-US" altLang="ko-KR" sz="2000" i="1" dirty="0">
                <a:solidFill>
                  <a:srgbClr val="0070C0"/>
                </a:solidFill>
              </a:rPr>
              <a:t>with the following membership: </a:t>
            </a:r>
            <a:r>
              <a:rPr lang="en-US" altLang="ko-KR" sz="2000" i="1" dirty="0" err="1">
                <a:solidFill>
                  <a:srgbClr val="0070C0"/>
                </a:solidFill>
              </a:rPr>
              <a:t>Yeong</a:t>
            </a:r>
            <a:r>
              <a:rPr lang="en-US" altLang="ko-KR" sz="2000" i="1" dirty="0">
                <a:solidFill>
                  <a:srgbClr val="0070C0"/>
                </a:solidFill>
              </a:rPr>
              <a:t> Min Jang(Chair), Sang-</a:t>
            </a:r>
            <a:r>
              <a:rPr lang="en-US" altLang="ko-KR" sz="2000" i="1" dirty="0" err="1">
                <a:solidFill>
                  <a:srgbClr val="0070C0"/>
                </a:solidFill>
              </a:rPr>
              <a:t>Kyu</a:t>
            </a:r>
            <a:r>
              <a:rPr lang="en-US" altLang="ko-KR" sz="2000" i="1" dirty="0">
                <a:solidFill>
                  <a:srgbClr val="0070C0"/>
                </a:solidFill>
              </a:rPr>
              <a:t> Lim, Ryuji Kohno, and </a:t>
            </a:r>
            <a:r>
              <a:rPr lang="en-US" altLang="ko-KR" sz="2000" i="1" dirty="0" err="1">
                <a:solidFill>
                  <a:srgbClr val="0070C0"/>
                </a:solidFill>
              </a:rPr>
              <a:t>Seongsoon</a:t>
            </a:r>
            <a:r>
              <a:rPr lang="en-US" altLang="ko-KR" sz="2000" i="1" dirty="0">
                <a:solidFill>
                  <a:srgbClr val="0070C0"/>
                </a:solidFill>
              </a:rPr>
              <a:t> </a:t>
            </a:r>
            <a:r>
              <a:rPr lang="en-US" altLang="ko-KR" sz="2000" i="1" dirty="0" err="1">
                <a:solidFill>
                  <a:srgbClr val="0070C0"/>
                </a:solidFill>
              </a:rPr>
              <a:t>Joo</a:t>
            </a:r>
            <a:r>
              <a:rPr lang="en-US" altLang="ko-KR" sz="2000" i="1" dirty="0">
                <a:solidFill>
                  <a:srgbClr val="0070C0"/>
                </a:solidFill>
              </a:rPr>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altLang="ko-KR" sz="2000" i="1" dirty="0" smtClean="0">
                <a:solidFill>
                  <a:srgbClr val="0070C0"/>
                </a:solidFill>
              </a:rPr>
              <a:t>.</a:t>
            </a:r>
          </a:p>
          <a:p>
            <a:pPr algn="just">
              <a:buClr>
                <a:srgbClr val="00B050"/>
              </a:buClr>
              <a:buSzPct val="100000"/>
            </a:pPr>
            <a:endParaRPr lang="en-US" altLang="ko-KR" sz="2000" dirty="0">
              <a:solidFill>
                <a:srgbClr val="0070C0"/>
              </a:solidFill>
            </a:endParaRPr>
          </a:p>
          <a:p>
            <a:pPr>
              <a:buClr>
                <a:srgbClr val="00B050"/>
              </a:buClr>
              <a:buSzPct val="100000"/>
            </a:pPr>
            <a:endParaRPr lang="en-US" altLang="ko-KR" dirty="0"/>
          </a:p>
          <a:p>
            <a:r>
              <a:rPr lang="en-US" altLang="en-US" sz="2000" i="1" dirty="0"/>
              <a:t>Moved By:</a:t>
            </a:r>
          </a:p>
          <a:p>
            <a:r>
              <a:rPr lang="en-US" altLang="en-US" sz="2000" i="1" dirty="0"/>
              <a:t>Seconded By</a:t>
            </a:r>
            <a:r>
              <a:rPr lang="en-US" altLang="en-US" sz="2000" i="1" dirty="0" smtClean="0"/>
              <a:t>:</a:t>
            </a:r>
            <a:endParaRPr lang="en-US" altLang="en-US" sz="2000" i="1" dirty="0"/>
          </a:p>
          <a:p>
            <a:r>
              <a:rPr lang="en-US" altLang="ja-JP" sz="2000" dirty="0"/>
              <a:t>Approved by</a:t>
            </a:r>
            <a:endParaRPr lang="en-US" altLang="en-US" sz="2000" i="1" dirty="0"/>
          </a:p>
        </p:txBody>
      </p:sp>
    </p:spTree>
    <p:extLst>
      <p:ext uri="{BB962C8B-B14F-4D97-AF65-F5344CB8AC3E}">
        <p14:creationId xmlns:p14="http://schemas.microsoft.com/office/powerpoint/2010/main" val="34500276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20020</TotalTime>
  <Words>500</Words>
  <Application>Microsoft Office PowerPoint</Application>
  <PresentationFormat>On-screen Show (4:3)</PresentationFormat>
  <Paragraphs>73</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Calibri (Body)</vt:lpstr>
      <vt:lpstr>맑은 고딕</vt:lpstr>
      <vt:lpstr>ＭＳ Ｐゴシック</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1062</cp:revision>
  <cp:lastPrinted>2017-05-07T15:48:38Z</cp:lastPrinted>
  <dcterms:created xsi:type="dcterms:W3CDTF">2010-05-15T17:50:32Z</dcterms:created>
  <dcterms:modified xsi:type="dcterms:W3CDTF">2023-05-17T14:09:30Z</dcterms:modified>
</cp:coreProperties>
</file>