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286" r:id="rId4"/>
    <p:sldId id="287" r:id="rId5"/>
    <p:sldId id="279" r:id="rId6"/>
    <p:sldId id="290" r:id="rId7"/>
    <p:sldId id="289" r:id="rId8"/>
    <p:sldId id="281" r:id="rId9"/>
    <p:sldId id="288" r:id="rId10"/>
    <p:sldId id="283" r:id="rId11"/>
    <p:sldId id="284" r:id="rId12"/>
    <p:sldId id="277"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70" d="100"/>
          <a:sy n="70" d="100"/>
        </p:scale>
        <p:origin x="882" y="-195"/>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extLst>
      <p:ext uri="{BB962C8B-B14F-4D97-AF65-F5344CB8AC3E}">
        <p14:creationId xmlns:p14="http://schemas.microsoft.com/office/powerpoint/2010/main" val="2629797496"/>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802.15-23-0270-00-03-May_2023_Closing_Plenary_Slides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May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3mb  March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a:t>
            </a:r>
            <a:r>
              <a:rPr lang="en-US" sz="1600" b="1">
                <a:solidFill>
                  <a:schemeClr val="tx2"/>
                </a:solidFill>
              </a:rPr>
              <a:t>: </a:t>
            </a:r>
            <a:r>
              <a:rPr lang="en-US" sz="1600" smtClean="0">
                <a:solidFill>
                  <a:schemeClr val="tx2"/>
                </a:solidFill>
              </a:rPr>
              <a:t>17 </a:t>
            </a:r>
            <a:r>
              <a:rPr lang="en-US" sz="1600" dirty="0" smtClean="0">
                <a:solidFill>
                  <a:schemeClr val="tx2"/>
                </a:solidFill>
              </a:rPr>
              <a:t>March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3mb May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a:t>Move that </a:t>
            </a:r>
            <a:r>
              <a:rPr lang="en-US" sz="2000" i="1" dirty="0" smtClean="0"/>
              <a:t>802.15.3mb TG approve </a:t>
            </a:r>
            <a:r>
              <a:rPr lang="en-US" sz="2000" i="1" dirty="0"/>
              <a:t>the formation of a Comment Resolution Group (CRG) for the Standards Association balloting of the P802-15-3-Rev </a:t>
            </a:r>
            <a:r>
              <a:rPr lang="en-US" sz="2000" i="1" dirty="0" smtClean="0"/>
              <a:t>B-D5.pdf   </a:t>
            </a:r>
            <a:r>
              <a:rPr lang="en-US" sz="2000" i="1" dirty="0"/>
              <a:t>with the following membership: Thomas Kürner (Chair), Iwao Hosako, </a:t>
            </a:r>
            <a:r>
              <a:rPr lang="en-US" sz="2000" i="1" dirty="0" smtClean="0"/>
              <a:t>Josep Jornet, </a:t>
            </a:r>
            <a:r>
              <a:rPr lang="en-US" sz="2000" i="1" dirty="0" err="1" smtClean="0"/>
              <a:t>Shoichi</a:t>
            </a:r>
            <a:r>
              <a:rPr lang="en-US" sz="2000" i="1" dirty="0" smtClean="0"/>
              <a:t> </a:t>
            </a:r>
            <a:r>
              <a:rPr lang="en-US" sz="2000" i="1" dirty="0"/>
              <a:t>Kitazawa and Jörg Robert</a:t>
            </a:r>
            <a:r>
              <a:rPr lang="en-US" sz="2000" i="1" dirty="0" smtClean="0"/>
              <a:t>. </a:t>
            </a:r>
            <a:r>
              <a:rPr lang="en-US" sz="2000" i="1" dirty="0"/>
              <a:t>The </a:t>
            </a:r>
            <a:r>
              <a:rPr lang="en-US" sz="2000" i="1" dirty="0" smtClean="0"/>
              <a:t>CRG is </a:t>
            </a:r>
            <a:r>
              <a:rPr lang="en-US" sz="2000" i="1" dirty="0"/>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endParaRPr lang="en-US" sz="2000" dirty="0"/>
          </a:p>
          <a:p>
            <a:pPr marL="0" indent="0">
              <a:buNone/>
            </a:pPr>
            <a:r>
              <a:rPr lang="en-US" sz="2000" dirty="0"/>
              <a:t>Moved By:  Iwao Hosako</a:t>
            </a:r>
          </a:p>
          <a:p>
            <a:pPr marL="0" indent="0">
              <a:buNone/>
            </a:pPr>
            <a:r>
              <a:rPr lang="en-US" sz="2000" dirty="0"/>
              <a:t>Seconded By: Monique Brown </a:t>
            </a:r>
            <a:endParaRPr lang="en-US" sz="2000" dirty="0" smtClean="0"/>
          </a:p>
          <a:p>
            <a:pPr marL="0" indent="0">
              <a:buNone/>
            </a:pPr>
            <a:r>
              <a:rPr lang="en-US" sz="2000" dirty="0" smtClean="0"/>
              <a:t>Motion carries with </a:t>
            </a:r>
            <a:r>
              <a:rPr lang="en-US" sz="2000" dirty="0" smtClean="0"/>
              <a:t>8/0/0</a:t>
            </a:r>
            <a:endParaRPr lang="en-US" sz="2000" dirty="0"/>
          </a:p>
          <a:p>
            <a:r>
              <a:rPr lang="en-US" sz="1800" dirty="0">
                <a:solidFill>
                  <a:schemeClr val="bg1">
                    <a:lumMod val="95000"/>
                  </a:schemeClr>
                </a:solidFill>
              </a:rPr>
              <a:t>No objection and abstain, the motion carries with unanimous consent </a:t>
            </a:r>
            <a:endParaRPr lang="de-DE" sz="1800" dirty="0">
              <a:solidFill>
                <a:schemeClr val="bg1">
                  <a:lumMod val="95000"/>
                </a:schemeClr>
              </a:solidFill>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53411"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May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06547064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a:t>Move that </a:t>
            </a:r>
            <a:r>
              <a:rPr lang="en-US" sz="2000" i="1" dirty="0" smtClean="0"/>
              <a:t>802.15 WG approve </a:t>
            </a:r>
            <a:r>
              <a:rPr lang="en-US" sz="2000" i="1" dirty="0"/>
              <a:t>the formation of a Comment Resolution Group (CRG) for the Standards Association balloting of the P802-15-3-Rev </a:t>
            </a:r>
            <a:r>
              <a:rPr lang="en-US" sz="2000" i="1" dirty="0" smtClean="0"/>
              <a:t>B-D5.pdf   </a:t>
            </a:r>
            <a:r>
              <a:rPr lang="en-US" sz="2000" i="1" dirty="0"/>
              <a:t>with the following membership: Thomas Kürner (Chair), Iwao Hosako, Josep Jornet, </a:t>
            </a:r>
            <a:r>
              <a:rPr lang="en-US" sz="2000" i="1" dirty="0" err="1"/>
              <a:t>Shoichi</a:t>
            </a:r>
            <a:r>
              <a:rPr lang="en-US" sz="2000" i="1" dirty="0"/>
              <a:t> Kitazawa and Jörg Robert. The </a:t>
            </a:r>
            <a:r>
              <a:rPr lang="en-US" sz="2000" i="1" dirty="0" smtClean="0"/>
              <a:t>CRG </a:t>
            </a:r>
            <a:r>
              <a:rPr lang="en-US" sz="2000" i="1" dirty="0"/>
              <a:t>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r>
              <a:rPr lang="en-US" sz="2800" dirty="0" smtClean="0"/>
              <a:t>Moved By: Thomas Kürner</a:t>
            </a:r>
          </a:p>
          <a:p>
            <a:pPr marL="0" indent="0">
              <a:buNone/>
            </a:pPr>
            <a:r>
              <a:rPr lang="en-US" sz="2800" dirty="0" smtClean="0"/>
              <a:t>Seconded By: Phil Beecher</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53411"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May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907738351"/>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en-US" sz="1800" dirty="0"/>
          </a:p>
          <a:p>
            <a:pPr marL="355600" lvl="1" indent="-266700">
              <a:spcAft>
                <a:spcPts val="0"/>
              </a:spcAft>
              <a:buFont typeface="Arial" pitchFamily="34" charset="0"/>
              <a:buChar char="•"/>
            </a:pPr>
            <a:r>
              <a:rPr lang="en-US" sz="1800" dirty="0" smtClean="0"/>
              <a:t>Requested July 2023 meeting slots  for TG3mb</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1 Time slot</a:t>
            </a:r>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355600" lvl="1" indent="-266700">
              <a:spcAft>
                <a:spcPts val="0"/>
              </a:spcAft>
              <a:buFont typeface="Arial" pitchFamily="34" charset="0"/>
              <a:buChar char="•"/>
            </a:pPr>
            <a:endParaRPr lang="en-US" sz="2200" dirty="0" smtClean="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12</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May 2023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Starting</a:t>
            </a:r>
            <a:r>
              <a:rPr lang="de-DE" dirty="0" smtClean="0"/>
              <a:t> Point of </a:t>
            </a:r>
            <a:r>
              <a:rPr lang="de-DE" dirty="0" err="1" smtClean="0"/>
              <a:t>the</a:t>
            </a:r>
            <a:r>
              <a:rPr lang="de-DE" dirty="0" smtClean="0"/>
              <a:t> </a:t>
            </a:r>
            <a:r>
              <a:rPr lang="de-DE" dirty="0" err="1" smtClean="0"/>
              <a:t>week</a:t>
            </a:r>
            <a:r>
              <a:rPr lang="de-DE" dirty="0" smtClean="0"/>
              <a:t>:</a:t>
            </a:r>
            <a:br>
              <a:rPr lang="de-DE" dirty="0" smtClean="0"/>
            </a:br>
            <a:r>
              <a:rPr lang="de-DE" dirty="0" err="1" smtClean="0"/>
              <a:t>Results</a:t>
            </a:r>
            <a:r>
              <a:rPr lang="de-DE" dirty="0" smtClean="0"/>
              <a:t> of  SA Ballot Recirc1</a:t>
            </a:r>
            <a:endParaRPr lang="de-DE" dirty="0"/>
          </a:p>
        </p:txBody>
      </p:sp>
      <p:sp>
        <p:nvSpPr>
          <p:cNvPr id="2" name="Datumsplatzhalter 1"/>
          <p:cNvSpPr>
            <a:spLocks noGrp="1"/>
          </p:cNvSpPr>
          <p:nvPr>
            <p:ph type="dt" sz="half" idx="10"/>
          </p:nvPr>
        </p:nvSpPr>
        <p:spPr/>
        <p:txBody>
          <a:bodyPr/>
          <a:lstStyle/>
          <a:p>
            <a:r>
              <a:rPr lang="en-US" dirty="0" smtClean="0"/>
              <a:t>May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graphicFrame>
        <p:nvGraphicFramePr>
          <p:cNvPr id="10" name="Table 6">
            <a:extLst>
              <a:ext uri="{FF2B5EF4-FFF2-40B4-BE49-F238E27FC236}">
                <a16:creationId xmlns:a16="http://schemas.microsoft.com/office/drawing/2014/main" xmlns="" id="{A8D5A3CE-0519-484A-AF51-C2E8DAC5EC4F}"/>
              </a:ext>
            </a:extLst>
          </p:cNvPr>
          <p:cNvGraphicFramePr>
            <a:graphicFrameLocks noGrp="1"/>
          </p:cNvGraphicFramePr>
          <p:nvPr>
            <p:extLst>
              <p:ext uri="{D42A27DB-BD31-4B8C-83A1-F6EECF244321}">
                <p14:modId xmlns:p14="http://schemas.microsoft.com/office/powerpoint/2010/main" val="4244244262"/>
              </p:ext>
            </p:extLst>
          </p:nvPr>
        </p:nvGraphicFramePr>
        <p:xfrm>
          <a:off x="91520" y="2510056"/>
          <a:ext cx="8930560" cy="2707558"/>
        </p:xfrm>
        <a:graphic>
          <a:graphicData uri="http://schemas.openxmlformats.org/drawingml/2006/table">
            <a:tbl>
              <a:tblPr firstRow="1" bandRow="1">
                <a:tableStyleId>{ED083AE6-46FA-4A59-8FB0-9F97EB10719F}</a:tableStyleId>
              </a:tblPr>
              <a:tblGrid>
                <a:gridCol w="648072">
                  <a:extLst>
                    <a:ext uri="{9D8B030D-6E8A-4147-A177-3AD203B41FA5}">
                      <a16:colId xmlns:a16="http://schemas.microsoft.com/office/drawing/2014/main" xmlns="" val="20000"/>
                    </a:ext>
                  </a:extLst>
                </a:gridCol>
                <a:gridCol w="946968">
                  <a:extLst>
                    <a:ext uri="{9D8B030D-6E8A-4147-A177-3AD203B41FA5}">
                      <a16:colId xmlns:a16="http://schemas.microsoft.com/office/drawing/2014/main" xmlns="" val="20001"/>
                    </a:ext>
                  </a:extLst>
                </a:gridCol>
                <a:gridCol w="1767840">
                  <a:extLst>
                    <a:ext uri="{9D8B030D-6E8A-4147-A177-3AD203B41FA5}">
                      <a16:colId xmlns:a16="http://schemas.microsoft.com/office/drawing/2014/main" xmlns="" val="20002"/>
                    </a:ext>
                  </a:extLst>
                </a:gridCol>
                <a:gridCol w="12192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548640">
                  <a:extLst>
                    <a:ext uri="{9D8B030D-6E8A-4147-A177-3AD203B41FA5}">
                      <a16:colId xmlns:a16="http://schemas.microsoft.com/office/drawing/2014/main" xmlns="" val="20005"/>
                    </a:ext>
                  </a:extLst>
                </a:gridCol>
                <a:gridCol w="589280">
                  <a:extLst>
                    <a:ext uri="{9D8B030D-6E8A-4147-A177-3AD203B41FA5}">
                      <a16:colId xmlns:a16="http://schemas.microsoft.com/office/drawing/2014/main" xmlns="" val="20006"/>
                    </a:ext>
                  </a:extLst>
                </a:gridCol>
                <a:gridCol w="396240">
                  <a:extLst>
                    <a:ext uri="{9D8B030D-6E8A-4147-A177-3AD203B41FA5}">
                      <a16:colId xmlns:a16="http://schemas.microsoft.com/office/drawing/2014/main" xmlns="" val="20007"/>
                    </a:ext>
                  </a:extLst>
                </a:gridCol>
                <a:gridCol w="589280">
                  <a:extLst>
                    <a:ext uri="{9D8B030D-6E8A-4147-A177-3AD203B41FA5}">
                      <a16:colId xmlns:a16="http://schemas.microsoft.com/office/drawing/2014/main" xmlns="" val="20008"/>
                    </a:ext>
                  </a:extLst>
                </a:gridCol>
                <a:gridCol w="426720">
                  <a:extLst>
                    <a:ext uri="{9D8B030D-6E8A-4147-A177-3AD203B41FA5}">
                      <a16:colId xmlns:a16="http://schemas.microsoft.com/office/drawing/2014/main" xmlns="" val="20009"/>
                    </a:ext>
                  </a:extLst>
                </a:gridCol>
                <a:gridCol w="335280">
                  <a:extLst>
                    <a:ext uri="{9D8B030D-6E8A-4147-A177-3AD203B41FA5}">
                      <a16:colId xmlns:a16="http://schemas.microsoft.com/office/drawing/2014/main" xmlns="" val="20010"/>
                    </a:ext>
                  </a:extLst>
                </a:gridCol>
                <a:gridCol w="701040">
                  <a:extLst>
                    <a:ext uri="{9D8B030D-6E8A-4147-A177-3AD203B41FA5}">
                      <a16:colId xmlns:a16="http://schemas.microsoft.com/office/drawing/2014/main" xmlns="" val="20011"/>
                    </a:ext>
                  </a:extLst>
                </a:gridCol>
              </a:tblGrid>
              <a:tr h="10801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rgbClr val="000000"/>
                          </a:solidFill>
                          <a:effectLst/>
                          <a:latin typeface="Arial" charset="0"/>
                          <a:ea typeface="Times New Roman" pitchFamily="18" charset="0"/>
                          <a:cs typeface="Arial" charset="0"/>
                        </a:rPr>
                        <a:t>(Re) circulation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rgbClr val="000000"/>
                          </a:solidFill>
                          <a:effectLst/>
                          <a:latin typeface="Arial" charset="0"/>
                          <a:ea typeface="Times New Roman" pitchFamily="18" charset="0"/>
                          <a:cs typeface="Arial" charset="0"/>
                        </a:rPr>
                        <a:t>Document / draft number</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rgbClr val="000000"/>
                          </a:solidFill>
                          <a:effectLst/>
                          <a:latin typeface="Arial" charset="0"/>
                          <a:ea typeface="Times New Roman" pitchFamily="18" charset="0"/>
                          <a:cs typeface="Arial" charset="0"/>
                        </a:rPr>
                        <a:t>Ballot Group Members</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xmlns="" val="10000"/>
                  </a:ext>
                </a:extLst>
              </a:tr>
              <a:tr h="617984">
                <a:tc>
                  <a:txBody>
                    <a:bodyPr/>
                    <a:lstStyle/>
                    <a:p>
                      <a:pPr algn="ctr"/>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Initial</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13 Mar 2023</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effectLst/>
                          <a:latin typeface="Arial" panose="020B0604020202020204" pitchFamily="34" charset="0"/>
                          <a:ea typeface="+mn-ea"/>
                          <a:cs typeface="Arial" panose="020B0604020202020204" pitchFamily="34" charset="0"/>
                        </a:rPr>
                        <a:t>P802.15.13/D4</a:t>
                      </a:r>
                      <a:endParaRPr lang="en-US" sz="1400" dirty="0">
                        <a:latin typeface="Arial" panose="020B0604020202020204" pitchFamily="34" charset="0"/>
                        <a:cs typeface="Arial" panose="020B0604020202020204" pitchFamily="34" charset="0"/>
                      </a:endParaRPr>
                    </a:p>
                  </a:txBody>
                  <a:tcPr anchor="ct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Initial</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106</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80</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75%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10</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12%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68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97%</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xmlns="" val="10001"/>
                  </a:ext>
                </a:extLst>
              </a:tr>
              <a:tr h="491294">
                <a:tc>
                  <a:txBody>
                    <a:bodyPr/>
                    <a:lstStyle/>
                    <a:p>
                      <a:pPr algn="ctr"/>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R1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07 Apr 2023</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effectLst/>
                          <a:latin typeface="Arial" panose="020B0604020202020204" pitchFamily="34" charset="0"/>
                          <a:ea typeface="+mn-ea"/>
                          <a:cs typeface="Arial" panose="020B0604020202020204" pitchFamily="34" charset="0"/>
                        </a:rPr>
                        <a:t>P802.15.3RevB/D5</a:t>
                      </a:r>
                      <a:endParaRPr lang="en-US" sz="1400" dirty="0">
                        <a:latin typeface="Arial" panose="020B0604020202020204" pitchFamily="34" charset="0"/>
                        <a:cs typeface="Arial" panose="020B0604020202020204" pitchFamily="34" charset="0"/>
                      </a:endParaRPr>
                    </a:p>
                  </a:txBody>
                  <a:tcPr anchor="ct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106</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86</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81%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10</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11%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76</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0</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smtClean="0">
                          <a:ln>
                            <a:noFill/>
                          </a:ln>
                          <a:solidFill>
                            <a:srgbClr val="000000"/>
                          </a:solidFill>
                          <a:effectLst/>
                          <a:latin typeface="Arial" charset="0"/>
                          <a:ea typeface="Times New Roman" pitchFamily="18" charset="0"/>
                          <a:cs typeface="Arial" charset="0"/>
                        </a:rPr>
                        <a:t>100%</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xmlns="" val="10002"/>
                  </a:ext>
                </a:extLst>
              </a:tr>
              <a:tr h="491294">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Aggregate </a:t>
                      </a:r>
                      <a:r>
                        <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rPr>
                        <a:t>Vote</a:t>
                      </a:r>
                    </a:p>
                  </a:txBody>
                  <a:tcPr anchor="ctr"/>
                </a:tc>
                <a:tc hMerge="1">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106</a:t>
                      </a:r>
                      <a:endPar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78</a:t>
                      </a:r>
                      <a:endPar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85%</a:t>
                      </a:r>
                      <a:endPar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10</a:t>
                      </a:r>
                      <a:endPar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11%</a:t>
                      </a:r>
                      <a:endPar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76</a:t>
                      </a:r>
                      <a:endPar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0</a:t>
                      </a:r>
                      <a:endPar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1" i="0" u="none" strike="noStrike" kern="1200" cap="none" normalizeH="0" baseline="0" dirty="0" smtClean="0">
                          <a:ln>
                            <a:noFill/>
                          </a:ln>
                          <a:solidFill>
                            <a:srgbClr val="000000"/>
                          </a:solidFill>
                          <a:effectLst/>
                          <a:latin typeface="Arial" charset="0"/>
                          <a:ea typeface="Times New Roman" pitchFamily="18" charset="0"/>
                          <a:cs typeface="Arial" charset="0"/>
                        </a:rPr>
                        <a:t>100%</a:t>
                      </a:r>
                      <a:endParaRPr kumimoji="0" lang="en-US" sz="1400" b="1"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xmlns="" val="3247598497"/>
                  </a:ext>
                </a:extLst>
              </a:tr>
            </a:tbl>
          </a:graphicData>
        </a:graphic>
      </p:graphicFrame>
    </p:spTree>
    <p:extLst>
      <p:ext uri="{BB962C8B-B14F-4D97-AF65-F5344CB8AC3E}">
        <p14:creationId xmlns:p14="http://schemas.microsoft.com/office/powerpoint/2010/main" val="3653591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Activities</a:t>
            </a:r>
            <a:r>
              <a:rPr lang="de-DE" dirty="0" smtClean="0"/>
              <a:t> </a:t>
            </a:r>
            <a:r>
              <a:rPr lang="de-DE" dirty="0" err="1" smtClean="0"/>
              <a:t>during</a:t>
            </a:r>
            <a:r>
              <a:rPr lang="de-DE" dirty="0" smtClean="0"/>
              <a:t> </a:t>
            </a:r>
            <a:r>
              <a:rPr lang="de-DE" dirty="0" err="1" smtClean="0"/>
              <a:t>the</a:t>
            </a:r>
            <a:r>
              <a:rPr lang="de-DE" dirty="0" smtClean="0"/>
              <a:t> </a:t>
            </a:r>
            <a:r>
              <a:rPr lang="de-DE" dirty="0" err="1" smtClean="0"/>
              <a:t>week</a:t>
            </a:r>
            <a:endParaRPr lang="de-DE" dirty="0"/>
          </a:p>
        </p:txBody>
      </p:sp>
      <p:sp>
        <p:nvSpPr>
          <p:cNvPr id="3" name="Inhaltsplatzhalter 2"/>
          <p:cNvSpPr>
            <a:spLocks noGrp="1"/>
          </p:cNvSpPr>
          <p:nvPr>
            <p:ph idx="1"/>
          </p:nvPr>
        </p:nvSpPr>
        <p:spPr/>
        <p:txBody>
          <a:bodyPr/>
          <a:lstStyle/>
          <a:p>
            <a:r>
              <a:rPr lang="de-DE" sz="2000" dirty="0" err="1" smtClean="0"/>
              <a:t>Preparing</a:t>
            </a:r>
            <a:r>
              <a:rPr lang="de-DE" sz="2000" dirty="0" smtClean="0"/>
              <a:t> </a:t>
            </a:r>
            <a:r>
              <a:rPr lang="de-DE" sz="2000" dirty="0" err="1" smtClean="0"/>
              <a:t>the</a:t>
            </a:r>
            <a:r>
              <a:rPr lang="de-DE" sz="2000" dirty="0" smtClean="0"/>
              <a:t> </a:t>
            </a:r>
            <a:r>
              <a:rPr lang="de-DE" sz="2000" dirty="0" err="1" smtClean="0"/>
              <a:t>submission</a:t>
            </a:r>
            <a:r>
              <a:rPr lang="de-DE" sz="2000" dirty="0" smtClean="0"/>
              <a:t> of IEEE 802.15.3Revb/D05 to </a:t>
            </a:r>
            <a:r>
              <a:rPr lang="de-DE" sz="2000" dirty="0" err="1" smtClean="0"/>
              <a:t>Revcom</a:t>
            </a:r>
            <a:endParaRPr lang="en-US" sz="2200" dirty="0"/>
          </a:p>
          <a:p>
            <a:pPr lvl="1"/>
            <a:endParaRPr lang="de-DE" sz="1800" dirty="0"/>
          </a:p>
        </p:txBody>
      </p:sp>
      <p:sp>
        <p:nvSpPr>
          <p:cNvPr id="4" name="Datumsplatzhalter 3"/>
          <p:cNvSpPr>
            <a:spLocks noGrp="1"/>
          </p:cNvSpPr>
          <p:nvPr>
            <p:ph type="dt" sz="half" idx="10"/>
          </p:nvPr>
        </p:nvSpPr>
        <p:spPr/>
        <p:txBody>
          <a:bodyPr/>
          <a:lstStyle/>
          <a:p>
            <a:r>
              <a:rPr lang="en-US" dirty="0" smtClean="0"/>
              <a:t>May 2023</a:t>
            </a:r>
          </a:p>
        </p:txBody>
      </p:sp>
      <p:sp>
        <p:nvSpPr>
          <p:cNvPr id="5" name="Fußzeilenplatzhalter 4"/>
          <p:cNvSpPr>
            <a:spLocks noGrp="1"/>
          </p:cNvSpPr>
          <p:nvPr>
            <p:ph type="ftr" sz="quarter" idx="11"/>
          </p:nvPr>
        </p:nvSpPr>
        <p:spPr/>
        <p:txBody>
          <a:bodyPr/>
          <a:lstStyle/>
          <a:p>
            <a:r>
              <a:rPr lang="en-US" dirty="0" smtClean="0"/>
              <a:t>Thomas Kürner </a:t>
            </a:r>
            <a:r>
              <a:rPr lang="en-US" dirty="0"/>
              <a:t>(</a:t>
            </a:r>
            <a:r>
              <a:rPr lang="en-US" dirty="0" smtClean="0"/>
              <a:t>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extLst>
      <p:ext uri="{BB962C8B-B14F-4D97-AF65-F5344CB8AC3E}">
        <p14:creationId xmlns:p14="http://schemas.microsoft.com/office/powerpoint/2010/main" val="1636180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TG3ma</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April/May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dirty="0">
                <a:solidFill>
                  <a:schemeClr val="bg1">
                    <a:lumMod val="65000"/>
                  </a:schemeClr>
                </a:solidFill>
              </a:rPr>
              <a:t>July 2022 </a:t>
            </a:r>
            <a:r>
              <a:rPr lang="en-US" sz="1800" dirty="0" smtClean="0">
                <a:solidFill>
                  <a:schemeClr val="bg1">
                    <a:lumMod val="65000"/>
                  </a:schemeClr>
                </a:solidFill>
              </a:rPr>
              <a:t>		Starting TG Review /WG Editor Review</a:t>
            </a:r>
            <a:endParaRPr lang="en-US" sz="1800" dirty="0">
              <a:solidFill>
                <a:schemeClr val="bg1">
                  <a:lumMod val="65000"/>
                </a:schemeClr>
              </a:solidFill>
            </a:endParaRPr>
          </a:p>
          <a:p>
            <a:pPr lvl="1"/>
            <a:r>
              <a:rPr lang="en-US" sz="1800" dirty="0">
                <a:solidFill>
                  <a:schemeClr val="bg1">
                    <a:lumMod val="65000"/>
                  </a:schemeClr>
                </a:solidFill>
              </a:rPr>
              <a:t>September 2022 </a:t>
            </a:r>
            <a:r>
              <a:rPr lang="en-US" sz="1800" dirty="0" smtClean="0">
                <a:solidFill>
                  <a:schemeClr val="bg1">
                    <a:lumMod val="65000"/>
                  </a:schemeClr>
                </a:solidFill>
              </a:rPr>
              <a:t>	Starting LB</a:t>
            </a:r>
            <a:endParaRPr lang="en-US" sz="1800" dirty="0">
              <a:solidFill>
                <a:schemeClr val="bg1">
                  <a:lumMod val="65000"/>
                </a:schemeClr>
              </a:solidFill>
            </a:endParaRPr>
          </a:p>
          <a:p>
            <a:pPr lvl="1"/>
            <a:r>
              <a:rPr lang="en-US" sz="1800" dirty="0">
                <a:solidFill>
                  <a:schemeClr val="bg1">
                    <a:lumMod val="65000"/>
                  </a:schemeClr>
                </a:solidFill>
              </a:rPr>
              <a:t>November 2022 </a:t>
            </a:r>
            <a:r>
              <a:rPr lang="en-US" sz="1800" dirty="0" smtClean="0">
                <a:solidFill>
                  <a:schemeClr val="bg1">
                    <a:lumMod val="65000"/>
                  </a:schemeClr>
                </a:solidFill>
              </a:rPr>
              <a:t>	LB </a:t>
            </a:r>
            <a:r>
              <a:rPr lang="en-US" sz="1800" dirty="0">
                <a:solidFill>
                  <a:schemeClr val="bg1">
                    <a:lumMod val="65000"/>
                  </a:schemeClr>
                </a:solidFill>
              </a:rPr>
              <a:t>Comment Resolution</a:t>
            </a:r>
            <a:endParaRPr lang="en-US" sz="1800" dirty="0" smtClean="0">
              <a:solidFill>
                <a:schemeClr val="bg1">
                  <a:lumMod val="65000"/>
                </a:schemeClr>
              </a:solidFill>
            </a:endParaRPr>
          </a:p>
          <a:p>
            <a:pPr lvl="1"/>
            <a:r>
              <a:rPr lang="en-US" sz="1800" dirty="0" smtClean="0">
                <a:solidFill>
                  <a:schemeClr val="bg1">
                    <a:lumMod val="65000"/>
                  </a:schemeClr>
                </a:solidFill>
              </a:rPr>
              <a:t>January 2023	Starting SB</a:t>
            </a:r>
            <a:endParaRPr lang="en-US" sz="1800" dirty="0">
              <a:solidFill>
                <a:schemeClr val="bg1">
                  <a:lumMod val="65000"/>
                </a:schemeClr>
              </a:solidFill>
            </a:endParaRPr>
          </a:p>
          <a:p>
            <a:pPr lvl="1"/>
            <a:r>
              <a:rPr lang="en-US" sz="1800" dirty="0">
                <a:solidFill>
                  <a:schemeClr val="bg1">
                    <a:lumMod val="65000"/>
                  </a:schemeClr>
                </a:solidFill>
              </a:rPr>
              <a:t>March 2023 </a:t>
            </a:r>
            <a:r>
              <a:rPr lang="en-US" sz="1800" dirty="0" smtClean="0">
                <a:solidFill>
                  <a:schemeClr val="bg1">
                    <a:lumMod val="65000"/>
                  </a:schemeClr>
                </a:solidFill>
              </a:rPr>
              <a:t>	</a:t>
            </a:r>
            <a:r>
              <a:rPr lang="en-US" sz="1800" dirty="0">
                <a:solidFill>
                  <a:schemeClr val="bg1">
                    <a:lumMod val="65000"/>
                  </a:schemeClr>
                </a:solidFill>
              </a:rPr>
              <a:t>SB Comment </a:t>
            </a:r>
            <a:r>
              <a:rPr lang="en-US" sz="1800" dirty="0" smtClean="0">
                <a:solidFill>
                  <a:schemeClr val="bg1">
                    <a:lumMod val="65000"/>
                  </a:schemeClr>
                </a:solidFill>
              </a:rPr>
              <a:t>Resolution</a:t>
            </a:r>
          </a:p>
          <a:p>
            <a:pPr lvl="1"/>
            <a:r>
              <a:rPr lang="en-US" sz="1800" b="1" dirty="0" smtClean="0"/>
              <a:t>May 2023		Submission to </a:t>
            </a:r>
            <a:r>
              <a:rPr lang="en-US" sz="1800" b="1" dirty="0" err="1" smtClean="0"/>
              <a:t>RevCom</a:t>
            </a:r>
            <a:endParaRPr lang="en-US" sz="1800" b="1"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May 2023</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US" sz="2000" i="1" dirty="0"/>
              <a:t>Move that 802.15 </a:t>
            </a:r>
            <a:r>
              <a:rPr lang="en-US" sz="2000" i="1" dirty="0" smtClean="0"/>
              <a:t>TG3mb </a:t>
            </a:r>
            <a:r>
              <a:rPr lang="en-US" sz="2000" i="1" dirty="0"/>
              <a:t>approves </a:t>
            </a:r>
            <a:r>
              <a:rPr lang="en-US" sz="2000" i="1" dirty="0" smtClean="0"/>
              <a:t>TG3mb SA </a:t>
            </a:r>
            <a:r>
              <a:rPr lang="en-US" sz="2000" i="1" dirty="0"/>
              <a:t>ballot comment resolutions </a:t>
            </a:r>
            <a:r>
              <a:rPr lang="en-US" sz="2000" i="1" dirty="0" smtClean="0"/>
              <a:t>recirc1 in </a:t>
            </a:r>
            <a:r>
              <a:rPr lang="en-US" sz="2000" i="1" dirty="0"/>
              <a:t>doc. </a:t>
            </a:r>
            <a:r>
              <a:rPr lang="en-US" sz="2000" i="1" dirty="0" smtClean="0"/>
              <a:t>15-23-0223-01-03ma.</a:t>
            </a:r>
            <a:r>
              <a:rPr lang="en-US" sz="2000" dirty="0" smtClean="0"/>
              <a:t> </a:t>
            </a:r>
            <a:endParaRPr lang="de-DE" sz="2000" dirty="0"/>
          </a:p>
          <a:p>
            <a:pPr marL="0" indent="0">
              <a:buNone/>
            </a:pPr>
            <a:endParaRPr lang="en-US" sz="2000" i="1" dirty="0" smtClean="0"/>
          </a:p>
          <a:p>
            <a:pPr marL="0" indent="0">
              <a:buNone/>
            </a:pPr>
            <a:endParaRPr lang="en-US" sz="2000" dirty="0"/>
          </a:p>
          <a:p>
            <a:pPr marL="0" indent="0">
              <a:buNone/>
            </a:pPr>
            <a:r>
              <a:rPr lang="en-US" sz="2000" dirty="0"/>
              <a:t>Moved By:  Iwao Hosako</a:t>
            </a:r>
          </a:p>
          <a:p>
            <a:pPr marL="0" indent="0">
              <a:buNone/>
            </a:pPr>
            <a:r>
              <a:rPr lang="en-US" sz="2000" dirty="0"/>
              <a:t>Seconded By: Monique Brown </a:t>
            </a:r>
          </a:p>
          <a:p>
            <a:pPr marL="0" indent="0">
              <a:buNone/>
            </a:pPr>
            <a:r>
              <a:rPr lang="en-US" sz="2000" dirty="0"/>
              <a:t>Motion carries </a:t>
            </a:r>
            <a:r>
              <a:rPr lang="en-US" sz="2000" dirty="0" smtClean="0"/>
              <a:t>with </a:t>
            </a:r>
            <a:r>
              <a:rPr lang="en-US" sz="2000" dirty="0"/>
              <a:t>unanimous consent </a:t>
            </a:r>
            <a:endParaRPr lang="en-US" sz="2000" dirty="0" smtClean="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753411"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May</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7234994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US" sz="2000" i="1" dirty="0"/>
              <a:t>Move that 802.15 </a:t>
            </a:r>
            <a:r>
              <a:rPr lang="en-US" sz="2000" i="1" dirty="0" smtClean="0"/>
              <a:t>TG3mb </a:t>
            </a:r>
            <a:r>
              <a:rPr lang="en-US" sz="2000" i="1" dirty="0"/>
              <a:t>approves P802.15.3RevB Report to LMSC on </a:t>
            </a:r>
            <a:r>
              <a:rPr lang="en-US" sz="2000" i="1" dirty="0" smtClean="0"/>
              <a:t>Unconditional </a:t>
            </a:r>
            <a:r>
              <a:rPr lang="en-US" sz="2000" i="1" dirty="0"/>
              <a:t>Approval to go to </a:t>
            </a:r>
            <a:r>
              <a:rPr lang="en-US" sz="2000" i="1" dirty="0" err="1" smtClean="0"/>
              <a:t>RevCom</a:t>
            </a:r>
            <a:r>
              <a:rPr lang="en-US" sz="2000" i="1" dirty="0"/>
              <a:t> </a:t>
            </a:r>
            <a:r>
              <a:rPr lang="en-US" sz="2000" i="1" dirty="0" smtClean="0"/>
              <a:t>15-23-0226-05-03ma-p802-15-3RevB-report-to-ec-on-approval-to-go-to-revcom.ppt</a:t>
            </a:r>
            <a:r>
              <a:rPr lang="en-US" sz="2000" i="1" dirty="0" smtClean="0"/>
              <a:t>. </a:t>
            </a:r>
            <a:endParaRPr lang="de-DE" sz="2000" i="1" dirty="0"/>
          </a:p>
          <a:p>
            <a:pPr marL="0" indent="0">
              <a:buNone/>
            </a:pPr>
            <a:endParaRPr lang="en-US" sz="2000" i="1" dirty="0" smtClean="0"/>
          </a:p>
          <a:p>
            <a:pPr marL="0" indent="0">
              <a:buNone/>
            </a:pPr>
            <a:endParaRPr lang="en-US" sz="2000" dirty="0"/>
          </a:p>
          <a:p>
            <a:pPr marL="0" indent="0">
              <a:buNone/>
            </a:pPr>
            <a:r>
              <a:rPr lang="en-US" sz="2000" dirty="0"/>
              <a:t>Moved By:  Iwao Hosako</a:t>
            </a:r>
          </a:p>
          <a:p>
            <a:pPr marL="0" indent="0">
              <a:buNone/>
            </a:pPr>
            <a:r>
              <a:rPr lang="en-US" sz="2000" dirty="0"/>
              <a:t>Seconded By: Monique Brown </a:t>
            </a:r>
          </a:p>
          <a:p>
            <a:pPr marL="0" indent="0">
              <a:buNone/>
            </a:pPr>
            <a:r>
              <a:rPr lang="en-US" sz="2000" dirty="0"/>
              <a:t>Motion carries </a:t>
            </a:r>
            <a:r>
              <a:rPr lang="en-US" sz="2000" dirty="0" smtClean="0"/>
              <a:t>with </a:t>
            </a:r>
            <a:r>
              <a:rPr lang="en-US" sz="2000" dirty="0" smtClean="0"/>
              <a:t>unanimous consent</a:t>
            </a:r>
            <a:endParaRPr lang="en-US" sz="2000" dirty="0"/>
          </a:p>
          <a:p>
            <a:pPr marL="0" indent="0">
              <a:buNone/>
            </a:pPr>
            <a:r>
              <a:rPr lang="en-US" sz="2000" dirty="0" smtClean="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753411"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May</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75575080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US" sz="2000" i="1" dirty="0"/>
              <a:t>Move that </a:t>
            </a:r>
            <a:r>
              <a:rPr lang="en-US" sz="2000" i="1" dirty="0" smtClean="0"/>
              <a:t>TG3mb </a:t>
            </a:r>
            <a:r>
              <a:rPr lang="en-US" sz="2000" i="1" dirty="0"/>
              <a:t>formally request that the WG 802.15 reviews and approves the CSD 15-21-0477-04-03ma-draft-csd-15-3ma.docx, and the CA document 15-22-0462-05-03ma-coexistence-assurance.doc; and requests unconditional </a:t>
            </a:r>
            <a:r>
              <a:rPr lang="en-US" sz="2000" i="1" dirty="0" smtClean="0"/>
              <a:t>approval</a:t>
            </a:r>
            <a:r>
              <a:rPr lang="en-US" sz="2000" i="1" dirty="0" smtClean="0"/>
              <a:t> </a:t>
            </a:r>
            <a:r>
              <a:rPr lang="en-US" sz="2000" i="1" dirty="0"/>
              <a:t>from the EC to submit P802-15-3-Rev B-D5.pdf  to </a:t>
            </a:r>
            <a:r>
              <a:rPr lang="en-US" sz="2000" i="1" kern="1200" dirty="0" err="1"/>
              <a:t>RevCom</a:t>
            </a:r>
            <a:r>
              <a:rPr lang="en-US" sz="2000" i="1" dirty="0" smtClean="0"/>
              <a:t>.</a:t>
            </a:r>
            <a:r>
              <a:rPr lang="en-US" sz="2000" dirty="0" smtClean="0"/>
              <a:t> </a:t>
            </a:r>
            <a:endParaRPr lang="en-US" sz="2000" dirty="0" smtClean="0"/>
          </a:p>
          <a:p>
            <a:pPr marL="0" indent="0">
              <a:buNone/>
            </a:pPr>
            <a:endParaRPr lang="en-US" sz="2000" dirty="0"/>
          </a:p>
          <a:p>
            <a:pPr marL="0" indent="0">
              <a:buNone/>
            </a:pPr>
            <a:r>
              <a:rPr lang="en-US" sz="2000" dirty="0"/>
              <a:t>Moved By:  Iwao Hosako</a:t>
            </a:r>
          </a:p>
          <a:p>
            <a:pPr marL="0" indent="0">
              <a:buNone/>
            </a:pPr>
            <a:r>
              <a:rPr lang="en-US" sz="2000" dirty="0"/>
              <a:t>Seconded By: Monique Brown </a:t>
            </a:r>
          </a:p>
          <a:p>
            <a:pPr marL="0" indent="0">
              <a:buNone/>
            </a:pPr>
            <a:r>
              <a:rPr lang="en-US" sz="2000" dirty="0"/>
              <a:t>Motion carries </a:t>
            </a:r>
            <a:r>
              <a:rPr lang="en-US" sz="2000" dirty="0" smtClean="0"/>
              <a:t>with </a:t>
            </a:r>
            <a:r>
              <a:rPr lang="en-US" sz="2000" dirty="0" smtClean="0"/>
              <a:t>8/0/0</a:t>
            </a:r>
            <a:endParaRPr lang="en-US" sz="2000" dirty="0"/>
          </a:p>
          <a:p>
            <a:pPr marL="0" indent="0">
              <a:buNone/>
            </a:pPr>
            <a:r>
              <a:rPr lang="en-US" sz="2000" dirty="0" smtClean="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753411"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May</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60816691"/>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GB" sz="2000" i="1" dirty="0"/>
              <a:t>Move </a:t>
            </a:r>
            <a:r>
              <a:rPr lang="en-US" sz="2000" i="1" kern="1200" dirty="0"/>
              <a:t>“</a:t>
            </a:r>
            <a:r>
              <a:rPr lang="en-US" sz="2000" i="1" dirty="0"/>
              <a:t>WG 802.15 has reviewed and approves the CSD </a:t>
            </a:r>
            <a:r>
              <a:rPr lang="en-US" sz="2000" i="1" dirty="0" smtClean="0"/>
              <a:t>15-21-0477-04-03ma-draft-csd-15-3ma.docx </a:t>
            </a:r>
            <a:r>
              <a:rPr lang="en-US" sz="2000" i="1" dirty="0"/>
              <a:t>and the CA document </a:t>
            </a:r>
            <a:r>
              <a:rPr lang="en-US" sz="2000" i="1" dirty="0" smtClean="0"/>
              <a:t>15-22-0462-05-03ma-coexistence-assurance.doc </a:t>
            </a:r>
            <a:r>
              <a:rPr lang="en-US" sz="2000" i="1" dirty="0"/>
              <a:t>and requests unconditional approval from the EC to submit P802-15-3-Rev B-D5.pdf  to </a:t>
            </a:r>
            <a:r>
              <a:rPr lang="en-US" sz="2000" i="1" kern="1200" dirty="0" err="1"/>
              <a:t>RevCom</a:t>
            </a:r>
            <a:r>
              <a:rPr lang="en-US" sz="2000" i="1" kern="1200" dirty="0"/>
              <a:t>.</a:t>
            </a:r>
            <a:r>
              <a:rPr lang="en-US" sz="2000" kern="1200" dirty="0"/>
              <a:t>”</a:t>
            </a:r>
          </a:p>
          <a:p>
            <a:pPr marL="0" indent="0">
              <a:buNone/>
            </a:pPr>
            <a:endParaRPr lang="en-US" sz="2400" dirty="0"/>
          </a:p>
          <a:p>
            <a:endParaRPr lang="en-US" sz="2000" dirty="0"/>
          </a:p>
          <a:p>
            <a:pPr marL="0" indent="0">
              <a:buNone/>
            </a:pPr>
            <a:r>
              <a:rPr lang="en-US" sz="2000" dirty="0" smtClean="0"/>
              <a:t>Moved By: Thomas Kürner</a:t>
            </a:r>
          </a:p>
          <a:p>
            <a:pPr marL="0" indent="0">
              <a:buNone/>
            </a:pPr>
            <a:r>
              <a:rPr lang="en-US" sz="2000" dirty="0" smtClean="0"/>
              <a:t>Seconded By: Phil Beecher</a:t>
            </a:r>
          </a:p>
          <a:p>
            <a:pPr marL="0" indent="0">
              <a:buNone/>
            </a:pPr>
            <a:r>
              <a:rPr lang="en-US" sz="2400" dirty="0" smtClean="0"/>
              <a:t> </a:t>
            </a:r>
            <a:endParaRPr lang="en-US" sz="2400" dirty="0"/>
          </a:p>
          <a:p>
            <a:pPr marL="0" indent="0">
              <a:buNone/>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53411"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May</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077629119"/>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642</Words>
  <Application>Microsoft Office PowerPoint</Application>
  <PresentationFormat>Bildschirmpräsentation (4:3)</PresentationFormat>
  <Paragraphs>156</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ＭＳ Ｐゴシック</vt:lpstr>
      <vt:lpstr>Arial</vt:lpstr>
      <vt:lpstr>Times New Roman</vt:lpstr>
      <vt:lpstr>IEEE-P802_15</vt:lpstr>
      <vt:lpstr>PowerPoint-Präsentation</vt:lpstr>
      <vt:lpstr>TG3mb May 2023  Closing Report</vt:lpstr>
      <vt:lpstr>Starting Point of the week: Results of  SA Ballot Recirc1</vt:lpstr>
      <vt:lpstr>Activities during the week</vt:lpstr>
      <vt:lpstr>Review of Time Line for TG3ma</vt:lpstr>
      <vt:lpstr>TG Motion</vt:lpstr>
      <vt:lpstr>TG Motion</vt:lpstr>
      <vt:lpstr>TG Motion</vt:lpstr>
      <vt:lpstr>WG Motion</vt:lpstr>
      <vt:lpstr>TG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258</cp:revision>
  <cp:lastPrinted>1998-02-10T13:28:06Z</cp:lastPrinted>
  <dcterms:created xsi:type="dcterms:W3CDTF">2012-11-14T22:04:21Z</dcterms:created>
  <dcterms:modified xsi:type="dcterms:W3CDTF">2023-05-17T13:36:30Z</dcterms:modified>
</cp:coreProperties>
</file>