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700" r:id="rId1"/>
  </p:sldMasterIdLst>
  <p:notesMasterIdLst>
    <p:notesMasterId r:id="rId16"/>
  </p:notesMasterIdLst>
  <p:handoutMasterIdLst>
    <p:handoutMasterId r:id="rId17"/>
  </p:handoutMasterIdLst>
  <p:sldIdLst>
    <p:sldId id="271" r:id="rId2"/>
    <p:sldId id="579" r:id="rId3"/>
    <p:sldId id="281" r:id="rId4"/>
    <p:sldId id="274" r:id="rId5"/>
    <p:sldId id="275" r:id="rId6"/>
    <p:sldId id="272" r:id="rId7"/>
    <p:sldId id="276" r:id="rId8"/>
    <p:sldId id="578" r:id="rId9"/>
    <p:sldId id="577" r:id="rId10"/>
    <p:sldId id="576" r:id="rId11"/>
    <p:sldId id="585" r:id="rId12"/>
    <p:sldId id="586" r:id="rId13"/>
    <p:sldId id="284" r:id="rId14"/>
    <p:sldId id="273" r:id="rId15"/>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1296" y="79"/>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293318-546B-41AA-885F-9FB9CB5E21C1}"/>
              </a:ext>
            </a:extLst>
          </p:cNvPr>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6729E39-EBB8-4161-84D0-484D221F9F44}"/>
              </a:ext>
            </a:extLst>
          </p:cNvPr>
          <p:cNvSpPr>
            <a:spLocks noGrp="1"/>
          </p:cNvSpPr>
          <p:nvPr>
            <p:ph type="dt" sz="quarter" idx="1"/>
          </p:nvPr>
        </p:nvSpPr>
        <p:spPr>
          <a:xfrm>
            <a:off x="4402138" y="0"/>
            <a:ext cx="3368675" cy="504825"/>
          </a:xfrm>
          <a:prstGeom prst="rect">
            <a:avLst/>
          </a:prstGeom>
        </p:spPr>
        <p:txBody>
          <a:bodyPr vert="horz" lIns="91440" tIns="45720" rIns="91440" bIns="45720" rtlCol="0"/>
          <a:lstStyle>
            <a:lvl1pPr algn="r">
              <a:defRPr sz="1200"/>
            </a:lvl1pPr>
          </a:lstStyle>
          <a:p>
            <a:fld id="{0366F235-558C-46A2-978E-A7DCDB53E891}" type="datetimeFigureOut">
              <a:rPr lang="en-US" smtClean="0"/>
              <a:t>5/16/2023</a:t>
            </a:fld>
            <a:endParaRPr lang="en-US"/>
          </a:p>
        </p:txBody>
      </p:sp>
      <p:sp>
        <p:nvSpPr>
          <p:cNvPr id="4" name="Footer Placeholder 3">
            <a:extLst>
              <a:ext uri="{FF2B5EF4-FFF2-40B4-BE49-F238E27FC236}">
                <a16:creationId xmlns:a16="http://schemas.microsoft.com/office/drawing/2014/main" id="{FDFC7BC3-E65A-47D4-8EC1-CBC7B24C3992}"/>
              </a:ext>
            </a:extLst>
          </p:cNvPr>
          <p:cNvSpPr>
            <a:spLocks noGrp="1"/>
          </p:cNvSpPr>
          <p:nvPr>
            <p:ph type="ftr" sz="quarter" idx="2"/>
          </p:nvPr>
        </p:nvSpPr>
        <p:spPr>
          <a:xfrm>
            <a:off x="0" y="9553575"/>
            <a:ext cx="3368675" cy="504825"/>
          </a:xfrm>
          <a:prstGeom prst="rect">
            <a:avLst/>
          </a:prstGeom>
        </p:spPr>
        <p:txBody>
          <a:bodyPr vert="horz" lIns="91440" tIns="45720" rIns="91440" bIns="45720" rtlCol="0" anchor="b"/>
          <a:lstStyle>
            <a:lvl1pPr algn="l">
              <a:defRPr sz="1200"/>
            </a:lvl1pPr>
          </a:lstStyle>
          <a:p>
            <a:r>
              <a:rPr lang="en-US"/>
              <a:t>Jianlin Guo</a:t>
            </a:r>
          </a:p>
        </p:txBody>
      </p:sp>
      <p:sp>
        <p:nvSpPr>
          <p:cNvPr id="5" name="Slide Number Placeholder 4">
            <a:extLst>
              <a:ext uri="{FF2B5EF4-FFF2-40B4-BE49-F238E27FC236}">
                <a16:creationId xmlns:a16="http://schemas.microsoft.com/office/drawing/2014/main" id="{F4493DC3-6931-4990-9BEE-88E17751C765}"/>
              </a:ext>
            </a:extLst>
          </p:cNvPr>
          <p:cNvSpPr>
            <a:spLocks noGrp="1"/>
          </p:cNvSpPr>
          <p:nvPr>
            <p:ph type="sldNum" sz="quarter" idx="3"/>
          </p:nvPr>
        </p:nvSpPr>
        <p:spPr>
          <a:xfrm>
            <a:off x="4402138" y="9553575"/>
            <a:ext cx="3368675" cy="504825"/>
          </a:xfrm>
          <a:prstGeom prst="rect">
            <a:avLst/>
          </a:prstGeom>
        </p:spPr>
        <p:txBody>
          <a:bodyPr vert="horz" lIns="91440" tIns="45720" rIns="91440" bIns="45720" rtlCol="0" anchor="b"/>
          <a:lstStyle>
            <a:lvl1pPr algn="r">
              <a:defRPr sz="1200"/>
            </a:lvl1pPr>
          </a:lstStyle>
          <a:p>
            <a:fld id="{82C381C5-7115-4C0B-AF52-4A4BDCA7EE8B}" type="slidenum">
              <a:rPr lang="en-US" smtClean="0"/>
              <a:t>‹#›</a:t>
            </a:fld>
            <a:endParaRPr lang="en-US"/>
          </a:p>
        </p:txBody>
      </p:sp>
    </p:spTree>
    <p:extLst>
      <p:ext uri="{BB962C8B-B14F-4D97-AF65-F5344CB8AC3E}">
        <p14:creationId xmlns:p14="http://schemas.microsoft.com/office/powerpoint/2010/main" val="1575631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3"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23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23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a:latin typeface="Times New Roman"/>
              </a:rPr>
              <a:t>&lt;footer&gt;</a:t>
            </a:r>
          </a:p>
        </p:txBody>
      </p:sp>
      <p:sp>
        <p:nvSpPr>
          <p:cNvPr id="23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1233BCF3-1F1B-41CD-96A4-25B0F9CA38FF}"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7"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218"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1"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223"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6"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8"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0"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0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9"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10"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1"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3"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4"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5"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 name="CustomShape 1"/>
          <p:cNvSpPr/>
          <p:nvPr/>
        </p:nvSpPr>
        <p:spPr>
          <a:xfrm>
            <a:off x="3095640" y="396000"/>
            <a:ext cx="53517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15-23-0268-00-js1g</a:t>
            </a:r>
            <a:endParaRPr lang="en-US" sz="1400" b="0" strike="noStrike" spc="-1" dirty="0">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7" name="CustomShape 3"/>
          <p:cNvSpPr/>
          <p:nvPr/>
        </p:nvSpPr>
        <p:spPr>
          <a:xfrm>
            <a:off x="68580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IE" sz="1400" b="0" strike="noStrike" spc="-1">
                <a:solidFill>
                  <a:srgbClr val="000000"/>
                </a:solidFill>
                <a:latin typeface="Times New Roman"/>
                <a:ea typeface="DejaVu Sans"/>
              </a:rPr>
              <a:t>Submission</a:t>
            </a:r>
            <a:endParaRPr lang="en-US" sz="1400" b="0" strike="noStrike" spc="-1">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9" name="Line 5"/>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90" name="CustomShape 6"/>
          <p:cNvSpPr/>
          <p:nvPr/>
        </p:nvSpPr>
        <p:spPr>
          <a:xfrm>
            <a:off x="374904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IE" sz="1400" b="0" strike="noStrike" spc="-1">
                <a:solidFill>
                  <a:srgbClr val="000000"/>
                </a:solidFill>
                <a:latin typeface="Times New Roman"/>
                <a:ea typeface="DejaVu Sans"/>
              </a:rPr>
              <a:t>Page </a:t>
            </a:r>
            <a:fld id="{5A97E133-2380-418A-9D9F-5265B5545B1F}" type="slidenum">
              <a:rPr lang="en-IE" sz="1400" b="0" strike="noStrike" spc="-1">
                <a:solidFill>
                  <a:srgbClr val="000000"/>
                </a:solidFill>
                <a:latin typeface="Times New Roman"/>
                <a:ea typeface="DejaVu Sans"/>
              </a:rPr>
              <a:t>‹#›</a:t>
            </a:fld>
            <a:r>
              <a:rPr lang="en-IE" sz="1400" b="0" strike="noStrike" spc="-1">
                <a:solidFill>
                  <a:srgbClr val="000000"/>
                </a:solidFill>
                <a:latin typeface="Times New Roman"/>
                <a:ea typeface="DejaVu Sans"/>
              </a:rPr>
              <a:t> </a:t>
            </a:r>
            <a:endParaRPr lang="en-US" sz="1400" b="0" strike="noStrike" spc="-1">
              <a:latin typeface="Arial"/>
            </a:endParaRPr>
          </a:p>
        </p:txBody>
      </p:sp>
      <p:sp>
        <p:nvSpPr>
          <p:cNvPr id="191" name="CustomShape 7"/>
          <p:cNvSpPr/>
          <p:nvPr/>
        </p:nvSpPr>
        <p:spPr>
          <a:xfrm>
            <a:off x="7040160" y="649008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IE" sz="1400" b="0" strike="noStrike" spc="-1" dirty="0" err="1">
                <a:solidFill>
                  <a:srgbClr val="000000"/>
                </a:solidFill>
                <a:latin typeface="Times New Roman"/>
              </a:rPr>
              <a:t>Takenori</a:t>
            </a:r>
            <a:r>
              <a:rPr lang="en-IE" sz="1400" b="0" strike="noStrike" spc="-1" dirty="0">
                <a:solidFill>
                  <a:srgbClr val="000000"/>
                </a:solidFill>
                <a:latin typeface="Times New Roman"/>
              </a:rPr>
              <a:t> Sumi</a:t>
            </a:r>
            <a:endParaRPr lang="en-US" sz="1400" b="0" strike="noStrike" spc="-1" dirty="0">
              <a:latin typeface="Arial"/>
            </a:endParaRPr>
          </a:p>
        </p:txBody>
      </p:sp>
      <p:sp>
        <p:nvSpPr>
          <p:cNvPr id="192" name="CustomShape 8"/>
          <p:cNvSpPr/>
          <p:nvPr/>
        </p:nvSpPr>
        <p:spPr>
          <a:xfrm>
            <a:off x="685800" y="365760"/>
            <a:ext cx="25635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May 2023</a:t>
            </a:r>
            <a:endParaRPr lang="en-US" sz="1400" b="0" strike="noStrike" spc="-1" dirty="0">
              <a:latin typeface="Arial"/>
            </a:endParaRPr>
          </a:p>
        </p:txBody>
      </p:sp>
      <p:sp>
        <p:nvSpPr>
          <p:cNvPr id="193" name="PlaceHolder 9"/>
          <p:cNvSpPr>
            <a:spLocks noGrp="1"/>
          </p:cNvSpPr>
          <p:nvPr>
            <p:ph type="title"/>
          </p:nvPr>
        </p:nvSpPr>
        <p:spPr>
          <a:xfrm>
            <a:off x="457200" y="620640"/>
            <a:ext cx="8228880" cy="1144440"/>
          </a:xfrm>
          <a:prstGeom prst="rect">
            <a:avLst/>
          </a:prstGeom>
        </p:spPr>
        <p:txBody>
          <a:bodyPr lIns="0" tIns="0" rIns="0" bIns="0" anchor="ctr">
            <a:noAutofit/>
          </a:bodyPr>
          <a:lstStyle/>
          <a:p>
            <a:r>
              <a:rPr lang="en-US" sz="1800" b="0" strike="noStrike" spc="-1">
                <a:latin typeface="Arial"/>
              </a:rPr>
              <a:t>Click to edit the title text format</a:t>
            </a:r>
          </a:p>
        </p:txBody>
      </p:sp>
      <p:sp>
        <p:nvSpPr>
          <p:cNvPr id="194" name="PlaceHolder 10"/>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3.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3.xml"/><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1.emf"/><Relationship Id="rId1" Type="http://schemas.openxmlformats.org/officeDocument/2006/relationships/slideLayout" Target="../slideLayouts/slideLayout3.xml"/><Relationship Id="rId4" Type="http://schemas.openxmlformats.org/officeDocument/2006/relationships/image" Target="../media/image1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arib.or.jp/english/html/overview/doc/5-STD-T108v1_4-E1.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86D82EF1-1505-4BED-AF63-FB8CC84A67FD}"/>
              </a:ext>
            </a:extLst>
          </p:cNvPr>
          <p:cNvSpPr/>
          <p:nvPr/>
        </p:nvSpPr>
        <p:spPr>
          <a:xfrm>
            <a:off x="242517" y="681080"/>
            <a:ext cx="8432251" cy="5713703"/>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ctr">
              <a:lnSpc>
                <a:spcPct val="100000"/>
              </a:lnSpc>
            </a:pPr>
            <a:r>
              <a:rPr lang="en-IE" b="1" u="sng" strike="noStrike" spc="-1" dirty="0">
                <a:solidFill>
                  <a:srgbClr val="000000"/>
                </a:solidFill>
                <a:uFill>
                  <a:solidFill>
                    <a:srgbClr val="FFFFFF"/>
                  </a:solidFill>
                </a:uFill>
                <a:latin typeface="Times New Roman"/>
                <a:ea typeface="DejaVu Sans"/>
              </a:rPr>
              <a:t>Project: IEEE P802.15 Working Group for Wireless Personal Area Networks (WPANs)</a:t>
            </a:r>
          </a:p>
          <a:p>
            <a:pPr algn="ctr">
              <a:lnSpc>
                <a:spcPct val="100000"/>
              </a:lnSpc>
            </a:pPr>
            <a:endParaRPr lang="en-IE" b="1" u="sng" strike="noStrike" spc="-1" dirty="0">
              <a:solidFill>
                <a:srgbClr val="000000"/>
              </a:solidFill>
              <a:uFill>
                <a:solidFill>
                  <a:srgbClr val="FFFFFF"/>
                </a:solidFill>
              </a:uFill>
              <a:latin typeface="Times New Roman"/>
              <a:ea typeface="DejaVu Sans"/>
            </a:endParaRPr>
          </a:p>
          <a:p>
            <a:pPr>
              <a:lnSpc>
                <a:spcPct val="100000"/>
              </a:lnSpc>
            </a:pPr>
            <a:r>
              <a:rPr lang="en-IE" sz="1600" b="1" strike="noStrike" spc="-1" dirty="0">
                <a:solidFill>
                  <a:srgbClr val="000000"/>
                </a:solidFill>
                <a:latin typeface="Times New Roman"/>
                <a:ea typeface="DejaVu Sans"/>
              </a:rPr>
              <a:t>Submission Title: </a:t>
            </a:r>
            <a:r>
              <a:rPr lang="en-US" sz="1600" strike="noStrike" spc="-1" dirty="0">
                <a:solidFill>
                  <a:srgbClr val="000000"/>
                </a:solidFill>
                <a:latin typeface="Times New Roman"/>
                <a:ea typeface="DejaVu Sans"/>
              </a:rPr>
              <a:t>Simulation Update about CSMA Gap between IEEE 802.15.4 and Japanese Utility Standard JJ.300</a:t>
            </a:r>
            <a:endParaRPr lang="en-US" sz="1600" strike="noStrike" spc="-1" dirty="0">
              <a:latin typeface="Arial"/>
            </a:endParaRPr>
          </a:p>
          <a:p>
            <a:pPr>
              <a:lnSpc>
                <a:spcPct val="100000"/>
              </a:lnSpc>
            </a:pPr>
            <a:r>
              <a:rPr lang="en-IE" sz="1600" b="1" strike="noStrike" spc="-1" dirty="0">
                <a:solidFill>
                  <a:srgbClr val="000000"/>
                </a:solidFill>
                <a:latin typeface="Times New Roman"/>
                <a:ea typeface="DejaVu Sans"/>
              </a:rPr>
              <a:t>Date Submitted: 10</a:t>
            </a:r>
            <a:r>
              <a:rPr lang="en-IE" sz="1600" b="1" strike="noStrike" spc="-1" baseline="30000" dirty="0">
                <a:solidFill>
                  <a:srgbClr val="000000"/>
                </a:solidFill>
                <a:latin typeface="Times New Roman"/>
                <a:ea typeface="DejaVu Sans"/>
              </a:rPr>
              <a:t>th</a:t>
            </a:r>
            <a:r>
              <a:rPr lang="en-IE" sz="1600" b="1" strike="noStrike" spc="-1" dirty="0">
                <a:solidFill>
                  <a:srgbClr val="000000"/>
                </a:solidFill>
                <a:latin typeface="Times New Roman"/>
                <a:ea typeface="DejaVu Sans"/>
              </a:rPr>
              <a:t> March 2023</a:t>
            </a:r>
            <a:endParaRPr lang="en-US" sz="1600" b="0" strike="noStrike" spc="-1" dirty="0">
              <a:latin typeface="Arial"/>
            </a:endParaRPr>
          </a:p>
          <a:p>
            <a:r>
              <a:rPr lang="en-IE" sz="1600" b="1" strike="noStrike" spc="-1" dirty="0">
                <a:solidFill>
                  <a:srgbClr val="000000"/>
                </a:solidFill>
                <a:latin typeface="Times New Roman"/>
                <a:ea typeface="DejaVu Sans"/>
              </a:rPr>
              <a:t>Source:</a:t>
            </a:r>
            <a:r>
              <a:rPr lang="en-IE" sz="1600" b="0" strike="noStrike" spc="-1" dirty="0">
                <a:solidFill>
                  <a:srgbClr val="000000"/>
                </a:solidFill>
                <a:latin typeface="Times New Roman"/>
                <a:ea typeface="DejaVu Sans"/>
              </a:rPr>
              <a:t> </a:t>
            </a:r>
            <a:r>
              <a:rPr lang="en-IE" altLang="ja-JP" sz="1600" spc="-1" dirty="0" err="1">
                <a:solidFill>
                  <a:srgbClr val="000000"/>
                </a:solidFill>
                <a:latin typeface="Times New Roman"/>
              </a:rPr>
              <a:t>Takenori</a:t>
            </a:r>
            <a:r>
              <a:rPr lang="en-IE" altLang="ja-JP" sz="1600" spc="-1" dirty="0">
                <a:solidFill>
                  <a:srgbClr val="000000"/>
                </a:solidFill>
                <a:latin typeface="Times New Roman"/>
              </a:rPr>
              <a:t> Sumi, </a:t>
            </a:r>
            <a:r>
              <a:rPr lang="en-IE" sz="1600" b="0" strike="noStrike" spc="-1" dirty="0">
                <a:solidFill>
                  <a:srgbClr val="000000"/>
                </a:solidFill>
                <a:latin typeface="Times New Roman"/>
                <a:ea typeface="DejaVu Sans"/>
              </a:rPr>
              <a:t>Philip </a:t>
            </a:r>
            <a:r>
              <a:rPr lang="en-IE" sz="1600" b="0" strike="noStrike" spc="-1" dirty="0" err="1">
                <a:solidFill>
                  <a:srgbClr val="000000"/>
                </a:solidFill>
                <a:latin typeface="Times New Roman"/>
                <a:ea typeface="DejaVu Sans"/>
              </a:rPr>
              <a:t>Orlik</a:t>
            </a:r>
            <a:r>
              <a:rPr lang="en-IE" sz="1600" b="0" strike="noStrike" spc="-1" dirty="0">
                <a:solidFill>
                  <a:srgbClr val="000000"/>
                </a:solidFill>
                <a:latin typeface="Times New Roman"/>
                <a:ea typeface="DejaVu Sans"/>
              </a:rPr>
              <a:t>, </a:t>
            </a:r>
            <a:r>
              <a:rPr lang="en-IE" sz="1600" spc="-1" dirty="0" err="1">
                <a:solidFill>
                  <a:srgbClr val="000000"/>
                </a:solidFill>
                <a:latin typeface="Times New Roman"/>
              </a:rPr>
              <a:t>Jianlin</a:t>
            </a:r>
            <a:r>
              <a:rPr lang="en-IE" sz="1600" spc="-1" dirty="0">
                <a:solidFill>
                  <a:srgbClr val="000000"/>
                </a:solidFill>
                <a:latin typeface="Times New Roman"/>
              </a:rPr>
              <a:t> Guo, Yukimasa Nagai, Kieran Parsons, Perry Wang, </a:t>
            </a:r>
            <a:r>
              <a:rPr lang="en-IE" sz="1600" spc="-1" dirty="0" err="1">
                <a:solidFill>
                  <a:srgbClr val="000000"/>
                </a:solidFill>
                <a:latin typeface="Times New Roman"/>
              </a:rPr>
              <a:t>Benjiman</a:t>
            </a:r>
            <a:r>
              <a:rPr lang="en-IE" sz="1600" spc="-1" dirty="0">
                <a:solidFill>
                  <a:srgbClr val="000000"/>
                </a:solidFill>
                <a:latin typeface="Times New Roman"/>
              </a:rPr>
              <a:t> </a:t>
            </a:r>
            <a:r>
              <a:rPr lang="en-IE" sz="1600" b="0" strike="noStrike" spc="-1" dirty="0">
                <a:solidFill>
                  <a:srgbClr val="000000"/>
                </a:solidFill>
                <a:latin typeface="Times New Roman"/>
                <a:ea typeface="DejaVu Sans"/>
              </a:rPr>
              <a:t>Rolfe (Mitsubishi Electric)</a:t>
            </a:r>
          </a:p>
          <a:p>
            <a:pPr>
              <a:lnSpc>
                <a:spcPct val="100000"/>
              </a:lnSpc>
            </a:pPr>
            <a:r>
              <a:rPr lang="en-IE" sz="1600" b="0" strike="noStrike" spc="-1" dirty="0">
                <a:solidFill>
                  <a:srgbClr val="000000"/>
                </a:solidFill>
                <a:latin typeface="Times New Roman"/>
                <a:ea typeface="DejaVu Sans"/>
              </a:rPr>
              <a:t>E-Mail: Sumi.Takenori@dc.MitsubishiElectric.co.jp	</a:t>
            </a:r>
            <a:endParaRPr lang="en-US" sz="1600" b="0" strike="noStrike" spc="-1" dirty="0">
              <a:latin typeface="Arial"/>
            </a:endParaRPr>
          </a:p>
          <a:p>
            <a:r>
              <a:rPr lang="en-IE" sz="1600" b="1" strike="noStrike" spc="-1" dirty="0">
                <a:solidFill>
                  <a:srgbClr val="000000"/>
                </a:solidFill>
                <a:latin typeface="Times New Roman"/>
                <a:ea typeface="DejaVu Sans"/>
              </a:rPr>
              <a:t>Abstract:</a:t>
            </a:r>
            <a:r>
              <a:rPr lang="en-IE" sz="1600" b="0" strike="noStrike" spc="-1" dirty="0">
                <a:solidFill>
                  <a:srgbClr val="000000"/>
                </a:solidFill>
                <a:latin typeface="Times New Roman"/>
                <a:ea typeface="DejaVu Sans"/>
              </a:rPr>
              <a:t>	</a:t>
            </a:r>
            <a:r>
              <a:rPr lang="en-IE" sz="1600" spc="-1" dirty="0">
                <a:solidFill>
                  <a:srgbClr val="000000"/>
                </a:solidFill>
                <a:latin typeface="Times New Roman"/>
                <a:ea typeface="DejaVu Sans"/>
                <a:cs typeface="Times New Roman"/>
              </a:rPr>
              <a:t> Based on comments received for document 15-23-0167-00 presented in March Meeting, t</a:t>
            </a:r>
            <a:r>
              <a:rPr lang="en-IE" altLang="ja-JP" sz="1600" spc="-1" dirty="0">
                <a:solidFill>
                  <a:srgbClr val="000000"/>
                </a:solidFill>
                <a:latin typeface="Times New Roman"/>
                <a:ea typeface="DejaVu Sans"/>
                <a:cs typeface="Times New Roman"/>
              </a:rPr>
              <a:t>his document provides SUN OFDM PHY (MCS 4 and 5) </a:t>
            </a:r>
            <a:r>
              <a:rPr lang="en-IE" altLang="ja-JP" sz="1600" spc="-1" dirty="0">
                <a:solidFill>
                  <a:srgbClr val="000000"/>
                </a:solidFill>
                <a:latin typeface="Times New Roman"/>
                <a:ea typeface="DejaVu Sans"/>
              </a:rPr>
              <a:t>simulation results in addition to 2-FSK to evaluate higher PHY rates</a:t>
            </a:r>
            <a:r>
              <a:rPr lang="en-IE" altLang="ja-JP" sz="1600" b="0" strike="noStrike" spc="-1" dirty="0">
                <a:solidFill>
                  <a:srgbClr val="000000"/>
                </a:solidFill>
                <a:latin typeface="Times New Roman"/>
                <a:ea typeface="DejaVu Sans"/>
              </a:rPr>
              <a:t>.</a:t>
            </a:r>
          </a:p>
          <a:p>
            <a:pPr>
              <a:lnSpc>
                <a:spcPct val="100000"/>
              </a:lnSpc>
              <a:spcBef>
                <a:spcPts val="598"/>
              </a:spcBef>
              <a:spcAft>
                <a:spcPts val="598"/>
              </a:spcAft>
            </a:pPr>
            <a:r>
              <a:rPr lang="en-IE" sz="1600" b="1" strike="noStrike" spc="-1" dirty="0">
                <a:solidFill>
                  <a:srgbClr val="000000"/>
                </a:solidFill>
                <a:latin typeface="Times New Roman"/>
                <a:ea typeface="DejaVu Sans"/>
              </a:rPr>
              <a:t>Purpose:</a:t>
            </a:r>
            <a:r>
              <a:rPr lang="en-IE" sz="1600" b="0" strike="noStrike" spc="-1" dirty="0">
                <a:solidFill>
                  <a:srgbClr val="000000"/>
                </a:solidFill>
                <a:latin typeface="Times New Roman"/>
                <a:ea typeface="DejaVu Sans"/>
              </a:rPr>
              <a:t>	Discuss issues unique to Japanese Sub-1 GHz frequency regulations and existing metering systems.</a:t>
            </a:r>
            <a:endParaRPr lang="en-US" sz="1600" b="0" strike="noStrike" spc="-1" dirty="0">
              <a:latin typeface="Arial"/>
            </a:endParaRPr>
          </a:p>
          <a:p>
            <a:r>
              <a:rPr lang="en-IE" sz="1600" b="1" strike="noStrike" spc="-1" dirty="0">
                <a:solidFill>
                  <a:srgbClr val="000000"/>
                </a:solidFill>
                <a:latin typeface="Times New Roman"/>
                <a:ea typeface="DejaVu Sans"/>
              </a:rPr>
              <a:t>Notice:</a:t>
            </a:r>
            <a:r>
              <a:rPr lang="en-IE" sz="1600" b="0" strike="noStrike" spc="-1" dirty="0">
                <a:solidFill>
                  <a:srgbClr val="000000"/>
                </a:solidFill>
                <a:latin typeface="Times New Roman"/>
                <a:ea typeface="DejaVu Sans"/>
              </a:rPr>
              <a:t>	This document has been prepared to assist the IEEE P802.15.</a:t>
            </a:r>
            <a:r>
              <a:rPr lang="en-IE" sz="1600" spc="-1" dirty="0">
                <a:solidFill>
                  <a:srgbClr val="000000"/>
                </a:solidFill>
                <a:latin typeface="Times New Roman"/>
                <a:ea typeface="DejaVu Sans"/>
              </a:rPr>
              <a:t> </a:t>
            </a:r>
            <a:r>
              <a:rPr lang="en-IE" sz="1600" b="0" strike="noStrike" spc="-1" dirty="0">
                <a:solidFill>
                  <a:srgbClr val="000000"/>
                </a:solidFill>
                <a:latin typeface="Times New Roman"/>
                <a:ea typeface="DejaVu Sans"/>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b="0" strike="noStrike" spc="-1" dirty="0">
              <a:latin typeface="Arial"/>
            </a:endParaRPr>
          </a:p>
          <a:p>
            <a:pPr>
              <a:lnSpc>
                <a:spcPct val="100000"/>
              </a:lnSpc>
            </a:pPr>
            <a:endParaRPr lang="en-IE" sz="1600" b="1" strike="noStrike" spc="-1" dirty="0">
              <a:solidFill>
                <a:srgbClr val="000000"/>
              </a:solidFill>
              <a:latin typeface="Times New Roman"/>
              <a:ea typeface="DejaVu Sans"/>
            </a:endParaRPr>
          </a:p>
          <a:p>
            <a:pPr>
              <a:lnSpc>
                <a:spcPct val="100000"/>
              </a:lnSpc>
            </a:pPr>
            <a:r>
              <a:rPr lang="en-IE" sz="1600" b="1" strike="noStrike" spc="-1" dirty="0">
                <a:solidFill>
                  <a:srgbClr val="000000"/>
                </a:solidFill>
                <a:latin typeface="Times New Roman"/>
                <a:ea typeface="DejaVu Sans"/>
              </a:rPr>
              <a:t>Release:</a:t>
            </a:r>
            <a:r>
              <a:rPr lang="en-IE" sz="1600" b="0" strike="noStrike" spc="-1" dirty="0">
                <a:solidFill>
                  <a:srgbClr val="000000"/>
                </a:solidFill>
                <a:latin typeface="Times New Roman"/>
                <a:ea typeface="DejaVu Sans"/>
              </a:rPr>
              <a:t>	The contributor acknowledges and accepts that this contribution becomes the property of IEEE and may be made publicly available by P802.15.	</a:t>
            </a:r>
            <a:endParaRPr lang="en-US" sz="1600" b="0" strike="noStrike" spc="-1" dirty="0">
              <a:latin typeface="Arial"/>
            </a:endParaRPr>
          </a:p>
        </p:txBody>
      </p:sp>
    </p:spTree>
    <p:extLst>
      <p:ext uri="{BB962C8B-B14F-4D97-AF65-F5344CB8AC3E}">
        <p14:creationId xmlns:p14="http://schemas.microsoft.com/office/powerpoint/2010/main" val="807159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560" y="620688"/>
            <a:ext cx="8228880" cy="479685"/>
          </a:xfrm>
        </p:spPr>
        <p:txBody>
          <a:bodyPr/>
          <a:lstStyle/>
          <a:p>
            <a:pPr algn="ctr"/>
            <a:r>
              <a:rPr lang="en-US" sz="2000" b="1" dirty="0"/>
              <a:t>Packet Delivery Rate Curve and Latency Curve for 20 Nodes</a:t>
            </a:r>
          </a:p>
        </p:txBody>
      </p:sp>
      <p:pic>
        <p:nvPicPr>
          <p:cNvPr id="4" name="図 3">
            <a:extLst>
              <a:ext uri="{FF2B5EF4-FFF2-40B4-BE49-F238E27FC236}">
                <a16:creationId xmlns:a16="http://schemas.microsoft.com/office/drawing/2014/main" id="{5A1EC208-B647-FE82-239A-59A80452192D}"/>
              </a:ext>
            </a:extLst>
          </p:cNvPr>
          <p:cNvPicPr>
            <a:picLocks noChangeAspect="1"/>
          </p:cNvPicPr>
          <p:nvPr/>
        </p:nvPicPr>
        <p:blipFill rotWithShape="1">
          <a:blip r:embed="rId2"/>
          <a:srcRect l="-229" t="6275" r="26669" b="922"/>
          <a:stretch/>
        </p:blipFill>
        <p:spPr>
          <a:xfrm>
            <a:off x="4640914" y="1012855"/>
            <a:ext cx="4383589" cy="3285637"/>
          </a:xfrm>
          <a:prstGeom prst="rect">
            <a:avLst/>
          </a:prstGeom>
          <a:ln w="12700">
            <a:solidFill>
              <a:schemeClr val="tx1"/>
            </a:solidFill>
          </a:ln>
        </p:spPr>
      </p:pic>
      <p:pic>
        <p:nvPicPr>
          <p:cNvPr id="6" name="図 5">
            <a:extLst>
              <a:ext uri="{FF2B5EF4-FFF2-40B4-BE49-F238E27FC236}">
                <a16:creationId xmlns:a16="http://schemas.microsoft.com/office/drawing/2014/main" id="{4CE6927F-3333-79D0-4CD7-7C8BE0451FA5}"/>
              </a:ext>
            </a:extLst>
          </p:cNvPr>
          <p:cNvPicPr>
            <a:picLocks noChangeAspect="1"/>
          </p:cNvPicPr>
          <p:nvPr/>
        </p:nvPicPr>
        <p:blipFill rotWithShape="1">
          <a:blip r:embed="rId3"/>
          <a:srcRect t="6506" r="27149"/>
          <a:stretch/>
        </p:blipFill>
        <p:spPr>
          <a:xfrm>
            <a:off x="68913" y="1012855"/>
            <a:ext cx="4503087" cy="3285637"/>
          </a:xfrm>
          <a:prstGeom prst="rect">
            <a:avLst/>
          </a:prstGeom>
          <a:ln w="12700">
            <a:solidFill>
              <a:schemeClr val="tx1"/>
            </a:solidFill>
          </a:ln>
        </p:spPr>
      </p:pic>
      <p:pic>
        <p:nvPicPr>
          <p:cNvPr id="8" name="図 7">
            <a:extLst>
              <a:ext uri="{FF2B5EF4-FFF2-40B4-BE49-F238E27FC236}">
                <a16:creationId xmlns:a16="http://schemas.microsoft.com/office/drawing/2014/main" id="{5B035B3A-5007-DBCC-6BC1-A8A595A11D60}"/>
              </a:ext>
            </a:extLst>
          </p:cNvPr>
          <p:cNvPicPr>
            <a:picLocks noChangeAspect="1"/>
          </p:cNvPicPr>
          <p:nvPr/>
        </p:nvPicPr>
        <p:blipFill rotWithShape="1">
          <a:blip r:embed="rId4"/>
          <a:srcRect l="72085" t="35585" b="29891"/>
          <a:stretch/>
        </p:blipFill>
        <p:spPr>
          <a:xfrm>
            <a:off x="743193" y="2240724"/>
            <a:ext cx="1985896" cy="1459149"/>
          </a:xfrm>
          <a:prstGeom prst="rect">
            <a:avLst/>
          </a:prstGeom>
          <a:ln w="12700">
            <a:solidFill>
              <a:schemeClr val="tx1"/>
            </a:solidFill>
          </a:ln>
        </p:spPr>
      </p:pic>
      <p:sp>
        <p:nvSpPr>
          <p:cNvPr id="9" name="テキスト ボックス 8">
            <a:extLst>
              <a:ext uri="{FF2B5EF4-FFF2-40B4-BE49-F238E27FC236}">
                <a16:creationId xmlns:a16="http://schemas.microsoft.com/office/drawing/2014/main" id="{330E0A71-119A-A11A-0298-684098892A57}"/>
              </a:ext>
            </a:extLst>
          </p:cNvPr>
          <p:cNvSpPr txBox="1"/>
          <p:nvPr/>
        </p:nvSpPr>
        <p:spPr>
          <a:xfrm>
            <a:off x="457560" y="4298492"/>
            <a:ext cx="8228880" cy="2031325"/>
          </a:xfrm>
          <a:prstGeom prst="rect">
            <a:avLst/>
          </a:prstGeom>
          <a:noFill/>
        </p:spPr>
        <p:txBody>
          <a:bodyPr wrap="square" rtlCol="0">
            <a:spAutoFit/>
          </a:bodyPr>
          <a:lstStyle/>
          <a:p>
            <a:r>
              <a:rPr kumimoji="1" lang="en-US" altLang="ja-JP" sz="1400" u="sng" dirty="0"/>
              <a:t>Packet Delivery Rate</a:t>
            </a:r>
            <a:r>
              <a:rPr kumimoji="1" lang="en-US" altLang="ja-JP" sz="1400" dirty="0"/>
              <a:t>:</a:t>
            </a:r>
          </a:p>
          <a:p>
            <a:pPr marL="177800" indent="-177800"/>
            <a:r>
              <a:rPr kumimoji="1" lang="ja-JP" altLang="en-US" sz="1400" dirty="0"/>
              <a:t>・</a:t>
            </a:r>
            <a:r>
              <a:rPr kumimoji="1" lang="en-US" altLang="ja-JP" sz="1400" dirty="0"/>
              <a:t>Packet delivery rate of 2-FSK improved from 94.2% to 98.8% when offered load is 50kbps by applying JJ-300.10.</a:t>
            </a:r>
          </a:p>
          <a:p>
            <a:pPr marL="177800" indent="-177800"/>
            <a:r>
              <a:rPr kumimoji="1" lang="ja-JP" altLang="en-US" sz="1400" dirty="0"/>
              <a:t>・</a:t>
            </a:r>
            <a:r>
              <a:rPr kumimoji="1" lang="en-US" altLang="ja-JP" sz="1400" dirty="0"/>
              <a:t>For </a:t>
            </a:r>
            <a:r>
              <a:rPr kumimoji="1" lang="en-US" altLang="ja-JP" sz="1400"/>
              <a:t>OFDM MCS4 and MCS5, </a:t>
            </a:r>
            <a:r>
              <a:rPr kumimoji="1" lang="en-US" altLang="ja-JP" sz="1400" dirty="0"/>
              <a:t>packet delivery rates of IEEE 802.15.4 CSMA/CA and JJ-300.10 are almost same.</a:t>
            </a:r>
          </a:p>
          <a:p>
            <a:r>
              <a:rPr kumimoji="1" lang="en-US" altLang="ja-JP" sz="1400" u="sng" dirty="0"/>
              <a:t>Latency</a:t>
            </a:r>
            <a:r>
              <a:rPr kumimoji="1" lang="en-US" altLang="ja-JP" sz="1400" dirty="0"/>
              <a:t>:</a:t>
            </a:r>
          </a:p>
          <a:p>
            <a:pPr marL="177800" indent="-177800"/>
            <a:r>
              <a:rPr kumimoji="1" lang="ja-JP" altLang="en-US" sz="1400" dirty="0"/>
              <a:t>・</a:t>
            </a:r>
            <a:r>
              <a:rPr kumimoji="1" lang="en-US" altLang="ja-JP" sz="1400" dirty="0"/>
              <a:t>For 2-FSK, latency increased by about 30 </a:t>
            </a:r>
            <a:r>
              <a:rPr kumimoji="1" lang="en-US" altLang="ja-JP" sz="1400" dirty="0" err="1"/>
              <a:t>ms.</a:t>
            </a:r>
            <a:endParaRPr kumimoji="1" lang="en-US" altLang="ja-JP" sz="1400" dirty="0"/>
          </a:p>
          <a:p>
            <a:pPr marL="177800" indent="-177800"/>
            <a:r>
              <a:rPr kumimoji="1" lang="ja-JP" altLang="en-US" sz="1400" dirty="0"/>
              <a:t>・</a:t>
            </a:r>
            <a:r>
              <a:rPr kumimoji="1" lang="en-US" altLang="ja-JP" sz="1400" dirty="0"/>
              <a:t>For OFDM MCS4, latency increased by about 10 </a:t>
            </a:r>
            <a:r>
              <a:rPr kumimoji="1" lang="en-US" altLang="ja-JP" sz="1400" dirty="0" err="1"/>
              <a:t>ms.</a:t>
            </a:r>
            <a:endParaRPr kumimoji="1" lang="en-US" altLang="ja-JP" sz="1400" dirty="0"/>
          </a:p>
          <a:p>
            <a:pPr marL="177800" indent="-177800"/>
            <a:r>
              <a:rPr kumimoji="1" lang="ja-JP" altLang="en-US" sz="1400" dirty="0"/>
              <a:t>・</a:t>
            </a:r>
            <a:r>
              <a:rPr kumimoji="1" lang="en-US" altLang="ja-JP" sz="1400" dirty="0"/>
              <a:t>For OFDM MCS5, latency increased by about 5 </a:t>
            </a:r>
            <a:r>
              <a:rPr kumimoji="1" lang="en-US" altLang="ja-JP" sz="1400" dirty="0" err="1"/>
              <a:t>ms.</a:t>
            </a:r>
            <a:endParaRPr kumimoji="1" lang="en-US" altLang="ja-JP" sz="1400" dirty="0"/>
          </a:p>
        </p:txBody>
      </p:sp>
    </p:spTree>
    <p:extLst>
      <p:ext uri="{BB962C8B-B14F-4D97-AF65-F5344CB8AC3E}">
        <p14:creationId xmlns:p14="http://schemas.microsoft.com/office/powerpoint/2010/main" val="2967385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560" y="620688"/>
            <a:ext cx="8228880" cy="479685"/>
          </a:xfrm>
        </p:spPr>
        <p:txBody>
          <a:bodyPr/>
          <a:lstStyle/>
          <a:p>
            <a:pPr algn="ctr"/>
            <a:r>
              <a:rPr lang="en-US" sz="2000" b="1" dirty="0"/>
              <a:t>Packet Delivery Rate Curve and Latency Curve for 50 Nodes</a:t>
            </a:r>
          </a:p>
        </p:txBody>
      </p:sp>
      <p:pic>
        <p:nvPicPr>
          <p:cNvPr id="7" name="図 6">
            <a:extLst>
              <a:ext uri="{FF2B5EF4-FFF2-40B4-BE49-F238E27FC236}">
                <a16:creationId xmlns:a16="http://schemas.microsoft.com/office/drawing/2014/main" id="{6EF596FF-AB63-0C6C-E19F-3A2C207E6838}"/>
              </a:ext>
            </a:extLst>
          </p:cNvPr>
          <p:cNvPicPr>
            <a:picLocks noChangeAspect="1"/>
          </p:cNvPicPr>
          <p:nvPr/>
        </p:nvPicPr>
        <p:blipFill rotWithShape="1">
          <a:blip r:embed="rId2"/>
          <a:srcRect t="7127" r="26936"/>
          <a:stretch/>
        </p:blipFill>
        <p:spPr>
          <a:xfrm>
            <a:off x="4597374" y="1047113"/>
            <a:ext cx="4364651" cy="3295442"/>
          </a:xfrm>
          <a:prstGeom prst="rect">
            <a:avLst/>
          </a:prstGeom>
          <a:ln w="12700">
            <a:solidFill>
              <a:schemeClr val="tx1"/>
            </a:solidFill>
          </a:ln>
        </p:spPr>
      </p:pic>
      <p:pic>
        <p:nvPicPr>
          <p:cNvPr id="9" name="図 8">
            <a:extLst>
              <a:ext uri="{FF2B5EF4-FFF2-40B4-BE49-F238E27FC236}">
                <a16:creationId xmlns:a16="http://schemas.microsoft.com/office/drawing/2014/main" id="{7639E121-D07C-271C-6781-E162FE224598}"/>
              </a:ext>
            </a:extLst>
          </p:cNvPr>
          <p:cNvPicPr>
            <a:picLocks noChangeAspect="1"/>
          </p:cNvPicPr>
          <p:nvPr/>
        </p:nvPicPr>
        <p:blipFill rotWithShape="1">
          <a:blip r:embed="rId3"/>
          <a:srcRect t="6291" r="26468"/>
          <a:stretch/>
        </p:blipFill>
        <p:spPr>
          <a:xfrm>
            <a:off x="42060" y="1047113"/>
            <a:ext cx="4486397" cy="3304640"/>
          </a:xfrm>
          <a:prstGeom prst="rect">
            <a:avLst/>
          </a:prstGeom>
          <a:noFill/>
          <a:ln w="12700">
            <a:solidFill>
              <a:schemeClr val="tx1"/>
            </a:solidFill>
          </a:ln>
        </p:spPr>
      </p:pic>
      <p:pic>
        <p:nvPicPr>
          <p:cNvPr id="10" name="図 9">
            <a:extLst>
              <a:ext uri="{FF2B5EF4-FFF2-40B4-BE49-F238E27FC236}">
                <a16:creationId xmlns:a16="http://schemas.microsoft.com/office/drawing/2014/main" id="{7E49C850-970E-5517-13C0-3F6D2C3F0AFF}"/>
              </a:ext>
            </a:extLst>
          </p:cNvPr>
          <p:cNvPicPr>
            <a:picLocks noChangeAspect="1"/>
          </p:cNvPicPr>
          <p:nvPr/>
        </p:nvPicPr>
        <p:blipFill rotWithShape="1">
          <a:blip r:embed="rId4"/>
          <a:srcRect l="72085" t="35585" b="29891"/>
          <a:stretch/>
        </p:blipFill>
        <p:spPr>
          <a:xfrm>
            <a:off x="699650" y="2274982"/>
            <a:ext cx="1985896" cy="1459149"/>
          </a:xfrm>
          <a:prstGeom prst="rect">
            <a:avLst/>
          </a:prstGeom>
          <a:ln w="12700">
            <a:solidFill>
              <a:schemeClr val="tx1"/>
            </a:solidFill>
          </a:ln>
        </p:spPr>
      </p:pic>
      <p:sp>
        <p:nvSpPr>
          <p:cNvPr id="13" name="テキスト ボックス 12">
            <a:extLst>
              <a:ext uri="{FF2B5EF4-FFF2-40B4-BE49-F238E27FC236}">
                <a16:creationId xmlns:a16="http://schemas.microsoft.com/office/drawing/2014/main" id="{549E0894-84C6-9D58-11E4-501DBB53F366}"/>
              </a:ext>
            </a:extLst>
          </p:cNvPr>
          <p:cNvSpPr txBox="1"/>
          <p:nvPr/>
        </p:nvSpPr>
        <p:spPr>
          <a:xfrm>
            <a:off x="457560" y="4298492"/>
            <a:ext cx="8228880" cy="2031325"/>
          </a:xfrm>
          <a:prstGeom prst="rect">
            <a:avLst/>
          </a:prstGeom>
          <a:noFill/>
        </p:spPr>
        <p:txBody>
          <a:bodyPr wrap="square" rtlCol="0">
            <a:spAutoFit/>
          </a:bodyPr>
          <a:lstStyle/>
          <a:p>
            <a:r>
              <a:rPr kumimoji="1" lang="en-US" altLang="ja-JP" sz="1400" u="sng" dirty="0"/>
              <a:t>Packet Delivery Rate</a:t>
            </a:r>
            <a:r>
              <a:rPr kumimoji="1" lang="en-US" altLang="ja-JP" sz="1400" dirty="0"/>
              <a:t>:</a:t>
            </a:r>
          </a:p>
          <a:p>
            <a:pPr marL="177800" indent="-177800"/>
            <a:r>
              <a:rPr kumimoji="1" lang="ja-JP" altLang="en-US" sz="1400" dirty="0"/>
              <a:t>・</a:t>
            </a:r>
            <a:r>
              <a:rPr kumimoji="1" lang="en-US" altLang="ja-JP" sz="1400" dirty="0"/>
              <a:t>Packet delivery rate of 2-FSK Packet delivery rate improved from 89.9% to 98.1% when offered load is 50kbps by applying JJ-300.10</a:t>
            </a:r>
          </a:p>
          <a:p>
            <a:pPr marL="177800" indent="-177800"/>
            <a:r>
              <a:rPr kumimoji="1" lang="ja-JP" altLang="en-US" sz="1400" dirty="0"/>
              <a:t>・</a:t>
            </a:r>
            <a:r>
              <a:rPr kumimoji="1" lang="en-US" altLang="ja-JP" sz="1400" dirty="0"/>
              <a:t>Packet delivery rate of OFDM MCS4 improved from 94.3% to 99.5% when offered load is 70 kbps.</a:t>
            </a:r>
          </a:p>
          <a:p>
            <a:pPr marL="177800" indent="-177800"/>
            <a:r>
              <a:rPr kumimoji="1" lang="ja-JP" altLang="en-US" sz="1400" dirty="0"/>
              <a:t>・</a:t>
            </a:r>
            <a:r>
              <a:rPr kumimoji="1" lang="en-US" altLang="ja-JP" sz="1400" dirty="0"/>
              <a:t>Packet delivery rate of OFDM MCS5 improved from 94.7% to 99.6% when offered load is 80 kbps.</a:t>
            </a:r>
          </a:p>
          <a:p>
            <a:r>
              <a:rPr kumimoji="1" lang="en-US" altLang="ja-JP" sz="1400" u="sng" dirty="0"/>
              <a:t>Latency</a:t>
            </a:r>
            <a:r>
              <a:rPr kumimoji="1" lang="en-US" altLang="ja-JP" sz="1400" dirty="0"/>
              <a:t>:</a:t>
            </a:r>
          </a:p>
          <a:p>
            <a:pPr marL="177800" indent="-177800"/>
            <a:r>
              <a:rPr kumimoji="1" lang="ja-JP" altLang="en-US" sz="1400" dirty="0"/>
              <a:t>・</a:t>
            </a:r>
            <a:r>
              <a:rPr kumimoji="1" lang="en-US" altLang="ja-JP" sz="1400" dirty="0"/>
              <a:t>For 2-FSK, latency increased about twofold when offered load is 50 kbps</a:t>
            </a:r>
          </a:p>
          <a:p>
            <a:pPr marL="177800" indent="-177800"/>
            <a:r>
              <a:rPr kumimoji="1" lang="ja-JP" altLang="en-US" sz="1400" dirty="0"/>
              <a:t>・</a:t>
            </a:r>
            <a:r>
              <a:rPr kumimoji="1" lang="en-US" altLang="ja-JP" sz="1400" dirty="0"/>
              <a:t>For OFDM MCS4, latency increased by about 120 </a:t>
            </a:r>
            <a:r>
              <a:rPr kumimoji="1" lang="en-US" altLang="ja-JP" sz="1400" dirty="0" err="1"/>
              <a:t>ms</a:t>
            </a:r>
            <a:r>
              <a:rPr kumimoji="1" lang="en-US" altLang="ja-JP" sz="1400" dirty="0"/>
              <a:t> when offered load is 70 kbps.</a:t>
            </a:r>
          </a:p>
          <a:p>
            <a:pPr marL="177800" indent="-177800"/>
            <a:r>
              <a:rPr kumimoji="1" lang="ja-JP" altLang="en-US" sz="1400" dirty="0"/>
              <a:t>・</a:t>
            </a:r>
            <a:r>
              <a:rPr kumimoji="1" lang="en-US" altLang="ja-JP" sz="1400" dirty="0"/>
              <a:t>For OFDM MCS5, latency increased by about 80 </a:t>
            </a:r>
            <a:r>
              <a:rPr kumimoji="1" lang="en-US" altLang="ja-JP" sz="1400" dirty="0" err="1"/>
              <a:t>ms</a:t>
            </a:r>
            <a:r>
              <a:rPr kumimoji="1" lang="en-US" altLang="ja-JP" sz="1400" dirty="0"/>
              <a:t> when offered load is 80 kbps.</a:t>
            </a:r>
          </a:p>
        </p:txBody>
      </p:sp>
    </p:spTree>
    <p:extLst>
      <p:ext uri="{BB962C8B-B14F-4D97-AF65-F5344CB8AC3E}">
        <p14:creationId xmlns:p14="http://schemas.microsoft.com/office/powerpoint/2010/main" val="3110855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560" y="620688"/>
            <a:ext cx="8228880" cy="479685"/>
          </a:xfrm>
        </p:spPr>
        <p:txBody>
          <a:bodyPr/>
          <a:lstStyle/>
          <a:p>
            <a:pPr algn="ctr"/>
            <a:r>
              <a:rPr lang="en-US" sz="2000" b="1" dirty="0"/>
              <a:t>Packet Delivery Rate Curve and Latency Curve for 100 Nodes</a:t>
            </a:r>
          </a:p>
        </p:txBody>
      </p:sp>
      <p:pic>
        <p:nvPicPr>
          <p:cNvPr id="9" name="図 8">
            <a:extLst>
              <a:ext uri="{FF2B5EF4-FFF2-40B4-BE49-F238E27FC236}">
                <a16:creationId xmlns:a16="http://schemas.microsoft.com/office/drawing/2014/main" id="{D870004A-A5ED-D6B3-62D7-087E8437C10B}"/>
              </a:ext>
            </a:extLst>
          </p:cNvPr>
          <p:cNvPicPr>
            <a:picLocks noChangeAspect="1"/>
          </p:cNvPicPr>
          <p:nvPr/>
        </p:nvPicPr>
        <p:blipFill rotWithShape="1">
          <a:blip r:embed="rId2"/>
          <a:srcRect t="7127" r="26596"/>
          <a:stretch/>
        </p:blipFill>
        <p:spPr>
          <a:xfrm>
            <a:off x="73932" y="1041729"/>
            <a:ext cx="4470832" cy="3284337"/>
          </a:xfrm>
          <a:prstGeom prst="rect">
            <a:avLst/>
          </a:prstGeom>
          <a:ln w="12700">
            <a:solidFill>
              <a:schemeClr val="tx1"/>
            </a:solidFill>
          </a:ln>
        </p:spPr>
      </p:pic>
      <p:pic>
        <p:nvPicPr>
          <p:cNvPr id="10" name="図 9">
            <a:extLst>
              <a:ext uri="{FF2B5EF4-FFF2-40B4-BE49-F238E27FC236}">
                <a16:creationId xmlns:a16="http://schemas.microsoft.com/office/drawing/2014/main" id="{3107ADE0-BC93-31E3-6255-3D6B1FD0641C}"/>
              </a:ext>
            </a:extLst>
          </p:cNvPr>
          <p:cNvPicPr>
            <a:picLocks noChangeAspect="1"/>
          </p:cNvPicPr>
          <p:nvPr/>
        </p:nvPicPr>
        <p:blipFill rotWithShape="1">
          <a:blip r:embed="rId3"/>
          <a:srcRect l="72085" t="35585" b="29891"/>
          <a:stretch/>
        </p:blipFill>
        <p:spPr>
          <a:xfrm>
            <a:off x="743193" y="2346128"/>
            <a:ext cx="1985896" cy="1459149"/>
          </a:xfrm>
          <a:prstGeom prst="rect">
            <a:avLst/>
          </a:prstGeom>
          <a:ln w="12700">
            <a:solidFill>
              <a:schemeClr val="tx1"/>
            </a:solidFill>
          </a:ln>
        </p:spPr>
      </p:pic>
      <p:pic>
        <p:nvPicPr>
          <p:cNvPr id="11" name="図 10">
            <a:extLst>
              <a:ext uri="{FF2B5EF4-FFF2-40B4-BE49-F238E27FC236}">
                <a16:creationId xmlns:a16="http://schemas.microsoft.com/office/drawing/2014/main" id="{A7956C8D-9E09-CA71-7398-48FE5082A64A}"/>
              </a:ext>
            </a:extLst>
          </p:cNvPr>
          <p:cNvPicPr>
            <a:picLocks noChangeAspect="1"/>
          </p:cNvPicPr>
          <p:nvPr/>
        </p:nvPicPr>
        <p:blipFill rotWithShape="1">
          <a:blip r:embed="rId4"/>
          <a:srcRect t="6497" r="26809"/>
          <a:stretch/>
        </p:blipFill>
        <p:spPr>
          <a:xfrm>
            <a:off x="4653712" y="1041729"/>
            <a:ext cx="4334645" cy="3289243"/>
          </a:xfrm>
          <a:prstGeom prst="rect">
            <a:avLst/>
          </a:prstGeom>
          <a:ln w="12700">
            <a:solidFill>
              <a:schemeClr val="tx1"/>
            </a:solidFill>
          </a:ln>
        </p:spPr>
      </p:pic>
      <p:sp>
        <p:nvSpPr>
          <p:cNvPr id="12" name="テキスト ボックス 11">
            <a:extLst>
              <a:ext uri="{FF2B5EF4-FFF2-40B4-BE49-F238E27FC236}">
                <a16:creationId xmlns:a16="http://schemas.microsoft.com/office/drawing/2014/main" id="{A8F9FA35-2010-CDD6-A00D-731BB5C08C0D}"/>
              </a:ext>
            </a:extLst>
          </p:cNvPr>
          <p:cNvSpPr txBox="1"/>
          <p:nvPr/>
        </p:nvSpPr>
        <p:spPr>
          <a:xfrm>
            <a:off x="457560" y="4298492"/>
            <a:ext cx="8228880" cy="2031325"/>
          </a:xfrm>
          <a:prstGeom prst="rect">
            <a:avLst/>
          </a:prstGeom>
          <a:noFill/>
        </p:spPr>
        <p:txBody>
          <a:bodyPr wrap="square" rtlCol="0">
            <a:spAutoFit/>
          </a:bodyPr>
          <a:lstStyle/>
          <a:p>
            <a:r>
              <a:rPr kumimoji="1" lang="en-US" altLang="ja-JP" sz="1400" u="sng" dirty="0"/>
              <a:t>Packet Delivery Rate</a:t>
            </a:r>
            <a:r>
              <a:rPr kumimoji="1" lang="en-US" altLang="ja-JP" sz="1400" dirty="0"/>
              <a:t>:</a:t>
            </a:r>
          </a:p>
          <a:p>
            <a:pPr marL="177800" indent="-177800"/>
            <a:r>
              <a:rPr kumimoji="1" lang="ja-JP" altLang="en-US" sz="1400" dirty="0"/>
              <a:t>・</a:t>
            </a:r>
            <a:r>
              <a:rPr kumimoji="1" lang="en-US" altLang="ja-JP" sz="1400" dirty="0"/>
              <a:t>Packet delivery rate of 2-FSK Packet delivery rate improved from 89.9% to 99.6% when offered load is 50kbps by applying JJ-300.10</a:t>
            </a:r>
          </a:p>
          <a:p>
            <a:pPr marL="177800" indent="-177800"/>
            <a:r>
              <a:rPr kumimoji="1" lang="ja-JP" altLang="en-US" sz="1400" dirty="0"/>
              <a:t>・</a:t>
            </a:r>
            <a:r>
              <a:rPr kumimoji="1" lang="en-US" altLang="ja-JP" sz="1400" dirty="0"/>
              <a:t>Packet delivery rate of OFDM MCS4 improved from 90.0% to 99.1% when offered load is 80 kbps.</a:t>
            </a:r>
          </a:p>
          <a:p>
            <a:pPr marL="177800" indent="-177800"/>
            <a:r>
              <a:rPr kumimoji="1" lang="ja-JP" altLang="en-US" sz="1400" dirty="0"/>
              <a:t>・</a:t>
            </a:r>
            <a:r>
              <a:rPr kumimoji="1" lang="en-US" altLang="ja-JP" sz="1400" dirty="0"/>
              <a:t>Packet delivery rate of OFDM MCS5 improved from 89.8% to 99.1% when offered load is 90 kbps.</a:t>
            </a:r>
          </a:p>
          <a:p>
            <a:r>
              <a:rPr kumimoji="1" lang="en-US" altLang="ja-JP" sz="1400" u="sng" dirty="0"/>
              <a:t>Latency</a:t>
            </a:r>
            <a:r>
              <a:rPr kumimoji="1" lang="en-US" altLang="ja-JP" sz="1400" dirty="0"/>
              <a:t>:</a:t>
            </a:r>
          </a:p>
          <a:p>
            <a:pPr marL="177800" indent="-177800"/>
            <a:r>
              <a:rPr kumimoji="1" lang="ja-JP" altLang="en-US" sz="1400" dirty="0"/>
              <a:t>・</a:t>
            </a:r>
            <a:r>
              <a:rPr kumimoji="1" lang="en-US" altLang="ja-JP" sz="1400" dirty="0"/>
              <a:t>For 2-FSK, latency increased about twofold when offered load is 50 kbps</a:t>
            </a:r>
          </a:p>
          <a:p>
            <a:pPr marL="177800" indent="-177800"/>
            <a:r>
              <a:rPr kumimoji="1" lang="ja-JP" altLang="en-US" sz="1400" dirty="0"/>
              <a:t>・</a:t>
            </a:r>
            <a:r>
              <a:rPr kumimoji="1" lang="en-US" altLang="ja-JP" sz="1400" dirty="0"/>
              <a:t>For OFDM MCS4, latency increased about twofold when offered load is 80 kbps</a:t>
            </a:r>
          </a:p>
          <a:p>
            <a:pPr marL="177800" indent="-177800"/>
            <a:r>
              <a:rPr kumimoji="1" lang="ja-JP" altLang="en-US" sz="1400" dirty="0"/>
              <a:t>・</a:t>
            </a:r>
            <a:r>
              <a:rPr kumimoji="1" lang="en-US" altLang="ja-JP" sz="1400" dirty="0"/>
              <a:t>For OFDM MCS5, latency increased about twofold when offered load is 90 kbps</a:t>
            </a:r>
          </a:p>
        </p:txBody>
      </p:sp>
    </p:spTree>
    <p:extLst>
      <p:ext uri="{BB962C8B-B14F-4D97-AF65-F5344CB8AC3E}">
        <p14:creationId xmlns:p14="http://schemas.microsoft.com/office/powerpoint/2010/main" val="284321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200" y="734518"/>
            <a:ext cx="8228880" cy="479685"/>
          </a:xfrm>
        </p:spPr>
        <p:txBody>
          <a:bodyPr/>
          <a:lstStyle/>
          <a:p>
            <a:pPr algn="ctr"/>
            <a:r>
              <a:rPr lang="en-US" sz="2800" b="1"/>
              <a:t>Simulation Results Summary</a:t>
            </a:r>
          </a:p>
        </p:txBody>
      </p:sp>
      <p:sp>
        <p:nvSpPr>
          <p:cNvPr id="3" name="Text Placeholder 2">
            <a:extLst>
              <a:ext uri="{FF2B5EF4-FFF2-40B4-BE49-F238E27FC236}">
                <a16:creationId xmlns:a16="http://schemas.microsoft.com/office/drawing/2014/main" id="{0344A406-103E-6842-4AC4-6BB993C88418}"/>
              </a:ext>
            </a:extLst>
          </p:cNvPr>
          <p:cNvSpPr>
            <a:spLocks noGrp="1"/>
          </p:cNvSpPr>
          <p:nvPr>
            <p:ph type="body"/>
          </p:nvPr>
        </p:nvSpPr>
        <p:spPr>
          <a:xfrm>
            <a:off x="652072" y="1448780"/>
            <a:ext cx="8228880" cy="4968552"/>
          </a:xfrm>
        </p:spPr>
        <p:txBody>
          <a:bodyPr>
            <a:normAutofit/>
          </a:bodyPr>
          <a:lstStyle/>
          <a:p>
            <a:pPr marL="431800" lvl="0" indent="-323215">
              <a:spcBef>
                <a:spcPts val="1417"/>
              </a:spcBef>
              <a:buClr>
                <a:srgbClr val="000000"/>
              </a:buClr>
              <a:buSzPct val="45000"/>
              <a:buFont typeface="Wingdings" charset="2"/>
              <a:buChar char=""/>
            </a:pPr>
            <a:r>
              <a:rPr lang="en-US" sz="2400" b="1" dirty="0"/>
              <a:t>Packet delivery rate</a:t>
            </a:r>
            <a:endParaRPr lang="en-US" sz="2000" b="1" spc="-1" dirty="0"/>
          </a:p>
          <a:p>
            <a:pPr marL="908050" lvl="1" indent="-342900">
              <a:spcBef>
                <a:spcPts val="1417"/>
              </a:spcBef>
              <a:buClr>
                <a:srgbClr val="000000"/>
              </a:buClr>
              <a:buSzPct val="45000"/>
              <a:buFont typeface="Wingdings" panose="05000000000000000000" pitchFamily="2" charset="2"/>
              <a:buChar char="q"/>
            </a:pPr>
            <a:r>
              <a:rPr lang="en-US" spc="-1" dirty="0"/>
              <a:t>For light traffic load or small network size (number of nodes), JJ-300.10 and 802.15.4g have similar performance</a:t>
            </a:r>
          </a:p>
          <a:p>
            <a:pPr marL="908050" lvl="1" indent="-342900">
              <a:spcBef>
                <a:spcPts val="1417"/>
              </a:spcBef>
              <a:buClr>
                <a:srgbClr val="000000"/>
              </a:buClr>
              <a:buSzPct val="45000"/>
              <a:buFont typeface="Wingdings" panose="05000000000000000000" pitchFamily="2" charset="2"/>
              <a:buChar char="q"/>
            </a:pPr>
            <a:r>
              <a:rPr lang="en-US" spc="-1" dirty="0"/>
              <a:t>For heavier traffic load and larger network size is, JJ-300.10 outperforms 802.15.4g up to 9.5%.</a:t>
            </a:r>
          </a:p>
          <a:p>
            <a:pPr marL="908050" lvl="1" indent="-342900">
              <a:spcBef>
                <a:spcPts val="1417"/>
              </a:spcBef>
              <a:buClr>
                <a:srgbClr val="000000"/>
              </a:buClr>
              <a:buSzPct val="45000"/>
              <a:buFont typeface="Wingdings" panose="05000000000000000000" pitchFamily="2" charset="2"/>
              <a:buChar char="q"/>
            </a:pPr>
            <a:endParaRPr lang="en-US" spc="-1" dirty="0"/>
          </a:p>
          <a:p>
            <a:pPr marL="571500" indent="-571500">
              <a:buFont typeface="Arial" panose="020B0604020202020204" pitchFamily="34" charset="0"/>
              <a:buChar char="•"/>
            </a:pPr>
            <a:r>
              <a:rPr lang="en-US" sz="2000" b="1" dirty="0"/>
              <a:t>Packet latency</a:t>
            </a:r>
            <a:endParaRPr lang="en-US" sz="2000" b="1" spc="-1" dirty="0"/>
          </a:p>
          <a:p>
            <a:pPr marL="908050" lvl="1" indent="-342900">
              <a:spcBef>
                <a:spcPts val="1417"/>
              </a:spcBef>
              <a:buClr>
                <a:srgbClr val="000000"/>
              </a:buClr>
              <a:buSzPct val="45000"/>
              <a:buFont typeface="Wingdings" panose="05000000000000000000" pitchFamily="2" charset="2"/>
              <a:buChar char="q"/>
            </a:pPr>
            <a:r>
              <a:rPr lang="en-US" spc="-1" dirty="0"/>
              <a:t>JJ-300.10 incurs longer latency, due to the backoff suspension, but this has the significant benefit of much improved packet delivery rate.</a:t>
            </a:r>
          </a:p>
          <a:p>
            <a:pPr marL="908050" lvl="1" indent="-342900">
              <a:spcBef>
                <a:spcPts val="1417"/>
              </a:spcBef>
              <a:buClr>
                <a:srgbClr val="000000"/>
              </a:buClr>
              <a:buSzPct val="45000"/>
              <a:buFont typeface="Wingdings" panose="05000000000000000000" pitchFamily="2" charset="2"/>
              <a:buChar char="q"/>
            </a:pPr>
            <a:r>
              <a:rPr lang="en-US" spc="-1" dirty="0"/>
              <a:t>When network size (number of nodes) is smaller, the latency difference is smaller. However, for larger network size, JJ-300.10 increases latency </a:t>
            </a:r>
            <a:r>
              <a:rPr kumimoji="1" lang="en-US" altLang="ja-JP" sz="1800" dirty="0"/>
              <a:t>twofold</a:t>
            </a:r>
            <a:r>
              <a:rPr lang="en-US" spc="-1" dirty="0"/>
              <a:t>.</a:t>
            </a:r>
          </a:p>
        </p:txBody>
      </p:sp>
    </p:spTree>
    <p:extLst>
      <p:ext uri="{BB962C8B-B14F-4D97-AF65-F5344CB8AC3E}">
        <p14:creationId xmlns:p14="http://schemas.microsoft.com/office/powerpoint/2010/main" val="3746772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200" y="734518"/>
            <a:ext cx="8228880" cy="479685"/>
          </a:xfrm>
        </p:spPr>
        <p:txBody>
          <a:bodyPr/>
          <a:lstStyle/>
          <a:p>
            <a:pPr algn="ctr"/>
            <a:r>
              <a:rPr lang="en-US" sz="2800" b="1"/>
              <a:t>Summary</a:t>
            </a:r>
          </a:p>
        </p:txBody>
      </p:sp>
      <p:sp>
        <p:nvSpPr>
          <p:cNvPr id="3" name="Text Placeholder 2">
            <a:extLst>
              <a:ext uri="{FF2B5EF4-FFF2-40B4-BE49-F238E27FC236}">
                <a16:creationId xmlns:a16="http://schemas.microsoft.com/office/drawing/2014/main" id="{0344A406-103E-6842-4AC4-6BB993C88418}"/>
              </a:ext>
            </a:extLst>
          </p:cNvPr>
          <p:cNvSpPr>
            <a:spLocks noGrp="1"/>
          </p:cNvSpPr>
          <p:nvPr>
            <p:ph type="body"/>
          </p:nvPr>
        </p:nvSpPr>
        <p:spPr>
          <a:xfrm>
            <a:off x="457200" y="1267097"/>
            <a:ext cx="8228880" cy="5007323"/>
          </a:xfrm>
        </p:spPr>
        <p:txBody>
          <a:bodyPr>
            <a:normAutofit/>
          </a:bodyPr>
          <a:lstStyle/>
          <a:p>
            <a:pPr marL="431800" indent="-323215">
              <a:spcBef>
                <a:spcPts val="0"/>
              </a:spcBef>
              <a:buClr>
                <a:srgbClr val="000000"/>
              </a:buClr>
              <a:buSzPct val="45000"/>
              <a:buFont typeface="Wingdings" charset="2"/>
              <a:buChar char=""/>
            </a:pPr>
            <a:r>
              <a:rPr lang="en-US" sz="1800" dirty="0">
                <a:latin typeface="Times New Roman" panose="02020603050405020304" pitchFamily="18" charset="0"/>
                <a:cs typeface="Times New Roman" panose="02020603050405020304" pitchFamily="18" charset="0"/>
              </a:rPr>
              <a:t>This document aims to discuss issues unique to Japanese Sub-1 GHz frequency regulations and existing metering systems and to discuss the concerns about the ability of existing IEEE Std 802.15.4 to support the expected metering application needs in Japan’s Sub-1 GHz frequency bands and congested situation.</a:t>
            </a:r>
          </a:p>
          <a:p>
            <a:pPr marL="108585">
              <a:spcBef>
                <a:spcPts val="0"/>
              </a:spcBef>
              <a:buClr>
                <a:srgbClr val="000000"/>
              </a:buClr>
              <a:buSzPct val="45000"/>
            </a:pPr>
            <a:endParaRPr lang="en-US" sz="1800" dirty="0">
              <a:latin typeface="Times New Roman" panose="02020603050405020304" pitchFamily="18" charset="0"/>
              <a:cs typeface="Times New Roman" panose="02020603050405020304" pitchFamily="18" charset="0"/>
            </a:endParaRPr>
          </a:p>
          <a:p>
            <a:pPr marL="431800" indent="-323215">
              <a:spcBef>
                <a:spcPts val="0"/>
              </a:spcBef>
              <a:buClr>
                <a:srgbClr val="000000"/>
              </a:buClr>
              <a:buSzPct val="45000"/>
              <a:buFont typeface="Wingdings" charset="2"/>
              <a:buChar char=""/>
            </a:pPr>
            <a:r>
              <a:rPr lang="en-US" sz="1800" dirty="0">
                <a:latin typeface="Times New Roman" panose="02020603050405020304" pitchFamily="18" charset="0"/>
                <a:cs typeface="Times New Roman" panose="02020603050405020304" pitchFamily="18" charset="0"/>
              </a:rPr>
              <a:t>This document provides responses to the comments received for document 15-23-0167-00 presented in May Meeting. It analyzed the CSMA gap between IEEE 802.15.4 and Japanese Standard JJ-300.10 from two aspects: protocol and performance.</a:t>
            </a:r>
          </a:p>
          <a:p>
            <a:pPr marL="431800" indent="-323215">
              <a:spcBef>
                <a:spcPts val="0"/>
              </a:spcBef>
              <a:buClr>
                <a:srgbClr val="000000"/>
              </a:buClr>
              <a:buSzPct val="45000"/>
              <a:buFont typeface="Wingdings" charset="2"/>
              <a:buChar char=""/>
            </a:pPr>
            <a:endParaRPr lang="en-US" sz="1800" dirty="0">
              <a:latin typeface="Times New Roman" panose="02020603050405020304" pitchFamily="18" charset="0"/>
              <a:cs typeface="Times New Roman" panose="02020603050405020304" pitchFamily="18" charset="0"/>
            </a:endParaRPr>
          </a:p>
          <a:p>
            <a:pPr marL="431800" indent="-323215">
              <a:spcBef>
                <a:spcPts val="0"/>
              </a:spcBef>
              <a:buClr>
                <a:srgbClr val="000000"/>
              </a:buClr>
              <a:buSzPct val="45000"/>
              <a:buFont typeface="Wingdings" charset="2"/>
              <a:buChar char=""/>
            </a:pPr>
            <a:r>
              <a:rPr lang="en-US" sz="1800" dirty="0">
                <a:latin typeface="Times New Roman" panose="02020603050405020304" pitchFamily="18" charset="0"/>
                <a:cs typeface="Times New Roman" panose="02020603050405020304" pitchFamily="18" charset="0"/>
              </a:rPr>
              <a:t>This document provides SUN OFDM PHY (MCS 4 and 5) simulation results in addition to 2-FSK to evaluate higher PHY rates.</a:t>
            </a:r>
          </a:p>
          <a:p>
            <a:pPr marL="431800" indent="-323215">
              <a:spcBef>
                <a:spcPts val="0"/>
              </a:spcBef>
              <a:buClr>
                <a:srgbClr val="000000"/>
              </a:buClr>
              <a:buSzPct val="45000"/>
              <a:buFont typeface="Wingdings" charset="2"/>
              <a:buChar char=""/>
            </a:pPr>
            <a:endParaRPr lang="en-US" sz="1800" dirty="0">
              <a:latin typeface="Times New Roman" panose="02020603050405020304" pitchFamily="18" charset="0"/>
              <a:cs typeface="Times New Roman" panose="02020603050405020304" pitchFamily="18" charset="0"/>
            </a:endParaRPr>
          </a:p>
          <a:p>
            <a:pPr marL="431800" indent="-323215">
              <a:spcBef>
                <a:spcPts val="0"/>
              </a:spcBef>
              <a:buClr>
                <a:srgbClr val="000000"/>
              </a:buClr>
              <a:buSzPct val="45000"/>
              <a:buFont typeface="Wingdings" charset="2"/>
              <a:buChar char=""/>
            </a:pPr>
            <a:r>
              <a:rPr lang="en-US" sz="1800" dirty="0">
                <a:latin typeface="Times New Roman" panose="02020603050405020304" pitchFamily="18" charset="0"/>
                <a:cs typeface="Times New Roman" panose="02020603050405020304" pitchFamily="18" charset="0"/>
              </a:rPr>
              <a:t>The results shows that </a:t>
            </a:r>
            <a:r>
              <a:rPr lang="en-US" sz="1800" dirty="0" err="1">
                <a:latin typeface="Times New Roman" panose="02020603050405020304" pitchFamily="18" charset="0"/>
                <a:cs typeface="Times New Roman" panose="02020603050405020304" pitchFamily="18" charset="0"/>
              </a:rPr>
              <a:t>suspendable</a:t>
            </a:r>
            <a:r>
              <a:rPr lang="en-US" sz="1800" dirty="0">
                <a:latin typeface="Times New Roman" panose="02020603050405020304" pitchFamily="18" charset="0"/>
                <a:cs typeface="Times New Roman" panose="02020603050405020304" pitchFamily="18" charset="0"/>
              </a:rPr>
              <a:t> CSMA/CA used in JJ-300.10 can improve packet delivery rate up to 9.5% under congested and higher offered load situations.</a:t>
            </a:r>
          </a:p>
          <a:p>
            <a:pPr marL="431800" indent="-323215">
              <a:spcBef>
                <a:spcPts val="0"/>
              </a:spcBef>
              <a:buClr>
                <a:srgbClr val="000000"/>
              </a:buClr>
              <a:buSzPct val="45000"/>
              <a:buFont typeface="Wingdings" charset="2"/>
              <a:buChar char=""/>
            </a:pPr>
            <a:endParaRPr lang="en-US" sz="1800" b="1" dirty="0">
              <a:latin typeface="Times New Roman" panose="02020603050405020304" pitchFamily="18" charset="0"/>
              <a:cs typeface="Times New Roman" panose="02020603050405020304" pitchFamily="18" charset="0"/>
            </a:endParaRPr>
          </a:p>
          <a:p>
            <a:pPr marL="431800" indent="-323215">
              <a:spcBef>
                <a:spcPts val="0"/>
              </a:spcBef>
              <a:buClr>
                <a:srgbClr val="000000"/>
              </a:buClr>
              <a:buSzPct val="45000"/>
              <a:buFont typeface="Wingdings" charset="2"/>
              <a:buChar char=""/>
            </a:pPr>
            <a:r>
              <a:rPr lang="en-US" sz="1800" dirty="0">
                <a:latin typeface="Times New Roman" panose="02020603050405020304" pitchFamily="18" charset="0"/>
                <a:cs typeface="Times New Roman" panose="02020603050405020304" pitchFamily="18" charset="0"/>
              </a:rPr>
              <a:t>We propose </a:t>
            </a:r>
            <a:r>
              <a:rPr lang="en-US" sz="1800" dirty="0" err="1">
                <a:latin typeface="Times New Roman" panose="02020603050405020304" pitchFamily="18" charset="0"/>
                <a:cs typeface="Times New Roman" panose="02020603050405020304" pitchFamily="18" charset="0"/>
              </a:rPr>
              <a:t>suspendable</a:t>
            </a:r>
            <a:r>
              <a:rPr lang="en-US" sz="1800" dirty="0">
                <a:latin typeface="Times New Roman" panose="02020603050405020304" pitchFamily="18" charset="0"/>
                <a:cs typeface="Times New Roman" panose="02020603050405020304" pitchFamily="18" charset="0"/>
              </a:rPr>
              <a:t> CSMA/CA to put on the 802.15.4 revision.</a:t>
            </a:r>
            <a:endParaRPr lang="en-US" sz="1800" dirty="0"/>
          </a:p>
        </p:txBody>
      </p:sp>
    </p:spTree>
    <p:extLst>
      <p:ext uri="{BB962C8B-B14F-4D97-AF65-F5344CB8AC3E}">
        <p14:creationId xmlns:p14="http://schemas.microsoft.com/office/powerpoint/2010/main" val="188614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86D82EF1-1505-4BED-AF63-FB8CC84A67FD}"/>
              </a:ext>
            </a:extLst>
          </p:cNvPr>
          <p:cNvSpPr/>
          <p:nvPr/>
        </p:nvSpPr>
        <p:spPr>
          <a:xfrm>
            <a:off x="242517" y="681080"/>
            <a:ext cx="8432251" cy="5713703"/>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ctr">
              <a:lnSpc>
                <a:spcPct val="100000"/>
              </a:lnSpc>
            </a:pPr>
            <a:r>
              <a:rPr lang="en-IE" sz="2400" b="1" u="sng" strike="noStrike" spc="-1" dirty="0">
                <a:solidFill>
                  <a:srgbClr val="000000"/>
                </a:solidFill>
                <a:uFill>
                  <a:solidFill>
                    <a:srgbClr val="FFFFFF"/>
                  </a:solidFill>
                </a:uFill>
                <a:latin typeface="Times New Roman"/>
                <a:ea typeface="DejaVu Sans"/>
              </a:rPr>
              <a:t>Summary</a:t>
            </a:r>
          </a:p>
          <a:p>
            <a:pPr>
              <a:lnSpc>
                <a:spcPct val="100000"/>
              </a:lnSpc>
              <a:spcBef>
                <a:spcPts val="598"/>
              </a:spcBef>
              <a:spcAft>
                <a:spcPts val="598"/>
              </a:spcAft>
            </a:pPr>
            <a:endParaRPr lang="en-IE" b="0" strike="noStrike" spc="-1" dirty="0">
              <a:solidFill>
                <a:srgbClr val="000000"/>
              </a:solidFill>
              <a:latin typeface="Times New Roman"/>
              <a:ea typeface="DejaVu Sans"/>
            </a:endParaRPr>
          </a:p>
          <a:p>
            <a:r>
              <a:rPr lang="en-IE" altLang="ja-JP" spc="-1" dirty="0">
                <a:solidFill>
                  <a:srgbClr val="000000"/>
                </a:solidFill>
                <a:latin typeface="Times New Roman"/>
                <a:ea typeface="DejaVu Sans"/>
              </a:rPr>
              <a:t>This document aims to discuss</a:t>
            </a:r>
            <a:r>
              <a:rPr lang="en-IE" altLang="ja-JP" b="0" strike="noStrike" spc="-1" dirty="0">
                <a:solidFill>
                  <a:srgbClr val="000000"/>
                </a:solidFill>
                <a:latin typeface="Times New Roman"/>
                <a:ea typeface="DejaVu Sans"/>
              </a:rPr>
              <a:t> issues unique to Japanese Sub-1 GHz frequency regulations and existing metering systems</a:t>
            </a:r>
            <a:r>
              <a:rPr lang="en-IE" altLang="ja-JP" spc="-1" dirty="0">
                <a:solidFill>
                  <a:srgbClr val="000000"/>
                </a:solidFill>
                <a:latin typeface="Times New Roman"/>
                <a:ea typeface="DejaVu Sans"/>
              </a:rPr>
              <a:t> and to </a:t>
            </a:r>
            <a:r>
              <a:rPr lang="en-IE" altLang="ja-JP" spc="-1" dirty="0">
                <a:solidFill>
                  <a:srgbClr val="000000"/>
                </a:solidFill>
                <a:latin typeface="Times New Roman"/>
                <a:ea typeface="DejaVu Sans"/>
                <a:cs typeface="Times New Roman"/>
              </a:rPr>
              <a:t>discuss the concerns about the ability of existing IEEE Std 802.15.4 to support the expected metering application needs in Japan’s Sub-1 GHz frequency bands</a:t>
            </a:r>
            <a:r>
              <a:rPr lang="ja-JP" altLang="en-US" spc="-1" dirty="0">
                <a:solidFill>
                  <a:srgbClr val="000000"/>
                </a:solidFill>
                <a:latin typeface="Times New Roman"/>
                <a:ea typeface="DejaVu Sans"/>
                <a:cs typeface="Times New Roman"/>
              </a:rPr>
              <a:t> </a:t>
            </a:r>
            <a:r>
              <a:rPr lang="en-US" altLang="ja-JP" spc="-1" dirty="0">
                <a:solidFill>
                  <a:srgbClr val="000000"/>
                </a:solidFill>
                <a:latin typeface="Times New Roman"/>
                <a:ea typeface="DejaVu Sans"/>
                <a:cs typeface="Times New Roman"/>
              </a:rPr>
              <a:t>and</a:t>
            </a:r>
            <a:r>
              <a:rPr lang="ja-JP" altLang="en-US" spc="-1" dirty="0">
                <a:solidFill>
                  <a:srgbClr val="000000"/>
                </a:solidFill>
                <a:latin typeface="Times New Roman"/>
                <a:ea typeface="DejaVu Sans"/>
                <a:cs typeface="Times New Roman"/>
              </a:rPr>
              <a:t> </a:t>
            </a:r>
            <a:r>
              <a:rPr lang="en-US" altLang="ja-JP" spc="-1" dirty="0">
                <a:solidFill>
                  <a:srgbClr val="000000"/>
                </a:solidFill>
                <a:latin typeface="Times New Roman"/>
                <a:ea typeface="DejaVu Sans"/>
                <a:cs typeface="Times New Roman"/>
              </a:rPr>
              <a:t>congested situation</a:t>
            </a:r>
            <a:r>
              <a:rPr lang="en-IE" altLang="ja-JP" b="0" strike="noStrike" spc="-1" dirty="0">
                <a:solidFill>
                  <a:srgbClr val="000000"/>
                </a:solidFill>
                <a:latin typeface="Times New Roman"/>
                <a:ea typeface="DejaVu Sans"/>
              </a:rPr>
              <a:t>.</a:t>
            </a:r>
            <a:endParaRPr lang="en-US" altLang="ja-JP" spc="-1" dirty="0">
              <a:latin typeface="Arial"/>
            </a:endParaRPr>
          </a:p>
          <a:p>
            <a:endParaRPr lang="en-IE" b="0" strike="noStrike" spc="-1" dirty="0">
              <a:solidFill>
                <a:srgbClr val="000000"/>
              </a:solidFill>
              <a:latin typeface="Times New Roman"/>
              <a:ea typeface="DejaVu Sans"/>
            </a:endParaRPr>
          </a:p>
          <a:p>
            <a:r>
              <a:rPr lang="en-IE" b="0" strike="noStrike" spc="-1" dirty="0">
                <a:solidFill>
                  <a:srgbClr val="000000"/>
                </a:solidFill>
                <a:latin typeface="Times New Roman"/>
                <a:ea typeface="DejaVu Sans"/>
              </a:rPr>
              <a:t>This document </a:t>
            </a:r>
            <a:r>
              <a:rPr lang="en-IE" spc="-1" dirty="0">
                <a:solidFill>
                  <a:srgbClr val="000000"/>
                </a:solidFill>
                <a:latin typeface="Times New Roman"/>
                <a:ea typeface="DejaVu Sans"/>
              </a:rPr>
              <a:t>provides responses to the comments received for </a:t>
            </a:r>
            <a:r>
              <a:rPr lang="en-IE" spc="-1" dirty="0">
                <a:solidFill>
                  <a:srgbClr val="000000"/>
                </a:solidFill>
                <a:latin typeface="Times New Roman"/>
                <a:ea typeface="DejaVu Sans"/>
                <a:cs typeface="Times New Roman"/>
              </a:rPr>
              <a:t>document 15-23-0167-00 presented in May Meeting. It analysed the CSMA gap between IEEE 802.15.4 and Japanese Standard JJ-300.10 from two aspects: protocol and performance.</a:t>
            </a:r>
          </a:p>
          <a:p>
            <a:endParaRPr lang="en-IE" spc="-1" dirty="0">
              <a:solidFill>
                <a:srgbClr val="000000"/>
              </a:solidFill>
              <a:latin typeface="Times New Roman"/>
              <a:ea typeface="DejaVu Sans"/>
              <a:cs typeface="Times New Roman"/>
            </a:endParaRPr>
          </a:p>
          <a:p>
            <a:r>
              <a:rPr lang="en-IE" spc="-1" dirty="0">
                <a:solidFill>
                  <a:srgbClr val="000000"/>
                </a:solidFill>
                <a:latin typeface="Times New Roman"/>
                <a:ea typeface="DejaVu Sans"/>
                <a:cs typeface="Times New Roman"/>
              </a:rPr>
              <a:t>This document provides SUN OFDM PHY (MCS 4 and 5) </a:t>
            </a:r>
            <a:r>
              <a:rPr lang="en-IE" spc="-1" dirty="0">
                <a:solidFill>
                  <a:srgbClr val="000000"/>
                </a:solidFill>
                <a:latin typeface="Times New Roman"/>
                <a:ea typeface="DejaVu Sans"/>
              </a:rPr>
              <a:t>simulation results in addition to 2-FSK to evaluate higher PHY rates</a:t>
            </a:r>
            <a:r>
              <a:rPr lang="en-IE" b="0" strike="noStrike" spc="-1" dirty="0">
                <a:solidFill>
                  <a:srgbClr val="000000"/>
                </a:solidFill>
                <a:latin typeface="Times New Roman"/>
                <a:ea typeface="DejaVu Sans"/>
              </a:rPr>
              <a:t>.</a:t>
            </a:r>
          </a:p>
          <a:p>
            <a:endParaRPr lang="en-US" spc="-1" dirty="0">
              <a:solidFill>
                <a:srgbClr val="000000"/>
              </a:solidFill>
              <a:latin typeface="Times New Roman" panose="02020603050405020304" pitchFamily="18" charset="0"/>
              <a:ea typeface="DejaVu Sans"/>
              <a:cs typeface="Times New Roman" panose="02020603050405020304" pitchFamily="18" charset="0"/>
            </a:endParaRPr>
          </a:p>
          <a:p>
            <a:r>
              <a:rPr lang="en-US" spc="-1" dirty="0">
                <a:solidFill>
                  <a:srgbClr val="000000"/>
                </a:solidFill>
                <a:latin typeface="Times New Roman" panose="02020603050405020304" pitchFamily="18" charset="0"/>
                <a:ea typeface="DejaVu Sans"/>
                <a:cs typeface="Times New Roman" panose="02020603050405020304" pitchFamily="18" charset="0"/>
              </a:rPr>
              <a:t>The results shows that </a:t>
            </a:r>
            <a:r>
              <a:rPr lang="en-US" spc="-1" dirty="0" err="1">
                <a:solidFill>
                  <a:srgbClr val="000000"/>
                </a:solidFill>
                <a:latin typeface="Times New Roman" panose="02020603050405020304" pitchFamily="18" charset="0"/>
                <a:ea typeface="DejaVu Sans"/>
                <a:cs typeface="Times New Roman" panose="02020603050405020304" pitchFamily="18" charset="0"/>
              </a:rPr>
              <a:t>suspendable</a:t>
            </a:r>
            <a:r>
              <a:rPr lang="en-US" spc="-1" dirty="0">
                <a:solidFill>
                  <a:srgbClr val="000000"/>
                </a:solidFill>
                <a:latin typeface="Times New Roman" panose="02020603050405020304" pitchFamily="18" charset="0"/>
                <a:ea typeface="DejaVu Sans"/>
                <a:cs typeface="Times New Roman" panose="02020603050405020304" pitchFamily="18" charset="0"/>
              </a:rPr>
              <a:t> CSMA/CA used in JJ-300.10 can improve packet delivery rate up to 9.5% under congested and higher offered load situations.</a:t>
            </a:r>
          </a:p>
        </p:txBody>
      </p:sp>
    </p:spTree>
    <p:extLst>
      <p:ext uri="{BB962C8B-B14F-4D97-AF65-F5344CB8AC3E}">
        <p14:creationId xmlns:p14="http://schemas.microsoft.com/office/powerpoint/2010/main" val="377089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654204"/>
            <a:ext cx="8228880" cy="468351"/>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a:latin typeface="Arial"/>
              </a:rPr>
              <a:t>Background of Japanese Utility Systems</a:t>
            </a:r>
          </a:p>
        </p:txBody>
      </p:sp>
      <p:sp>
        <p:nvSpPr>
          <p:cNvPr id="269" name="CustomShape 2"/>
          <p:cNvSpPr/>
          <p:nvPr/>
        </p:nvSpPr>
        <p:spPr>
          <a:xfrm>
            <a:off x="457200" y="1604520"/>
            <a:ext cx="8229240" cy="4677334"/>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lnSpcReduction="10000"/>
          </a:bodyPr>
          <a:lstStyle/>
          <a:p>
            <a:pPr marL="228600" indent="-228600">
              <a:lnSpc>
                <a:spcPct val="90000"/>
              </a:lnSpc>
              <a:spcBef>
                <a:spcPts val="1000"/>
              </a:spcBef>
              <a:buFont typeface="Arial" panose="020B0604020202020204" pitchFamily="34" charset="0"/>
              <a:buChar char="•"/>
            </a:pPr>
            <a:r>
              <a:rPr lang="en-US" sz="2000" b="1" spc="-1" dirty="0"/>
              <a:t>Japanese utility systems operate in Sub-1 GHz frequency band </a:t>
            </a:r>
            <a:endParaRPr lang="en-US" sz="2000" b="1" baseline="-25000" dirty="0">
              <a:solidFill>
                <a:prstClr val="black"/>
              </a:solidFill>
            </a:endParaRPr>
          </a:p>
          <a:p>
            <a:pPr marL="685800" lvl="1" indent="-228600">
              <a:lnSpc>
                <a:spcPct val="90000"/>
              </a:lnSpc>
              <a:spcBef>
                <a:spcPts val="500"/>
              </a:spcBef>
              <a:buFont typeface="Calibri" panose="020F0502020204030204" pitchFamily="34" charset="0"/>
              <a:buChar char="–"/>
            </a:pPr>
            <a:r>
              <a:rPr lang="en-US" dirty="0"/>
              <a:t>More specifically in 920 MHz band with limited frequency bandwidth</a:t>
            </a:r>
          </a:p>
          <a:p>
            <a:pPr marL="228600" indent="-228600">
              <a:lnSpc>
                <a:spcPct val="90000"/>
              </a:lnSpc>
              <a:spcBef>
                <a:spcPts val="1000"/>
              </a:spcBef>
              <a:buFont typeface="Arial" panose="020B0604020202020204" pitchFamily="34" charset="0"/>
              <a:buChar char="•"/>
            </a:pPr>
            <a:endParaRPr lang="en-US" sz="2000" b="1" spc="-1" dirty="0"/>
          </a:p>
          <a:p>
            <a:pPr marL="228600" indent="-228600">
              <a:lnSpc>
                <a:spcPct val="90000"/>
              </a:lnSpc>
              <a:spcBef>
                <a:spcPts val="1000"/>
              </a:spcBef>
              <a:buFont typeface="Arial" panose="020B0604020202020204" pitchFamily="34" charset="0"/>
              <a:buChar char="•"/>
            </a:pPr>
            <a:r>
              <a:rPr lang="en-US" sz="2000" b="1" spc="-1" dirty="0"/>
              <a:t>Japanese electric utilities are now updating their 1</a:t>
            </a:r>
            <a:r>
              <a:rPr lang="en-US" sz="2000" b="1" spc="-1" baseline="30000" dirty="0"/>
              <a:t>st</a:t>
            </a:r>
            <a:r>
              <a:rPr lang="en-US" sz="2000" b="1" spc="-1" dirty="0"/>
              <a:t> generation smart metering infrastructure</a:t>
            </a:r>
            <a:endParaRPr lang="en-US" sz="2000" b="1" baseline="-25000" dirty="0">
              <a:solidFill>
                <a:prstClr val="black"/>
              </a:solidFill>
            </a:endParaRPr>
          </a:p>
          <a:p>
            <a:pPr marL="228600" lvl="0" indent="-228600">
              <a:lnSpc>
                <a:spcPct val="90000"/>
              </a:lnSpc>
              <a:spcBef>
                <a:spcPts val="1000"/>
              </a:spcBef>
              <a:buFont typeface="Arial" panose="020B0604020202020204" pitchFamily="34" charset="0"/>
              <a:buChar char="•"/>
            </a:pPr>
            <a:endParaRPr lang="en-US" sz="2000" b="1" spc="-1" dirty="0"/>
          </a:p>
          <a:p>
            <a:pPr marL="228600" lvl="0" indent="-228600">
              <a:lnSpc>
                <a:spcPct val="90000"/>
              </a:lnSpc>
              <a:spcBef>
                <a:spcPts val="1000"/>
              </a:spcBef>
              <a:buFont typeface="Arial" panose="020B0604020202020204" pitchFamily="34" charset="0"/>
              <a:buChar char="•"/>
            </a:pPr>
            <a:r>
              <a:rPr lang="en-US" sz="2000" b="1" spc="-1" dirty="0"/>
              <a:t>New requirements are coming to light</a:t>
            </a:r>
            <a:endParaRPr lang="en-US" sz="2000" b="1" baseline="-25000" dirty="0">
              <a:solidFill>
                <a:prstClr val="black"/>
              </a:solidFill>
            </a:endParaRPr>
          </a:p>
          <a:p>
            <a:pPr marL="685800" lvl="1" indent="-228600">
              <a:lnSpc>
                <a:spcPct val="90000"/>
              </a:lnSpc>
              <a:spcBef>
                <a:spcPts val="500"/>
              </a:spcBef>
              <a:buFont typeface="Calibri" panose="020F0502020204030204" pitchFamily="34" charset="0"/>
              <a:buChar char="–"/>
            </a:pPr>
            <a:r>
              <a:rPr lang="en-US" dirty="0"/>
              <a:t>Meter reporting duty cycles are expected to decrease from 30 minutes to 5 minutes </a:t>
            </a:r>
          </a:p>
          <a:p>
            <a:pPr marL="1200150" lvl="2" indent="-285750">
              <a:lnSpc>
                <a:spcPct val="90000"/>
              </a:lnSpc>
              <a:spcBef>
                <a:spcPts val="500"/>
              </a:spcBef>
              <a:buFont typeface="Wingdings" panose="05000000000000000000" pitchFamily="2" charset="2"/>
              <a:buChar char="§"/>
            </a:pPr>
            <a:r>
              <a:rPr lang="en-US" dirty="0"/>
              <a:t>At least a 6x increase in throughput will be needed</a:t>
            </a:r>
          </a:p>
          <a:p>
            <a:pPr marL="685800" lvl="1" indent="-228600">
              <a:lnSpc>
                <a:spcPct val="90000"/>
              </a:lnSpc>
              <a:spcBef>
                <a:spcPts val="500"/>
              </a:spcBef>
              <a:buFont typeface="Calibri" panose="020F0502020204030204" pitchFamily="34" charset="0"/>
              <a:buChar char="–"/>
            </a:pPr>
            <a:r>
              <a:rPr lang="en-US" dirty="0"/>
              <a:t>Likely </a:t>
            </a:r>
            <a:r>
              <a:rPr lang="en-US" spc="-1" dirty="0">
                <a:latin typeface="Arial"/>
              </a:rPr>
              <a:t>need for multi-metering functionality on single radio</a:t>
            </a:r>
          </a:p>
          <a:p>
            <a:pPr marL="685800" lvl="1" indent="-228600">
              <a:lnSpc>
                <a:spcPct val="90000"/>
              </a:lnSpc>
              <a:spcBef>
                <a:spcPts val="500"/>
              </a:spcBef>
              <a:buFont typeface="Calibri" panose="020F0502020204030204" pitchFamily="34" charset="0"/>
              <a:buChar char="–"/>
            </a:pPr>
            <a:r>
              <a:rPr lang="en-US" spc="-1" dirty="0"/>
              <a:t>Over-the-air (O</a:t>
            </a:r>
            <a:r>
              <a:rPr lang="en-US" spc="-1" dirty="0">
                <a:latin typeface="Arial"/>
              </a:rPr>
              <a:t>TA) firmware/software capability are needed</a:t>
            </a:r>
            <a:endParaRPr lang="en-US" sz="2100" spc="-1" dirty="0">
              <a:latin typeface="Arial"/>
            </a:endParaRPr>
          </a:p>
          <a:p>
            <a:pPr marL="228600" lvl="0" indent="-228600">
              <a:lnSpc>
                <a:spcPct val="90000"/>
              </a:lnSpc>
              <a:spcBef>
                <a:spcPts val="1000"/>
              </a:spcBef>
              <a:buFont typeface="Arial" panose="020B0604020202020204" pitchFamily="34" charset="0"/>
              <a:buChar char="•"/>
            </a:pPr>
            <a:endParaRPr lang="en-US" sz="2000" b="1" spc="-1" dirty="0">
              <a:solidFill>
                <a:prstClr val="black"/>
              </a:solidFill>
            </a:endParaRPr>
          </a:p>
          <a:p>
            <a:pPr marL="228600" lvl="0" indent="-228600">
              <a:lnSpc>
                <a:spcPct val="90000"/>
              </a:lnSpc>
              <a:spcBef>
                <a:spcPts val="1000"/>
              </a:spcBef>
              <a:buFont typeface="Arial" panose="020B0604020202020204" pitchFamily="34" charset="0"/>
              <a:buChar char="•"/>
            </a:pPr>
            <a:r>
              <a:rPr lang="en-US" sz="2000" b="1" spc="-1" dirty="0"/>
              <a:t>This means more data traffic and more channel access</a:t>
            </a:r>
            <a:endParaRPr lang="en-US" sz="2000" b="1" baseline="-25000" dirty="0"/>
          </a:p>
        </p:txBody>
      </p:sp>
      <p:sp>
        <p:nvSpPr>
          <p:cNvPr id="2" name="テキスト ボックス 1">
            <a:extLst>
              <a:ext uri="{FF2B5EF4-FFF2-40B4-BE49-F238E27FC236}">
                <a16:creationId xmlns:a16="http://schemas.microsoft.com/office/drawing/2014/main" id="{7CE076E5-99D9-A1E7-1FB9-B065A389049D}"/>
              </a:ext>
            </a:extLst>
          </p:cNvPr>
          <p:cNvSpPr txBox="1"/>
          <p:nvPr/>
        </p:nvSpPr>
        <p:spPr>
          <a:xfrm>
            <a:off x="627017" y="6216287"/>
            <a:ext cx="2157963" cy="261610"/>
          </a:xfrm>
          <a:prstGeom prst="rect">
            <a:avLst/>
          </a:prstGeom>
          <a:noFill/>
        </p:spPr>
        <p:txBody>
          <a:bodyPr wrap="none" rtlCol="0">
            <a:spAutoFit/>
          </a:bodyPr>
          <a:lstStyle/>
          <a:p>
            <a:r>
              <a:rPr kumimoji="1" lang="en-US" altLang="ja-JP" sz="1100" dirty="0"/>
              <a:t>[1] See details at15-23-0167-00</a:t>
            </a:r>
            <a:endParaRPr kumimoji="1" lang="ja-JP" altLang="en-US" sz="1100" dirty="0"/>
          </a:p>
        </p:txBody>
      </p:sp>
      <p:sp>
        <p:nvSpPr>
          <p:cNvPr id="3" name="テキスト ボックス 2">
            <a:extLst>
              <a:ext uri="{FF2B5EF4-FFF2-40B4-BE49-F238E27FC236}">
                <a16:creationId xmlns:a16="http://schemas.microsoft.com/office/drawing/2014/main" id="{E3C50B64-9A90-7037-B064-5B2D5014E712}"/>
              </a:ext>
            </a:extLst>
          </p:cNvPr>
          <p:cNvSpPr txBox="1"/>
          <p:nvPr/>
        </p:nvSpPr>
        <p:spPr>
          <a:xfrm>
            <a:off x="7489372" y="615153"/>
            <a:ext cx="383438" cy="307777"/>
          </a:xfrm>
          <a:prstGeom prst="rect">
            <a:avLst/>
          </a:prstGeom>
          <a:noFill/>
        </p:spPr>
        <p:txBody>
          <a:bodyPr wrap="none" rtlCol="0">
            <a:spAutoFit/>
          </a:bodyPr>
          <a:lstStyle/>
          <a:p>
            <a:r>
              <a:rPr kumimoji="1" lang="en-US" altLang="ja-JP" sz="1400" dirty="0"/>
              <a:t>[1]</a:t>
            </a:r>
            <a:endParaRPr kumimoji="1" lang="ja-JP" altLang="en-US" sz="1400" dirty="0"/>
          </a:p>
        </p:txBody>
      </p:sp>
    </p:spTree>
    <p:extLst>
      <p:ext uri="{BB962C8B-B14F-4D97-AF65-F5344CB8AC3E}">
        <p14:creationId xmlns:p14="http://schemas.microsoft.com/office/powerpoint/2010/main" val="2319146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698810"/>
            <a:ext cx="8228880" cy="4311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Issues in Japanese Utility Systems</a:t>
            </a:r>
          </a:p>
        </p:txBody>
      </p:sp>
      <p:sp>
        <p:nvSpPr>
          <p:cNvPr id="269" name="CustomShape 2"/>
          <p:cNvSpPr/>
          <p:nvPr/>
        </p:nvSpPr>
        <p:spPr>
          <a:xfrm>
            <a:off x="457200" y="1325682"/>
            <a:ext cx="8229240" cy="4710844"/>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0000" lnSpcReduction="20000"/>
          </a:bodyPr>
          <a:lstStyle/>
          <a:p>
            <a:pPr marL="431800" indent="-323215">
              <a:lnSpc>
                <a:spcPct val="100000"/>
              </a:lnSpc>
              <a:spcBef>
                <a:spcPts val="1417"/>
              </a:spcBef>
              <a:buClr>
                <a:srgbClr val="000000"/>
              </a:buClr>
              <a:buSzPct val="45000"/>
              <a:buFont typeface="Wingdings" charset="2"/>
              <a:buChar char=""/>
            </a:pPr>
            <a:r>
              <a:rPr lang="en-US" sz="2400" b="1" dirty="0"/>
              <a:t>Japanese utility systems support ECHONET protocols, which are based on a Japanese Communication Standard JJ-300.10</a:t>
            </a:r>
            <a:endParaRPr lang="en-US" dirty="0"/>
          </a:p>
          <a:p>
            <a:pPr marL="431800" indent="-323215">
              <a:spcBef>
                <a:spcPts val="1417"/>
              </a:spcBef>
              <a:buClr>
                <a:srgbClr val="000000"/>
              </a:buClr>
              <a:buSzPct val="45000"/>
              <a:buFont typeface="Wingdings" charset="2"/>
              <a:buChar char=""/>
            </a:pPr>
            <a:r>
              <a:rPr lang="en-US" sz="2400" b="1" strike="noStrike" spc="-1" dirty="0">
                <a:latin typeface="Arial"/>
              </a:rPr>
              <a:t>In Japan,</a:t>
            </a:r>
            <a:r>
              <a:rPr lang="en-US" sz="2400" b="1" spc="-1" dirty="0">
                <a:latin typeface="Arial"/>
              </a:rPr>
              <a:t> Sub-1 GHz spectrum is scarce</a:t>
            </a:r>
          </a:p>
          <a:p>
            <a:pPr marL="908050" lvl="1" indent="-342900">
              <a:spcBef>
                <a:spcPts val="1417"/>
              </a:spcBef>
              <a:buClr>
                <a:srgbClr val="000000"/>
              </a:buClr>
              <a:buSzPct val="45000"/>
              <a:buFont typeface="Wingdings" panose="05000000000000000000" pitchFamily="2" charset="2"/>
              <a:buChar char="q"/>
            </a:pPr>
            <a:r>
              <a:rPr lang="en-US" sz="2400" spc="-1" dirty="0">
                <a:latin typeface="Arial"/>
              </a:rPr>
              <a:t>At most 2.9 MHz</a:t>
            </a:r>
            <a:r>
              <a:rPr lang="en-US" sz="2400" spc="-1" baseline="30000" dirty="0">
                <a:latin typeface="Arial"/>
              </a:rPr>
              <a:t>*</a:t>
            </a:r>
            <a:r>
              <a:rPr lang="en-US" sz="2400" spc="-1" dirty="0">
                <a:latin typeface="Arial"/>
              </a:rPr>
              <a:t> is optimized for metering applications using CSMA</a:t>
            </a:r>
          </a:p>
          <a:p>
            <a:pPr marL="908050" lvl="1" indent="-342900">
              <a:spcBef>
                <a:spcPts val="1417"/>
              </a:spcBef>
              <a:buClr>
                <a:srgbClr val="000000"/>
              </a:buClr>
              <a:buSzPct val="45000"/>
              <a:buFont typeface="Wingdings" panose="05000000000000000000" pitchFamily="2" charset="2"/>
              <a:buChar char="q"/>
            </a:pPr>
            <a:r>
              <a:rPr lang="en-US" sz="2400" spc="-1" dirty="0">
                <a:latin typeface="Arial"/>
              </a:rPr>
              <a:t>leads to congestion and interference issues as more devices with different protocols exists in narrower bandwidth</a:t>
            </a:r>
          </a:p>
          <a:p>
            <a:pPr marL="908050" lvl="1" indent="-342900">
              <a:spcBef>
                <a:spcPts val="1417"/>
              </a:spcBef>
              <a:buClr>
                <a:srgbClr val="000000"/>
              </a:buClr>
              <a:buSzPct val="45000"/>
              <a:buFont typeface="Wingdings" panose="05000000000000000000" pitchFamily="2" charset="2"/>
              <a:buChar char="q"/>
            </a:pPr>
            <a:r>
              <a:rPr lang="en-US" sz="2400" b="0" strike="noStrike" spc="-1" dirty="0">
                <a:latin typeface="Arial"/>
              </a:rPr>
              <a:t>See IEEE</a:t>
            </a:r>
            <a:r>
              <a:rPr lang="en-US" sz="2400" spc="-1" dirty="0">
                <a:latin typeface="Arial"/>
              </a:rPr>
              <a:t>802.19.3 for issues arising from limited spectrum availability and protocol differences among 802.15.4g and 802.11ah</a:t>
            </a:r>
          </a:p>
          <a:p>
            <a:pPr marL="431800" indent="-323215">
              <a:spcBef>
                <a:spcPts val="1417"/>
              </a:spcBef>
              <a:buClr>
                <a:srgbClr val="000000"/>
              </a:buClr>
              <a:buSzPct val="45000"/>
              <a:buFont typeface="Wingdings" charset="2"/>
              <a:buChar char=""/>
            </a:pPr>
            <a:r>
              <a:rPr lang="en-US" sz="2400" b="1" spc="-1" dirty="0"/>
              <a:t>For IEEE Std 802.15.4 to better support utility applications in Japan, more enhancements are needed</a:t>
            </a:r>
          </a:p>
          <a:p>
            <a:pPr marL="889000" lvl="1" indent="-323215">
              <a:spcBef>
                <a:spcPts val="1417"/>
              </a:spcBef>
              <a:buClr>
                <a:srgbClr val="000000"/>
              </a:buClr>
              <a:buSzPct val="45000"/>
              <a:buFont typeface="Wingdings" charset="2"/>
              <a:buChar char=""/>
            </a:pPr>
            <a:r>
              <a:rPr lang="en-US" sz="2400" spc="-1" dirty="0"/>
              <a:t>Consider improved support for JJ-300.10</a:t>
            </a:r>
          </a:p>
          <a:p>
            <a:pPr marL="889000" lvl="1" indent="-323215">
              <a:spcBef>
                <a:spcPts val="1417"/>
              </a:spcBef>
              <a:buClr>
                <a:srgbClr val="000000"/>
              </a:buClr>
              <a:buSzPct val="45000"/>
              <a:buFont typeface="Wingdings" charset="2"/>
              <a:buChar char=""/>
            </a:pPr>
            <a:r>
              <a:rPr lang="en-US" sz="2400" spc="-1" dirty="0"/>
              <a:t>Consider coexistence with more aggressive protocols such as IEEE Std 802.11 </a:t>
            </a:r>
          </a:p>
          <a:p>
            <a:pPr marL="431800" indent="-323215">
              <a:spcBef>
                <a:spcPts val="1417"/>
              </a:spcBef>
              <a:buClr>
                <a:srgbClr val="000000"/>
              </a:buClr>
              <a:buSzPct val="45000"/>
              <a:buFont typeface="Wingdings" charset="2"/>
              <a:buChar char=""/>
            </a:pPr>
            <a:r>
              <a:rPr lang="en-US" sz="2400" b="1" spc="-1" dirty="0"/>
              <a:t>In addition, IEEE Std 802.15.4 also needs to take advantage of devices without power constraints, e.g., grid powered smart meters</a:t>
            </a:r>
          </a:p>
          <a:p>
            <a:pPr marL="565150" lvl="1">
              <a:spcBef>
                <a:spcPts val="1417"/>
              </a:spcBef>
              <a:buClr>
                <a:srgbClr val="000000"/>
              </a:buClr>
              <a:buSzPct val="45000"/>
            </a:pPr>
            <a:endParaRPr lang="en-US" sz="2400" spc="-1" dirty="0">
              <a:latin typeface="Arial"/>
            </a:endParaRPr>
          </a:p>
        </p:txBody>
      </p:sp>
      <p:sp>
        <p:nvSpPr>
          <p:cNvPr id="3" name="TextBox 2">
            <a:extLst>
              <a:ext uri="{FF2B5EF4-FFF2-40B4-BE49-F238E27FC236}">
                <a16:creationId xmlns:a16="http://schemas.microsoft.com/office/drawing/2014/main" id="{3E821728-25B4-B30D-0BC0-0A43D11C71DE}"/>
              </a:ext>
            </a:extLst>
          </p:cNvPr>
          <p:cNvSpPr txBox="1"/>
          <p:nvPr/>
        </p:nvSpPr>
        <p:spPr>
          <a:xfrm>
            <a:off x="1585424" y="5858573"/>
            <a:ext cx="7483899" cy="261610"/>
          </a:xfrm>
          <a:prstGeom prst="rect">
            <a:avLst/>
          </a:prstGeom>
          <a:noFill/>
        </p:spPr>
        <p:txBody>
          <a:bodyPr wrap="square">
            <a:spAutoFit/>
          </a:bodyPr>
          <a:lstStyle/>
          <a:p>
            <a:r>
              <a:rPr lang="en-US" sz="1100" b="0" i="0" u="none" strike="noStrike" dirty="0">
                <a:solidFill>
                  <a:srgbClr val="4F52B2"/>
                </a:solidFill>
                <a:effectLst/>
                <a:latin typeface="-apple-system"/>
              </a:rPr>
              <a:t>* See pg. 113: </a:t>
            </a:r>
            <a:r>
              <a:rPr lang="en-US" sz="1100" b="0" i="0" u="none" strike="noStrike" dirty="0">
                <a:solidFill>
                  <a:srgbClr val="4F52B2"/>
                </a:solidFill>
                <a:effectLst/>
                <a:latin typeface="-apple-system"/>
                <a:hlinkClick r:id="rId2" tooltip="https://www.arib.or.jp/english/html/overview/doc/5-STD-T108v1_4-E1.pdf"/>
              </a:rPr>
              <a:t>920MHz-BAND TELEMETER, TELECONTROL AND DATA TRANSMISSION RADIO EQUIPMENT ARIB STANDARD</a:t>
            </a:r>
            <a:r>
              <a:rPr lang="en-US" sz="1100" b="0" i="0" u="none" strike="noStrike" dirty="0">
                <a:solidFill>
                  <a:srgbClr val="4F52B2"/>
                </a:solidFill>
                <a:effectLst/>
                <a:latin typeface="-apple-system"/>
              </a:rPr>
              <a:t> </a:t>
            </a:r>
            <a:endParaRPr lang="en-US" sz="1100" dirty="0"/>
          </a:p>
        </p:txBody>
      </p:sp>
      <p:sp>
        <p:nvSpPr>
          <p:cNvPr id="2" name="テキスト ボックス 1">
            <a:extLst>
              <a:ext uri="{FF2B5EF4-FFF2-40B4-BE49-F238E27FC236}">
                <a16:creationId xmlns:a16="http://schemas.microsoft.com/office/drawing/2014/main" id="{FEAC077B-C8AF-B951-247C-08FF61EB7012}"/>
              </a:ext>
            </a:extLst>
          </p:cNvPr>
          <p:cNvSpPr txBox="1"/>
          <p:nvPr/>
        </p:nvSpPr>
        <p:spPr>
          <a:xfrm>
            <a:off x="7489372" y="615153"/>
            <a:ext cx="383438" cy="307777"/>
          </a:xfrm>
          <a:prstGeom prst="rect">
            <a:avLst/>
          </a:prstGeom>
          <a:noFill/>
        </p:spPr>
        <p:txBody>
          <a:bodyPr wrap="none" rtlCol="0">
            <a:spAutoFit/>
          </a:bodyPr>
          <a:lstStyle/>
          <a:p>
            <a:r>
              <a:rPr kumimoji="1" lang="en-US" altLang="ja-JP" sz="1400" dirty="0"/>
              <a:t>[1]</a:t>
            </a:r>
            <a:endParaRPr kumimoji="1" lang="ja-JP" altLang="en-US" sz="1400" dirty="0"/>
          </a:p>
        </p:txBody>
      </p:sp>
      <p:sp>
        <p:nvSpPr>
          <p:cNvPr id="4" name="テキスト ボックス 3">
            <a:extLst>
              <a:ext uri="{FF2B5EF4-FFF2-40B4-BE49-F238E27FC236}">
                <a16:creationId xmlns:a16="http://schemas.microsoft.com/office/drawing/2014/main" id="{961562BA-103F-37CC-CAE3-E7C34715A3A0}"/>
              </a:ext>
            </a:extLst>
          </p:cNvPr>
          <p:cNvSpPr txBox="1"/>
          <p:nvPr/>
        </p:nvSpPr>
        <p:spPr>
          <a:xfrm>
            <a:off x="627017" y="6216287"/>
            <a:ext cx="2157963" cy="261610"/>
          </a:xfrm>
          <a:prstGeom prst="rect">
            <a:avLst/>
          </a:prstGeom>
          <a:noFill/>
        </p:spPr>
        <p:txBody>
          <a:bodyPr wrap="none" rtlCol="0">
            <a:spAutoFit/>
          </a:bodyPr>
          <a:lstStyle/>
          <a:p>
            <a:r>
              <a:rPr kumimoji="1" lang="en-US" altLang="ja-JP" sz="1100" dirty="0"/>
              <a:t>[1] See details at15-23-0167-00</a:t>
            </a:r>
            <a:endParaRPr kumimoji="1" lang="ja-JP" altLang="en-US" sz="1100" dirty="0"/>
          </a:p>
        </p:txBody>
      </p:sp>
    </p:spTree>
    <p:extLst>
      <p:ext uri="{BB962C8B-B14F-4D97-AF65-F5344CB8AC3E}">
        <p14:creationId xmlns:p14="http://schemas.microsoft.com/office/powerpoint/2010/main" val="2768708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86430DA-3E2D-41A0-944D-4D9ACFEE4A8C}"/>
              </a:ext>
            </a:extLst>
          </p:cNvPr>
          <p:cNvPicPr>
            <a:picLocks noChangeAspect="1"/>
          </p:cNvPicPr>
          <p:nvPr/>
        </p:nvPicPr>
        <p:blipFill>
          <a:blip r:embed="rId2"/>
          <a:stretch>
            <a:fillRect/>
          </a:stretch>
        </p:blipFill>
        <p:spPr>
          <a:xfrm>
            <a:off x="4418138" y="1062664"/>
            <a:ext cx="4011314" cy="5394790"/>
          </a:xfrm>
          <a:prstGeom prst="rect">
            <a:avLst/>
          </a:prstGeom>
        </p:spPr>
      </p:pic>
      <p:sp>
        <p:nvSpPr>
          <p:cNvPr id="2" name="Title 1">
            <a:extLst>
              <a:ext uri="{FF2B5EF4-FFF2-40B4-BE49-F238E27FC236}">
                <a16:creationId xmlns:a16="http://schemas.microsoft.com/office/drawing/2014/main" id="{84F54D45-CC18-7180-CE55-38BC54CE62BB}"/>
              </a:ext>
            </a:extLst>
          </p:cNvPr>
          <p:cNvSpPr>
            <a:spLocks noGrp="1"/>
          </p:cNvSpPr>
          <p:nvPr>
            <p:ph type="title"/>
          </p:nvPr>
        </p:nvSpPr>
        <p:spPr>
          <a:xfrm>
            <a:off x="2015716" y="552058"/>
            <a:ext cx="5028396" cy="523160"/>
          </a:xfrm>
        </p:spPr>
        <p:txBody>
          <a:bodyPr/>
          <a:lstStyle/>
          <a:p>
            <a:pPr algn="ctr"/>
            <a:r>
              <a:rPr lang="en-US" sz="2400" b="1"/>
              <a:t>CSMA/CA in JJ-300.10</a:t>
            </a:r>
          </a:p>
        </p:txBody>
      </p:sp>
      <p:grpSp>
        <p:nvGrpSpPr>
          <p:cNvPr id="5" name="Group 4">
            <a:extLst>
              <a:ext uri="{FF2B5EF4-FFF2-40B4-BE49-F238E27FC236}">
                <a16:creationId xmlns:a16="http://schemas.microsoft.com/office/drawing/2014/main" id="{7D7C94AB-6901-4CCD-96B3-E805E3365511}"/>
              </a:ext>
            </a:extLst>
          </p:cNvPr>
          <p:cNvGrpSpPr/>
          <p:nvPr/>
        </p:nvGrpSpPr>
        <p:grpSpPr>
          <a:xfrm>
            <a:off x="582072" y="1062664"/>
            <a:ext cx="3492875" cy="5170550"/>
            <a:chOff x="5244013" y="833301"/>
            <a:chExt cx="3492875" cy="5170550"/>
          </a:xfrm>
        </p:grpSpPr>
        <p:pic>
          <p:nvPicPr>
            <p:cNvPr id="7" name="Picture 6">
              <a:extLst>
                <a:ext uri="{FF2B5EF4-FFF2-40B4-BE49-F238E27FC236}">
                  <a16:creationId xmlns:a16="http://schemas.microsoft.com/office/drawing/2014/main" id="{5B48207B-C8CC-41EC-935C-FD544D7B388B}"/>
                </a:ext>
              </a:extLst>
            </p:cNvPr>
            <p:cNvPicPr>
              <a:picLocks noChangeAspect="1"/>
            </p:cNvPicPr>
            <p:nvPr/>
          </p:nvPicPr>
          <p:blipFill>
            <a:blip r:embed="rId3"/>
            <a:stretch>
              <a:fillRect/>
            </a:stretch>
          </p:blipFill>
          <p:spPr>
            <a:xfrm>
              <a:off x="5244013" y="934748"/>
              <a:ext cx="3471610" cy="5010908"/>
            </a:xfrm>
            <a:prstGeom prst="rect">
              <a:avLst/>
            </a:prstGeom>
          </p:spPr>
        </p:pic>
        <p:sp>
          <p:nvSpPr>
            <p:cNvPr id="9" name="Rectangle 8">
              <a:extLst>
                <a:ext uri="{FF2B5EF4-FFF2-40B4-BE49-F238E27FC236}">
                  <a16:creationId xmlns:a16="http://schemas.microsoft.com/office/drawing/2014/main" id="{99382030-DFE4-45F3-B309-5B5E84C4A4E3}"/>
                </a:ext>
              </a:extLst>
            </p:cNvPr>
            <p:cNvSpPr/>
            <p:nvPr/>
          </p:nvSpPr>
          <p:spPr>
            <a:xfrm>
              <a:off x="5265278" y="833301"/>
              <a:ext cx="3471610" cy="5170550"/>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Speech Bubble: Rectangle 10">
            <a:extLst>
              <a:ext uri="{FF2B5EF4-FFF2-40B4-BE49-F238E27FC236}">
                <a16:creationId xmlns:a16="http://schemas.microsoft.com/office/drawing/2014/main" id="{725D2773-9758-467B-AC93-34D65360E6FD}"/>
              </a:ext>
            </a:extLst>
          </p:cNvPr>
          <p:cNvSpPr/>
          <p:nvPr/>
        </p:nvSpPr>
        <p:spPr>
          <a:xfrm>
            <a:off x="2505334" y="1560890"/>
            <a:ext cx="1891539" cy="402184"/>
          </a:xfrm>
          <a:prstGeom prst="wedgeRectCallout">
            <a:avLst>
              <a:gd name="adj1" fmla="val 72853"/>
              <a:gd name="adj2" fmla="val 1321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Key differences reside inside of this box</a:t>
            </a:r>
          </a:p>
        </p:txBody>
      </p:sp>
      <p:sp>
        <p:nvSpPr>
          <p:cNvPr id="3" name="Speech Bubble: Rectangle 2">
            <a:extLst>
              <a:ext uri="{FF2B5EF4-FFF2-40B4-BE49-F238E27FC236}">
                <a16:creationId xmlns:a16="http://schemas.microsoft.com/office/drawing/2014/main" id="{4D1DB077-CD90-2768-66B1-F92F9D4CE7BC}"/>
              </a:ext>
            </a:extLst>
          </p:cNvPr>
          <p:cNvSpPr/>
          <p:nvPr/>
        </p:nvSpPr>
        <p:spPr>
          <a:xfrm>
            <a:off x="6618196" y="1155146"/>
            <a:ext cx="1615649" cy="402184"/>
          </a:xfrm>
          <a:prstGeom prst="wedgeRectCallout">
            <a:avLst>
              <a:gd name="adj1" fmla="val -79892"/>
              <a:gd name="adj2" fmla="val 34153"/>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dirty="0"/>
              <a:t>Incorporate Number of Retries (NR)</a:t>
            </a:r>
          </a:p>
        </p:txBody>
      </p:sp>
      <p:sp>
        <p:nvSpPr>
          <p:cNvPr id="4" name="Speech Bubble: Rectangle 3">
            <a:extLst>
              <a:ext uri="{FF2B5EF4-FFF2-40B4-BE49-F238E27FC236}">
                <a16:creationId xmlns:a16="http://schemas.microsoft.com/office/drawing/2014/main" id="{1DEFBD4D-F0EF-7A4B-BBEC-2EB5B730E2F2}"/>
              </a:ext>
            </a:extLst>
          </p:cNvPr>
          <p:cNvSpPr/>
          <p:nvPr/>
        </p:nvSpPr>
        <p:spPr>
          <a:xfrm>
            <a:off x="2765329" y="3394129"/>
            <a:ext cx="1660976" cy="402184"/>
          </a:xfrm>
          <a:prstGeom prst="wedgeRectCallout">
            <a:avLst>
              <a:gd name="adj1" fmla="val 89710"/>
              <a:gd name="adj2" fmla="val 692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Distinguishes unicast and multicast</a:t>
            </a:r>
          </a:p>
        </p:txBody>
      </p:sp>
      <p:sp>
        <p:nvSpPr>
          <p:cNvPr id="6" name="テキスト ボックス 5">
            <a:extLst>
              <a:ext uri="{FF2B5EF4-FFF2-40B4-BE49-F238E27FC236}">
                <a16:creationId xmlns:a16="http://schemas.microsoft.com/office/drawing/2014/main" id="{6F238D52-E837-5B83-DEC4-0BD8E86EE35C}"/>
              </a:ext>
            </a:extLst>
          </p:cNvPr>
          <p:cNvSpPr txBox="1"/>
          <p:nvPr/>
        </p:nvSpPr>
        <p:spPr>
          <a:xfrm>
            <a:off x="6098423" y="552058"/>
            <a:ext cx="383438" cy="307777"/>
          </a:xfrm>
          <a:prstGeom prst="rect">
            <a:avLst/>
          </a:prstGeom>
          <a:noFill/>
        </p:spPr>
        <p:txBody>
          <a:bodyPr wrap="none" rtlCol="0">
            <a:spAutoFit/>
          </a:bodyPr>
          <a:lstStyle/>
          <a:p>
            <a:r>
              <a:rPr kumimoji="1" lang="en-US" altLang="ja-JP" sz="1400" dirty="0"/>
              <a:t>[1]</a:t>
            </a:r>
            <a:endParaRPr kumimoji="1" lang="ja-JP" altLang="en-US" sz="1400" dirty="0"/>
          </a:p>
        </p:txBody>
      </p:sp>
      <p:sp>
        <p:nvSpPr>
          <p:cNvPr id="8" name="テキスト ボックス 7">
            <a:extLst>
              <a:ext uri="{FF2B5EF4-FFF2-40B4-BE49-F238E27FC236}">
                <a16:creationId xmlns:a16="http://schemas.microsoft.com/office/drawing/2014/main" id="{8E2B84EF-BB39-6FF5-AF64-028C521A4EAF}"/>
              </a:ext>
            </a:extLst>
          </p:cNvPr>
          <p:cNvSpPr txBox="1"/>
          <p:nvPr/>
        </p:nvSpPr>
        <p:spPr>
          <a:xfrm>
            <a:off x="627017" y="6216287"/>
            <a:ext cx="2157963" cy="261610"/>
          </a:xfrm>
          <a:prstGeom prst="rect">
            <a:avLst/>
          </a:prstGeom>
          <a:noFill/>
        </p:spPr>
        <p:txBody>
          <a:bodyPr wrap="none" rtlCol="0">
            <a:spAutoFit/>
          </a:bodyPr>
          <a:lstStyle/>
          <a:p>
            <a:r>
              <a:rPr kumimoji="1" lang="en-US" altLang="ja-JP" sz="1100" dirty="0"/>
              <a:t>[1] See details at15-23-0167-00</a:t>
            </a:r>
            <a:endParaRPr kumimoji="1" lang="ja-JP" altLang="en-US" sz="1100" dirty="0"/>
          </a:p>
        </p:txBody>
      </p:sp>
    </p:spTree>
    <p:extLst>
      <p:ext uri="{BB962C8B-B14F-4D97-AF65-F5344CB8AC3E}">
        <p14:creationId xmlns:p14="http://schemas.microsoft.com/office/powerpoint/2010/main" val="1653666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54D45-CC18-7180-CE55-38BC54CE62BB}"/>
              </a:ext>
            </a:extLst>
          </p:cNvPr>
          <p:cNvSpPr>
            <a:spLocks noGrp="1"/>
          </p:cNvSpPr>
          <p:nvPr>
            <p:ph type="title"/>
          </p:nvPr>
        </p:nvSpPr>
        <p:spPr>
          <a:xfrm>
            <a:off x="286215" y="618643"/>
            <a:ext cx="8228880" cy="523160"/>
          </a:xfrm>
        </p:spPr>
        <p:txBody>
          <a:bodyPr/>
          <a:lstStyle/>
          <a:p>
            <a:pPr algn="ctr"/>
            <a:r>
              <a:rPr lang="en-US" sz="2400" b="1"/>
              <a:t>CSMA Differences Between JJ-300.10 and 802.15.4</a:t>
            </a:r>
          </a:p>
        </p:txBody>
      </p:sp>
      <p:sp>
        <p:nvSpPr>
          <p:cNvPr id="8" name="CustomShape 2">
            <a:extLst>
              <a:ext uri="{FF2B5EF4-FFF2-40B4-BE49-F238E27FC236}">
                <a16:creationId xmlns:a16="http://schemas.microsoft.com/office/drawing/2014/main" id="{1B1B0395-6894-4436-BE7E-7AC662B514D2}"/>
              </a:ext>
            </a:extLst>
          </p:cNvPr>
          <p:cNvSpPr/>
          <p:nvPr/>
        </p:nvSpPr>
        <p:spPr>
          <a:xfrm>
            <a:off x="4038499" y="1367884"/>
            <a:ext cx="4493941" cy="4980878"/>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2500" lnSpcReduction="10000"/>
          </a:bodyPr>
          <a:lstStyle/>
          <a:p>
            <a:pPr marL="431800" indent="-323215">
              <a:spcBef>
                <a:spcPts val="1417"/>
              </a:spcBef>
              <a:buClr>
                <a:srgbClr val="000000"/>
              </a:buClr>
              <a:buSzPct val="45000"/>
              <a:buFont typeface="Wingdings" charset="2"/>
              <a:buChar char=""/>
            </a:pPr>
            <a:r>
              <a:rPr lang="en-US" sz="2000" b="1" spc="-1" dirty="0">
                <a:latin typeface="Arial"/>
              </a:rPr>
              <a:t>JJ-300.10 CSMA/CA di</a:t>
            </a:r>
            <a:r>
              <a:rPr lang="en-US" sz="2000" b="1" strike="noStrike" spc="-1" dirty="0">
                <a:latin typeface="Arial"/>
              </a:rPr>
              <a:t>fferences</a:t>
            </a:r>
            <a:r>
              <a:rPr lang="en-US" sz="2000" b="1" spc="-1" dirty="0">
                <a:latin typeface="Arial"/>
              </a:rPr>
              <a:t> </a:t>
            </a:r>
            <a:endParaRPr lang="en-US" dirty="0"/>
          </a:p>
          <a:p>
            <a:pPr marL="800100" lvl="1" indent="-342900">
              <a:buFont typeface="+mj-lt"/>
              <a:buAutoNum type="arabicPeriod"/>
            </a:pPr>
            <a:r>
              <a:rPr lang="en-US" dirty="0">
                <a:latin typeface="Calibri" panose="020F0502020204030204"/>
              </a:rPr>
              <a:t>Consider non-slotted scenario</a:t>
            </a:r>
          </a:p>
          <a:p>
            <a:pPr marL="800100" lvl="1" indent="-342900">
              <a:buFont typeface="+mj-lt"/>
              <a:buAutoNum type="arabicPeriod"/>
            </a:pPr>
            <a:r>
              <a:rPr lang="en-US" dirty="0">
                <a:latin typeface="Calibri" panose="020F0502020204030204"/>
              </a:rPr>
              <a:t>Consider data frame</a:t>
            </a:r>
          </a:p>
          <a:p>
            <a:pPr marL="800100" lvl="1" indent="-342900">
              <a:buFont typeface="+mj-lt"/>
              <a:buAutoNum type="arabicPeriod"/>
            </a:pPr>
            <a:r>
              <a:rPr lang="en-US" dirty="0">
                <a:latin typeface="Calibri" panose="020F0502020204030204"/>
              </a:rPr>
              <a:t>Incorporate number of retries (NR)</a:t>
            </a:r>
          </a:p>
          <a:p>
            <a:pPr marL="800100" lvl="1" indent="-342900">
              <a:buFont typeface="+mj-lt"/>
              <a:buAutoNum type="arabicPeriod"/>
            </a:pPr>
            <a:r>
              <a:rPr lang="en-US" dirty="0">
                <a:latin typeface="Calibri" panose="020F0502020204030204"/>
              </a:rPr>
              <a:t>Distinguish unicast and multicast</a:t>
            </a:r>
          </a:p>
          <a:p>
            <a:pPr marL="800100" lvl="1" indent="-342900">
              <a:buAutoNum type="arabicPeriod"/>
            </a:pPr>
            <a:r>
              <a:rPr lang="en-US" dirty="0">
                <a:latin typeface="Calibri" panose="020F0502020204030204"/>
              </a:rPr>
              <a:t>Outcome of 802.15.4 CSMA is backoff success/failure and outcome of JJ-300.10 CSMA is transmission success/failure</a:t>
            </a:r>
          </a:p>
          <a:p>
            <a:pPr marL="800100" lvl="1" indent="-342900">
              <a:buFont typeface="+mj-lt"/>
              <a:buAutoNum type="arabicPeriod"/>
            </a:pPr>
            <a:r>
              <a:rPr lang="en-US" dirty="0">
                <a:solidFill>
                  <a:srgbClr val="FF0000"/>
                </a:solidFill>
                <a:latin typeface="Calibri" panose="020F0502020204030204"/>
              </a:rPr>
              <a:t>Wait for LIFS time before backoff starts</a:t>
            </a:r>
          </a:p>
          <a:p>
            <a:pPr marL="800100" lvl="1" indent="-342900">
              <a:buFont typeface="+mj-lt"/>
              <a:buAutoNum type="arabicPeriod"/>
            </a:pPr>
            <a:r>
              <a:rPr lang="en-US" dirty="0">
                <a:solidFill>
                  <a:srgbClr val="FF0000"/>
                </a:solidFill>
                <a:latin typeface="Calibri" panose="020F0502020204030204"/>
              </a:rPr>
              <a:t>Backoff suspension</a:t>
            </a:r>
          </a:p>
          <a:p>
            <a:pPr marL="431800" lvl="0" indent="-323215">
              <a:spcBef>
                <a:spcPts val="1417"/>
              </a:spcBef>
              <a:buClr>
                <a:srgbClr val="000000"/>
              </a:buClr>
              <a:buSzPct val="45000"/>
              <a:buFont typeface="Wingdings" charset="2"/>
              <a:buChar char=""/>
            </a:pPr>
            <a:r>
              <a:rPr lang="en-US" sz="2000" b="1" spc="-1" dirty="0"/>
              <a:t>Differences 1-2 make JJ-300.10 a special case of 802.15.4</a:t>
            </a:r>
          </a:p>
          <a:p>
            <a:pPr marL="431800" lvl="0" indent="-323215">
              <a:spcBef>
                <a:spcPts val="1417"/>
              </a:spcBef>
              <a:buClr>
                <a:srgbClr val="000000"/>
              </a:buClr>
              <a:buSzPct val="45000"/>
              <a:buFont typeface="Wingdings" charset="2"/>
              <a:buChar char=""/>
            </a:pPr>
            <a:r>
              <a:rPr lang="en-US" sz="2000" b="1" spc="-1" dirty="0"/>
              <a:t>Differences 3-5 provide more details</a:t>
            </a:r>
          </a:p>
          <a:p>
            <a:pPr marL="431800" lvl="0" indent="-323215">
              <a:spcBef>
                <a:spcPts val="1417"/>
              </a:spcBef>
              <a:buClr>
                <a:srgbClr val="000000"/>
              </a:buClr>
              <a:buSzPct val="45000"/>
              <a:buFont typeface="Wingdings" charset="2"/>
              <a:buChar char=""/>
            </a:pPr>
            <a:r>
              <a:rPr lang="en-US" sz="2000" b="1" spc="-1" dirty="0">
                <a:solidFill>
                  <a:srgbClr val="FF0000"/>
                </a:solidFill>
              </a:rPr>
              <a:t>However, differences 6-7 make JJ-300.10 channel access different from 802.15.4</a:t>
            </a:r>
          </a:p>
          <a:p>
            <a:pPr marL="107950">
              <a:spcBef>
                <a:spcPts val="1417"/>
              </a:spcBef>
              <a:buClr>
                <a:srgbClr val="000000"/>
              </a:buClr>
              <a:buSzPct val="45000"/>
            </a:pPr>
            <a:endParaRPr lang="en-US" sz="2000" spc="-1" dirty="0">
              <a:solidFill>
                <a:prstClr val="black"/>
              </a:solidFill>
            </a:endParaRPr>
          </a:p>
          <a:p>
            <a:pPr marL="908050" lvl="1" indent="-342900">
              <a:spcBef>
                <a:spcPts val="1417"/>
              </a:spcBef>
              <a:buClr>
                <a:srgbClr val="000000"/>
              </a:buClr>
              <a:buSzPct val="45000"/>
              <a:buFont typeface="Wingdings" panose="05000000000000000000" pitchFamily="2" charset="2"/>
              <a:buChar char="q"/>
            </a:pPr>
            <a:endParaRPr lang="en-US" sz="2400" b="0" strike="noStrike" spc="-1" dirty="0">
              <a:latin typeface="Arial"/>
            </a:endParaRPr>
          </a:p>
          <a:p>
            <a:pPr marL="908050" lvl="1" indent="-342900">
              <a:spcBef>
                <a:spcPts val="1417"/>
              </a:spcBef>
              <a:buClr>
                <a:srgbClr val="000000"/>
              </a:buClr>
              <a:buSzPct val="45000"/>
              <a:buFont typeface="Wingdings" panose="05000000000000000000" pitchFamily="2" charset="2"/>
              <a:buChar char="q"/>
            </a:pPr>
            <a:endParaRPr lang="en-US" sz="2400" b="0" strike="noStrike" spc="-1" dirty="0">
              <a:latin typeface="Arial"/>
            </a:endParaRPr>
          </a:p>
        </p:txBody>
      </p:sp>
      <p:pic>
        <p:nvPicPr>
          <p:cNvPr id="6" name="Picture 5">
            <a:extLst>
              <a:ext uri="{FF2B5EF4-FFF2-40B4-BE49-F238E27FC236}">
                <a16:creationId xmlns:a16="http://schemas.microsoft.com/office/drawing/2014/main" id="{14FE6FBD-3B30-4E69-9ACF-664670891EFB}"/>
              </a:ext>
            </a:extLst>
          </p:cNvPr>
          <p:cNvPicPr>
            <a:picLocks noChangeAspect="1"/>
          </p:cNvPicPr>
          <p:nvPr/>
        </p:nvPicPr>
        <p:blipFill>
          <a:blip r:embed="rId2"/>
          <a:stretch>
            <a:fillRect/>
          </a:stretch>
        </p:blipFill>
        <p:spPr>
          <a:xfrm>
            <a:off x="367340" y="1141803"/>
            <a:ext cx="3880624" cy="5001847"/>
          </a:xfrm>
          <a:prstGeom prst="rect">
            <a:avLst/>
          </a:prstGeom>
        </p:spPr>
      </p:pic>
      <p:cxnSp>
        <p:nvCxnSpPr>
          <p:cNvPr id="12" name="Straight Arrow Connector 11">
            <a:extLst>
              <a:ext uri="{FF2B5EF4-FFF2-40B4-BE49-F238E27FC236}">
                <a16:creationId xmlns:a16="http://schemas.microsoft.com/office/drawing/2014/main" id="{985980AE-24ED-4749-9EB9-FCE3484E7AD3}"/>
              </a:ext>
            </a:extLst>
          </p:cNvPr>
          <p:cNvCxnSpPr>
            <a:cxnSpLocks/>
          </p:cNvCxnSpPr>
          <p:nvPr/>
        </p:nvCxnSpPr>
        <p:spPr>
          <a:xfrm flipH="1" flipV="1">
            <a:off x="3023828" y="1736812"/>
            <a:ext cx="1376827" cy="33256"/>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8" name="Speech Bubble: Rectangle 17">
            <a:extLst>
              <a:ext uri="{FF2B5EF4-FFF2-40B4-BE49-F238E27FC236}">
                <a16:creationId xmlns:a16="http://schemas.microsoft.com/office/drawing/2014/main" id="{A204E179-9B71-467F-BFA5-0A0C43C0EA37}"/>
              </a:ext>
            </a:extLst>
          </p:cNvPr>
          <p:cNvSpPr/>
          <p:nvPr/>
        </p:nvSpPr>
        <p:spPr>
          <a:xfrm>
            <a:off x="2240688" y="1141803"/>
            <a:ext cx="1709561" cy="402184"/>
          </a:xfrm>
          <a:prstGeom prst="wedgeRectCallout">
            <a:avLst>
              <a:gd name="adj1" fmla="val -102989"/>
              <a:gd name="adj2" fmla="val -253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802.15.4-2011</a:t>
            </a:r>
          </a:p>
        </p:txBody>
      </p:sp>
      <p:sp>
        <p:nvSpPr>
          <p:cNvPr id="3" name="テキスト ボックス 2">
            <a:extLst>
              <a:ext uri="{FF2B5EF4-FFF2-40B4-BE49-F238E27FC236}">
                <a16:creationId xmlns:a16="http://schemas.microsoft.com/office/drawing/2014/main" id="{3B0541C6-2FA7-2574-8D2D-04E37EA3D0E1}"/>
              </a:ext>
            </a:extLst>
          </p:cNvPr>
          <p:cNvSpPr txBox="1"/>
          <p:nvPr/>
        </p:nvSpPr>
        <p:spPr>
          <a:xfrm>
            <a:off x="627017" y="6216287"/>
            <a:ext cx="2157963" cy="261610"/>
          </a:xfrm>
          <a:prstGeom prst="rect">
            <a:avLst/>
          </a:prstGeom>
          <a:noFill/>
        </p:spPr>
        <p:txBody>
          <a:bodyPr wrap="none" rtlCol="0">
            <a:spAutoFit/>
          </a:bodyPr>
          <a:lstStyle/>
          <a:p>
            <a:r>
              <a:rPr kumimoji="1" lang="en-US" altLang="ja-JP" sz="1100" dirty="0"/>
              <a:t>[1] See details at15-23-0167-00</a:t>
            </a:r>
            <a:endParaRPr kumimoji="1" lang="ja-JP" altLang="en-US" sz="1100" dirty="0"/>
          </a:p>
        </p:txBody>
      </p:sp>
      <p:sp>
        <p:nvSpPr>
          <p:cNvPr id="4" name="テキスト ボックス 3">
            <a:extLst>
              <a:ext uri="{FF2B5EF4-FFF2-40B4-BE49-F238E27FC236}">
                <a16:creationId xmlns:a16="http://schemas.microsoft.com/office/drawing/2014/main" id="{0F83E7AB-FAAF-165A-8846-163EB9D9A39F}"/>
              </a:ext>
            </a:extLst>
          </p:cNvPr>
          <p:cNvSpPr txBox="1"/>
          <p:nvPr/>
        </p:nvSpPr>
        <p:spPr>
          <a:xfrm>
            <a:off x="8062207" y="572446"/>
            <a:ext cx="383438" cy="307777"/>
          </a:xfrm>
          <a:prstGeom prst="rect">
            <a:avLst/>
          </a:prstGeom>
          <a:noFill/>
        </p:spPr>
        <p:txBody>
          <a:bodyPr wrap="none" rtlCol="0">
            <a:spAutoFit/>
          </a:bodyPr>
          <a:lstStyle/>
          <a:p>
            <a:r>
              <a:rPr kumimoji="1" lang="en-US" altLang="ja-JP" sz="1400" dirty="0"/>
              <a:t>[1]</a:t>
            </a:r>
            <a:endParaRPr kumimoji="1" lang="ja-JP" altLang="en-US" sz="1400" dirty="0"/>
          </a:p>
        </p:txBody>
      </p:sp>
    </p:spTree>
    <p:extLst>
      <p:ext uri="{BB962C8B-B14F-4D97-AF65-F5344CB8AC3E}">
        <p14:creationId xmlns:p14="http://schemas.microsoft.com/office/powerpoint/2010/main" val="3281646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37AFCA0-3093-47A7-8DD7-61A27199114C}"/>
              </a:ext>
            </a:extLst>
          </p:cNvPr>
          <p:cNvPicPr>
            <a:picLocks noChangeAspect="1"/>
          </p:cNvPicPr>
          <p:nvPr/>
        </p:nvPicPr>
        <p:blipFill rotWithShape="1">
          <a:blip r:embed="rId2"/>
          <a:srcRect t="8396" r="10193"/>
          <a:stretch/>
        </p:blipFill>
        <p:spPr>
          <a:xfrm>
            <a:off x="1373417" y="1334840"/>
            <a:ext cx="6205206" cy="2531762"/>
          </a:xfrm>
          <a:prstGeom prst="rect">
            <a:avLst/>
          </a:prstGeom>
        </p:spPr>
      </p:pic>
      <p:sp>
        <p:nvSpPr>
          <p:cNvPr id="2" name="Title 1">
            <a:extLst>
              <a:ext uri="{FF2B5EF4-FFF2-40B4-BE49-F238E27FC236}">
                <a16:creationId xmlns:a16="http://schemas.microsoft.com/office/drawing/2014/main" id="{84F54D45-CC18-7180-CE55-38BC54CE62BB}"/>
              </a:ext>
            </a:extLst>
          </p:cNvPr>
          <p:cNvSpPr>
            <a:spLocks noGrp="1"/>
          </p:cNvSpPr>
          <p:nvPr>
            <p:ph type="title"/>
          </p:nvPr>
        </p:nvSpPr>
        <p:spPr>
          <a:xfrm>
            <a:off x="286215" y="618643"/>
            <a:ext cx="8228880" cy="523160"/>
          </a:xfrm>
        </p:spPr>
        <p:txBody>
          <a:bodyPr/>
          <a:lstStyle/>
          <a:p>
            <a:pPr algn="ctr"/>
            <a:r>
              <a:rPr lang="en-US" sz="2400" b="1" dirty="0">
                <a:ea typeface="+mj-lt"/>
                <a:cs typeface="+mj-lt"/>
              </a:rPr>
              <a:t>JJ-300.10 Backoff Operation</a:t>
            </a:r>
            <a:endParaRPr lang="en-US" sz="2400" b="1" dirty="0"/>
          </a:p>
        </p:txBody>
      </p:sp>
      <p:sp>
        <p:nvSpPr>
          <p:cNvPr id="8" name="CustomShape 2">
            <a:extLst>
              <a:ext uri="{FF2B5EF4-FFF2-40B4-BE49-F238E27FC236}">
                <a16:creationId xmlns:a16="http://schemas.microsoft.com/office/drawing/2014/main" id="{1B1B0395-6894-4436-BE7E-7AC662B514D2}"/>
              </a:ext>
            </a:extLst>
          </p:cNvPr>
          <p:cNvSpPr/>
          <p:nvPr/>
        </p:nvSpPr>
        <p:spPr>
          <a:xfrm>
            <a:off x="457199" y="1064994"/>
            <a:ext cx="8057895" cy="5265257"/>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40000" lnSpcReduction="20000"/>
          </a:bodyPr>
          <a:lstStyle/>
          <a:p>
            <a:pPr marL="431800" indent="-323215">
              <a:spcBef>
                <a:spcPts val="1417"/>
              </a:spcBef>
              <a:buClr>
                <a:srgbClr val="000000"/>
              </a:buClr>
              <a:buSzPct val="45000"/>
              <a:buFont typeface="Wingdings" charset="2"/>
              <a:buChar char=""/>
            </a:pPr>
            <a:r>
              <a:rPr lang="en-US" sz="3400" b="1" spc="-1" dirty="0">
                <a:latin typeface="Arial"/>
              </a:rPr>
              <a:t>Backoff</a:t>
            </a:r>
            <a:r>
              <a:rPr lang="en-US" sz="3400" b="1" strike="noStrike" spc="-1" dirty="0">
                <a:latin typeface="Arial"/>
              </a:rPr>
              <a:t> operation specified in Figure 5-17</a:t>
            </a:r>
            <a:r>
              <a:rPr lang="en-US" sz="3400" b="1" spc="-1" dirty="0">
                <a:latin typeface="Arial"/>
              </a:rPr>
              <a:t> of </a:t>
            </a:r>
            <a:r>
              <a:rPr lang="en-US" sz="3400" b="1" spc="-1" dirty="0">
                <a:latin typeface="Arial"/>
                <a:cs typeface="Arial"/>
              </a:rPr>
              <a:t>JJ-300.10</a:t>
            </a:r>
            <a:endParaRPr lang="en-US" dirty="0"/>
          </a:p>
          <a:p>
            <a:pPr marL="431800" indent="-323215">
              <a:lnSpc>
                <a:spcPct val="100000"/>
              </a:lnSpc>
              <a:spcBef>
                <a:spcPts val="1417"/>
              </a:spcBef>
              <a:buClr>
                <a:srgbClr val="000000"/>
              </a:buClr>
              <a:buSzPct val="45000"/>
              <a:buFont typeface="Wingdings" charset="2"/>
              <a:buChar char=""/>
            </a:pPr>
            <a:endParaRPr lang="en-US" sz="2000" spc="-1" dirty="0">
              <a:latin typeface="Arial"/>
            </a:endParaRPr>
          </a:p>
          <a:p>
            <a:pPr marL="431800" indent="-323215">
              <a:lnSpc>
                <a:spcPct val="100000"/>
              </a:lnSpc>
              <a:spcBef>
                <a:spcPts val="1417"/>
              </a:spcBef>
              <a:buClr>
                <a:srgbClr val="000000"/>
              </a:buClr>
              <a:buSzPct val="45000"/>
              <a:buFont typeface="Wingdings" charset="2"/>
              <a:buChar char=""/>
            </a:pPr>
            <a:endParaRPr lang="en-US" sz="2000" b="0" strike="noStrike" spc="-1" dirty="0">
              <a:latin typeface="Arial"/>
            </a:endParaRPr>
          </a:p>
          <a:p>
            <a:pPr marL="431800" indent="-323215">
              <a:lnSpc>
                <a:spcPct val="100000"/>
              </a:lnSpc>
              <a:spcBef>
                <a:spcPts val="1417"/>
              </a:spcBef>
              <a:buClr>
                <a:srgbClr val="000000"/>
              </a:buClr>
              <a:buSzPct val="45000"/>
              <a:buFont typeface="Wingdings" charset="2"/>
              <a:buChar char=""/>
            </a:pPr>
            <a:endParaRPr lang="en-US" sz="2000" b="0" strike="noStrike" spc="-1" dirty="0">
              <a:latin typeface="Arial"/>
            </a:endParaRPr>
          </a:p>
          <a:p>
            <a:pPr marL="431800" indent="-323215">
              <a:lnSpc>
                <a:spcPct val="100000"/>
              </a:lnSpc>
              <a:spcBef>
                <a:spcPts val="1417"/>
              </a:spcBef>
              <a:buClr>
                <a:srgbClr val="000000"/>
              </a:buClr>
              <a:buSzPct val="45000"/>
              <a:buFont typeface="Wingdings" charset="2"/>
              <a:buChar char=""/>
            </a:pPr>
            <a:endParaRPr lang="en-US" sz="2000" b="0" strike="noStrike" spc="-1" dirty="0">
              <a:latin typeface="Arial"/>
            </a:endParaRPr>
          </a:p>
          <a:p>
            <a:pPr marL="431800" indent="-323215">
              <a:lnSpc>
                <a:spcPct val="100000"/>
              </a:lnSpc>
              <a:spcBef>
                <a:spcPts val="1417"/>
              </a:spcBef>
              <a:buClr>
                <a:srgbClr val="000000"/>
              </a:buClr>
              <a:buSzPct val="45000"/>
              <a:buFont typeface="Wingdings" charset="2"/>
              <a:buChar char=""/>
            </a:pPr>
            <a:endParaRPr lang="en-US" sz="2000" b="0" strike="noStrike" spc="-1" dirty="0">
              <a:latin typeface="Arial"/>
            </a:endParaRPr>
          </a:p>
          <a:p>
            <a:pPr marL="431800" indent="-323215">
              <a:lnSpc>
                <a:spcPct val="100000"/>
              </a:lnSpc>
              <a:spcBef>
                <a:spcPts val="1417"/>
              </a:spcBef>
              <a:buClr>
                <a:srgbClr val="000000"/>
              </a:buClr>
              <a:buSzPct val="45000"/>
              <a:buFont typeface="Wingdings" charset="2"/>
              <a:buChar char=""/>
            </a:pPr>
            <a:endParaRPr lang="en-US" sz="3500" b="0" strike="noStrike" spc="-1" dirty="0">
              <a:latin typeface="Arial"/>
            </a:endParaRPr>
          </a:p>
          <a:p>
            <a:pPr marL="431800" indent="-323215">
              <a:lnSpc>
                <a:spcPct val="100000"/>
              </a:lnSpc>
              <a:spcBef>
                <a:spcPts val="1417"/>
              </a:spcBef>
              <a:buClr>
                <a:srgbClr val="000000"/>
              </a:buClr>
              <a:buSzPct val="45000"/>
              <a:buFont typeface="Wingdings" charset="2"/>
              <a:buChar char=""/>
            </a:pPr>
            <a:endParaRPr lang="en-US" sz="3500" b="0" strike="noStrike" spc="-1" dirty="0">
              <a:latin typeface="Arial"/>
            </a:endParaRPr>
          </a:p>
          <a:p>
            <a:pPr marL="431800" indent="-323215">
              <a:spcBef>
                <a:spcPts val="1417"/>
              </a:spcBef>
              <a:buClr>
                <a:srgbClr val="000000"/>
              </a:buClr>
              <a:buSzPct val="45000"/>
              <a:buFont typeface="Wingdings" charset="2"/>
              <a:buChar char=""/>
            </a:pPr>
            <a:endParaRPr lang="en-US" sz="2000" spc="-1" dirty="0"/>
          </a:p>
          <a:p>
            <a:pPr marL="431800" indent="-323215">
              <a:spcBef>
                <a:spcPts val="1417"/>
              </a:spcBef>
              <a:buClr>
                <a:srgbClr val="000000"/>
              </a:buClr>
              <a:buSzPct val="45000"/>
              <a:buFont typeface="Wingdings" charset="2"/>
              <a:buChar char=""/>
            </a:pPr>
            <a:r>
              <a:rPr lang="en-US" sz="3400" b="1" spc="-1" dirty="0"/>
              <a:t>Expected impact of LIFS wait</a:t>
            </a:r>
          </a:p>
          <a:p>
            <a:pPr marL="908050" lvl="1" indent="-342900">
              <a:spcBef>
                <a:spcPts val="1417"/>
              </a:spcBef>
              <a:buClr>
                <a:srgbClr val="000000"/>
              </a:buClr>
              <a:buSzPct val="45000"/>
              <a:buFont typeface="Wingdings" panose="05000000000000000000" pitchFamily="2" charset="2"/>
              <a:buChar char="q"/>
            </a:pPr>
            <a:r>
              <a:rPr lang="en-US" sz="3400" spc="-1" dirty="0"/>
              <a:t>Increase latency due to the delayed backoff start</a:t>
            </a:r>
            <a:endParaRPr lang="en-US" sz="2000" spc="-1" dirty="0"/>
          </a:p>
          <a:p>
            <a:pPr marL="431800" lvl="0" indent="-323215">
              <a:spcBef>
                <a:spcPts val="1417"/>
              </a:spcBef>
              <a:buClr>
                <a:srgbClr val="000000"/>
              </a:buClr>
              <a:buSzPct val="45000"/>
              <a:buFont typeface="Wingdings" charset="2"/>
              <a:buChar char=""/>
            </a:pPr>
            <a:r>
              <a:rPr lang="en-US" sz="3400" b="1" spc="-1" dirty="0"/>
              <a:t>Expected impact of backoff suspension</a:t>
            </a:r>
            <a:endParaRPr lang="en-US" sz="3400" b="1" spc="-1" dirty="0">
              <a:latin typeface="Arial"/>
            </a:endParaRPr>
          </a:p>
          <a:p>
            <a:pPr marL="908050" lvl="1" indent="-342900">
              <a:spcBef>
                <a:spcPts val="1417"/>
              </a:spcBef>
              <a:buClr>
                <a:srgbClr val="000000"/>
              </a:buClr>
              <a:buSzPct val="45000"/>
              <a:buFont typeface="Wingdings" panose="05000000000000000000" pitchFamily="2" charset="2"/>
              <a:buChar char="q"/>
            </a:pPr>
            <a:r>
              <a:rPr lang="en-US" sz="3000" spc="-1" dirty="0"/>
              <a:t>Improve packet delivery reliability due to less frame drop caused by backoff failure</a:t>
            </a:r>
          </a:p>
          <a:p>
            <a:pPr marL="908050" lvl="1" indent="-342900">
              <a:spcBef>
                <a:spcPts val="1417"/>
              </a:spcBef>
              <a:buClr>
                <a:srgbClr val="000000"/>
              </a:buClr>
              <a:buSzPct val="45000"/>
              <a:buFont typeface="Wingdings" panose="05000000000000000000" pitchFamily="2" charset="2"/>
              <a:buChar char="q"/>
            </a:pPr>
            <a:r>
              <a:rPr lang="en-US" sz="3000" spc="-1" dirty="0"/>
              <a:t>Increase latency due to longer backoff time</a:t>
            </a:r>
          </a:p>
          <a:p>
            <a:pPr marL="908050" lvl="1" indent="-342900">
              <a:spcBef>
                <a:spcPts val="1417"/>
              </a:spcBef>
              <a:buClr>
                <a:srgbClr val="000000"/>
              </a:buClr>
              <a:buSzPct val="45000"/>
              <a:buFont typeface="Wingdings" panose="05000000000000000000" pitchFamily="2" charset="2"/>
              <a:buChar char="q"/>
            </a:pPr>
            <a:r>
              <a:rPr lang="en-US" sz="3000" b="0" strike="noStrike" spc="-1" dirty="0">
                <a:latin typeface="Arial"/>
              </a:rPr>
              <a:t>Reduce number of backoffs</a:t>
            </a:r>
          </a:p>
          <a:p>
            <a:pPr marL="1479550" lvl="2" indent="-457200">
              <a:spcBef>
                <a:spcPts val="1417"/>
              </a:spcBef>
              <a:buClr>
                <a:srgbClr val="000000"/>
              </a:buClr>
              <a:buSzPct val="45000"/>
              <a:buFont typeface="Courier New" panose="02070309020205020404" pitchFamily="49" charset="0"/>
              <a:buChar char="o"/>
            </a:pPr>
            <a:r>
              <a:rPr lang="en-US" sz="3000" spc="-1" dirty="0">
                <a:latin typeface="Arial"/>
              </a:rPr>
              <a:t>JJ-300.10 performs re-backoff</a:t>
            </a:r>
            <a:r>
              <a:rPr lang="en-US" sz="3000" b="0" strike="noStrike" spc="-1" dirty="0">
                <a:latin typeface="Arial"/>
              </a:rPr>
              <a:t> only if busy channel starts in CCA period</a:t>
            </a:r>
          </a:p>
          <a:p>
            <a:pPr marL="1479550" lvl="2" indent="-457200">
              <a:spcBef>
                <a:spcPts val="1417"/>
              </a:spcBef>
              <a:buClr>
                <a:srgbClr val="000000"/>
              </a:buClr>
              <a:buSzPct val="45000"/>
              <a:buFont typeface="Courier New" panose="02070309020205020404" pitchFamily="49" charset="0"/>
              <a:buChar char="o"/>
            </a:pPr>
            <a:r>
              <a:rPr lang="en-US" sz="3000" spc="-1" dirty="0">
                <a:latin typeface="Arial"/>
              </a:rPr>
              <a:t>802.15.4 performs re-backoff if channel is busy in CCA period</a:t>
            </a:r>
            <a:endParaRPr lang="en-US" sz="3000" b="0" strike="noStrike" spc="-1" dirty="0">
              <a:latin typeface="Arial"/>
            </a:endParaRPr>
          </a:p>
          <a:p>
            <a:pPr marL="908050" lvl="1" indent="-342900">
              <a:spcBef>
                <a:spcPts val="1417"/>
              </a:spcBef>
              <a:buClr>
                <a:srgbClr val="000000"/>
              </a:buClr>
              <a:buSzPct val="45000"/>
              <a:buFont typeface="Wingdings" panose="05000000000000000000" pitchFamily="2" charset="2"/>
              <a:buChar char="q"/>
            </a:pPr>
            <a:endParaRPr lang="en-US" sz="2400" b="0" strike="noStrike" spc="-1" dirty="0">
              <a:latin typeface="Arial"/>
            </a:endParaRPr>
          </a:p>
        </p:txBody>
      </p:sp>
      <p:sp>
        <p:nvSpPr>
          <p:cNvPr id="11" name="Rectangle 10">
            <a:extLst>
              <a:ext uri="{FF2B5EF4-FFF2-40B4-BE49-F238E27FC236}">
                <a16:creationId xmlns:a16="http://schemas.microsoft.com/office/drawing/2014/main" id="{0A50A2DA-3FED-429C-9BF1-2838C3793F1C}"/>
              </a:ext>
            </a:extLst>
          </p:cNvPr>
          <p:cNvSpPr/>
          <p:nvPr/>
        </p:nvSpPr>
        <p:spPr>
          <a:xfrm>
            <a:off x="2546979" y="2897958"/>
            <a:ext cx="2498708" cy="804465"/>
          </a:xfrm>
          <a:custGeom>
            <a:avLst/>
            <a:gdLst>
              <a:gd name="connsiteX0" fmla="*/ 0 w 2498708"/>
              <a:gd name="connsiteY0" fmla="*/ 0 h 804465"/>
              <a:gd name="connsiteX1" fmla="*/ 449767 w 2498708"/>
              <a:gd name="connsiteY1" fmla="*/ 0 h 804465"/>
              <a:gd name="connsiteX2" fmla="*/ 999483 w 2498708"/>
              <a:gd name="connsiteY2" fmla="*/ 0 h 804465"/>
              <a:gd name="connsiteX3" fmla="*/ 1424264 w 2498708"/>
              <a:gd name="connsiteY3" fmla="*/ 0 h 804465"/>
              <a:gd name="connsiteX4" fmla="*/ 1849044 w 2498708"/>
              <a:gd name="connsiteY4" fmla="*/ 0 h 804465"/>
              <a:gd name="connsiteX5" fmla="*/ 2498708 w 2498708"/>
              <a:gd name="connsiteY5" fmla="*/ 0 h 804465"/>
              <a:gd name="connsiteX6" fmla="*/ 2498708 w 2498708"/>
              <a:gd name="connsiteY6" fmla="*/ 394188 h 804465"/>
              <a:gd name="connsiteX7" fmla="*/ 2498708 w 2498708"/>
              <a:gd name="connsiteY7" fmla="*/ 804465 h 804465"/>
              <a:gd name="connsiteX8" fmla="*/ 1948992 w 2498708"/>
              <a:gd name="connsiteY8" fmla="*/ 804465 h 804465"/>
              <a:gd name="connsiteX9" fmla="*/ 1424264 w 2498708"/>
              <a:gd name="connsiteY9" fmla="*/ 804465 h 804465"/>
              <a:gd name="connsiteX10" fmla="*/ 999483 w 2498708"/>
              <a:gd name="connsiteY10" fmla="*/ 804465 h 804465"/>
              <a:gd name="connsiteX11" fmla="*/ 549716 w 2498708"/>
              <a:gd name="connsiteY11" fmla="*/ 804465 h 804465"/>
              <a:gd name="connsiteX12" fmla="*/ 0 w 2498708"/>
              <a:gd name="connsiteY12" fmla="*/ 804465 h 804465"/>
              <a:gd name="connsiteX13" fmla="*/ 0 w 2498708"/>
              <a:gd name="connsiteY13" fmla="*/ 402233 h 804465"/>
              <a:gd name="connsiteX14" fmla="*/ 0 w 2498708"/>
              <a:gd name="connsiteY14" fmla="*/ 0 h 80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8708" h="804465" extrusionOk="0">
                <a:moveTo>
                  <a:pt x="0" y="0"/>
                </a:moveTo>
                <a:cubicBezTo>
                  <a:pt x="121340" y="-23380"/>
                  <a:pt x="258774" y="9717"/>
                  <a:pt x="449767" y="0"/>
                </a:cubicBezTo>
                <a:cubicBezTo>
                  <a:pt x="640760" y="-9717"/>
                  <a:pt x="727410" y="31509"/>
                  <a:pt x="999483" y="0"/>
                </a:cubicBezTo>
                <a:cubicBezTo>
                  <a:pt x="1271556" y="-31509"/>
                  <a:pt x="1241526" y="31956"/>
                  <a:pt x="1424264" y="0"/>
                </a:cubicBezTo>
                <a:cubicBezTo>
                  <a:pt x="1607002" y="-31956"/>
                  <a:pt x="1727349" y="15031"/>
                  <a:pt x="1849044" y="0"/>
                </a:cubicBezTo>
                <a:cubicBezTo>
                  <a:pt x="1970739" y="-15031"/>
                  <a:pt x="2283331" y="39526"/>
                  <a:pt x="2498708" y="0"/>
                </a:cubicBezTo>
                <a:cubicBezTo>
                  <a:pt x="2531120" y="138888"/>
                  <a:pt x="2491004" y="277797"/>
                  <a:pt x="2498708" y="394188"/>
                </a:cubicBezTo>
                <a:cubicBezTo>
                  <a:pt x="2506412" y="510579"/>
                  <a:pt x="2461613" y="721113"/>
                  <a:pt x="2498708" y="804465"/>
                </a:cubicBezTo>
                <a:cubicBezTo>
                  <a:pt x="2291200" y="856859"/>
                  <a:pt x="2077678" y="803648"/>
                  <a:pt x="1948992" y="804465"/>
                </a:cubicBezTo>
                <a:cubicBezTo>
                  <a:pt x="1820306" y="805282"/>
                  <a:pt x="1612566" y="759229"/>
                  <a:pt x="1424264" y="804465"/>
                </a:cubicBezTo>
                <a:cubicBezTo>
                  <a:pt x="1235962" y="849701"/>
                  <a:pt x="1101184" y="775733"/>
                  <a:pt x="999483" y="804465"/>
                </a:cubicBezTo>
                <a:cubicBezTo>
                  <a:pt x="897782" y="833197"/>
                  <a:pt x="734659" y="797365"/>
                  <a:pt x="549716" y="804465"/>
                </a:cubicBezTo>
                <a:cubicBezTo>
                  <a:pt x="364773" y="811565"/>
                  <a:pt x="258435" y="745130"/>
                  <a:pt x="0" y="804465"/>
                </a:cubicBezTo>
                <a:cubicBezTo>
                  <a:pt x="-8124" y="704918"/>
                  <a:pt x="22167" y="510925"/>
                  <a:pt x="0" y="402233"/>
                </a:cubicBezTo>
                <a:cubicBezTo>
                  <a:pt x="-22167" y="293541"/>
                  <a:pt x="43432" y="171160"/>
                  <a:pt x="0" y="0"/>
                </a:cubicBezTo>
                <a:close/>
              </a:path>
            </a:pathLst>
          </a:custGeom>
          <a:noFill/>
          <a:ln>
            <a:solidFill>
              <a:srgbClr val="FF0000"/>
            </a:solidFill>
            <a:extLst>
              <a:ext uri="{C807C97D-BFC1-408E-A445-0C87EB9F89A2}">
                <ask:lineSketchStyleProps xmlns:ask="http://schemas.microsoft.com/office/drawing/2018/sketchyshapes" sd="123258072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peech Bubble: Rectangle 11">
            <a:extLst>
              <a:ext uri="{FF2B5EF4-FFF2-40B4-BE49-F238E27FC236}">
                <a16:creationId xmlns:a16="http://schemas.microsoft.com/office/drawing/2014/main" id="{E91D04BB-2F1E-471E-951C-F218E315C129}"/>
              </a:ext>
            </a:extLst>
          </p:cNvPr>
          <p:cNvSpPr/>
          <p:nvPr/>
        </p:nvSpPr>
        <p:spPr>
          <a:xfrm>
            <a:off x="1041186" y="1443195"/>
            <a:ext cx="664407" cy="402184"/>
          </a:xfrm>
          <a:prstGeom prst="wedgeRectCallout">
            <a:avLst>
              <a:gd name="adj1" fmla="val 144066"/>
              <a:gd name="adj2" fmla="val 415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t>Wait</a:t>
            </a:r>
          </a:p>
        </p:txBody>
      </p:sp>
      <p:sp>
        <p:nvSpPr>
          <p:cNvPr id="13" name="Speech Bubble: Rectangle 12">
            <a:extLst>
              <a:ext uri="{FF2B5EF4-FFF2-40B4-BE49-F238E27FC236}">
                <a16:creationId xmlns:a16="http://schemas.microsoft.com/office/drawing/2014/main" id="{EAC7482A-0AA0-4C09-8C07-535A8F6B444E}"/>
              </a:ext>
            </a:extLst>
          </p:cNvPr>
          <p:cNvSpPr/>
          <p:nvPr/>
        </p:nvSpPr>
        <p:spPr>
          <a:xfrm>
            <a:off x="5377918" y="3635248"/>
            <a:ext cx="2059321" cy="483249"/>
          </a:xfrm>
          <a:prstGeom prst="wedgeRectCallout">
            <a:avLst>
              <a:gd name="adj1" fmla="val -149123"/>
              <a:gd name="adj2" fmla="val -85871"/>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a:t>Backoff suspension of Node 3</a:t>
            </a:r>
          </a:p>
        </p:txBody>
      </p:sp>
      <p:sp>
        <p:nvSpPr>
          <p:cNvPr id="4" name="テキスト ボックス 3">
            <a:extLst>
              <a:ext uri="{FF2B5EF4-FFF2-40B4-BE49-F238E27FC236}">
                <a16:creationId xmlns:a16="http://schemas.microsoft.com/office/drawing/2014/main" id="{A75EFDA3-3003-4304-574C-B1DA626693B4}"/>
              </a:ext>
            </a:extLst>
          </p:cNvPr>
          <p:cNvSpPr txBox="1"/>
          <p:nvPr/>
        </p:nvSpPr>
        <p:spPr>
          <a:xfrm>
            <a:off x="6407578" y="572446"/>
            <a:ext cx="383438" cy="307777"/>
          </a:xfrm>
          <a:prstGeom prst="rect">
            <a:avLst/>
          </a:prstGeom>
          <a:noFill/>
        </p:spPr>
        <p:txBody>
          <a:bodyPr wrap="none" rtlCol="0">
            <a:spAutoFit/>
          </a:bodyPr>
          <a:lstStyle/>
          <a:p>
            <a:r>
              <a:rPr kumimoji="1" lang="en-US" altLang="ja-JP" sz="1400" dirty="0"/>
              <a:t>[1]</a:t>
            </a:r>
            <a:endParaRPr kumimoji="1" lang="ja-JP" altLang="en-US" sz="1400" dirty="0"/>
          </a:p>
        </p:txBody>
      </p:sp>
      <p:sp>
        <p:nvSpPr>
          <p:cNvPr id="5" name="テキスト ボックス 4">
            <a:extLst>
              <a:ext uri="{FF2B5EF4-FFF2-40B4-BE49-F238E27FC236}">
                <a16:creationId xmlns:a16="http://schemas.microsoft.com/office/drawing/2014/main" id="{38832BE9-B697-3E22-6CBF-22D80CDAA857}"/>
              </a:ext>
            </a:extLst>
          </p:cNvPr>
          <p:cNvSpPr txBox="1"/>
          <p:nvPr/>
        </p:nvSpPr>
        <p:spPr>
          <a:xfrm>
            <a:off x="627017" y="6216287"/>
            <a:ext cx="2157963" cy="261610"/>
          </a:xfrm>
          <a:prstGeom prst="rect">
            <a:avLst/>
          </a:prstGeom>
          <a:noFill/>
        </p:spPr>
        <p:txBody>
          <a:bodyPr wrap="none" rtlCol="0">
            <a:spAutoFit/>
          </a:bodyPr>
          <a:lstStyle/>
          <a:p>
            <a:r>
              <a:rPr kumimoji="1" lang="en-US" altLang="ja-JP" sz="1100" dirty="0"/>
              <a:t>[1] See details at15-23-0167-00</a:t>
            </a:r>
            <a:endParaRPr kumimoji="1" lang="ja-JP" altLang="en-US" sz="1100" dirty="0"/>
          </a:p>
        </p:txBody>
      </p:sp>
    </p:spTree>
    <p:extLst>
      <p:ext uri="{BB962C8B-B14F-4D97-AF65-F5344CB8AC3E}">
        <p14:creationId xmlns:p14="http://schemas.microsoft.com/office/powerpoint/2010/main" val="4158294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200" y="620688"/>
            <a:ext cx="8228880" cy="479685"/>
          </a:xfrm>
        </p:spPr>
        <p:txBody>
          <a:bodyPr/>
          <a:lstStyle/>
          <a:p>
            <a:pPr algn="ctr"/>
            <a:r>
              <a:rPr kumimoji="1" lang="en-US" altLang="ja-JP" sz="2400" b="1" dirty="0"/>
              <a:t>Simulation Parameters</a:t>
            </a:r>
            <a:endParaRPr lang="en-US" sz="2400" b="1" dirty="0"/>
          </a:p>
        </p:txBody>
      </p:sp>
      <p:graphicFrame>
        <p:nvGraphicFramePr>
          <p:cNvPr id="6" name="表 121">
            <a:extLst>
              <a:ext uri="{FF2B5EF4-FFF2-40B4-BE49-F238E27FC236}">
                <a16:creationId xmlns:a16="http://schemas.microsoft.com/office/drawing/2014/main" id="{ACB9E720-022F-8C04-56AD-9AB5C1C50EEE}"/>
              </a:ext>
            </a:extLst>
          </p:cNvPr>
          <p:cNvGraphicFramePr>
            <a:graphicFrameLocks noGrp="1"/>
          </p:cNvGraphicFramePr>
          <p:nvPr>
            <p:extLst>
              <p:ext uri="{D42A27DB-BD31-4B8C-83A1-F6EECF244321}">
                <p14:modId xmlns:p14="http://schemas.microsoft.com/office/powerpoint/2010/main" val="2691691033"/>
              </p:ext>
            </p:extLst>
          </p:nvPr>
        </p:nvGraphicFramePr>
        <p:xfrm>
          <a:off x="707991" y="1032990"/>
          <a:ext cx="7884877" cy="5425440"/>
        </p:xfrm>
        <a:graphic>
          <a:graphicData uri="http://schemas.openxmlformats.org/drawingml/2006/table">
            <a:tbl>
              <a:tblPr firstRow="1" bandRow="1">
                <a:tableStyleId>{5C22544A-7EE6-4342-B048-85BDC9FD1C3A}</a:tableStyleId>
              </a:tblPr>
              <a:tblGrid>
                <a:gridCol w="2966747">
                  <a:extLst>
                    <a:ext uri="{9D8B030D-6E8A-4147-A177-3AD203B41FA5}">
                      <a16:colId xmlns:a16="http://schemas.microsoft.com/office/drawing/2014/main" val="1178823435"/>
                    </a:ext>
                  </a:extLst>
                </a:gridCol>
                <a:gridCol w="2459065">
                  <a:extLst>
                    <a:ext uri="{9D8B030D-6E8A-4147-A177-3AD203B41FA5}">
                      <a16:colId xmlns:a16="http://schemas.microsoft.com/office/drawing/2014/main" val="73599040"/>
                    </a:ext>
                  </a:extLst>
                </a:gridCol>
                <a:gridCol w="2459065">
                  <a:extLst>
                    <a:ext uri="{9D8B030D-6E8A-4147-A177-3AD203B41FA5}">
                      <a16:colId xmlns:a16="http://schemas.microsoft.com/office/drawing/2014/main" val="3918165996"/>
                    </a:ext>
                  </a:extLst>
                </a:gridCol>
              </a:tblGrid>
              <a:tr h="224484">
                <a:tc>
                  <a:txBody>
                    <a:bodyPr/>
                    <a:lstStyle/>
                    <a:p>
                      <a:r>
                        <a:rPr kumimoji="1" lang="en-US" altLang="ja-JP" sz="1100"/>
                        <a:t>Parameter</a:t>
                      </a:r>
                      <a:endParaRPr kumimoji="1" lang="ja-JP" altLang="en-US" sz="110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en-US" altLang="ja-JP" sz="1100"/>
                        <a:t>Value</a:t>
                      </a:r>
                      <a:endParaRPr kumimoji="1" lang="ja-JP" altLang="en-US" sz="11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en-US" altLang="ja-JP" sz="1100"/>
                        <a:t>Note</a:t>
                      </a:r>
                      <a:endParaRPr kumimoji="1" lang="ja-JP" altLang="en-US" sz="110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68456980"/>
                  </a:ext>
                </a:extLst>
              </a:tr>
              <a:tr h="217329">
                <a:tc>
                  <a:txBody>
                    <a:bodyPr/>
                    <a:lstStyle/>
                    <a:p>
                      <a:r>
                        <a:rPr kumimoji="1" lang="en-US" altLang="ja-JP" sz="1100" dirty="0"/>
                        <a:t>Nodes</a:t>
                      </a:r>
                      <a:endParaRPr kumimoji="1" lang="ja-JP" altLang="en-US" sz="1100" dirty="0"/>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kumimoji="1" lang="en-US" altLang="ja-JP" sz="1100" dirty="0"/>
                        <a:t>20, 50, 100</a:t>
                      </a:r>
                      <a:endParaRPr kumimoji="1" lang="ja-JP" altLang="en-US" sz="1100" dirty="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100"/>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47988804"/>
                  </a:ext>
                </a:extLst>
              </a:tr>
              <a:tr h="217329">
                <a:tc>
                  <a:txBody>
                    <a:bodyPr/>
                    <a:lstStyle/>
                    <a:p>
                      <a:r>
                        <a:rPr kumimoji="1" lang="en-US" altLang="ja-JP" sz="1100"/>
                        <a:t>Offered load(Network)[kbps]</a:t>
                      </a:r>
                      <a:endParaRPr kumimoji="1" lang="ja-JP" altLang="en-US" sz="110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100" dirty="0"/>
                        <a:t>10 – 100</a:t>
                      </a:r>
                      <a:endParaRPr kumimoji="1" lang="ja-JP" altLang="en-US" sz="1100"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0495177"/>
                  </a:ext>
                </a:extLst>
              </a:tr>
              <a:tr h="217329">
                <a:tc>
                  <a:txBody>
                    <a:bodyPr/>
                    <a:lstStyle/>
                    <a:p>
                      <a:r>
                        <a:rPr kumimoji="1" lang="en-US" altLang="ja-JP" sz="1100"/>
                        <a:t>Packet size[Byte]</a:t>
                      </a:r>
                      <a:endParaRPr kumimoji="1" lang="ja-JP" altLang="en-US" sz="1100"/>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100" dirty="0"/>
                        <a:t>100</a:t>
                      </a:r>
                      <a:endParaRPr kumimoji="1" lang="ja-JP" altLang="en-US" sz="1100"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100"/>
                        <a:t>MAC payload</a:t>
                      </a:r>
                      <a:endParaRPr kumimoji="1" lang="ja-JP" altLang="en-US" sz="1100"/>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71546646"/>
                  </a:ext>
                </a:extLst>
              </a:tr>
              <a:tr h="217329">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white"/>
                          </a:solidFill>
                          <a:effectLst/>
                          <a:uLnTx/>
                          <a:uFillTx/>
                          <a:latin typeface="Arial"/>
                        </a:rPr>
                        <a:t>PHY parameters</a:t>
                      </a:r>
                      <a:endParaRPr kumimoji="1" lang="ja-JP" altLang="en-US" sz="1100" b="0" i="0" u="none" strike="noStrike" kern="1200" cap="none" spc="0" normalizeH="0" baseline="0" noProof="0">
                        <a:ln>
                          <a:noFill/>
                        </a:ln>
                        <a:solidFill>
                          <a:prstClr val="white"/>
                        </a:solidFill>
                        <a:effectLst/>
                        <a:uLnTx/>
                        <a:uFillTx/>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prstClr val="white"/>
                          </a:solidFill>
                          <a:effectLst/>
                          <a:uLnTx/>
                          <a:uFillTx/>
                          <a:latin typeface="Arial"/>
                        </a:rPr>
                        <a:t>MAC parameters (JJ 300.10 v2.2, Table 5-28, 5-29)</a:t>
                      </a:r>
                      <a:endParaRPr kumimoji="1" lang="ja-JP" altLang="en-US" sz="1400" b="0" i="0" u="none" strike="noStrike" kern="1200" cap="none" spc="0" normalizeH="0" baseline="0" noProof="0">
                        <a:ln>
                          <a:noFill/>
                        </a:ln>
                        <a:solidFill>
                          <a:prstClr val="white"/>
                        </a:solidFill>
                        <a:effectLst/>
                        <a:uLnTx/>
                        <a:uFillTx/>
                        <a:latin typeface="Aria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prstClr val="white"/>
                          </a:solidFill>
                          <a:effectLst/>
                          <a:uLnTx/>
                          <a:uFillTx/>
                          <a:latin typeface="Arial"/>
                        </a:rPr>
                        <a:t>MAC parameters (JJ 300.10 v2.2, Table 5-28, 5-29)</a:t>
                      </a:r>
                      <a:endParaRPr kumimoji="1" lang="ja-JP" altLang="en-US" sz="1400" b="0" i="0" u="none" strike="noStrike" kern="1200" cap="none" spc="0" normalizeH="0" baseline="0" noProof="0">
                        <a:ln>
                          <a:noFill/>
                        </a:ln>
                        <a:solidFill>
                          <a:prstClr val="white"/>
                        </a:solidFill>
                        <a:effectLst/>
                        <a:uLnTx/>
                        <a:uFillTx/>
                        <a:latin typeface="Aria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3379861"/>
                  </a:ext>
                </a:extLst>
              </a:tr>
              <a:tr h="217329">
                <a:tc>
                  <a:txBody>
                    <a:bodyPr/>
                    <a:lstStyle/>
                    <a:p>
                      <a:r>
                        <a:rPr kumimoji="1" lang="en-US" altLang="ja-JP" sz="1100"/>
                        <a:t>Frequency[MHz]</a:t>
                      </a:r>
                      <a:endParaRPr kumimoji="1" lang="ja-JP" altLang="en-US" sz="1100"/>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100" dirty="0"/>
                        <a:t>920</a:t>
                      </a:r>
                      <a:endParaRPr kumimoji="1" lang="ja-JP" altLang="en-US" sz="1100"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6409137"/>
                  </a:ext>
                </a:extLst>
              </a:tr>
              <a:tr h="362215">
                <a:tc>
                  <a:txBody>
                    <a:bodyPr/>
                    <a:lstStyle/>
                    <a:p>
                      <a:r>
                        <a:rPr kumimoji="1" lang="en-US" altLang="ja-JP" sz="1100" dirty="0"/>
                        <a:t>Modulation</a:t>
                      </a:r>
                      <a:endParaRPr kumimoji="1" lang="ja-JP" altLang="en-US" sz="1100" dirty="0"/>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100" dirty="0"/>
                        <a:t>2-FSK</a:t>
                      </a:r>
                      <a:br>
                        <a:rPr kumimoji="1" lang="en-US" altLang="ja-JP" sz="1100" dirty="0"/>
                      </a:br>
                      <a:r>
                        <a:rPr kumimoji="1" lang="en-US" altLang="ja-JP" sz="1100" dirty="0">
                          <a:solidFill>
                            <a:srgbClr val="FF0000"/>
                          </a:solidFill>
                        </a:rPr>
                        <a:t>OFDM Option3 MCS4</a:t>
                      </a:r>
                    </a:p>
                    <a:p>
                      <a:r>
                        <a:rPr kumimoji="1" lang="en-US" altLang="ja-JP" sz="1100" dirty="0">
                          <a:solidFill>
                            <a:srgbClr val="FF0000"/>
                          </a:solidFill>
                        </a:rPr>
                        <a:t>OFDM Option3 MCS5</a:t>
                      </a:r>
                      <a:endParaRPr kumimoji="1" lang="ja-JP" altLang="en-US" sz="1100" dirty="0">
                        <a:solidFill>
                          <a:srgbClr val="FF0000"/>
                        </a:solidFill>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100" dirty="0"/>
                        <a:t>100kbps</a:t>
                      </a:r>
                    </a:p>
                    <a:p>
                      <a:r>
                        <a:rPr kumimoji="1" lang="en-US" altLang="ja-JP" sz="1100" dirty="0">
                          <a:solidFill>
                            <a:srgbClr val="FF0000"/>
                          </a:solidFill>
                        </a:rPr>
                        <a:t>300kbps</a:t>
                      </a:r>
                    </a:p>
                    <a:p>
                      <a:r>
                        <a:rPr kumimoji="1" lang="en-US" altLang="ja-JP" sz="1100" dirty="0">
                          <a:solidFill>
                            <a:srgbClr val="FF0000"/>
                          </a:solidFill>
                        </a:rPr>
                        <a:t>400kbps</a:t>
                      </a:r>
                      <a:endParaRPr kumimoji="1" lang="ja-JP" altLang="en-US" sz="1100" dirty="0">
                        <a:solidFill>
                          <a:srgbClr val="FF0000"/>
                        </a:solidFill>
                      </a:endParaRPr>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327282"/>
                  </a:ext>
                </a:extLst>
              </a:tr>
              <a:tr h="217329">
                <a:tc>
                  <a:txBody>
                    <a:bodyPr/>
                    <a:lstStyle/>
                    <a:p>
                      <a:r>
                        <a:rPr kumimoji="1" lang="en-US" altLang="ja-JP" sz="1100" dirty="0"/>
                        <a:t>Channel spacing[kHz]</a:t>
                      </a:r>
                      <a:endParaRPr kumimoji="1" lang="ja-JP" altLang="en-US" sz="1100" dirty="0"/>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100"/>
                        <a:t>400</a:t>
                      </a:r>
                      <a:endParaRPr kumimoji="1" lang="ja-JP" altLang="en-US" sz="110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2738816"/>
                  </a:ext>
                </a:extLst>
              </a:tr>
              <a:tr h="217329">
                <a:tc gridSpan="3">
                  <a:txBody>
                    <a:bodyPr/>
                    <a:lstStyle/>
                    <a:p>
                      <a:r>
                        <a:rPr kumimoji="1" lang="en-US" altLang="ja-JP" sz="1100" dirty="0">
                          <a:solidFill>
                            <a:schemeClr val="bg1"/>
                          </a:solidFill>
                        </a:rPr>
                        <a:t>MAC parameters (JJ-300.10 v2.2, Table 5-28, 5-29)</a:t>
                      </a:r>
                      <a:endParaRPr kumimoji="1" lang="ja-JP" altLang="en-US" sz="11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solidFill>
                  </a:tcPr>
                </a:tc>
                <a:tc hMerge="1">
                  <a:txBody>
                    <a:bodyPr/>
                    <a:lstStyle/>
                    <a:p>
                      <a:endParaRPr kumimoji="1" lang="ja-JP" altLang="en-US" sz="1400"/>
                    </a:p>
                  </a:txBody>
                  <a:tcPr/>
                </a:tc>
                <a:tc hMerge="1">
                  <a:txBody>
                    <a:bodyPr/>
                    <a:lstStyle/>
                    <a:p>
                      <a:endParaRPr kumimoji="1" lang="ja-JP" altLang="en-US" sz="1400"/>
                    </a:p>
                  </a:txBody>
                  <a:tcPr/>
                </a:tc>
                <a:extLst>
                  <a:ext uri="{0D108BD9-81ED-4DB2-BD59-A6C34878D82A}">
                    <a16:rowId xmlns:a16="http://schemas.microsoft.com/office/drawing/2014/main" val="135431523"/>
                  </a:ext>
                </a:extLst>
              </a:tr>
              <a:tr h="217329">
                <a:tc>
                  <a:txBody>
                    <a:bodyPr/>
                    <a:lstStyle/>
                    <a:p>
                      <a:r>
                        <a:rPr kumimoji="1" lang="en-US" altLang="ja-JP" sz="1100" dirty="0"/>
                        <a:t>LIFS[us]</a:t>
                      </a:r>
                      <a:endParaRPr kumimoji="1" lang="ja-JP" altLang="en-US" sz="1100" dirty="0"/>
                    </a:p>
                  </a:txBody>
                  <a:tcPr>
                    <a:lnL w="12700" cap="flat" cmpd="sng" algn="ctr">
                      <a:solidFill>
                        <a:schemeClr val="tx1"/>
                      </a:solidFill>
                      <a:prstDash val="solid"/>
                      <a:round/>
                      <a:headEnd type="none" w="med" len="med"/>
                      <a:tailEnd type="none" w="med" len="med"/>
                    </a:lnL>
                  </a:tcPr>
                </a:tc>
                <a:tc>
                  <a:txBody>
                    <a:bodyPr/>
                    <a:lstStyle/>
                    <a:p>
                      <a:r>
                        <a:rPr kumimoji="1" lang="en-US" altLang="ja-JP" sz="1100" dirty="0"/>
                        <a:t>1000</a:t>
                      </a:r>
                      <a:endParaRPr kumimoji="1" lang="ja-JP" altLang="en-US" sz="1100" dirty="0"/>
                    </a:p>
                  </a:txBody>
                  <a:tcPr/>
                </a:tc>
                <a:tc>
                  <a:txBody>
                    <a:bodyPr/>
                    <a:lstStyle/>
                    <a:p>
                      <a:r>
                        <a:rPr kumimoji="1" lang="en-US" altLang="ja-JP" sz="1100" dirty="0"/>
                        <a:t>for JJ-300.10</a:t>
                      </a:r>
                      <a:endParaRPr kumimoji="1" lang="ja-JP" altLang="en-US" sz="11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68945240"/>
                  </a:ext>
                </a:extLst>
              </a:tr>
              <a:tr h="217329">
                <a:tc>
                  <a:txBody>
                    <a:bodyPr/>
                    <a:lstStyle/>
                    <a:p>
                      <a:r>
                        <a:rPr kumimoji="1" lang="en-US" altLang="ja-JP" sz="1100" dirty="0" err="1"/>
                        <a:t>phyCCADuration</a:t>
                      </a:r>
                      <a:r>
                        <a:rPr kumimoji="1" lang="en-US" altLang="ja-JP" sz="1100" dirty="0"/>
                        <a:t>[us]</a:t>
                      </a:r>
                      <a:endParaRPr kumimoji="1" lang="ja-JP" altLang="en-US" sz="1100" dirty="0"/>
                    </a:p>
                  </a:txBody>
                  <a:tcPr>
                    <a:lnL w="12700" cap="flat" cmpd="sng" algn="ctr">
                      <a:solidFill>
                        <a:schemeClr val="tx1"/>
                      </a:solidFill>
                      <a:prstDash val="solid"/>
                      <a:round/>
                      <a:headEnd type="none" w="med" len="med"/>
                      <a:tailEnd type="none" w="med" len="med"/>
                    </a:lnL>
                  </a:tcPr>
                </a:tc>
                <a:tc>
                  <a:txBody>
                    <a:bodyPr/>
                    <a:lstStyle/>
                    <a:p>
                      <a:r>
                        <a:rPr kumimoji="1" lang="en-US" altLang="ja-JP" sz="1100" dirty="0"/>
                        <a:t>130</a:t>
                      </a:r>
                      <a:endParaRPr kumimoji="1" lang="ja-JP" altLang="en-US" sz="1100" dirty="0"/>
                    </a:p>
                  </a:txBody>
                  <a:tcPr/>
                </a:tc>
                <a:tc>
                  <a:txBody>
                    <a:bodyPr/>
                    <a:lstStyle/>
                    <a:p>
                      <a:endParaRPr kumimoji="1" lang="ja-JP" altLang="en-US" sz="11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21462410"/>
                  </a:ext>
                </a:extLst>
              </a:tr>
              <a:tr h="217329">
                <a:tc>
                  <a:txBody>
                    <a:bodyPr/>
                    <a:lstStyle/>
                    <a:p>
                      <a:r>
                        <a:rPr kumimoji="1" lang="en-US" altLang="ja-JP" sz="1100" dirty="0" err="1"/>
                        <a:t>aTurnaroundTime</a:t>
                      </a:r>
                      <a:r>
                        <a:rPr kumimoji="1" lang="en-US" altLang="ja-JP" sz="1100" dirty="0"/>
                        <a:t>[us]</a:t>
                      </a:r>
                      <a:endParaRPr kumimoji="1" lang="ja-JP" altLang="en-US" sz="1100" dirty="0"/>
                    </a:p>
                  </a:txBody>
                  <a:tcPr>
                    <a:lnL w="12700" cap="flat" cmpd="sng" algn="ctr">
                      <a:solidFill>
                        <a:schemeClr val="tx1"/>
                      </a:solidFill>
                      <a:prstDash val="solid"/>
                      <a:round/>
                      <a:headEnd type="none" w="med" len="med"/>
                      <a:tailEnd type="none" w="med" len="med"/>
                    </a:lnL>
                  </a:tcPr>
                </a:tc>
                <a:tc>
                  <a:txBody>
                    <a:bodyPr/>
                    <a:lstStyle/>
                    <a:p>
                      <a:r>
                        <a:rPr kumimoji="1" lang="en-US" altLang="ja-JP" sz="1100" dirty="0"/>
                        <a:t>1000</a:t>
                      </a:r>
                      <a:endParaRPr kumimoji="1" lang="ja-JP" altLang="en-US" sz="1100" dirty="0"/>
                    </a:p>
                  </a:txBody>
                  <a:tcPr/>
                </a:tc>
                <a:tc>
                  <a:txBody>
                    <a:bodyPr/>
                    <a:lstStyle/>
                    <a:p>
                      <a:endParaRPr kumimoji="1" lang="ja-JP" altLang="en-US" sz="11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13201575"/>
                  </a:ext>
                </a:extLst>
              </a:tr>
              <a:tr h="217329">
                <a:tc>
                  <a:txBody>
                    <a:bodyPr/>
                    <a:lstStyle/>
                    <a:p>
                      <a:r>
                        <a:rPr kumimoji="1" lang="en-US" altLang="ja-JP" sz="1100" err="1"/>
                        <a:t>aUnitBackoffPeriod</a:t>
                      </a:r>
                      <a:r>
                        <a:rPr kumimoji="1" lang="en-US" altLang="ja-JP" sz="1100"/>
                        <a:t>[us]</a:t>
                      </a:r>
                      <a:endParaRPr kumimoji="1" lang="ja-JP" altLang="en-US" sz="1100"/>
                    </a:p>
                  </a:txBody>
                  <a:tcPr>
                    <a:lnL w="12700" cap="flat" cmpd="sng" algn="ctr">
                      <a:solidFill>
                        <a:schemeClr val="tx1"/>
                      </a:solidFill>
                      <a:prstDash val="solid"/>
                      <a:round/>
                      <a:headEnd type="none" w="med" len="med"/>
                      <a:tailEnd type="none" w="med" len="med"/>
                    </a:lnL>
                  </a:tcPr>
                </a:tc>
                <a:tc>
                  <a:txBody>
                    <a:bodyPr/>
                    <a:lstStyle/>
                    <a:p>
                      <a:r>
                        <a:rPr kumimoji="1" lang="en-US" altLang="ja-JP" sz="1100" dirty="0"/>
                        <a:t>1130</a:t>
                      </a:r>
                      <a:endParaRPr kumimoji="1" lang="ja-JP" altLang="en-US" sz="1100" dirty="0"/>
                    </a:p>
                  </a:txBody>
                  <a:tcPr/>
                </a:tc>
                <a:tc>
                  <a:txBody>
                    <a:bodyPr/>
                    <a:lstStyle/>
                    <a:p>
                      <a:endParaRPr kumimoji="1" lang="ja-JP" altLang="en-US" sz="11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2858331"/>
                  </a:ext>
                </a:extLst>
              </a:tr>
              <a:tr h="362215">
                <a:tc>
                  <a:txBody>
                    <a:bodyPr/>
                    <a:lstStyle/>
                    <a:p>
                      <a:r>
                        <a:rPr kumimoji="1" lang="en-US" altLang="ja-JP" sz="1100"/>
                        <a:t>Rx-to-Tx Turnaround time[us]</a:t>
                      </a:r>
                      <a:endParaRPr kumimoji="1" lang="ja-JP" altLang="en-US" sz="1100"/>
                    </a:p>
                  </a:txBody>
                  <a:tcPr>
                    <a:lnL w="12700" cap="flat" cmpd="sng" algn="ctr">
                      <a:solidFill>
                        <a:schemeClr val="tx1"/>
                      </a:solidFill>
                      <a:prstDash val="solid"/>
                      <a:round/>
                      <a:headEnd type="none" w="med" len="med"/>
                      <a:tailEnd type="none" w="med" len="med"/>
                    </a:lnL>
                  </a:tcPr>
                </a:tc>
                <a:tc>
                  <a:txBody>
                    <a:bodyPr/>
                    <a:lstStyle/>
                    <a:p>
                      <a:r>
                        <a:rPr kumimoji="1" lang="en-US" altLang="ja-JP" sz="1100" dirty="0"/>
                        <a:t>300</a:t>
                      </a:r>
                      <a:endParaRPr kumimoji="1" lang="ja-JP"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300 us or more,</a:t>
                      </a:r>
                      <a:br>
                        <a:rPr kumimoji="1" lang="en-US" altLang="ja-JP" sz="1100" dirty="0"/>
                      </a:br>
                      <a:r>
                        <a:rPr kumimoji="1" lang="en-US" altLang="ja-JP" sz="1100" dirty="0"/>
                        <a:t>1000 us or less</a:t>
                      </a:r>
                      <a:endParaRPr kumimoji="1" lang="ja-JP" altLang="en-US" sz="11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0568224"/>
                  </a:ext>
                </a:extLst>
              </a:tr>
              <a:tr h="217329">
                <a:tc>
                  <a:txBody>
                    <a:bodyPr/>
                    <a:lstStyle/>
                    <a:p>
                      <a:r>
                        <a:rPr kumimoji="1" lang="en-US" altLang="ja-JP" sz="1100"/>
                        <a:t>Tx-to-Rx Turnaround time[us]</a:t>
                      </a:r>
                      <a:endParaRPr kumimoji="1" lang="ja-JP" altLang="en-US" sz="1100"/>
                    </a:p>
                  </a:txBody>
                  <a:tcPr>
                    <a:lnL w="12700" cap="flat" cmpd="sng" algn="ctr">
                      <a:solidFill>
                        <a:schemeClr val="tx1"/>
                      </a:solidFill>
                      <a:prstDash val="solid"/>
                      <a:round/>
                      <a:headEnd type="none" w="med" len="med"/>
                      <a:tailEnd type="none" w="med" len="med"/>
                    </a:lnL>
                  </a:tcPr>
                </a:tc>
                <a:tc>
                  <a:txBody>
                    <a:bodyPr/>
                    <a:lstStyle/>
                    <a:p>
                      <a:r>
                        <a:rPr kumimoji="1" lang="en-US" altLang="ja-JP" sz="1100" dirty="0"/>
                        <a:t>300</a:t>
                      </a:r>
                      <a:endParaRPr kumimoji="1" lang="ja-JP"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Less than 300 us</a:t>
                      </a:r>
                      <a:endParaRPr kumimoji="1" lang="ja-JP" altLang="en-US" sz="11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52625158"/>
                  </a:ext>
                </a:extLst>
              </a:tr>
              <a:tr h="217329">
                <a:tc>
                  <a:txBody>
                    <a:bodyPr/>
                    <a:lstStyle/>
                    <a:p>
                      <a:r>
                        <a:rPr kumimoji="1" lang="en-US" altLang="ja-JP" sz="1100" err="1"/>
                        <a:t>macMaxBE</a:t>
                      </a:r>
                      <a:endParaRPr kumimoji="1" lang="ja-JP" altLang="en-US" sz="1100"/>
                    </a:p>
                  </a:txBody>
                  <a:tcPr>
                    <a:lnL w="12700" cap="flat" cmpd="sng" algn="ctr">
                      <a:solidFill>
                        <a:schemeClr val="tx1"/>
                      </a:solidFill>
                      <a:prstDash val="solid"/>
                      <a:round/>
                      <a:headEnd type="none" w="med" len="med"/>
                      <a:tailEnd type="none" w="med" len="med"/>
                    </a:lnL>
                  </a:tcPr>
                </a:tc>
                <a:tc>
                  <a:txBody>
                    <a:bodyPr/>
                    <a:lstStyle/>
                    <a:p>
                      <a:r>
                        <a:rPr kumimoji="1" lang="en-US" altLang="ja-JP" sz="1100" dirty="0"/>
                        <a:t>8</a:t>
                      </a:r>
                      <a:endParaRPr kumimoji="1" lang="ja-JP"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97979844"/>
                  </a:ext>
                </a:extLst>
              </a:tr>
              <a:tr h="217329">
                <a:tc>
                  <a:txBody>
                    <a:bodyPr/>
                    <a:lstStyle/>
                    <a:p>
                      <a:r>
                        <a:rPr kumimoji="1" lang="en-US" altLang="ja-JP" sz="1100" err="1"/>
                        <a:t>macMinBE</a:t>
                      </a:r>
                      <a:endParaRPr kumimoji="1" lang="ja-JP" altLang="en-US" sz="1100"/>
                    </a:p>
                  </a:txBody>
                  <a:tcPr>
                    <a:lnL w="12700" cap="flat" cmpd="sng" algn="ctr">
                      <a:solidFill>
                        <a:schemeClr val="tx1"/>
                      </a:solidFill>
                      <a:prstDash val="solid"/>
                      <a:round/>
                      <a:headEnd type="none" w="med" len="med"/>
                      <a:tailEnd type="none" w="med" len="med"/>
                    </a:lnL>
                  </a:tcPr>
                </a:tc>
                <a:tc>
                  <a:txBody>
                    <a:bodyPr/>
                    <a:lstStyle/>
                    <a:p>
                      <a:r>
                        <a:rPr kumimoji="1" lang="en-US" altLang="ja-JP" sz="1100"/>
                        <a:t>8</a:t>
                      </a:r>
                      <a:endParaRPr kumimoji="1" lang="ja-JP" altLang="en-US" sz="11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5428497"/>
                  </a:ext>
                </a:extLst>
              </a:tr>
              <a:tr h="217329">
                <a:tc>
                  <a:txBody>
                    <a:bodyPr/>
                    <a:lstStyle/>
                    <a:p>
                      <a:r>
                        <a:rPr kumimoji="1" lang="en-US" altLang="ja-JP" sz="1100" err="1"/>
                        <a:t>macMaxCsmaBackoffs</a:t>
                      </a:r>
                      <a:endParaRPr kumimoji="1" lang="ja-JP" altLang="en-US" sz="1100"/>
                    </a:p>
                  </a:txBody>
                  <a:tcPr>
                    <a:lnL w="12700" cap="flat" cmpd="sng" algn="ctr">
                      <a:solidFill>
                        <a:schemeClr val="tx1"/>
                      </a:solidFill>
                      <a:prstDash val="solid"/>
                      <a:round/>
                      <a:headEnd type="none" w="med" len="med"/>
                      <a:tailEnd type="none" w="med" len="med"/>
                    </a:lnL>
                  </a:tcPr>
                </a:tc>
                <a:tc>
                  <a:txBody>
                    <a:bodyPr/>
                    <a:lstStyle/>
                    <a:p>
                      <a:r>
                        <a:rPr kumimoji="1" lang="en-US" altLang="ja-JP" sz="1100"/>
                        <a:t>4</a:t>
                      </a:r>
                      <a:endParaRPr kumimoji="1" lang="ja-JP" altLang="en-US" sz="11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46098330"/>
                  </a:ext>
                </a:extLst>
              </a:tr>
              <a:tr h="217329">
                <a:tc>
                  <a:txBody>
                    <a:bodyPr/>
                    <a:lstStyle/>
                    <a:p>
                      <a:r>
                        <a:rPr kumimoji="1" lang="en-US" altLang="ja-JP" sz="1100" err="1"/>
                        <a:t>macMaxFrameRetries</a:t>
                      </a:r>
                      <a:endParaRPr kumimoji="1" lang="ja-JP" altLang="en-US" sz="110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en-US" altLang="ja-JP" sz="1100"/>
                        <a:t>3</a:t>
                      </a:r>
                      <a:endParaRPr kumimoji="1" lang="ja-JP" altLang="en-US" sz="1100"/>
                    </a:p>
                  </a:txBody>
                  <a:tcP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269296"/>
                  </a:ext>
                </a:extLst>
              </a:tr>
            </a:tbl>
          </a:graphicData>
        </a:graphic>
      </p:graphicFrame>
    </p:spTree>
    <p:extLst>
      <p:ext uri="{BB962C8B-B14F-4D97-AF65-F5344CB8AC3E}">
        <p14:creationId xmlns:p14="http://schemas.microsoft.com/office/powerpoint/2010/main" val="3370287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6">
            <a:extLst>
              <a:ext uri="{FF2B5EF4-FFF2-40B4-BE49-F238E27FC236}">
                <a16:creationId xmlns:a16="http://schemas.microsoft.com/office/drawing/2014/main" id="{8C441AB7-C4BF-C5E4-731D-73451DDB0E00}"/>
              </a:ext>
            </a:extLst>
          </p:cNvPr>
          <p:cNvPicPr>
            <a:picLocks noChangeAspect="1"/>
          </p:cNvPicPr>
          <p:nvPr/>
        </p:nvPicPr>
        <p:blipFill>
          <a:blip r:embed="rId2"/>
          <a:stretch>
            <a:fillRect/>
          </a:stretch>
        </p:blipFill>
        <p:spPr>
          <a:xfrm>
            <a:off x="2072390" y="996008"/>
            <a:ext cx="4651307" cy="4255261"/>
          </a:xfrm>
          <a:prstGeom prst="rect">
            <a:avLst/>
          </a:prstGeom>
        </p:spPr>
      </p:pic>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359532" y="604108"/>
            <a:ext cx="8228880" cy="479685"/>
          </a:xfrm>
        </p:spPr>
        <p:txBody>
          <a:bodyPr/>
          <a:lstStyle/>
          <a:p>
            <a:pPr algn="ctr"/>
            <a:r>
              <a:rPr kumimoji="1" lang="en-US" altLang="ja-JP" sz="2400" b="1"/>
              <a:t>Node Deployment of 20 Nodes</a:t>
            </a:r>
            <a:endParaRPr lang="en-US" sz="2400" b="1"/>
          </a:p>
        </p:txBody>
      </p:sp>
      <p:sp>
        <p:nvSpPr>
          <p:cNvPr id="4" name="テキスト ボックス 7">
            <a:extLst>
              <a:ext uri="{FF2B5EF4-FFF2-40B4-BE49-F238E27FC236}">
                <a16:creationId xmlns:a16="http://schemas.microsoft.com/office/drawing/2014/main" id="{67605EBE-9034-8EA6-8B57-07E04405C09E}"/>
              </a:ext>
            </a:extLst>
          </p:cNvPr>
          <p:cNvSpPr txBox="1"/>
          <p:nvPr/>
        </p:nvSpPr>
        <p:spPr>
          <a:xfrm>
            <a:off x="1791603" y="5251269"/>
            <a:ext cx="4812536" cy="1019253"/>
          </a:xfrm>
          <a:prstGeom prst="rect">
            <a:avLst/>
          </a:prstGeom>
          <a:noFill/>
        </p:spPr>
        <p:txBody>
          <a:bodyPr wrap="none" rtlCol="0">
            <a:spAutoFit/>
          </a:bodyPr>
          <a:lstStyle/>
          <a:p>
            <a:pPr>
              <a:lnSpc>
                <a:spcPct val="130000"/>
              </a:lnSpc>
            </a:pPr>
            <a:r>
              <a:rPr lang="en-US" altLang="ja-JP" sz="1600" dirty="0"/>
              <a:t>PANC is placed at the center of a 100 m circle.</a:t>
            </a:r>
            <a:br>
              <a:rPr lang="en-US" altLang="ja-JP" sz="1600" dirty="0"/>
            </a:br>
            <a:r>
              <a:rPr lang="en-US" altLang="ja-JP" sz="1600" dirty="0"/>
              <a:t>Each node is placed using the sunflower algorithm.</a:t>
            </a:r>
          </a:p>
          <a:p>
            <a:pPr>
              <a:lnSpc>
                <a:spcPct val="130000"/>
              </a:lnSpc>
            </a:pPr>
            <a:r>
              <a:rPr kumimoji="1" lang="en-US" altLang="ja-JP" sz="1600" dirty="0"/>
              <a:t>E</a:t>
            </a:r>
            <a:r>
              <a:rPr lang="en-US" altLang="ja-JP" sz="1600" dirty="0"/>
              <a:t>ach node sends packets to PANC.</a:t>
            </a:r>
            <a:endParaRPr kumimoji="1" lang="ja-JP" altLang="en-US" sz="1600" dirty="0"/>
          </a:p>
        </p:txBody>
      </p:sp>
      <p:sp>
        <p:nvSpPr>
          <p:cNvPr id="5" name="テキスト ボックス 4">
            <a:extLst>
              <a:ext uri="{FF2B5EF4-FFF2-40B4-BE49-F238E27FC236}">
                <a16:creationId xmlns:a16="http://schemas.microsoft.com/office/drawing/2014/main" id="{EDB16CFE-394F-8062-2465-61F4E8DFA969}"/>
              </a:ext>
            </a:extLst>
          </p:cNvPr>
          <p:cNvSpPr txBox="1"/>
          <p:nvPr/>
        </p:nvSpPr>
        <p:spPr>
          <a:xfrm>
            <a:off x="627017" y="6216287"/>
            <a:ext cx="2157963" cy="261610"/>
          </a:xfrm>
          <a:prstGeom prst="rect">
            <a:avLst/>
          </a:prstGeom>
          <a:noFill/>
        </p:spPr>
        <p:txBody>
          <a:bodyPr wrap="none" rtlCol="0">
            <a:spAutoFit/>
          </a:bodyPr>
          <a:lstStyle/>
          <a:p>
            <a:r>
              <a:rPr kumimoji="1" lang="en-US" altLang="ja-JP" sz="1100" dirty="0"/>
              <a:t>[1] See details at15-23-0167-00</a:t>
            </a:r>
            <a:endParaRPr kumimoji="1" lang="ja-JP" altLang="en-US" sz="1100" dirty="0"/>
          </a:p>
        </p:txBody>
      </p:sp>
      <p:sp>
        <p:nvSpPr>
          <p:cNvPr id="6" name="テキスト ボックス 5">
            <a:extLst>
              <a:ext uri="{FF2B5EF4-FFF2-40B4-BE49-F238E27FC236}">
                <a16:creationId xmlns:a16="http://schemas.microsoft.com/office/drawing/2014/main" id="{5FDD0AF8-2B22-C5B3-AA3B-B4F4222D27A8}"/>
              </a:ext>
            </a:extLst>
          </p:cNvPr>
          <p:cNvSpPr txBox="1"/>
          <p:nvPr/>
        </p:nvSpPr>
        <p:spPr>
          <a:xfrm>
            <a:off x="6648995" y="571610"/>
            <a:ext cx="383438" cy="307777"/>
          </a:xfrm>
          <a:prstGeom prst="rect">
            <a:avLst/>
          </a:prstGeom>
          <a:noFill/>
        </p:spPr>
        <p:txBody>
          <a:bodyPr wrap="none" rtlCol="0">
            <a:spAutoFit/>
          </a:bodyPr>
          <a:lstStyle/>
          <a:p>
            <a:r>
              <a:rPr kumimoji="1" lang="en-US" altLang="ja-JP" sz="1400" dirty="0"/>
              <a:t>[1]</a:t>
            </a:r>
            <a:endParaRPr kumimoji="1" lang="ja-JP" altLang="en-US" sz="1400" dirty="0"/>
          </a:p>
        </p:txBody>
      </p:sp>
    </p:spTree>
    <p:extLst>
      <p:ext uri="{BB962C8B-B14F-4D97-AF65-F5344CB8AC3E}">
        <p14:creationId xmlns:p14="http://schemas.microsoft.com/office/powerpoint/2010/main" val="2268473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1608</Words>
  <Application>Microsoft Office PowerPoint</Application>
  <PresentationFormat>画面に合わせる (4:3)</PresentationFormat>
  <Paragraphs>187</Paragraphs>
  <Slides>14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-apple-system</vt:lpstr>
      <vt:lpstr>Arial</vt:lpstr>
      <vt:lpstr>Calibri</vt:lpstr>
      <vt:lpstr>Courier New</vt:lpstr>
      <vt:lpstr>Symbol</vt:lpstr>
      <vt:lpstr>Times New Roman</vt:lpstr>
      <vt:lpstr>Wingdings</vt:lpstr>
      <vt:lpstr>Office Theme</vt:lpstr>
      <vt:lpstr>PowerPoint プレゼンテーション</vt:lpstr>
      <vt:lpstr>PowerPoint プレゼンテーション</vt:lpstr>
      <vt:lpstr>PowerPoint プレゼンテーション</vt:lpstr>
      <vt:lpstr>PowerPoint プレゼンテーション</vt:lpstr>
      <vt:lpstr>CSMA/CA in JJ-300.10</vt:lpstr>
      <vt:lpstr>CSMA Differences Between JJ-300.10 and 802.15.4</vt:lpstr>
      <vt:lpstr>JJ-300.10 Backoff Operation</vt:lpstr>
      <vt:lpstr>Simulation Parameters</vt:lpstr>
      <vt:lpstr>Node Deployment of 20 Nodes</vt:lpstr>
      <vt:lpstr>Packet Delivery Rate Curve and Latency Curve for 20 Nodes</vt:lpstr>
      <vt:lpstr>Packet Delivery Rate Curve and Latency Curve for 50 Nodes</vt:lpstr>
      <vt:lpstr>Packet Delivery Rate Curve and Latency Curve for 100 Nodes</vt:lpstr>
      <vt:lpstr>Simulation Results Summary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2023-05-16T13:48:13Z</dcterms:created>
  <dcterms:modified xsi:type="dcterms:W3CDTF">2023-05-16T13:48:25Z</dcterms:modified>
  <dc:language/>
</cp:coreProperties>
</file>