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258" r:id="rId3"/>
    <p:sldId id="295" r:id="rId4"/>
    <p:sldId id="304" r:id="rId5"/>
    <p:sldId id="307" r:id="rId6"/>
    <p:sldId id="303" r:id="rId7"/>
    <p:sldId id="299"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6BE2"/>
    <a:srgbClr val="0432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467FDE-0918-4B33-8634-32495E066201}" v="3" dt="2023-05-16T03:47:22.7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5"/>
    <p:restoredTop sz="95915"/>
  </p:normalViewPr>
  <p:slideViewPr>
    <p:cSldViewPr>
      <p:cViewPr varScale="1">
        <p:scale>
          <a:sx n="131" d="100"/>
          <a:sy n="131" d="100"/>
        </p:scale>
        <p:origin x="1856" y="1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122" d="100"/>
          <a:sy n="122" d="100"/>
        </p:scale>
        <p:origin x="4976" y="10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dirty="0"/>
              <a:t>May 2023</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dirty="0"/>
              <a:t>C. Aldana, et al</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dirty="0"/>
              <a:t>May 2023</a:t>
            </a:r>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C. Aldana, et al</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May 2023</a:t>
            </a:r>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C. Aldana,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513946"/>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5004048" y="6475413"/>
            <a:ext cx="3606552" cy="184666"/>
          </a:xfrm>
        </p:spPr>
        <p:txBody>
          <a:bodyPr/>
          <a:lstStyle/>
          <a:p>
            <a:r>
              <a:rPr lang="en-US" altLang="en-US" dirty="0"/>
              <a:t>C. Aldana, et. al</a:t>
            </a:r>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8458200" cy="49705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600"/>
              </a:spcBef>
            </a:pPr>
            <a:r>
              <a:rPr lang="en-US" altLang="en-US" sz="1400" b="1" dirty="0"/>
              <a:t>Submission Title:</a:t>
            </a:r>
            <a:r>
              <a:rPr lang="en-US" altLang="en-US" sz="1400" dirty="0"/>
              <a:t> 	</a:t>
            </a:r>
            <a:r>
              <a:rPr lang="en-US" sz="1400" dirty="0"/>
              <a:t>Some thoughts on 4ab capabilities</a:t>
            </a:r>
            <a:endParaRPr lang="en-US" altLang="en-US" sz="1400" dirty="0"/>
          </a:p>
          <a:p>
            <a:pPr>
              <a:spcBef>
                <a:spcPts val="600"/>
              </a:spcBef>
            </a:pPr>
            <a:r>
              <a:rPr lang="en-US" altLang="en-US" sz="1400" b="1" dirty="0"/>
              <a:t>Date Submitted:</a:t>
            </a:r>
            <a:r>
              <a:rPr lang="en-US" altLang="en-US" sz="1400" dirty="0">
                <a:solidFill>
                  <a:srgbClr val="FF0000"/>
                </a:solidFill>
              </a:rPr>
              <a:t> 	</a:t>
            </a:r>
            <a:r>
              <a:rPr lang="en-US" altLang="en-US" sz="1400" dirty="0">
                <a:solidFill>
                  <a:srgbClr val="000000"/>
                </a:solidFill>
              </a:rPr>
              <a:t>May 15, 2023</a:t>
            </a:r>
            <a:r>
              <a:rPr lang="en-US" altLang="en-US" sz="1400" dirty="0"/>
              <a:t>	</a:t>
            </a:r>
          </a:p>
          <a:p>
            <a:pPr>
              <a:spcBef>
                <a:spcPts val="600"/>
              </a:spcBef>
            </a:pPr>
            <a:r>
              <a:rPr lang="en-US" altLang="en-US" sz="1400" b="1" dirty="0"/>
              <a:t>Source:</a:t>
            </a:r>
            <a:r>
              <a:rPr lang="en-US" altLang="en-US" sz="1400" dirty="0"/>
              <a:t> 	</a:t>
            </a:r>
            <a:r>
              <a:rPr lang="en-US" altLang="en-US" sz="1400" dirty="0">
                <a:latin typeface="+mj-lt"/>
              </a:rPr>
              <a:t>Carlos Aldana (Meta), Kangjin Yoon (Meta), Chunyu Hu (Meta), Claudio da Silva (Meta), Guoqing Li (Meta)</a:t>
            </a:r>
          </a:p>
          <a:p>
            <a:pPr>
              <a:spcBef>
                <a:spcPts val="600"/>
              </a:spcBef>
            </a:pPr>
            <a:r>
              <a:rPr lang="en-US" altLang="en-US" sz="1400" b="1" dirty="0">
                <a:solidFill>
                  <a:schemeClr val="tx2"/>
                </a:solidFill>
              </a:rPr>
              <a:t>Address</a:t>
            </a:r>
            <a:r>
              <a:rPr lang="en-US" altLang="en-US" sz="1400" dirty="0">
                <a:solidFill>
                  <a:schemeClr val="tx2"/>
                </a:solidFill>
              </a:rPr>
              <a:t>: 	</a:t>
            </a:r>
            <a:r>
              <a:rPr lang="en-US" altLang="en-US" sz="1400" dirty="0">
                <a:latin typeface="Times New Roman" panose="02020603050405020304" pitchFamily="18" charset="0"/>
                <a:cs typeface="Times New Roman" panose="02020603050405020304" pitchFamily="18" charset="0"/>
              </a:rPr>
              <a:t>[</a:t>
            </a:r>
            <a:r>
              <a:rPr lang="en-US" altLang="en-US" sz="1400" dirty="0">
                <a:solidFill>
                  <a:schemeClr val="tx1"/>
                </a:solidFill>
                <a:latin typeface="Times New Roman" panose="02020603050405020304" pitchFamily="18" charset="0"/>
                <a:cs typeface="Times New Roman" panose="02020603050405020304" pitchFamily="18" charset="0"/>
              </a:rPr>
              <a:t>1 Hacker Way, Menlo Park, CA 94025]</a:t>
            </a:r>
            <a:endParaRPr lang="en-US" altLang="en-US" sz="1400" dirty="0">
              <a:solidFill>
                <a:schemeClr val="tx2"/>
              </a:solidFill>
            </a:endParaRPr>
          </a:p>
          <a:p>
            <a:pPr>
              <a:spcBef>
                <a:spcPts val="600"/>
              </a:spcBef>
            </a:pPr>
            <a:r>
              <a:rPr lang="en-US" altLang="en-US" sz="1400" b="1" dirty="0">
                <a:solidFill>
                  <a:schemeClr val="tx2"/>
                </a:solidFill>
              </a:rPr>
              <a:t>E-Mails</a:t>
            </a:r>
            <a:r>
              <a:rPr lang="en-US" altLang="en-US" sz="1400" dirty="0">
                <a:solidFill>
                  <a:schemeClr val="tx2"/>
                </a:solidFill>
              </a:rPr>
              <a:t>:</a:t>
            </a:r>
            <a:r>
              <a:rPr lang="en-US" altLang="en-US" sz="1400" dirty="0">
                <a:solidFill>
                  <a:schemeClr val="tx2"/>
                </a:solidFill>
                <a:hlinkClick r:id="rId2"/>
              </a:rPr>
              <a:t> </a:t>
            </a:r>
            <a:r>
              <a:rPr lang="en-US" altLang="en-US" sz="1400" dirty="0">
                <a:solidFill>
                  <a:schemeClr val="tx2"/>
                </a:solidFill>
              </a:rPr>
              <a:t>	</a:t>
            </a:r>
            <a:r>
              <a:rPr lang="en-US" altLang="en-US" sz="1400" dirty="0">
                <a:latin typeface="Times New Roman" panose="02020603050405020304" pitchFamily="18" charset="0"/>
              </a:rPr>
              <a:t>[</a:t>
            </a:r>
            <a:r>
              <a:rPr lang="en-US" altLang="en-US" sz="1400" dirty="0" err="1">
                <a:latin typeface="Times New Roman" panose="02020603050405020304" pitchFamily="18" charset="0"/>
              </a:rPr>
              <a:t>caldana</a:t>
            </a:r>
            <a:r>
              <a:rPr lang="en-US" altLang="en-US" sz="1400" dirty="0">
                <a:latin typeface="Times New Roman" panose="02020603050405020304" pitchFamily="18" charset="0"/>
              </a:rPr>
              <a:t> (at) meta.com, </a:t>
            </a:r>
            <a:r>
              <a:rPr lang="en-US" altLang="en-US" sz="1400" dirty="0" err="1">
                <a:latin typeface="Times New Roman" panose="02020603050405020304" pitchFamily="18" charset="0"/>
              </a:rPr>
              <a:t>kyoon</a:t>
            </a:r>
            <a:r>
              <a:rPr lang="en-US" altLang="en-US" sz="1400" dirty="0">
                <a:latin typeface="Times New Roman" panose="02020603050405020304" pitchFamily="18" charset="0"/>
              </a:rPr>
              <a:t> (at) meta.com, </a:t>
            </a:r>
            <a:r>
              <a:rPr lang="en-US" altLang="en-US" sz="1400" dirty="0" err="1">
                <a:latin typeface="Times New Roman" panose="02020603050405020304" pitchFamily="18" charset="0"/>
              </a:rPr>
              <a:t>chunyuhu</a:t>
            </a:r>
            <a:r>
              <a:rPr lang="en-US" altLang="en-US" sz="1400" dirty="0">
                <a:latin typeface="Times New Roman" panose="02020603050405020304" pitchFamily="18" charset="0"/>
              </a:rPr>
              <a:t> (at) meta.com, </a:t>
            </a:r>
            <a:r>
              <a:rPr lang="en-US" altLang="en-US" sz="1400" dirty="0" err="1">
                <a:latin typeface="Times New Roman" panose="02020603050405020304" pitchFamily="18" charset="0"/>
              </a:rPr>
              <a:t>claudiodasilva</a:t>
            </a:r>
            <a:r>
              <a:rPr lang="en-US" altLang="en-US" sz="1400" dirty="0">
                <a:latin typeface="Times New Roman" panose="02020603050405020304" pitchFamily="18" charset="0"/>
              </a:rPr>
              <a:t> (at) meta.com, </a:t>
            </a:r>
            <a:r>
              <a:rPr lang="en-US" altLang="en-US" sz="1400" dirty="0" err="1">
                <a:latin typeface="Times New Roman" panose="02020603050405020304" pitchFamily="18" charset="0"/>
              </a:rPr>
              <a:t>guoqingli</a:t>
            </a:r>
            <a:r>
              <a:rPr lang="en-US" altLang="en-US" sz="1400" dirty="0">
                <a:latin typeface="Times New Roman" panose="02020603050405020304" pitchFamily="18" charset="0"/>
              </a:rPr>
              <a:t> (at) meta.com]</a:t>
            </a:r>
            <a:endParaRPr lang="en-US" altLang="en-US" sz="1400" dirty="0">
              <a:solidFill>
                <a:schemeClr val="tx2"/>
              </a:solidFill>
            </a:endParaRPr>
          </a:p>
          <a:p>
            <a:pPr>
              <a:spcBef>
                <a:spcPts val="600"/>
              </a:spcBef>
            </a:pPr>
            <a:r>
              <a:rPr lang="en-US" altLang="en-US" sz="1400" b="1" dirty="0"/>
              <a:t>Abstract:</a:t>
            </a:r>
            <a:r>
              <a:rPr lang="en-US" altLang="en-US" sz="1400" dirty="0"/>
              <a:t>	Initial thoughts on defining the 4ab capabilities</a:t>
            </a:r>
          </a:p>
          <a:p>
            <a:pPr>
              <a:spcBef>
                <a:spcPts val="600"/>
              </a:spcBef>
              <a:spcAft>
                <a:spcPts val="600"/>
              </a:spcAft>
            </a:pPr>
            <a:r>
              <a:rPr lang="en-US" altLang="en-US" sz="1400" b="1" dirty="0"/>
              <a:t>Purpose:   	</a:t>
            </a:r>
            <a:r>
              <a:rPr lang="en-US" altLang="en-US" sz="1400" dirty="0"/>
              <a:t>To start discussion on the subject</a:t>
            </a:r>
          </a:p>
          <a:p>
            <a:pPr>
              <a:spcBef>
                <a:spcPts val="600"/>
              </a:spcBef>
              <a:spcAft>
                <a:spcPts val="600"/>
              </a:spcAft>
            </a:pPr>
            <a:r>
              <a:rPr lang="en-US" altLang="en-US" sz="1400" b="1" dirty="0"/>
              <a:t>Notice:	</a:t>
            </a:r>
            <a:r>
              <a:rPr lang="en-US" altLang="en-US" sz="14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pPr>
            <a:r>
              <a:rPr lang="en-US" altLang="en-US" sz="1400" b="1" dirty="0"/>
              <a:t>Release:</a:t>
            </a:r>
            <a:r>
              <a:rPr lang="en-US" altLang="en-US" sz="14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15-23-0264-00-04ab</a:t>
            </a:r>
            <a:endParaRPr lang="en-US" altLang="en-US" sz="1400" b="1" dirty="0"/>
          </a:p>
        </p:txBody>
      </p:sp>
      <p:sp>
        <p:nvSpPr>
          <p:cNvPr id="2" name="Date Placeholder 1">
            <a:extLst>
              <a:ext uri="{FF2B5EF4-FFF2-40B4-BE49-F238E27FC236}">
                <a16:creationId xmlns:a16="http://schemas.microsoft.com/office/drawing/2014/main" id="{184BED98-356F-96F6-FB7A-8CD699993026}"/>
              </a:ext>
            </a:extLst>
          </p:cNvPr>
          <p:cNvSpPr>
            <a:spLocks noGrp="1"/>
          </p:cNvSpPr>
          <p:nvPr>
            <p:ph type="dt" sz="half" idx="10"/>
          </p:nvPr>
        </p:nvSpPr>
        <p:spPr>
          <a:xfrm>
            <a:off x="685800" y="378281"/>
            <a:ext cx="1600200" cy="215444"/>
          </a:xfrm>
        </p:spPr>
        <p:txBody>
          <a:bodyPr/>
          <a:lstStyle/>
          <a:p>
            <a:r>
              <a:rPr lang="en-US" altLang="en-US" dirty="0"/>
              <a:t>May 2023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112162598"/>
              </p:ext>
            </p:extLst>
          </p:nvPr>
        </p:nvGraphicFramePr>
        <p:xfrm>
          <a:off x="685800" y="908723"/>
          <a:ext cx="7774632" cy="5265711"/>
        </p:xfrm>
        <a:graphic>
          <a:graphicData uri="http://schemas.openxmlformats.org/drawingml/2006/table">
            <a:tbl>
              <a:tblPr firstRow="1" bandRow="1">
                <a:tableStyleId>{5940675A-B579-460E-94D1-54222C63F5DA}</a:tableStyleId>
              </a:tblPr>
              <a:tblGrid>
                <a:gridCol w="4267200">
                  <a:extLst>
                    <a:ext uri="{9D8B030D-6E8A-4147-A177-3AD203B41FA5}">
                      <a16:colId xmlns:a16="http://schemas.microsoft.com/office/drawing/2014/main" val="1745747388"/>
                    </a:ext>
                  </a:extLst>
                </a:gridCol>
                <a:gridCol w="3507432">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PAR Objective</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Proposed Solution (how addressed)</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16017004"/>
                  </a:ext>
                </a:extLst>
              </a:tr>
              <a:tr h="577279">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2336347152"/>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capabilities</a:t>
                      </a:r>
                    </a:p>
                  </a:txBody>
                  <a:tcPr marL="62197" marR="62197" marT="0" marB="0">
                    <a:noFill/>
                  </a:tcPr>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Other coexistence improvement</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capabilities</a:t>
                      </a:r>
                    </a:p>
                  </a:txBody>
                  <a:tcPr marL="62197" marR="62197" marT="0" marB="0">
                    <a:noFill/>
                  </a:tcPr>
                </a:tc>
                <a:extLst>
                  <a:ext uri="{0D108BD9-81ED-4DB2-BD59-A6C34878D82A}">
                    <a16:rowId xmlns:a16="http://schemas.microsoft.com/office/drawing/2014/main" val="3550120941"/>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Backward compatibility with enhanced ranging capable devices (ERDEVs)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capabilities</a:t>
                      </a:r>
                    </a:p>
                  </a:txBody>
                  <a:tcPr marL="62197" marR="62197" marT="0" marB="0">
                    <a:noFill/>
                  </a:tcPr>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Improved link budget and/or reduced air-time</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capabilities</a:t>
                      </a:r>
                    </a:p>
                  </a:txBody>
                  <a:tcPr marL="62197" marR="62197" marT="0" marB="0">
                    <a:noFill/>
                  </a:tcPr>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Additional channels and operating frequencies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capabilities</a:t>
                      </a:r>
                    </a:p>
                  </a:txBody>
                  <a:tcPr marL="62197" marR="62197" marT="0" marB="0">
                    <a:noFill/>
                  </a:tcPr>
                </a:tc>
                <a:extLst>
                  <a:ext uri="{0D108BD9-81ED-4DB2-BD59-A6C34878D82A}">
                    <a16:rowId xmlns:a16="http://schemas.microsoft.com/office/drawing/2014/main" val="770140464"/>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capabilities</a:t>
                      </a:r>
                    </a:p>
                  </a:txBody>
                  <a:tcPr marL="62197" marR="62197" marT="0" marB="0">
                    <a:noFill/>
                  </a:tcPr>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solidFill>
                            <a:schemeClr val="tx1"/>
                          </a:solidFill>
                          <a:effectLst/>
                          <a:latin typeface="Calibri" panose="020F0502020204030204" pitchFamily="34" charset="0"/>
                          <a:cs typeface="Calibri" panose="020F0502020204030204" pitchFamily="34" charset="0"/>
                        </a:rPr>
                        <a:t>Reduced complexity and power consumption</a:t>
                      </a:r>
                      <a:endParaRPr lang="en-US" sz="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capabilities</a:t>
                      </a:r>
                    </a:p>
                  </a:txBody>
                  <a:tcPr marL="62197" marR="62197" marT="0" marB="0">
                    <a:noFill/>
                  </a:tcPr>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Hybrid operation with narrowband signaling to assist UWB</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capabilities</a:t>
                      </a:r>
                    </a:p>
                  </a:txBody>
                  <a:tcPr marL="62197" marR="62197" marT="0" marB="0">
                    <a:noFill/>
                  </a:tcPr>
                </a:tc>
                <a:extLst>
                  <a:ext uri="{0D108BD9-81ED-4DB2-BD59-A6C34878D82A}">
                    <a16:rowId xmlns:a16="http://schemas.microsoft.com/office/drawing/2014/main" val="140993491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Enhanced native discovery and connection setup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capabilities</a:t>
                      </a:r>
                    </a:p>
                  </a:txBody>
                  <a:tcPr marL="62197" marR="62197" marT="0" marB="0"/>
                </a:tc>
                <a:extLst>
                  <a:ext uri="{0D108BD9-81ED-4DB2-BD59-A6C34878D82A}">
                    <a16:rowId xmlns:a16="http://schemas.microsoft.com/office/drawing/2014/main" val="157165867"/>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capabilities</a:t>
                      </a: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Low-power low-latency streaming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capabilities</a:t>
                      </a:r>
                    </a:p>
                  </a:txBody>
                  <a:tcPr marL="62197" marR="62197" marT="0" marB="0"/>
                </a:tc>
                <a:extLst>
                  <a:ext uri="{0D108BD9-81ED-4DB2-BD59-A6C34878D82A}">
                    <a16:rowId xmlns:a16="http://schemas.microsoft.com/office/drawing/2014/main" val="1576344013"/>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capabilities</a:t>
                      </a:r>
                    </a:p>
                  </a:txBody>
                  <a:tcPr marL="62197" marR="62197" marT="0" marB="0"/>
                </a:tc>
                <a:extLst>
                  <a:ext uri="{0D108BD9-81ED-4DB2-BD59-A6C34878D82A}">
                    <a16:rowId xmlns:a16="http://schemas.microsoft.com/office/drawing/2014/main" val="86346622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capabilities</a:t>
                      </a: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Infrastructure synchronization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capabilities</a:t>
                      </a:r>
                    </a:p>
                  </a:txBody>
                  <a:tcPr marL="62197" marR="62197" marT="0" marB="0"/>
                </a:tc>
                <a:extLst>
                  <a:ext uri="{0D108BD9-81ED-4DB2-BD59-A6C34878D82A}">
                    <a16:rowId xmlns:a16="http://schemas.microsoft.com/office/drawing/2014/main" val="1541787244"/>
                  </a:ext>
                </a:extLst>
              </a:tr>
            </a:tbl>
          </a:graphicData>
        </a:graphic>
      </p:graphicFrame>
      <p:sp>
        <p:nvSpPr>
          <p:cNvPr id="4" name="Date Placeholder 1">
            <a:extLst>
              <a:ext uri="{FF2B5EF4-FFF2-40B4-BE49-F238E27FC236}">
                <a16:creationId xmlns:a16="http://schemas.microsoft.com/office/drawing/2014/main" id="{C379515E-CD64-79AE-5DBA-7D1CD7862A9E}"/>
              </a:ext>
            </a:extLst>
          </p:cNvPr>
          <p:cNvSpPr>
            <a:spLocks noGrp="1"/>
          </p:cNvSpPr>
          <p:nvPr>
            <p:ph type="dt" sz="half" idx="10"/>
          </p:nvPr>
        </p:nvSpPr>
        <p:spPr>
          <a:xfrm>
            <a:off x="685800" y="378281"/>
            <a:ext cx="1600200" cy="215444"/>
          </a:xfrm>
        </p:spPr>
        <p:txBody>
          <a:bodyPr/>
          <a:lstStyle/>
          <a:p>
            <a:r>
              <a:rPr lang="en-US" altLang="en-US" dirty="0"/>
              <a:t>May 2023</a:t>
            </a:r>
          </a:p>
        </p:txBody>
      </p:sp>
      <p:sp>
        <p:nvSpPr>
          <p:cNvPr id="5" name="Footer Placeholder 2">
            <a:extLst>
              <a:ext uri="{FF2B5EF4-FFF2-40B4-BE49-F238E27FC236}">
                <a16:creationId xmlns:a16="http://schemas.microsoft.com/office/drawing/2014/main" id="{05F53E5E-090D-34BF-5725-3CD4DE8421ED}"/>
              </a:ext>
            </a:extLst>
          </p:cNvPr>
          <p:cNvSpPr>
            <a:spLocks noGrp="1"/>
          </p:cNvSpPr>
          <p:nvPr>
            <p:ph type="ftr" sz="quarter" idx="11"/>
          </p:nvPr>
        </p:nvSpPr>
        <p:spPr>
          <a:xfrm>
            <a:off x="5004048" y="6475413"/>
            <a:ext cx="3606552" cy="184666"/>
          </a:xfrm>
        </p:spPr>
        <p:txBody>
          <a:bodyPr/>
          <a:lstStyle/>
          <a:p>
            <a:r>
              <a:rPr lang="en-US" altLang="en-US" dirty="0"/>
              <a:t>C. Aldana, et. 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685800" y="533400"/>
            <a:ext cx="7772400" cy="533400"/>
          </a:xfrm>
        </p:spPr>
        <p:txBody>
          <a:bodyPr/>
          <a:lstStyle/>
          <a:p>
            <a:r>
              <a:rPr lang="en-US" dirty="0"/>
              <a:t>Introduction</a:t>
            </a:r>
          </a:p>
        </p:txBody>
      </p:sp>
      <p:sp>
        <p:nvSpPr>
          <p:cNvPr id="3" name="Content Placeholder 2">
            <a:extLst>
              <a:ext uri="{FF2B5EF4-FFF2-40B4-BE49-F238E27FC236}">
                <a16:creationId xmlns:a16="http://schemas.microsoft.com/office/drawing/2014/main" id="{B5F22012-4D75-48BC-D4E1-10FC5E6ECBB5}"/>
              </a:ext>
            </a:extLst>
          </p:cNvPr>
          <p:cNvSpPr>
            <a:spLocks noGrp="1"/>
          </p:cNvSpPr>
          <p:nvPr>
            <p:ph idx="1"/>
          </p:nvPr>
        </p:nvSpPr>
        <p:spPr>
          <a:xfrm>
            <a:off x="533400" y="1066800"/>
            <a:ext cx="8425070" cy="5101094"/>
          </a:xfrm>
        </p:spPr>
        <p:txBody>
          <a:bodyPr/>
          <a:lstStyle/>
          <a:p>
            <a:r>
              <a:rPr lang="en-US" sz="1600" dirty="0"/>
              <a:t>In 15-23-177, the concept of device classes was proposed</a:t>
            </a:r>
          </a:p>
          <a:p>
            <a:pPr lvl="1"/>
            <a:r>
              <a:rPr lang="en-US" sz="1600" dirty="0"/>
              <a:t>For data, 2 device types were defined: enhanced data device and advanced data device</a:t>
            </a:r>
          </a:p>
          <a:p>
            <a:pPr lvl="1"/>
            <a:r>
              <a:rPr lang="en-US" sz="1600" dirty="0"/>
              <a:t>Would 2 device types also apply to ranging and sensing?</a:t>
            </a:r>
          </a:p>
          <a:p>
            <a:pPr lvl="2"/>
            <a:r>
              <a:rPr lang="en-US" sz="1600" dirty="0"/>
              <a:t>If so, then we might end up with 6 total classes, which is highly undesirable</a:t>
            </a:r>
          </a:p>
          <a:p>
            <a:pPr lvl="1"/>
            <a:r>
              <a:rPr lang="en-US" sz="1600" dirty="0"/>
              <a:t>Defining device types at this stage may lead to interop issues in the future.</a:t>
            </a:r>
          </a:p>
          <a:p>
            <a:pPr lvl="2"/>
            <a:r>
              <a:rPr lang="en-US" sz="1600" dirty="0"/>
              <a:t>e.g. What happens when a sensing device wants to interact with a ranging device?</a:t>
            </a:r>
          </a:p>
          <a:p>
            <a:pPr lvl="2"/>
            <a:r>
              <a:rPr lang="en-US" sz="1600" dirty="0"/>
              <a:t>e.g. What happens when a device wants to do ranging, sensing, and data or just ranging/sensing, ranging/data, or data/sensing?</a:t>
            </a:r>
          </a:p>
          <a:p>
            <a:r>
              <a:rPr lang="en-US" sz="1600" dirty="0"/>
              <a:t>There is an alternate way forward</a:t>
            </a:r>
          </a:p>
          <a:p>
            <a:pPr lvl="1"/>
            <a:r>
              <a:rPr lang="en-US" sz="1600" dirty="0"/>
              <a:t>Define mandatory/optional features along with conditional mandatory features that are advertised in a capabilities field</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3</a:t>
            </a:fld>
            <a:endParaRPr lang="en-US" altLang="en-US" dirty="0"/>
          </a:p>
        </p:txBody>
      </p:sp>
      <p:sp>
        <p:nvSpPr>
          <p:cNvPr id="12" name="Date Placeholder 1">
            <a:extLst>
              <a:ext uri="{FF2B5EF4-FFF2-40B4-BE49-F238E27FC236}">
                <a16:creationId xmlns:a16="http://schemas.microsoft.com/office/drawing/2014/main" id="{C0120987-A2C7-D06A-A16F-45C35F7E540C}"/>
              </a:ext>
            </a:extLst>
          </p:cNvPr>
          <p:cNvSpPr>
            <a:spLocks noGrp="1"/>
          </p:cNvSpPr>
          <p:nvPr>
            <p:ph type="dt" sz="half" idx="10"/>
          </p:nvPr>
        </p:nvSpPr>
        <p:spPr>
          <a:xfrm>
            <a:off x="685800" y="378281"/>
            <a:ext cx="1600200" cy="215444"/>
          </a:xfrm>
        </p:spPr>
        <p:txBody>
          <a:bodyPr/>
          <a:lstStyle/>
          <a:p>
            <a:r>
              <a:rPr lang="en-US" altLang="en-US" dirty="0"/>
              <a:t>May 2023</a:t>
            </a:r>
          </a:p>
        </p:txBody>
      </p:sp>
      <p:sp>
        <p:nvSpPr>
          <p:cNvPr id="13" name="Footer Placeholder 2">
            <a:extLst>
              <a:ext uri="{FF2B5EF4-FFF2-40B4-BE49-F238E27FC236}">
                <a16:creationId xmlns:a16="http://schemas.microsoft.com/office/drawing/2014/main" id="{BBD75425-01F6-B88C-E0F0-138E279C9AEA}"/>
              </a:ext>
            </a:extLst>
          </p:cNvPr>
          <p:cNvSpPr>
            <a:spLocks noGrp="1"/>
          </p:cNvSpPr>
          <p:nvPr>
            <p:ph type="ftr" sz="quarter" idx="11"/>
          </p:nvPr>
        </p:nvSpPr>
        <p:spPr>
          <a:xfrm>
            <a:off x="5004048" y="6475413"/>
            <a:ext cx="3606552" cy="184666"/>
          </a:xfrm>
        </p:spPr>
        <p:txBody>
          <a:bodyPr/>
          <a:lstStyle/>
          <a:p>
            <a:r>
              <a:rPr lang="en-US" altLang="en-US" dirty="0"/>
              <a:t>C. Aldana, et. al</a:t>
            </a:r>
          </a:p>
        </p:txBody>
      </p:sp>
    </p:spTree>
    <p:extLst>
      <p:ext uri="{BB962C8B-B14F-4D97-AF65-F5344CB8AC3E}">
        <p14:creationId xmlns:p14="http://schemas.microsoft.com/office/powerpoint/2010/main" val="19295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147C-1238-D213-AFED-F87A134DA74A}"/>
              </a:ext>
            </a:extLst>
          </p:cNvPr>
          <p:cNvSpPr>
            <a:spLocks noGrp="1"/>
          </p:cNvSpPr>
          <p:nvPr>
            <p:ph type="title"/>
          </p:nvPr>
        </p:nvSpPr>
        <p:spPr>
          <a:xfrm>
            <a:off x="6096" y="672282"/>
            <a:ext cx="7772400" cy="1066800"/>
          </a:xfrm>
        </p:spPr>
        <p:txBody>
          <a:bodyPr/>
          <a:lstStyle/>
          <a:p>
            <a:r>
              <a:rPr lang="en-US" dirty="0"/>
              <a:t>802.15.4ab Feature Set Option 1</a:t>
            </a:r>
          </a:p>
        </p:txBody>
      </p:sp>
      <p:sp>
        <p:nvSpPr>
          <p:cNvPr id="4" name="Date Placeholder 3">
            <a:extLst>
              <a:ext uri="{FF2B5EF4-FFF2-40B4-BE49-F238E27FC236}">
                <a16:creationId xmlns:a16="http://schemas.microsoft.com/office/drawing/2014/main" id="{B28443FD-93C7-B8A3-B974-0657FD72C27A}"/>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18A67170-9DBE-2714-E4FE-DDEACD6EFB91}"/>
              </a:ext>
            </a:extLst>
          </p:cNvPr>
          <p:cNvSpPr>
            <a:spLocks noGrp="1"/>
          </p:cNvSpPr>
          <p:nvPr>
            <p:ph type="ftr" sz="quarter" idx="11"/>
          </p:nvPr>
        </p:nvSpPr>
        <p:spPr/>
        <p:txBody>
          <a:bodyPr/>
          <a:lstStyle/>
          <a:p>
            <a:r>
              <a:rPr lang="en-US" altLang="en-US" dirty="0"/>
              <a:t>C. Aldana, et. al</a:t>
            </a:r>
          </a:p>
        </p:txBody>
      </p:sp>
      <p:sp>
        <p:nvSpPr>
          <p:cNvPr id="6" name="Slide Number Placeholder 5">
            <a:extLst>
              <a:ext uri="{FF2B5EF4-FFF2-40B4-BE49-F238E27FC236}">
                <a16:creationId xmlns:a16="http://schemas.microsoft.com/office/drawing/2014/main" id="{8565821A-D5DC-BFAE-BC83-C18F1B590916}"/>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4</a:t>
            </a:fld>
            <a:endParaRPr lang="en-US" altLang="en-US" dirty="0"/>
          </a:p>
        </p:txBody>
      </p:sp>
      <p:sp>
        <p:nvSpPr>
          <p:cNvPr id="3" name="TextBox 2">
            <a:extLst>
              <a:ext uri="{FF2B5EF4-FFF2-40B4-BE49-F238E27FC236}">
                <a16:creationId xmlns:a16="http://schemas.microsoft.com/office/drawing/2014/main" id="{64165219-5F95-4434-F26F-37215EA3AC10}"/>
              </a:ext>
            </a:extLst>
          </p:cNvPr>
          <p:cNvSpPr txBox="1"/>
          <p:nvPr/>
        </p:nvSpPr>
        <p:spPr>
          <a:xfrm>
            <a:off x="6858000" y="823815"/>
            <a:ext cx="2101857" cy="830997"/>
          </a:xfrm>
          <a:prstGeom prst="rect">
            <a:avLst/>
          </a:prstGeom>
          <a:noFill/>
        </p:spPr>
        <p:txBody>
          <a:bodyPr wrap="none" rtlCol="0">
            <a:spAutoFit/>
          </a:bodyPr>
          <a:lstStyle/>
          <a:p>
            <a:r>
              <a:rPr lang="en-US" dirty="0"/>
              <a:t>Legend</a:t>
            </a:r>
          </a:p>
          <a:p>
            <a:r>
              <a:rPr lang="en-US" dirty="0"/>
              <a:t>Bold blue : </a:t>
            </a:r>
            <a:r>
              <a:rPr lang="en-US" b="1" dirty="0">
                <a:solidFill>
                  <a:srgbClr val="0432FF"/>
                </a:solidFill>
              </a:rPr>
              <a:t>mandatory</a:t>
            </a:r>
          </a:p>
          <a:p>
            <a:r>
              <a:rPr lang="en-US" dirty="0">
                <a:latin typeface="+mj-lt"/>
              </a:rPr>
              <a:t>Purple : </a:t>
            </a:r>
            <a:r>
              <a:rPr lang="en-US" dirty="0">
                <a:solidFill>
                  <a:srgbClr val="7030A0"/>
                </a:solidFill>
                <a:latin typeface="+mj-lt"/>
              </a:rPr>
              <a:t>conditional</a:t>
            </a:r>
            <a:r>
              <a:rPr lang="en-US" dirty="0">
                <a:solidFill>
                  <a:srgbClr val="B36BE2"/>
                </a:solidFill>
                <a:latin typeface="+mj-lt"/>
              </a:rPr>
              <a:t> </a:t>
            </a:r>
            <a:r>
              <a:rPr lang="en-US" dirty="0">
                <a:solidFill>
                  <a:srgbClr val="7030A0"/>
                </a:solidFill>
                <a:latin typeface="+mj-lt"/>
              </a:rPr>
              <a:t>mandatory</a:t>
            </a:r>
          </a:p>
          <a:p>
            <a:r>
              <a:rPr lang="en-US" dirty="0"/>
              <a:t>Black : optional</a:t>
            </a:r>
          </a:p>
        </p:txBody>
      </p:sp>
      <p:graphicFrame>
        <p:nvGraphicFramePr>
          <p:cNvPr id="8" name="Table 7">
            <a:extLst>
              <a:ext uri="{FF2B5EF4-FFF2-40B4-BE49-F238E27FC236}">
                <a16:creationId xmlns:a16="http://schemas.microsoft.com/office/drawing/2014/main" id="{BEDF29D5-180D-A15F-A291-01D9FFB8AFA5}"/>
              </a:ext>
            </a:extLst>
          </p:cNvPr>
          <p:cNvGraphicFramePr>
            <a:graphicFrameLocks/>
          </p:cNvGraphicFramePr>
          <p:nvPr>
            <p:extLst>
              <p:ext uri="{D42A27DB-BD31-4B8C-83A1-F6EECF244321}">
                <p14:modId xmlns:p14="http://schemas.microsoft.com/office/powerpoint/2010/main" val="2559395764"/>
              </p:ext>
            </p:extLst>
          </p:nvPr>
        </p:nvGraphicFramePr>
        <p:xfrm>
          <a:off x="381302" y="1972014"/>
          <a:ext cx="4202890" cy="914400"/>
        </p:xfrm>
        <a:graphic>
          <a:graphicData uri="http://schemas.openxmlformats.org/drawingml/2006/table">
            <a:tbl>
              <a:tblPr firstRow="1" bandRow="1">
                <a:tableStyleId>{5C22544A-7EE6-4342-B048-85BDC9FD1C3A}</a:tableStyleId>
              </a:tblPr>
              <a:tblGrid>
                <a:gridCol w="4202890">
                  <a:extLst>
                    <a:ext uri="{9D8B030D-6E8A-4147-A177-3AD203B41FA5}">
                      <a16:colId xmlns:a16="http://schemas.microsoft.com/office/drawing/2014/main" val="3257313159"/>
                    </a:ext>
                  </a:extLst>
                </a:gridCol>
              </a:tblGrid>
              <a:tr h="0">
                <a:tc>
                  <a:txBody>
                    <a:bodyPr/>
                    <a:lstStyle/>
                    <a:p>
                      <a:r>
                        <a:rPr lang="en-US" dirty="0"/>
                        <a:t>Mandatory features</a:t>
                      </a:r>
                    </a:p>
                  </a:txBody>
                  <a:tcPr/>
                </a:tc>
                <a:extLst>
                  <a:ext uri="{0D108BD9-81ED-4DB2-BD59-A6C34878D82A}">
                    <a16:rowId xmlns:a16="http://schemas.microsoft.com/office/drawing/2014/main" val="106728875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rgbClr val="0432FF"/>
                          </a:solidFill>
                        </a:rPr>
                        <a:t>62.4 and 1.95 Mbps with K=7 BCC</a:t>
                      </a:r>
                      <a:endParaRPr lang="en-US" sz="1200" dirty="0">
                        <a:solidFill>
                          <a:srgbClr val="B36BE2"/>
                        </a:solidFill>
                      </a:endParaRPr>
                    </a:p>
                  </a:txBody>
                  <a:tcPr/>
                </a:tc>
                <a:extLst>
                  <a:ext uri="{0D108BD9-81ED-4DB2-BD59-A6C34878D82A}">
                    <a16:rowId xmlns:a16="http://schemas.microsoft.com/office/drawing/2014/main" val="215427288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rgbClr val="0432FF"/>
                          </a:solidFill>
                        </a:rPr>
                        <a:t>Legacy 4z PHR with new Data rates using BCC only</a:t>
                      </a:r>
                    </a:p>
                  </a:txBody>
                  <a:tcPr/>
                </a:tc>
                <a:extLst>
                  <a:ext uri="{0D108BD9-81ED-4DB2-BD59-A6C34878D82A}">
                    <a16:rowId xmlns:a16="http://schemas.microsoft.com/office/drawing/2014/main" val="1358743645"/>
                  </a:ext>
                </a:extLst>
              </a:tr>
            </a:tbl>
          </a:graphicData>
        </a:graphic>
      </p:graphicFrame>
      <p:graphicFrame>
        <p:nvGraphicFramePr>
          <p:cNvPr id="7" name="Table 7">
            <a:extLst>
              <a:ext uri="{FF2B5EF4-FFF2-40B4-BE49-F238E27FC236}">
                <a16:creationId xmlns:a16="http://schemas.microsoft.com/office/drawing/2014/main" id="{EF14286A-0AFA-41E5-1A60-9D1EA9170976}"/>
              </a:ext>
            </a:extLst>
          </p:cNvPr>
          <p:cNvGraphicFramePr>
            <a:graphicFrameLocks noGrp="1"/>
          </p:cNvGraphicFramePr>
          <p:nvPr>
            <p:ph idx="1"/>
            <p:extLst>
              <p:ext uri="{D42A27DB-BD31-4B8C-83A1-F6EECF244321}">
                <p14:modId xmlns:p14="http://schemas.microsoft.com/office/powerpoint/2010/main" val="3411342247"/>
              </p:ext>
            </p:extLst>
          </p:nvPr>
        </p:nvGraphicFramePr>
        <p:xfrm>
          <a:off x="685800" y="3287629"/>
          <a:ext cx="7772400" cy="3192090"/>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3257313159"/>
                    </a:ext>
                  </a:extLst>
                </a:gridCol>
                <a:gridCol w="2667000">
                  <a:extLst>
                    <a:ext uri="{9D8B030D-6E8A-4147-A177-3AD203B41FA5}">
                      <a16:colId xmlns:a16="http://schemas.microsoft.com/office/drawing/2014/main" val="4197480199"/>
                    </a:ext>
                  </a:extLst>
                </a:gridCol>
                <a:gridCol w="2514600">
                  <a:extLst>
                    <a:ext uri="{9D8B030D-6E8A-4147-A177-3AD203B41FA5}">
                      <a16:colId xmlns:a16="http://schemas.microsoft.com/office/drawing/2014/main" val="2008705504"/>
                    </a:ext>
                  </a:extLst>
                </a:gridCol>
              </a:tblGrid>
              <a:tr h="349989">
                <a:tc>
                  <a:txBody>
                    <a:bodyPr/>
                    <a:lstStyle/>
                    <a:p>
                      <a:r>
                        <a:rPr lang="en-US" dirty="0"/>
                        <a:t>Enhanced Ranging</a:t>
                      </a:r>
                    </a:p>
                  </a:txBody>
                  <a:tcPr/>
                </a:tc>
                <a:tc>
                  <a:txBody>
                    <a:bodyPr/>
                    <a:lstStyle/>
                    <a:p>
                      <a:r>
                        <a:rPr lang="en-US" dirty="0"/>
                        <a:t>Sensing</a:t>
                      </a:r>
                    </a:p>
                  </a:txBody>
                  <a:tcPr/>
                </a:tc>
                <a:tc>
                  <a:txBody>
                    <a:bodyPr/>
                    <a:lstStyle/>
                    <a:p>
                      <a:r>
                        <a:rPr lang="en-US" dirty="0"/>
                        <a:t>Enhanced Data</a:t>
                      </a:r>
                    </a:p>
                  </a:txBody>
                  <a:tcPr/>
                </a:tc>
                <a:extLst>
                  <a:ext uri="{0D108BD9-81ED-4DB2-BD59-A6C34878D82A}">
                    <a16:rowId xmlns:a16="http://schemas.microsoft.com/office/drawing/2014/main" val="1067288756"/>
                  </a:ext>
                </a:extLst>
              </a:tr>
              <a:tr h="437487">
                <a:tc>
                  <a:txBody>
                    <a:bodyPr/>
                    <a:lstStyle/>
                    <a:p>
                      <a:r>
                        <a:rPr lang="en-US" sz="1200" kern="1200" dirty="0">
                          <a:solidFill>
                            <a:schemeClr val="tx1"/>
                          </a:solidFill>
                          <a:latin typeface="+mn-lt"/>
                          <a:ea typeface="+mn-ea"/>
                          <a:cs typeface="+mn-cs"/>
                        </a:rPr>
                        <a:t>Length 128 complementary set MMRS</a:t>
                      </a:r>
                    </a:p>
                  </a:txBody>
                  <a:tcPr/>
                </a:tc>
                <a:tc>
                  <a:txBody>
                    <a:bodyPr/>
                    <a:lstStyle/>
                    <a:p>
                      <a:r>
                        <a:rPr lang="en-US" sz="1200" dirty="0">
                          <a:solidFill>
                            <a:srgbClr val="7030A0"/>
                          </a:solidFill>
                        </a:rPr>
                        <a:t>CIR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7030A0"/>
                          </a:solidFill>
                          <a:latin typeface="+mn-lt"/>
                          <a:ea typeface="+mn-ea"/>
                          <a:cs typeface="+mn-cs"/>
                        </a:rPr>
                        <a:t>Dynamic</a:t>
                      </a:r>
                      <a:r>
                        <a:rPr lang="en-US" sz="1200" b="0" dirty="0">
                          <a:solidFill>
                            <a:srgbClr val="B36BE2"/>
                          </a:solidFill>
                        </a:rPr>
                        <a:t> </a:t>
                      </a:r>
                      <a:r>
                        <a:rPr lang="en-US" sz="1200" kern="1200" dirty="0">
                          <a:solidFill>
                            <a:srgbClr val="7030A0"/>
                          </a:solidFill>
                          <a:latin typeface="+mn-lt"/>
                          <a:ea typeface="+mn-ea"/>
                          <a:cs typeface="+mn-cs"/>
                        </a:rPr>
                        <a:t>PHR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7030A0"/>
                        </a:solidFill>
                      </a:endParaRPr>
                    </a:p>
                  </a:txBody>
                  <a:tcPr/>
                </a:tc>
                <a:extLst>
                  <a:ext uri="{0D108BD9-81ED-4DB2-BD59-A6C34878D82A}">
                    <a16:rowId xmlns:a16="http://schemas.microsoft.com/office/drawing/2014/main" val="1358743645"/>
                  </a:ext>
                </a:extLst>
              </a:tr>
              <a:tr h="612481">
                <a:tc>
                  <a:txBody>
                    <a:bodyPr/>
                    <a:lstStyle/>
                    <a:p>
                      <a:r>
                        <a:rPr lang="en-US" sz="1200" dirty="0">
                          <a:solidFill>
                            <a:schemeClr val="tx1"/>
                          </a:solidFill>
                        </a:rPr>
                        <a:t>NBA</a:t>
                      </a:r>
                    </a:p>
                  </a:txBody>
                  <a:tcPr/>
                </a:tc>
                <a:tc>
                  <a:txBody>
                    <a:bodyPr/>
                    <a:lstStyle/>
                    <a:p>
                      <a:r>
                        <a:rPr lang="en-US" sz="1200" dirty="0">
                          <a:solidFill>
                            <a:srgbClr val="7030A0"/>
                          </a:solidFill>
                        </a:rPr>
                        <a:t>Time-bounded Kaiser pulse shape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7030A0"/>
                          </a:solidFill>
                        </a:rPr>
                        <a:t>SYNC PSR and SFD sequence negotiation with Dynamic PHR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a:tc>
                <a:extLst>
                  <a:ext uri="{0D108BD9-81ED-4DB2-BD59-A6C34878D82A}">
                    <a16:rowId xmlns:a16="http://schemas.microsoft.com/office/drawing/2014/main" val="2183906868"/>
                  </a:ext>
                </a:extLst>
              </a:tr>
              <a:tr h="300201">
                <a:tc>
                  <a:txBody>
                    <a:bodyPr/>
                    <a:lstStyle/>
                    <a:p>
                      <a:r>
                        <a:rPr lang="en-US" sz="1200" dirty="0">
                          <a:solidFill>
                            <a:schemeClr val="tx1"/>
                          </a:solidFill>
                        </a:rPr>
                        <a:t>RIF-only MMS</a:t>
                      </a:r>
                    </a:p>
                  </a:txBody>
                  <a:tcPr/>
                </a:tc>
                <a:tc>
                  <a:txBody>
                    <a:bodyPr/>
                    <a:lstStyle/>
                    <a:p>
                      <a:r>
                        <a:rPr lang="en-US" sz="1200" dirty="0">
                          <a:solidFill>
                            <a:srgbClr val="7030A0"/>
                          </a:solidFill>
                        </a:rPr>
                        <a:t>SENS with 1,</a:t>
                      </a:r>
                      <a:r>
                        <a:rPr lang="en-US" sz="1200" dirty="0"/>
                        <a:t>2,3, or 4 segments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a:tc>
                <a:extLst>
                  <a:ext uri="{0D108BD9-81ED-4DB2-BD59-A6C34878D82A}">
                    <a16:rowId xmlns:a16="http://schemas.microsoft.com/office/drawing/2014/main" val="3072967664"/>
                  </a:ext>
                </a:extLst>
              </a:tr>
              <a:tr h="4202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Mixed MMS</a:t>
                      </a:r>
                    </a:p>
                  </a:txBody>
                  <a:tcPr/>
                </a:tc>
                <a:tc>
                  <a:txBody>
                    <a:bodyPr/>
                    <a:lstStyle/>
                    <a:p>
                      <a:r>
                        <a:rPr lang="en-US" sz="1200" dirty="0"/>
                        <a:t>Range/velocity for each object</a:t>
                      </a:r>
                    </a:p>
                  </a:txBody>
                  <a:tcPr/>
                </a:tc>
                <a:tc>
                  <a:txBody>
                    <a:bodyPr/>
                    <a:lstStyle/>
                    <a:p>
                      <a:endParaRPr lang="en-US" sz="1200" dirty="0"/>
                    </a:p>
                  </a:txBody>
                  <a:tcPr/>
                </a:tc>
                <a:extLst>
                  <a:ext uri="{0D108BD9-81ED-4DB2-BD59-A6C34878D82A}">
                    <a16:rowId xmlns:a16="http://schemas.microsoft.com/office/drawing/2014/main" val="1864209889"/>
                  </a:ext>
                </a:extLst>
              </a:tr>
              <a:tr h="4374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Length 91 and 127 4z ternary codes MMRS</a:t>
                      </a:r>
                    </a:p>
                  </a:txBody>
                  <a:tcPr/>
                </a:tc>
                <a:tc>
                  <a:txBody>
                    <a:bodyPr/>
                    <a:lstStyle/>
                    <a:p>
                      <a:r>
                        <a:rPr lang="en-US" sz="1200" dirty="0"/>
                        <a:t>Freq Stitching</a:t>
                      </a:r>
                    </a:p>
                  </a:txBody>
                  <a:tcPr/>
                </a:tc>
                <a:tc>
                  <a:txBody>
                    <a:bodyPr/>
                    <a:lstStyle/>
                    <a:p>
                      <a:endParaRPr lang="en-US" sz="1200" b="1" strike="sngStrike" dirty="0">
                        <a:solidFill>
                          <a:srgbClr val="0432FF"/>
                        </a:solidFill>
                      </a:endParaRPr>
                    </a:p>
                  </a:txBody>
                  <a:tcPr/>
                </a:tc>
                <a:extLst>
                  <a:ext uri="{0D108BD9-81ED-4DB2-BD59-A6C34878D82A}">
                    <a16:rowId xmlns:a16="http://schemas.microsoft.com/office/drawing/2014/main" val="1293034634"/>
                  </a:ext>
                </a:extLst>
              </a:tr>
              <a:tr h="2770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RSF-only MMS</a:t>
                      </a:r>
                    </a:p>
                  </a:txBody>
                  <a:tcPr/>
                </a:tc>
                <a:tc>
                  <a:txBody>
                    <a:bodyPr/>
                    <a:lstStyle/>
                    <a:p>
                      <a:r>
                        <a:rPr lang="en-US" sz="1200" dirty="0" err="1"/>
                        <a:t>AoA</a:t>
                      </a:r>
                      <a:endParaRPr lang="en-US" sz="1200" dirty="0"/>
                    </a:p>
                  </a:txBody>
                  <a:tcPr/>
                </a:tc>
                <a:tc>
                  <a:txBody>
                    <a:bodyPr/>
                    <a:lstStyle/>
                    <a:p>
                      <a:endParaRPr lang="en-US" sz="1200" dirty="0"/>
                    </a:p>
                  </a:txBody>
                  <a:tcPr/>
                </a:tc>
                <a:extLst>
                  <a:ext uri="{0D108BD9-81ED-4DB2-BD59-A6C34878D82A}">
                    <a16:rowId xmlns:a16="http://schemas.microsoft.com/office/drawing/2014/main" val="1082998930"/>
                  </a:ext>
                </a:extLst>
              </a:tr>
              <a:tr h="262492">
                <a:tc>
                  <a:txBody>
                    <a:bodyPr/>
                    <a:lstStyle/>
                    <a:p>
                      <a:endParaRPr lang="en-US" sz="1200" dirty="0">
                        <a:solidFill>
                          <a:srgbClr val="B36BE2"/>
                        </a:solidFill>
                      </a:endParaRPr>
                    </a:p>
                  </a:txBody>
                  <a:tcPr/>
                </a:tc>
                <a:tc>
                  <a:txBody>
                    <a:bodyPr/>
                    <a:lstStyle/>
                    <a:p>
                      <a:r>
                        <a:rPr lang="en-US" sz="1200" dirty="0"/>
                        <a:t>Sensing </a:t>
                      </a:r>
                      <a:r>
                        <a:rPr lang="en-US" sz="1200" dirty="0">
                          <a:solidFill>
                            <a:srgbClr val="7030A0"/>
                          </a:solidFill>
                        </a:rPr>
                        <a:t>Packet 0,</a:t>
                      </a:r>
                      <a:r>
                        <a:rPr lang="en-US" sz="1200" dirty="0"/>
                        <a:t>1, and 2</a:t>
                      </a:r>
                    </a:p>
                  </a:txBody>
                  <a:tcPr/>
                </a:tc>
                <a:tc>
                  <a:txBody>
                    <a:bodyPr/>
                    <a:lstStyle/>
                    <a:p>
                      <a:endParaRPr lang="en-US" sz="1200" dirty="0"/>
                    </a:p>
                  </a:txBody>
                  <a:tcPr/>
                </a:tc>
                <a:extLst>
                  <a:ext uri="{0D108BD9-81ED-4DB2-BD59-A6C34878D82A}">
                    <a16:rowId xmlns:a16="http://schemas.microsoft.com/office/drawing/2014/main" val="3699821801"/>
                  </a:ext>
                </a:extLst>
              </a:tr>
            </a:tbl>
          </a:graphicData>
        </a:graphic>
      </p:graphicFrame>
      <p:graphicFrame>
        <p:nvGraphicFramePr>
          <p:cNvPr id="9" name="Table 8">
            <a:extLst>
              <a:ext uri="{FF2B5EF4-FFF2-40B4-BE49-F238E27FC236}">
                <a16:creationId xmlns:a16="http://schemas.microsoft.com/office/drawing/2014/main" id="{BAB0A9E7-C4B3-19C1-D92C-391460FCE5DB}"/>
              </a:ext>
            </a:extLst>
          </p:cNvPr>
          <p:cNvGraphicFramePr>
            <a:graphicFrameLocks/>
          </p:cNvGraphicFramePr>
          <p:nvPr>
            <p:extLst>
              <p:ext uri="{D42A27DB-BD31-4B8C-83A1-F6EECF244321}">
                <p14:modId xmlns:p14="http://schemas.microsoft.com/office/powerpoint/2010/main" val="2770034623"/>
              </p:ext>
            </p:extLst>
          </p:nvPr>
        </p:nvGraphicFramePr>
        <p:xfrm>
          <a:off x="4732583" y="1978166"/>
          <a:ext cx="4202890" cy="914400"/>
        </p:xfrm>
        <a:graphic>
          <a:graphicData uri="http://schemas.openxmlformats.org/drawingml/2006/table">
            <a:tbl>
              <a:tblPr firstRow="1" bandRow="1">
                <a:tableStyleId>{5C22544A-7EE6-4342-B048-85BDC9FD1C3A}</a:tableStyleId>
              </a:tblPr>
              <a:tblGrid>
                <a:gridCol w="4202890">
                  <a:extLst>
                    <a:ext uri="{9D8B030D-6E8A-4147-A177-3AD203B41FA5}">
                      <a16:colId xmlns:a16="http://schemas.microsoft.com/office/drawing/2014/main" val="3257313159"/>
                    </a:ext>
                  </a:extLst>
                </a:gridCol>
              </a:tblGrid>
              <a:tr h="143142">
                <a:tc>
                  <a:txBody>
                    <a:bodyPr/>
                    <a:lstStyle/>
                    <a:p>
                      <a:r>
                        <a:rPr lang="en-US" dirty="0"/>
                        <a:t>Optional features</a:t>
                      </a:r>
                    </a:p>
                  </a:txBody>
                  <a:tcPr/>
                </a:tc>
                <a:extLst>
                  <a:ext uri="{0D108BD9-81ED-4DB2-BD59-A6C34878D82A}">
                    <a16:rowId xmlns:a16="http://schemas.microsoft.com/office/drawing/2014/main" val="106728875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LDPC</a:t>
                      </a:r>
                    </a:p>
                  </a:txBody>
                  <a:tcPr/>
                </a:tc>
                <a:extLst>
                  <a:ext uri="{0D108BD9-81ED-4DB2-BD59-A6C34878D82A}">
                    <a16:rowId xmlns:a16="http://schemas.microsoft.com/office/drawing/2014/main" val="215427288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124.8 Mbps</a:t>
                      </a:r>
                    </a:p>
                  </a:txBody>
                  <a:tcPr/>
                </a:tc>
                <a:extLst>
                  <a:ext uri="{0D108BD9-81ED-4DB2-BD59-A6C34878D82A}">
                    <a16:rowId xmlns:a16="http://schemas.microsoft.com/office/drawing/2014/main" val="1358743645"/>
                  </a:ext>
                </a:extLst>
              </a:tr>
            </a:tbl>
          </a:graphicData>
        </a:graphic>
      </p:graphicFrame>
      <p:sp>
        <p:nvSpPr>
          <p:cNvPr id="10" name="TextBox 9">
            <a:extLst>
              <a:ext uri="{FF2B5EF4-FFF2-40B4-BE49-F238E27FC236}">
                <a16:creationId xmlns:a16="http://schemas.microsoft.com/office/drawing/2014/main" id="{E7A39E7C-6C4F-1A70-50C0-A8FB21BA3ABB}"/>
              </a:ext>
            </a:extLst>
          </p:cNvPr>
          <p:cNvSpPr txBox="1"/>
          <p:nvPr/>
        </p:nvSpPr>
        <p:spPr>
          <a:xfrm flipH="1">
            <a:off x="609600" y="2982677"/>
            <a:ext cx="6355082" cy="276999"/>
          </a:xfrm>
          <a:prstGeom prst="rect">
            <a:avLst/>
          </a:prstGeom>
          <a:noFill/>
        </p:spPr>
        <p:txBody>
          <a:bodyPr wrap="square" rtlCol="0">
            <a:spAutoFit/>
          </a:bodyPr>
          <a:lstStyle/>
          <a:p>
            <a:r>
              <a:rPr lang="en-US" dirty="0"/>
              <a:t>NOTE : For enhanced ranging, conditional mandatory features are still TBD</a:t>
            </a:r>
          </a:p>
        </p:txBody>
      </p:sp>
    </p:spTree>
    <p:extLst>
      <p:ext uri="{BB962C8B-B14F-4D97-AF65-F5344CB8AC3E}">
        <p14:creationId xmlns:p14="http://schemas.microsoft.com/office/powerpoint/2010/main" val="4143680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147C-1238-D213-AFED-F87A134DA74A}"/>
              </a:ext>
            </a:extLst>
          </p:cNvPr>
          <p:cNvSpPr>
            <a:spLocks noGrp="1"/>
          </p:cNvSpPr>
          <p:nvPr>
            <p:ph type="title"/>
          </p:nvPr>
        </p:nvSpPr>
        <p:spPr>
          <a:xfrm>
            <a:off x="0" y="684342"/>
            <a:ext cx="7772400" cy="1066800"/>
          </a:xfrm>
        </p:spPr>
        <p:txBody>
          <a:bodyPr/>
          <a:lstStyle/>
          <a:p>
            <a:r>
              <a:rPr lang="en-US" dirty="0"/>
              <a:t>802.15.4ab Feature Set Option 2</a:t>
            </a:r>
          </a:p>
        </p:txBody>
      </p:sp>
      <p:sp>
        <p:nvSpPr>
          <p:cNvPr id="4" name="Date Placeholder 3">
            <a:extLst>
              <a:ext uri="{FF2B5EF4-FFF2-40B4-BE49-F238E27FC236}">
                <a16:creationId xmlns:a16="http://schemas.microsoft.com/office/drawing/2014/main" id="{B28443FD-93C7-B8A3-B974-0657FD72C27A}"/>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18A67170-9DBE-2714-E4FE-DDEACD6EFB91}"/>
              </a:ext>
            </a:extLst>
          </p:cNvPr>
          <p:cNvSpPr>
            <a:spLocks noGrp="1"/>
          </p:cNvSpPr>
          <p:nvPr>
            <p:ph type="ftr" sz="quarter" idx="11"/>
          </p:nvPr>
        </p:nvSpPr>
        <p:spPr/>
        <p:txBody>
          <a:bodyPr/>
          <a:lstStyle/>
          <a:p>
            <a:r>
              <a:rPr lang="en-US" altLang="en-US" dirty="0"/>
              <a:t>C. Aldana, et. al</a:t>
            </a:r>
          </a:p>
        </p:txBody>
      </p:sp>
      <p:sp>
        <p:nvSpPr>
          <p:cNvPr id="6" name="Slide Number Placeholder 5">
            <a:extLst>
              <a:ext uri="{FF2B5EF4-FFF2-40B4-BE49-F238E27FC236}">
                <a16:creationId xmlns:a16="http://schemas.microsoft.com/office/drawing/2014/main" id="{8565821A-D5DC-BFAE-BC83-C18F1B590916}"/>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5</a:t>
            </a:fld>
            <a:endParaRPr lang="en-US" altLang="en-US" dirty="0"/>
          </a:p>
        </p:txBody>
      </p:sp>
      <p:sp>
        <p:nvSpPr>
          <p:cNvPr id="3" name="TextBox 2">
            <a:extLst>
              <a:ext uri="{FF2B5EF4-FFF2-40B4-BE49-F238E27FC236}">
                <a16:creationId xmlns:a16="http://schemas.microsoft.com/office/drawing/2014/main" id="{64165219-5F95-4434-F26F-37215EA3AC10}"/>
              </a:ext>
            </a:extLst>
          </p:cNvPr>
          <p:cNvSpPr txBox="1"/>
          <p:nvPr/>
        </p:nvSpPr>
        <p:spPr>
          <a:xfrm>
            <a:off x="7048500" y="802243"/>
            <a:ext cx="2101857" cy="830997"/>
          </a:xfrm>
          <a:prstGeom prst="rect">
            <a:avLst/>
          </a:prstGeom>
          <a:noFill/>
        </p:spPr>
        <p:txBody>
          <a:bodyPr wrap="none" rtlCol="0">
            <a:spAutoFit/>
          </a:bodyPr>
          <a:lstStyle/>
          <a:p>
            <a:r>
              <a:rPr lang="en-US" dirty="0"/>
              <a:t>Legend</a:t>
            </a:r>
          </a:p>
          <a:p>
            <a:r>
              <a:rPr lang="en-US" dirty="0"/>
              <a:t>Bold blue : </a:t>
            </a:r>
            <a:r>
              <a:rPr lang="en-US" b="1" dirty="0">
                <a:solidFill>
                  <a:srgbClr val="0432FF"/>
                </a:solidFill>
              </a:rPr>
              <a:t>mandatory</a:t>
            </a:r>
          </a:p>
          <a:p>
            <a:r>
              <a:rPr lang="en-US" dirty="0">
                <a:latin typeface="+mj-lt"/>
              </a:rPr>
              <a:t>Purple : </a:t>
            </a:r>
            <a:r>
              <a:rPr lang="en-US" dirty="0">
                <a:solidFill>
                  <a:srgbClr val="7030A0"/>
                </a:solidFill>
                <a:latin typeface="+mj-lt"/>
              </a:rPr>
              <a:t>conditional</a:t>
            </a:r>
            <a:r>
              <a:rPr lang="en-US" dirty="0">
                <a:solidFill>
                  <a:srgbClr val="B36BE2"/>
                </a:solidFill>
                <a:latin typeface="+mj-lt"/>
              </a:rPr>
              <a:t> </a:t>
            </a:r>
            <a:r>
              <a:rPr lang="en-US" dirty="0">
                <a:solidFill>
                  <a:srgbClr val="7030A0"/>
                </a:solidFill>
                <a:latin typeface="+mj-lt"/>
              </a:rPr>
              <a:t>mandatory</a:t>
            </a:r>
          </a:p>
          <a:p>
            <a:r>
              <a:rPr lang="en-US" dirty="0"/>
              <a:t>Black : optional</a:t>
            </a:r>
          </a:p>
        </p:txBody>
      </p:sp>
      <p:graphicFrame>
        <p:nvGraphicFramePr>
          <p:cNvPr id="8" name="Table 7">
            <a:extLst>
              <a:ext uri="{FF2B5EF4-FFF2-40B4-BE49-F238E27FC236}">
                <a16:creationId xmlns:a16="http://schemas.microsoft.com/office/drawing/2014/main" id="{BEDF29D5-180D-A15F-A291-01D9FFB8AFA5}"/>
              </a:ext>
            </a:extLst>
          </p:cNvPr>
          <p:cNvGraphicFramePr>
            <a:graphicFrameLocks/>
          </p:cNvGraphicFramePr>
          <p:nvPr>
            <p:extLst>
              <p:ext uri="{D42A27DB-BD31-4B8C-83A1-F6EECF244321}">
                <p14:modId xmlns:p14="http://schemas.microsoft.com/office/powerpoint/2010/main" val="564228295"/>
              </p:ext>
            </p:extLst>
          </p:nvPr>
        </p:nvGraphicFramePr>
        <p:xfrm>
          <a:off x="381302" y="1972014"/>
          <a:ext cx="4202890" cy="914400"/>
        </p:xfrm>
        <a:graphic>
          <a:graphicData uri="http://schemas.openxmlformats.org/drawingml/2006/table">
            <a:tbl>
              <a:tblPr firstRow="1" bandRow="1">
                <a:tableStyleId>{5C22544A-7EE6-4342-B048-85BDC9FD1C3A}</a:tableStyleId>
              </a:tblPr>
              <a:tblGrid>
                <a:gridCol w="4202890">
                  <a:extLst>
                    <a:ext uri="{9D8B030D-6E8A-4147-A177-3AD203B41FA5}">
                      <a16:colId xmlns:a16="http://schemas.microsoft.com/office/drawing/2014/main" val="3257313159"/>
                    </a:ext>
                  </a:extLst>
                </a:gridCol>
              </a:tblGrid>
              <a:tr h="0">
                <a:tc>
                  <a:txBody>
                    <a:bodyPr/>
                    <a:lstStyle/>
                    <a:p>
                      <a:r>
                        <a:rPr lang="en-US" dirty="0"/>
                        <a:t>Mandatory features</a:t>
                      </a:r>
                    </a:p>
                  </a:txBody>
                  <a:tcPr/>
                </a:tc>
                <a:extLst>
                  <a:ext uri="{0D108BD9-81ED-4DB2-BD59-A6C34878D82A}">
                    <a16:rowId xmlns:a16="http://schemas.microsoft.com/office/drawing/2014/main" val="106728875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rgbClr val="0432FF"/>
                          </a:solidFill>
                        </a:rPr>
                        <a:t>62.4 and 1.95 Mbps with K=7 BCC</a:t>
                      </a:r>
                      <a:endParaRPr lang="en-US" sz="1200" dirty="0">
                        <a:solidFill>
                          <a:srgbClr val="B36BE2"/>
                        </a:solidFill>
                      </a:endParaRPr>
                    </a:p>
                  </a:txBody>
                  <a:tcPr/>
                </a:tc>
                <a:extLst>
                  <a:ext uri="{0D108BD9-81ED-4DB2-BD59-A6C34878D82A}">
                    <a16:rowId xmlns:a16="http://schemas.microsoft.com/office/drawing/2014/main" val="215427288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rgbClr val="0432FF"/>
                          </a:solidFill>
                        </a:rPr>
                        <a:t>Legacy 4z PHR with new Data rates using BCC only</a:t>
                      </a:r>
                    </a:p>
                  </a:txBody>
                  <a:tcPr/>
                </a:tc>
                <a:extLst>
                  <a:ext uri="{0D108BD9-81ED-4DB2-BD59-A6C34878D82A}">
                    <a16:rowId xmlns:a16="http://schemas.microsoft.com/office/drawing/2014/main" val="1358743645"/>
                  </a:ext>
                </a:extLst>
              </a:tr>
            </a:tbl>
          </a:graphicData>
        </a:graphic>
      </p:graphicFrame>
      <p:graphicFrame>
        <p:nvGraphicFramePr>
          <p:cNvPr id="7" name="Table 7">
            <a:extLst>
              <a:ext uri="{FF2B5EF4-FFF2-40B4-BE49-F238E27FC236}">
                <a16:creationId xmlns:a16="http://schemas.microsoft.com/office/drawing/2014/main" id="{EF14286A-0AFA-41E5-1A60-9D1EA9170976}"/>
              </a:ext>
            </a:extLst>
          </p:cNvPr>
          <p:cNvGraphicFramePr>
            <a:graphicFrameLocks noGrp="1"/>
          </p:cNvGraphicFramePr>
          <p:nvPr>
            <p:ph idx="1"/>
            <p:extLst>
              <p:ext uri="{D42A27DB-BD31-4B8C-83A1-F6EECF244321}">
                <p14:modId xmlns:p14="http://schemas.microsoft.com/office/powerpoint/2010/main" val="4028838779"/>
              </p:ext>
            </p:extLst>
          </p:nvPr>
        </p:nvGraphicFramePr>
        <p:xfrm>
          <a:off x="1981202" y="3286204"/>
          <a:ext cx="5257800" cy="3164491"/>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3257313159"/>
                    </a:ext>
                  </a:extLst>
                </a:gridCol>
                <a:gridCol w="2667000">
                  <a:extLst>
                    <a:ext uri="{9D8B030D-6E8A-4147-A177-3AD203B41FA5}">
                      <a16:colId xmlns:a16="http://schemas.microsoft.com/office/drawing/2014/main" val="4197480199"/>
                    </a:ext>
                  </a:extLst>
                </a:gridCol>
              </a:tblGrid>
              <a:tr h="349989">
                <a:tc>
                  <a:txBody>
                    <a:bodyPr/>
                    <a:lstStyle/>
                    <a:p>
                      <a:r>
                        <a:rPr lang="en-US" dirty="0"/>
                        <a:t>Enhanced Ranging</a:t>
                      </a:r>
                    </a:p>
                  </a:txBody>
                  <a:tcPr/>
                </a:tc>
                <a:tc>
                  <a:txBody>
                    <a:bodyPr/>
                    <a:lstStyle/>
                    <a:p>
                      <a:r>
                        <a:rPr lang="en-US" dirty="0"/>
                        <a:t>Sensing</a:t>
                      </a:r>
                    </a:p>
                  </a:txBody>
                  <a:tcPr/>
                </a:tc>
                <a:extLst>
                  <a:ext uri="{0D108BD9-81ED-4DB2-BD59-A6C34878D82A}">
                    <a16:rowId xmlns:a16="http://schemas.microsoft.com/office/drawing/2014/main" val="1067288756"/>
                  </a:ext>
                </a:extLst>
              </a:tr>
              <a:tr h="437487">
                <a:tc>
                  <a:txBody>
                    <a:bodyPr/>
                    <a:lstStyle/>
                    <a:p>
                      <a:r>
                        <a:rPr lang="en-US" sz="1200" kern="1200" dirty="0">
                          <a:solidFill>
                            <a:schemeClr val="tx1"/>
                          </a:solidFill>
                          <a:latin typeface="+mn-lt"/>
                          <a:ea typeface="+mn-ea"/>
                          <a:cs typeface="+mn-cs"/>
                        </a:rPr>
                        <a:t>Length 128 complementary set MMRS</a:t>
                      </a:r>
                    </a:p>
                  </a:txBody>
                  <a:tcPr/>
                </a:tc>
                <a:tc>
                  <a:txBody>
                    <a:bodyPr/>
                    <a:lstStyle/>
                    <a:p>
                      <a:r>
                        <a:rPr lang="en-US" sz="1200" dirty="0">
                          <a:solidFill>
                            <a:srgbClr val="7030A0"/>
                          </a:solidFill>
                        </a:rPr>
                        <a:t>CIR report</a:t>
                      </a:r>
                    </a:p>
                  </a:txBody>
                  <a:tcPr/>
                </a:tc>
                <a:extLst>
                  <a:ext uri="{0D108BD9-81ED-4DB2-BD59-A6C34878D82A}">
                    <a16:rowId xmlns:a16="http://schemas.microsoft.com/office/drawing/2014/main" val="1358743645"/>
                  </a:ext>
                </a:extLst>
              </a:tr>
              <a:tr h="612481">
                <a:tc>
                  <a:txBody>
                    <a:bodyPr/>
                    <a:lstStyle/>
                    <a:p>
                      <a:r>
                        <a:rPr lang="en-US" sz="1200" dirty="0">
                          <a:solidFill>
                            <a:schemeClr val="tx1"/>
                          </a:solidFill>
                        </a:rPr>
                        <a:t>NBA</a:t>
                      </a:r>
                    </a:p>
                  </a:txBody>
                  <a:tcPr/>
                </a:tc>
                <a:tc>
                  <a:txBody>
                    <a:bodyPr/>
                    <a:lstStyle/>
                    <a:p>
                      <a:r>
                        <a:rPr lang="en-US" sz="1200" dirty="0">
                          <a:solidFill>
                            <a:srgbClr val="7030A0"/>
                          </a:solidFill>
                        </a:rPr>
                        <a:t>Time-bounded Kaiser pulse shape</a:t>
                      </a:r>
                    </a:p>
                  </a:txBody>
                  <a:tcPr/>
                </a:tc>
                <a:extLst>
                  <a:ext uri="{0D108BD9-81ED-4DB2-BD59-A6C34878D82A}">
                    <a16:rowId xmlns:a16="http://schemas.microsoft.com/office/drawing/2014/main" val="2183906868"/>
                  </a:ext>
                </a:extLst>
              </a:tr>
              <a:tr h="300201">
                <a:tc>
                  <a:txBody>
                    <a:bodyPr/>
                    <a:lstStyle/>
                    <a:p>
                      <a:r>
                        <a:rPr lang="en-US" sz="1200" dirty="0">
                          <a:solidFill>
                            <a:schemeClr val="tx1"/>
                          </a:solidFill>
                        </a:rPr>
                        <a:t>RIF-only MMS</a:t>
                      </a:r>
                    </a:p>
                  </a:txBody>
                  <a:tcPr/>
                </a:tc>
                <a:tc>
                  <a:txBody>
                    <a:bodyPr/>
                    <a:lstStyle/>
                    <a:p>
                      <a:r>
                        <a:rPr lang="en-US" sz="1200" dirty="0">
                          <a:solidFill>
                            <a:srgbClr val="7030A0"/>
                          </a:solidFill>
                        </a:rPr>
                        <a:t>SENS with 1,</a:t>
                      </a:r>
                      <a:r>
                        <a:rPr lang="en-US" sz="1200" dirty="0"/>
                        <a:t>2,3, or 4 segments</a:t>
                      </a:r>
                    </a:p>
                  </a:txBody>
                  <a:tcPr/>
                </a:tc>
                <a:extLst>
                  <a:ext uri="{0D108BD9-81ED-4DB2-BD59-A6C34878D82A}">
                    <a16:rowId xmlns:a16="http://schemas.microsoft.com/office/drawing/2014/main" val="3072967664"/>
                  </a:ext>
                </a:extLst>
              </a:tr>
              <a:tr h="4202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Mixed MMS</a:t>
                      </a:r>
                    </a:p>
                  </a:txBody>
                  <a:tcPr/>
                </a:tc>
                <a:tc>
                  <a:txBody>
                    <a:bodyPr/>
                    <a:lstStyle/>
                    <a:p>
                      <a:r>
                        <a:rPr lang="en-US" sz="1200" dirty="0"/>
                        <a:t>Range/velocity for each object</a:t>
                      </a:r>
                    </a:p>
                  </a:txBody>
                  <a:tcPr/>
                </a:tc>
                <a:extLst>
                  <a:ext uri="{0D108BD9-81ED-4DB2-BD59-A6C34878D82A}">
                    <a16:rowId xmlns:a16="http://schemas.microsoft.com/office/drawing/2014/main" val="1864209889"/>
                  </a:ext>
                </a:extLst>
              </a:tr>
              <a:tr h="4374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Length 91 and 127 4z ternary codes MMRS</a:t>
                      </a:r>
                    </a:p>
                  </a:txBody>
                  <a:tcPr/>
                </a:tc>
                <a:tc>
                  <a:txBody>
                    <a:bodyPr/>
                    <a:lstStyle/>
                    <a:p>
                      <a:r>
                        <a:rPr lang="en-US" sz="1200" dirty="0"/>
                        <a:t>Freq Stitching</a:t>
                      </a:r>
                    </a:p>
                  </a:txBody>
                  <a:tcPr/>
                </a:tc>
                <a:extLst>
                  <a:ext uri="{0D108BD9-81ED-4DB2-BD59-A6C34878D82A}">
                    <a16:rowId xmlns:a16="http://schemas.microsoft.com/office/drawing/2014/main" val="1293034634"/>
                  </a:ext>
                </a:extLst>
              </a:tr>
              <a:tr h="2770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RSF-only MMS</a:t>
                      </a:r>
                    </a:p>
                  </a:txBody>
                  <a:tcPr/>
                </a:tc>
                <a:tc>
                  <a:txBody>
                    <a:bodyPr/>
                    <a:lstStyle/>
                    <a:p>
                      <a:r>
                        <a:rPr lang="en-US" sz="1200" dirty="0" err="1"/>
                        <a:t>AoA</a:t>
                      </a:r>
                      <a:endParaRPr lang="en-US" sz="1200" dirty="0"/>
                    </a:p>
                  </a:txBody>
                  <a:tcPr/>
                </a:tc>
                <a:extLst>
                  <a:ext uri="{0D108BD9-81ED-4DB2-BD59-A6C34878D82A}">
                    <a16:rowId xmlns:a16="http://schemas.microsoft.com/office/drawing/2014/main" val="1082998930"/>
                  </a:ext>
                </a:extLst>
              </a:tr>
              <a:tr h="262492">
                <a:tc>
                  <a:txBody>
                    <a:bodyPr/>
                    <a:lstStyle/>
                    <a:p>
                      <a:endParaRPr lang="en-US" sz="1200" dirty="0">
                        <a:solidFill>
                          <a:srgbClr val="B36BE2"/>
                        </a:solidFill>
                      </a:endParaRPr>
                    </a:p>
                  </a:txBody>
                  <a:tcPr/>
                </a:tc>
                <a:tc>
                  <a:txBody>
                    <a:bodyPr/>
                    <a:lstStyle/>
                    <a:p>
                      <a:r>
                        <a:rPr lang="en-US" sz="1200" dirty="0"/>
                        <a:t>Sensing </a:t>
                      </a:r>
                      <a:r>
                        <a:rPr lang="en-US" sz="1200" dirty="0">
                          <a:solidFill>
                            <a:srgbClr val="7030A0"/>
                          </a:solidFill>
                        </a:rPr>
                        <a:t>Packet 0,</a:t>
                      </a:r>
                      <a:r>
                        <a:rPr lang="en-US" sz="1200" dirty="0"/>
                        <a:t>1, and 2</a:t>
                      </a:r>
                    </a:p>
                  </a:txBody>
                  <a:tcPr/>
                </a:tc>
                <a:extLst>
                  <a:ext uri="{0D108BD9-81ED-4DB2-BD59-A6C34878D82A}">
                    <a16:rowId xmlns:a16="http://schemas.microsoft.com/office/drawing/2014/main" val="3699821801"/>
                  </a:ext>
                </a:extLst>
              </a:tr>
            </a:tbl>
          </a:graphicData>
        </a:graphic>
      </p:graphicFrame>
      <p:graphicFrame>
        <p:nvGraphicFramePr>
          <p:cNvPr id="9" name="Table 8">
            <a:extLst>
              <a:ext uri="{FF2B5EF4-FFF2-40B4-BE49-F238E27FC236}">
                <a16:creationId xmlns:a16="http://schemas.microsoft.com/office/drawing/2014/main" id="{BAB0A9E7-C4B3-19C1-D92C-391460FCE5DB}"/>
              </a:ext>
            </a:extLst>
          </p:cNvPr>
          <p:cNvGraphicFramePr>
            <a:graphicFrameLocks/>
          </p:cNvGraphicFramePr>
          <p:nvPr>
            <p:extLst>
              <p:ext uri="{D42A27DB-BD31-4B8C-83A1-F6EECF244321}">
                <p14:modId xmlns:p14="http://schemas.microsoft.com/office/powerpoint/2010/main" val="2566954111"/>
              </p:ext>
            </p:extLst>
          </p:nvPr>
        </p:nvGraphicFramePr>
        <p:xfrm>
          <a:off x="4732582" y="1978166"/>
          <a:ext cx="4411417" cy="1188720"/>
        </p:xfrm>
        <a:graphic>
          <a:graphicData uri="http://schemas.openxmlformats.org/drawingml/2006/table">
            <a:tbl>
              <a:tblPr firstRow="1" bandRow="1">
                <a:tableStyleId>{5C22544A-7EE6-4342-B048-85BDC9FD1C3A}</a:tableStyleId>
              </a:tblPr>
              <a:tblGrid>
                <a:gridCol w="4411417">
                  <a:extLst>
                    <a:ext uri="{9D8B030D-6E8A-4147-A177-3AD203B41FA5}">
                      <a16:colId xmlns:a16="http://schemas.microsoft.com/office/drawing/2014/main" val="3257313159"/>
                    </a:ext>
                  </a:extLst>
                </a:gridCol>
              </a:tblGrid>
              <a:tr h="143142">
                <a:tc>
                  <a:txBody>
                    <a:bodyPr/>
                    <a:lstStyle/>
                    <a:p>
                      <a:r>
                        <a:rPr lang="en-US" dirty="0"/>
                        <a:t>Optional features</a:t>
                      </a:r>
                    </a:p>
                  </a:txBody>
                  <a:tcPr/>
                </a:tc>
                <a:extLst>
                  <a:ext uri="{0D108BD9-81ED-4DB2-BD59-A6C34878D82A}">
                    <a16:rowId xmlns:a16="http://schemas.microsoft.com/office/drawing/2014/main" val="106728875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LDPC</a:t>
                      </a:r>
                    </a:p>
                  </a:txBody>
                  <a:tcPr/>
                </a:tc>
                <a:extLst>
                  <a:ext uri="{0D108BD9-81ED-4DB2-BD59-A6C34878D82A}">
                    <a16:rowId xmlns:a16="http://schemas.microsoft.com/office/drawing/2014/main" val="215427288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124.8 Mbps</a:t>
                      </a:r>
                    </a:p>
                  </a:txBody>
                  <a:tcPr/>
                </a:tc>
                <a:extLst>
                  <a:ext uri="{0D108BD9-81ED-4DB2-BD59-A6C34878D82A}">
                    <a16:rowId xmlns:a16="http://schemas.microsoft.com/office/drawing/2014/main" val="135874364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Dynamic PHR with </a:t>
                      </a:r>
                      <a:r>
                        <a:rPr lang="en-US" sz="1200" dirty="0">
                          <a:solidFill>
                            <a:schemeClr val="tx1"/>
                          </a:solidFill>
                        </a:rPr>
                        <a:t>SYNC PSR and SFD sequence negotiation</a:t>
                      </a:r>
                      <a:endParaRPr lang="en-US" sz="1200" b="0" dirty="0">
                        <a:solidFill>
                          <a:schemeClr val="tx1"/>
                        </a:solidFill>
                      </a:endParaRPr>
                    </a:p>
                  </a:txBody>
                  <a:tcPr/>
                </a:tc>
                <a:extLst>
                  <a:ext uri="{0D108BD9-81ED-4DB2-BD59-A6C34878D82A}">
                    <a16:rowId xmlns:a16="http://schemas.microsoft.com/office/drawing/2014/main" val="461154233"/>
                  </a:ext>
                </a:extLst>
              </a:tr>
            </a:tbl>
          </a:graphicData>
        </a:graphic>
      </p:graphicFrame>
      <p:sp>
        <p:nvSpPr>
          <p:cNvPr id="10" name="TextBox 9">
            <a:extLst>
              <a:ext uri="{FF2B5EF4-FFF2-40B4-BE49-F238E27FC236}">
                <a16:creationId xmlns:a16="http://schemas.microsoft.com/office/drawing/2014/main" id="{3564BB46-6E19-F5BA-29D1-6D116345666D}"/>
              </a:ext>
            </a:extLst>
          </p:cNvPr>
          <p:cNvSpPr txBox="1"/>
          <p:nvPr/>
        </p:nvSpPr>
        <p:spPr>
          <a:xfrm flipH="1">
            <a:off x="274318" y="3971588"/>
            <a:ext cx="1021081" cy="1384995"/>
          </a:xfrm>
          <a:prstGeom prst="rect">
            <a:avLst/>
          </a:prstGeom>
          <a:noFill/>
        </p:spPr>
        <p:txBody>
          <a:bodyPr wrap="square" rtlCol="0">
            <a:spAutoFit/>
          </a:bodyPr>
          <a:lstStyle/>
          <a:p>
            <a:r>
              <a:rPr lang="en-US" dirty="0"/>
              <a:t>NOTE : For</a:t>
            </a:r>
          </a:p>
          <a:p>
            <a:r>
              <a:rPr lang="en-US" dirty="0"/>
              <a:t>Enhanced Ranging, conditional mandatory features are still TBD</a:t>
            </a:r>
          </a:p>
        </p:txBody>
      </p:sp>
    </p:spTree>
    <p:extLst>
      <p:ext uri="{BB962C8B-B14F-4D97-AF65-F5344CB8AC3E}">
        <p14:creationId xmlns:p14="http://schemas.microsoft.com/office/powerpoint/2010/main" val="3231606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89E4E-A1A4-624B-9A4D-B040522306BF}"/>
              </a:ext>
            </a:extLst>
          </p:cNvPr>
          <p:cNvSpPr>
            <a:spLocks noGrp="1"/>
          </p:cNvSpPr>
          <p:nvPr>
            <p:ph type="title"/>
          </p:nvPr>
        </p:nvSpPr>
        <p:spPr/>
        <p:txBody>
          <a:bodyPr/>
          <a:lstStyle/>
          <a:p>
            <a:r>
              <a:rPr lang="en-US" dirty="0"/>
              <a:t>How did IEEE 802.11n do it?</a:t>
            </a:r>
          </a:p>
        </p:txBody>
      </p:sp>
      <p:sp>
        <p:nvSpPr>
          <p:cNvPr id="3" name="Content Placeholder 2">
            <a:extLst>
              <a:ext uri="{FF2B5EF4-FFF2-40B4-BE49-F238E27FC236}">
                <a16:creationId xmlns:a16="http://schemas.microsoft.com/office/drawing/2014/main" id="{DB826514-B70D-29C1-2B2B-E3B08150E19E}"/>
              </a:ext>
            </a:extLst>
          </p:cNvPr>
          <p:cNvSpPr>
            <a:spLocks noGrp="1"/>
          </p:cNvSpPr>
          <p:nvPr>
            <p:ph idx="1"/>
          </p:nvPr>
        </p:nvSpPr>
        <p:spPr/>
        <p:txBody>
          <a:bodyPr/>
          <a:lstStyle/>
          <a:p>
            <a:r>
              <a:rPr lang="en-US" dirty="0"/>
              <a:t>From 802.11-2012 specification</a:t>
            </a:r>
          </a:p>
        </p:txBody>
      </p:sp>
      <p:sp>
        <p:nvSpPr>
          <p:cNvPr id="4" name="Date Placeholder 3">
            <a:extLst>
              <a:ext uri="{FF2B5EF4-FFF2-40B4-BE49-F238E27FC236}">
                <a16:creationId xmlns:a16="http://schemas.microsoft.com/office/drawing/2014/main" id="{BC3984FE-EC50-AC7A-EF64-013A019CBDCC}"/>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CFF358B6-5A9A-3EF7-8AAF-72CBA8869824}"/>
              </a:ext>
            </a:extLst>
          </p:cNvPr>
          <p:cNvSpPr>
            <a:spLocks noGrp="1"/>
          </p:cNvSpPr>
          <p:nvPr>
            <p:ph type="ftr" sz="quarter" idx="11"/>
          </p:nvPr>
        </p:nvSpPr>
        <p:spPr/>
        <p:txBody>
          <a:bodyPr/>
          <a:lstStyle/>
          <a:p>
            <a:r>
              <a:rPr lang="en-US" altLang="en-US" dirty="0"/>
              <a:t>C. Aldana, et. al</a:t>
            </a:r>
          </a:p>
        </p:txBody>
      </p:sp>
      <p:sp>
        <p:nvSpPr>
          <p:cNvPr id="6" name="Slide Number Placeholder 5">
            <a:extLst>
              <a:ext uri="{FF2B5EF4-FFF2-40B4-BE49-F238E27FC236}">
                <a16:creationId xmlns:a16="http://schemas.microsoft.com/office/drawing/2014/main" id="{B35E9275-A526-F3C3-6281-D11298D6F4B5}"/>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pic>
        <p:nvPicPr>
          <p:cNvPr id="8" name="Picture 7">
            <a:extLst>
              <a:ext uri="{FF2B5EF4-FFF2-40B4-BE49-F238E27FC236}">
                <a16:creationId xmlns:a16="http://schemas.microsoft.com/office/drawing/2014/main" id="{D6B40BE4-AC9A-5DA8-A522-111E9FAB7C94}"/>
              </a:ext>
            </a:extLst>
          </p:cNvPr>
          <p:cNvPicPr>
            <a:picLocks noChangeAspect="1"/>
          </p:cNvPicPr>
          <p:nvPr/>
        </p:nvPicPr>
        <p:blipFill>
          <a:blip r:embed="rId2"/>
          <a:stretch>
            <a:fillRect/>
          </a:stretch>
        </p:blipFill>
        <p:spPr>
          <a:xfrm>
            <a:off x="1185862" y="2533650"/>
            <a:ext cx="6772275" cy="3638550"/>
          </a:xfrm>
          <a:prstGeom prst="rect">
            <a:avLst/>
          </a:prstGeom>
        </p:spPr>
      </p:pic>
    </p:spTree>
    <p:extLst>
      <p:ext uri="{BB962C8B-B14F-4D97-AF65-F5344CB8AC3E}">
        <p14:creationId xmlns:p14="http://schemas.microsoft.com/office/powerpoint/2010/main" val="3279778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685800" y="609600"/>
            <a:ext cx="7772400" cy="533400"/>
          </a:xfrm>
        </p:spPr>
        <p:txBody>
          <a:bodyPr/>
          <a:lstStyle/>
          <a:p>
            <a:r>
              <a:rPr lang="en-US" dirty="0"/>
              <a:t>Summary</a:t>
            </a:r>
          </a:p>
        </p:txBody>
      </p:sp>
      <p:sp>
        <p:nvSpPr>
          <p:cNvPr id="3" name="Content Placeholder 2">
            <a:extLst>
              <a:ext uri="{FF2B5EF4-FFF2-40B4-BE49-F238E27FC236}">
                <a16:creationId xmlns:a16="http://schemas.microsoft.com/office/drawing/2014/main" id="{B5F22012-4D75-48BC-D4E1-10FC5E6ECBB5}"/>
              </a:ext>
            </a:extLst>
          </p:cNvPr>
          <p:cNvSpPr>
            <a:spLocks noGrp="1"/>
          </p:cNvSpPr>
          <p:nvPr>
            <p:ph idx="1"/>
          </p:nvPr>
        </p:nvSpPr>
        <p:spPr>
          <a:xfrm>
            <a:off x="609600" y="1358444"/>
            <a:ext cx="8305800" cy="5101094"/>
          </a:xfrm>
        </p:spPr>
        <p:txBody>
          <a:bodyPr/>
          <a:lstStyle/>
          <a:p>
            <a:r>
              <a:rPr lang="en-US" sz="2400" dirty="0"/>
              <a:t>Defining device classes may lead to interop issues in the future</a:t>
            </a:r>
          </a:p>
          <a:p>
            <a:r>
              <a:rPr lang="en-US" sz="2400" dirty="0"/>
              <a:t>This presentation suggests ways forward in declaring mandatory/optional features as well as conditional mandatory features</a:t>
            </a:r>
          </a:p>
          <a:p>
            <a:pPr lvl="1"/>
            <a:r>
              <a:rPr lang="en-US" sz="2400" dirty="0"/>
              <a:t>This allows for flexible solutions in the future</a:t>
            </a:r>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C. Aldana,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7</a:t>
            </a:fld>
            <a:endParaRPr lang="en-US" altLang="en-US" dirty="0"/>
          </a:p>
        </p:txBody>
      </p:sp>
      <p:sp>
        <p:nvSpPr>
          <p:cNvPr id="47" name="Date Placeholder 1">
            <a:extLst>
              <a:ext uri="{FF2B5EF4-FFF2-40B4-BE49-F238E27FC236}">
                <a16:creationId xmlns:a16="http://schemas.microsoft.com/office/drawing/2014/main" id="{4846F66E-347B-71E2-BC1D-1A68DA82545A}"/>
              </a:ext>
            </a:extLst>
          </p:cNvPr>
          <p:cNvSpPr>
            <a:spLocks noGrp="1"/>
          </p:cNvSpPr>
          <p:nvPr>
            <p:ph type="dt" sz="half" idx="10"/>
          </p:nvPr>
        </p:nvSpPr>
        <p:spPr>
          <a:xfrm>
            <a:off x="685800" y="378281"/>
            <a:ext cx="1600200" cy="215444"/>
          </a:xfrm>
        </p:spPr>
        <p:txBody>
          <a:bodyPr/>
          <a:lstStyle/>
          <a:p>
            <a:r>
              <a:rPr lang="en-US" altLang="en-US" dirty="0"/>
              <a:t>May 2023</a:t>
            </a:r>
          </a:p>
        </p:txBody>
      </p:sp>
    </p:spTree>
    <p:extLst>
      <p:ext uri="{BB962C8B-B14F-4D97-AF65-F5344CB8AC3E}">
        <p14:creationId xmlns:p14="http://schemas.microsoft.com/office/powerpoint/2010/main" val="18483745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37849</TotalTime>
  <Words>922</Words>
  <Application>Microsoft Macintosh PowerPoint</Application>
  <PresentationFormat>On-screen Show (4:3)</PresentationFormat>
  <Paragraphs>140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PowerPoint Presentation</vt:lpstr>
      <vt:lpstr>Introduction</vt:lpstr>
      <vt:lpstr>802.15.4ab Feature Set Option 1</vt:lpstr>
      <vt:lpstr>802.15.4ab Feature Set Option 2</vt:lpstr>
      <vt:lpstr>How did IEEE 802.11n do it?</vt:lpstr>
      <vt:lpstr>Summary</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Carlos Aldana</dc:creator>
  <cp:keywords/>
  <dc:description>&lt;doc#&gt;</dc:description>
  <cp:lastModifiedBy>Microsoft Office User</cp:lastModifiedBy>
  <cp:revision>1264</cp:revision>
  <cp:lastPrinted>1998-02-10T13:28:06Z</cp:lastPrinted>
  <dcterms:created xsi:type="dcterms:W3CDTF">2021-07-16T20:39:58Z</dcterms:created>
  <dcterms:modified xsi:type="dcterms:W3CDTF">2023-05-16T03:53:27Z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