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9" r:id="rId2"/>
    <p:sldId id="258" r:id="rId3"/>
    <p:sldId id="295" r:id="rId4"/>
    <p:sldId id="300" r:id="rId5"/>
    <p:sldId id="306" r:id="rId6"/>
    <p:sldId id="310" r:id="rId7"/>
    <p:sldId id="312" r:id="rId8"/>
    <p:sldId id="311" r:id="rId9"/>
    <p:sldId id="313"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 id="{2E1FFAFC-FE47-88F4-1D4C-7C43F67789C6}" name="Xiliang Luo" initials="" userId="S::xiliang_luo@apple.com::f734b909-be4f-4340-a843-1301c0dc3d9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36BE2"/>
    <a:srgbClr val="FF40FF"/>
    <a:srgbClr val="FF0000"/>
    <a:srgbClr val="00FDFF"/>
    <a:srgbClr val="000000"/>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66"/>
    <p:restoredTop sz="95915"/>
  </p:normalViewPr>
  <p:slideViewPr>
    <p:cSldViewPr>
      <p:cViewPr varScale="1">
        <p:scale>
          <a:sx n="128" d="100"/>
          <a:sy n="128" d="100"/>
        </p:scale>
        <p:origin x="2360" y="176"/>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41"/>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6"/>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2400" y="6475413"/>
            <a:ext cx="5354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May 2023</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a:t>V. </a:t>
            </a:r>
            <a:r>
              <a:rPr lang="en-US" altLang="en-US" dirty="0" err="1"/>
              <a:t>Kristem</a:t>
            </a:r>
            <a:r>
              <a:rPr lang="en-US" altLang="en-US" dirty="0"/>
              <a:t>, et al</a:t>
            </a:r>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1"/>
            <a:ext cx="7924800" cy="5401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600"/>
              </a:spcBef>
            </a:pPr>
            <a:r>
              <a:rPr lang="en-US" altLang="en-US" sz="1400" b="1" dirty="0"/>
              <a:t>Submission Title:</a:t>
            </a:r>
            <a:r>
              <a:rPr lang="en-US" altLang="en-US" sz="1400" dirty="0"/>
              <a:t> 	Minimal 4ab </a:t>
            </a:r>
            <a:r>
              <a:rPr lang="en-US" sz="1400" dirty="0"/>
              <a:t>feature set</a:t>
            </a:r>
            <a:endParaRPr lang="en-US" altLang="en-US" sz="1400" dirty="0"/>
          </a:p>
          <a:p>
            <a:pPr>
              <a:spcBef>
                <a:spcPts val="600"/>
              </a:spcBef>
            </a:pPr>
            <a:r>
              <a:rPr lang="en-US" altLang="en-US" sz="1400" b="1" dirty="0"/>
              <a:t>Date Submitted:</a:t>
            </a:r>
            <a:r>
              <a:rPr lang="en-US" altLang="en-US" sz="1400" dirty="0">
                <a:solidFill>
                  <a:srgbClr val="FF0000"/>
                </a:solidFill>
              </a:rPr>
              <a:t> 	</a:t>
            </a:r>
            <a:r>
              <a:rPr lang="en-US" altLang="en-US" sz="1400" dirty="0">
                <a:solidFill>
                  <a:srgbClr val="000000"/>
                </a:solidFill>
              </a:rPr>
              <a:t>May, 2023</a:t>
            </a:r>
            <a:r>
              <a:rPr lang="en-US" altLang="en-US" sz="1400" dirty="0"/>
              <a:t>	</a:t>
            </a:r>
          </a:p>
          <a:p>
            <a:pPr>
              <a:spcBef>
                <a:spcPts val="600"/>
              </a:spcBef>
            </a:pPr>
            <a:r>
              <a:rPr lang="en-US" altLang="en-US" sz="1400" b="1" dirty="0"/>
              <a:t>Source:</a:t>
            </a:r>
            <a:r>
              <a:rPr lang="en-US" altLang="en-US" sz="1400" dirty="0"/>
              <a:t> 	</a:t>
            </a:r>
            <a:r>
              <a:rPr lang="en-US" altLang="en-US" sz="1400" dirty="0">
                <a:latin typeface="+mj-lt"/>
              </a:rPr>
              <a:t>Vinod </a:t>
            </a:r>
            <a:r>
              <a:rPr lang="en-US" altLang="en-US" sz="1400" dirty="0" err="1">
                <a:latin typeface="+mj-lt"/>
              </a:rPr>
              <a:t>Kristem</a:t>
            </a:r>
            <a:r>
              <a:rPr lang="en-US" altLang="en-US" sz="1400" dirty="0">
                <a:latin typeface="+mj-lt"/>
              </a:rPr>
              <a:t>, </a:t>
            </a:r>
            <a:r>
              <a:rPr lang="en-US" altLang="en-US" sz="1400" dirty="0" err="1">
                <a:latin typeface="+mj-lt"/>
              </a:rPr>
              <a:t>Xiliang</a:t>
            </a:r>
            <a:r>
              <a:rPr lang="en-US" altLang="en-US" sz="1400" dirty="0">
                <a:latin typeface="+mj-lt"/>
              </a:rPr>
              <a:t> Luo, Alexander Krebs, </a:t>
            </a:r>
            <a:r>
              <a:rPr lang="en-US" sz="1400" kern="50" dirty="0">
                <a:solidFill>
                  <a:srgbClr val="00000A"/>
                </a:solidFill>
                <a:effectLst/>
                <a:latin typeface="+mj-lt"/>
                <a:ea typeface="Times New Roman" panose="02020603050405020304" pitchFamily="18" charset="0"/>
              </a:rPr>
              <a:t>Moche Cohen</a:t>
            </a:r>
            <a:r>
              <a:rPr lang="en-US" sz="1400" kern="50" dirty="0">
                <a:solidFill>
                  <a:srgbClr val="00000A"/>
                </a:solidFill>
                <a:latin typeface="+mj-lt"/>
                <a:ea typeface="Times New Roman" panose="02020603050405020304" pitchFamily="18" charset="0"/>
              </a:rPr>
              <a:t> </a:t>
            </a:r>
            <a:r>
              <a:rPr lang="en-US" altLang="en-US" sz="1400" dirty="0">
                <a:latin typeface="+mj-lt"/>
              </a:rPr>
              <a:t>(Apple), </a:t>
            </a:r>
            <a:r>
              <a:rPr lang="en-US" altLang="en-US" sz="1400" dirty="0" err="1">
                <a:latin typeface="+mj-lt"/>
              </a:rPr>
              <a:t>Riku</a:t>
            </a:r>
            <a:r>
              <a:rPr lang="en-US" altLang="en-US" sz="1400" dirty="0">
                <a:latin typeface="+mj-lt"/>
              </a:rPr>
              <a:t> </a:t>
            </a:r>
            <a:r>
              <a:rPr lang="en-US" altLang="en-US" sz="1400" dirty="0" err="1">
                <a:latin typeface="+mj-lt"/>
              </a:rPr>
              <a:t>Pirhonen</a:t>
            </a:r>
            <a:r>
              <a:rPr lang="en-US" altLang="en-US" sz="1400" dirty="0">
                <a:latin typeface="+mj-lt"/>
              </a:rPr>
              <a:t>, Frank Leong, Wolfgang </a:t>
            </a:r>
            <a:r>
              <a:rPr lang="en-US" altLang="en-US" sz="1400" dirty="0" err="1">
                <a:latin typeface="+mj-lt"/>
              </a:rPr>
              <a:t>Kuchler</a:t>
            </a:r>
            <a:r>
              <a:rPr lang="en-US" altLang="en-US" sz="1400" dirty="0">
                <a:latin typeface="+mj-lt"/>
              </a:rPr>
              <a:t>, Pablo </a:t>
            </a:r>
            <a:r>
              <a:rPr lang="en-US" altLang="en-US" sz="1400" dirty="0" err="1">
                <a:latin typeface="+mj-lt"/>
              </a:rPr>
              <a:t>Corbalan</a:t>
            </a:r>
            <a:r>
              <a:rPr lang="en-US" altLang="en-US" sz="1400" dirty="0">
                <a:latin typeface="+mj-lt"/>
              </a:rPr>
              <a:t> </a:t>
            </a:r>
            <a:r>
              <a:rPr lang="en-US" altLang="en-US" sz="1400" dirty="0" err="1">
                <a:latin typeface="+mj-lt"/>
              </a:rPr>
              <a:t>Pelegrin</a:t>
            </a:r>
            <a:r>
              <a:rPr lang="en-US" altLang="en-US" sz="1400" dirty="0">
                <a:latin typeface="+mj-lt"/>
              </a:rPr>
              <a:t> (NXP), </a:t>
            </a:r>
            <a:r>
              <a:rPr lang="en-US" altLang="en-US" sz="1400" dirty="0" err="1">
                <a:latin typeface="+mj-lt"/>
              </a:rPr>
              <a:t>Mingyu</a:t>
            </a:r>
            <a:r>
              <a:rPr lang="en-US" altLang="en-US" sz="1400" dirty="0">
                <a:latin typeface="+mj-lt"/>
              </a:rPr>
              <a:t> Lee (Samsung), </a:t>
            </a:r>
            <a:r>
              <a:rPr lang="en-US" altLang="en-US" sz="1400" dirty="0" err="1">
                <a:latin typeface="+mj-lt"/>
              </a:rPr>
              <a:t>Chenchen</a:t>
            </a:r>
            <a:r>
              <a:rPr lang="en-US" altLang="en-US" sz="1400" dirty="0">
                <a:latin typeface="+mj-lt"/>
              </a:rPr>
              <a:t> Liu, Bin Qian, Lei Huang, David Yang (Huawei), Billy Verso, Carl Murray, </a:t>
            </a:r>
            <a:r>
              <a:rPr lang="en-US" altLang="en-US" sz="1400" dirty="0" err="1">
                <a:latin typeface="+mj-lt"/>
              </a:rPr>
              <a:t>Jarek</a:t>
            </a:r>
            <a:r>
              <a:rPr lang="en-US" altLang="en-US" sz="1400" dirty="0">
                <a:latin typeface="+mj-lt"/>
              </a:rPr>
              <a:t> </a:t>
            </a:r>
            <a:r>
              <a:rPr lang="en-US" altLang="en-US" sz="1400" dirty="0" err="1">
                <a:latin typeface="+mj-lt"/>
              </a:rPr>
              <a:t>Niewczas</a:t>
            </a:r>
            <a:r>
              <a:rPr lang="en-US" altLang="en-US" sz="1400" dirty="0">
                <a:latin typeface="+mj-lt"/>
              </a:rPr>
              <a:t> (Qorvo), Carlos Aldana,  </a:t>
            </a:r>
            <a:r>
              <a:rPr lang="en-US" altLang="en-US" sz="1400" dirty="0" err="1">
                <a:latin typeface="+mj-lt"/>
              </a:rPr>
              <a:t>Kangjin</a:t>
            </a:r>
            <a:r>
              <a:rPr lang="en-US" altLang="en-US" sz="1400" dirty="0">
                <a:latin typeface="+mj-lt"/>
              </a:rPr>
              <a:t> Yoon, Claudio da Silva, </a:t>
            </a:r>
            <a:r>
              <a:rPr lang="en-US" altLang="en-US" sz="1400" dirty="0" err="1">
                <a:latin typeface="+mj-lt"/>
              </a:rPr>
              <a:t>Guoqing</a:t>
            </a:r>
            <a:r>
              <a:rPr lang="en-US" altLang="en-US" sz="1400" dirty="0">
                <a:latin typeface="+mj-lt"/>
              </a:rPr>
              <a:t> Li (Meta), Bin Tian, </a:t>
            </a:r>
            <a:r>
              <a:rPr lang="en-US" altLang="en-US" sz="1400" dirty="0" err="1">
                <a:latin typeface="+mj-lt"/>
              </a:rPr>
              <a:t>Pooria</a:t>
            </a:r>
            <a:r>
              <a:rPr lang="en-US" altLang="en-US" sz="1400" dirty="0">
                <a:latin typeface="+mj-lt"/>
              </a:rPr>
              <a:t> </a:t>
            </a:r>
            <a:r>
              <a:rPr lang="en-US" altLang="en-US" sz="1400" dirty="0" err="1">
                <a:latin typeface="+mj-lt"/>
              </a:rPr>
              <a:t>Pakrooh</a:t>
            </a:r>
            <a:r>
              <a:rPr lang="en-US" altLang="en-US" sz="1400" dirty="0">
                <a:latin typeface="+mj-lt"/>
              </a:rPr>
              <a:t>, Steve </a:t>
            </a:r>
            <a:r>
              <a:rPr lang="en-US" altLang="en-US" sz="1400" dirty="0" err="1">
                <a:latin typeface="+mj-lt"/>
              </a:rPr>
              <a:t>Shellhammer</a:t>
            </a:r>
            <a:r>
              <a:rPr lang="en-US" altLang="en-US" sz="1400" dirty="0">
                <a:latin typeface="+mj-lt"/>
              </a:rPr>
              <a:t>,  </a:t>
            </a:r>
            <a:r>
              <a:rPr lang="en-US" altLang="en-US" sz="1400" dirty="0" err="1">
                <a:latin typeface="+mj-lt"/>
              </a:rPr>
              <a:t>Koorosh</a:t>
            </a:r>
            <a:r>
              <a:rPr lang="en-US" altLang="en-US" sz="1400" dirty="0">
                <a:latin typeface="+mj-lt"/>
              </a:rPr>
              <a:t> </a:t>
            </a:r>
            <a:r>
              <a:rPr lang="en-US" altLang="en-US" sz="1400" dirty="0" err="1">
                <a:latin typeface="+mj-lt"/>
              </a:rPr>
              <a:t>Akhavan</a:t>
            </a:r>
            <a:r>
              <a:rPr lang="en-US" altLang="en-US" sz="1400" dirty="0">
                <a:latin typeface="+mj-lt"/>
              </a:rPr>
              <a:t> (Qualcomm)</a:t>
            </a:r>
            <a:endParaRPr lang="en-US" altLang="en-US" sz="1400" dirty="0">
              <a:solidFill>
                <a:schemeClr val="bg2"/>
              </a:solidFill>
              <a:latin typeface="+mj-lt"/>
            </a:endParaRPr>
          </a:p>
          <a:p>
            <a:pPr>
              <a:spcBef>
                <a:spcPts val="600"/>
              </a:spcBef>
            </a:pPr>
            <a:r>
              <a:rPr lang="en-US" altLang="en-US" sz="1400" b="1" dirty="0">
                <a:solidFill>
                  <a:schemeClr val="tx2"/>
                </a:solidFill>
              </a:rPr>
              <a:t>Address</a:t>
            </a:r>
            <a:r>
              <a:rPr lang="en-US" altLang="en-US" sz="1400" dirty="0">
                <a:solidFill>
                  <a:schemeClr val="tx2"/>
                </a:solidFill>
              </a:rPr>
              <a:t>: 	One Apple Park Way, Cupertino, CA 95104, USA</a:t>
            </a:r>
          </a:p>
          <a:p>
            <a:pPr>
              <a:spcBef>
                <a:spcPts val="600"/>
              </a:spcBef>
            </a:pPr>
            <a:r>
              <a:rPr lang="en-US" altLang="en-US" sz="1400" b="1" dirty="0">
                <a:solidFill>
                  <a:schemeClr val="tx2"/>
                </a:solidFill>
              </a:rPr>
              <a:t>E-Mails</a:t>
            </a:r>
            <a:r>
              <a:rPr lang="en-US" altLang="en-US" sz="1400" dirty="0">
                <a:solidFill>
                  <a:schemeClr val="tx2"/>
                </a:solidFill>
              </a:rPr>
              <a:t>:</a:t>
            </a:r>
            <a:r>
              <a:rPr lang="en-US" altLang="en-US" sz="1400" dirty="0">
                <a:solidFill>
                  <a:schemeClr val="tx2"/>
                </a:solidFill>
                <a:hlinkClick r:id="rId2"/>
              </a:rPr>
              <a:t> </a:t>
            </a:r>
            <a:r>
              <a:rPr lang="en-US" altLang="en-US" sz="1400" dirty="0">
                <a:solidFill>
                  <a:schemeClr val="tx2"/>
                </a:solidFill>
              </a:rPr>
              <a:t>	</a:t>
            </a:r>
            <a:r>
              <a:rPr lang="en-US" altLang="en-US" sz="1400" dirty="0" err="1">
                <a:solidFill>
                  <a:schemeClr val="tx2"/>
                </a:solidFill>
              </a:rPr>
              <a:t>vkristem@apple.com</a:t>
            </a:r>
            <a:endParaRPr lang="en-US" altLang="en-US" sz="1400" dirty="0">
              <a:solidFill>
                <a:schemeClr val="tx2"/>
              </a:solidFill>
            </a:endParaRPr>
          </a:p>
          <a:p>
            <a:pPr>
              <a:spcBef>
                <a:spcPts val="600"/>
              </a:spcBef>
              <a:spcAft>
                <a:spcPts val="600"/>
              </a:spcAft>
            </a:pPr>
            <a:r>
              <a:rPr lang="en-US" altLang="en-US" sz="1400" b="1" dirty="0"/>
              <a:t>Abstract:</a:t>
            </a:r>
            <a:r>
              <a:rPr lang="en-US" altLang="en-US" sz="1400" dirty="0"/>
              <a:t>	Further thoughts on defining the 4ab device(s)</a:t>
            </a:r>
          </a:p>
          <a:p>
            <a:pPr>
              <a:spcBef>
                <a:spcPts val="600"/>
              </a:spcBef>
              <a:spcAft>
                <a:spcPts val="600"/>
              </a:spcAft>
            </a:pPr>
            <a:r>
              <a:rPr lang="en-US" altLang="en-US" sz="1400" b="1" dirty="0"/>
              <a:t>Purpose:   	</a:t>
            </a:r>
            <a:r>
              <a:rPr lang="en-US" altLang="en-US" sz="1400" dirty="0"/>
              <a:t>To advance the discussions on 4ab devices and help converge on the feature sets</a:t>
            </a:r>
          </a:p>
          <a:p>
            <a:pPr>
              <a:spcBef>
                <a:spcPts val="600"/>
              </a:spcBef>
            </a:pPr>
            <a:r>
              <a:rPr lang="en-US" altLang="en-US" sz="1400" b="1" dirty="0"/>
              <a:t>Notice:	</a:t>
            </a:r>
            <a:r>
              <a:rPr lang="en-US" altLang="en-US" sz="14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pPr>
            <a:r>
              <a:rPr lang="en-US" altLang="en-US" sz="1400" b="1" dirty="0"/>
              <a:t>Release:</a:t>
            </a:r>
            <a:r>
              <a:rPr lang="en-US" altLang="en-US" sz="1400" dirty="0"/>
              <a:t>	The contributor acknowledges and accepts that this contribution becomes the property of IEEE and may be made publicly available by P802.15.	</a:t>
            </a:r>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15-23-0263-03-04ab</a:t>
            </a:r>
            <a:endParaRPr lang="en-US" altLang="en-US" sz="1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71628" y="6475413"/>
            <a:ext cx="76944" cy="184666"/>
          </a:xfrm>
        </p:spPr>
        <p:txBody>
          <a:bodyPr/>
          <a:lstStyle/>
          <a:p>
            <a:r>
              <a:rPr lang="en-US" altLang="en-US" dirty="0"/>
              <a:t>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099893120"/>
              </p:ext>
            </p:extLst>
          </p:nvPr>
        </p:nvGraphicFramePr>
        <p:xfrm>
          <a:off x="685800" y="908723"/>
          <a:ext cx="7774632" cy="5265333"/>
        </p:xfrm>
        <a:graphic>
          <a:graphicData uri="http://schemas.openxmlformats.org/drawingml/2006/table">
            <a:tbl>
              <a:tblPr firstRow="1" bandRow="1">
                <a:tableStyleId>{5940675A-B579-460E-94D1-54222C63F5DA}</a:tableStyleId>
              </a:tblPr>
              <a:tblGrid>
                <a:gridCol w="4267200">
                  <a:extLst>
                    <a:ext uri="{9D8B030D-6E8A-4147-A177-3AD203B41FA5}">
                      <a16:colId xmlns:a16="http://schemas.microsoft.com/office/drawing/2014/main" val="1745747388"/>
                    </a:ext>
                  </a:extLst>
                </a:gridCol>
                <a:gridCol w="3507432">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PAR Objective</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Proposed Solution (how addressed)</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516017004"/>
                  </a:ext>
                </a:extLst>
              </a:tr>
              <a:tr h="577279">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2336347152"/>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Interference mitigation techniques to support higher density and higher traffic use cases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Other coexistence improvement</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3550120941"/>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Backward compatibility with enhanced ranging capable devices (ERDEVs)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Improved link budget and/or reduced air-time</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Additional channels and operating frequencies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770140464"/>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Improvements to accuracy / precision / reliability and interoperability for high-integrity ranging</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solidFill>
                            <a:schemeClr val="tx1"/>
                          </a:solidFill>
                          <a:effectLst/>
                          <a:latin typeface="Calibri" panose="020F0502020204030204" pitchFamily="34" charset="0"/>
                          <a:cs typeface="Calibri" panose="020F0502020204030204" pitchFamily="34" charset="0"/>
                        </a:rPr>
                        <a:t>Reduced complexity and power consumption</a:t>
                      </a:r>
                      <a:endParaRPr lang="en-US" sz="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Hybrid operation with narrowband signaling to assist UWB</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140993491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Enhanced native discovery and connection setup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157165867"/>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Low-power low-latency streaming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76344013"/>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86346622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Infrastructure synchronization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1541787244"/>
                  </a:ext>
                </a:extLst>
              </a:tr>
            </a:tbl>
          </a:graphicData>
        </a:graphic>
      </p:graphicFrame>
      <p:sp>
        <p:nvSpPr>
          <p:cNvPr id="10" name="Footer Placeholder 2">
            <a:extLst>
              <a:ext uri="{FF2B5EF4-FFF2-40B4-BE49-F238E27FC236}">
                <a16:creationId xmlns:a16="http://schemas.microsoft.com/office/drawing/2014/main" id="{DC61EFDA-026D-4A94-A1C9-610A590D87DF}"/>
              </a:ext>
            </a:extLst>
          </p:cNvPr>
          <p:cNvSpPr>
            <a:spLocks noGrp="1"/>
          </p:cNvSpPr>
          <p:nvPr>
            <p:ph type="ftr" sz="quarter" idx="11"/>
          </p:nvPr>
        </p:nvSpPr>
        <p:spPr>
          <a:xfrm>
            <a:off x="5004048" y="6475413"/>
            <a:ext cx="3606552" cy="184666"/>
          </a:xfrm>
        </p:spPr>
        <p:txBody>
          <a:bodyPr/>
          <a:lstStyle/>
          <a:p>
            <a:r>
              <a:rPr lang="en-US" altLang="en-US" dirty="0"/>
              <a:t>V. </a:t>
            </a:r>
            <a:r>
              <a:rPr lang="en-US" altLang="en-US" dirty="0" err="1"/>
              <a:t>Kristem</a:t>
            </a:r>
            <a:r>
              <a:rPr lang="en-US" altLang="en-US" dirty="0"/>
              <a:t>, et al</a:t>
            </a:r>
          </a:p>
        </p:txBody>
      </p:sp>
      <p:sp>
        <p:nvSpPr>
          <p:cNvPr id="2" name="Date Placeholder 1">
            <a:extLst>
              <a:ext uri="{FF2B5EF4-FFF2-40B4-BE49-F238E27FC236}">
                <a16:creationId xmlns:a16="http://schemas.microsoft.com/office/drawing/2014/main" id="{AA20E394-2C60-92AA-CF64-E344EA3F2A4F}"/>
              </a:ext>
            </a:extLst>
          </p:cNvPr>
          <p:cNvSpPr>
            <a:spLocks noGrp="1"/>
          </p:cNvSpPr>
          <p:nvPr>
            <p:ph type="dt" sz="half" idx="10"/>
          </p:nvPr>
        </p:nvSpPr>
        <p:spPr>
          <a:xfrm>
            <a:off x="685800" y="378281"/>
            <a:ext cx="1600200" cy="215444"/>
          </a:xfrm>
        </p:spPr>
        <p:txBody>
          <a:bodyPr/>
          <a:lstStyle/>
          <a:p>
            <a:r>
              <a:rPr lang="en-US" altLang="en-US" dirty="0"/>
              <a:t>May 2023</a:t>
            </a:r>
          </a:p>
        </p:txBody>
      </p:sp>
      <p:sp>
        <p:nvSpPr>
          <p:cNvPr id="3" name="Rectangle 7">
            <a:extLst>
              <a:ext uri="{FF2B5EF4-FFF2-40B4-BE49-F238E27FC236}">
                <a16:creationId xmlns:a16="http://schemas.microsoft.com/office/drawing/2014/main" id="{95B04C42-0766-4FD1-3227-03C731D9500F}"/>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15-23-0263-03-04ab</a:t>
            </a:r>
            <a:endParaRPr lang="en-US" altLang="en-US" sz="1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685800" y="609600"/>
            <a:ext cx="7772400" cy="533400"/>
          </a:xfrm>
        </p:spPr>
        <p:txBody>
          <a:bodyPr/>
          <a:lstStyle/>
          <a:p>
            <a:r>
              <a:rPr lang="en-US" dirty="0"/>
              <a:t>Introduction</a:t>
            </a:r>
          </a:p>
        </p:txBody>
      </p:sp>
      <p:sp>
        <p:nvSpPr>
          <p:cNvPr id="3" name="Content Placeholder 2">
            <a:extLst>
              <a:ext uri="{FF2B5EF4-FFF2-40B4-BE49-F238E27FC236}">
                <a16:creationId xmlns:a16="http://schemas.microsoft.com/office/drawing/2014/main" id="{B5F22012-4D75-48BC-D4E1-10FC5E6ECBB5}"/>
              </a:ext>
            </a:extLst>
          </p:cNvPr>
          <p:cNvSpPr>
            <a:spLocks noGrp="1"/>
          </p:cNvSpPr>
          <p:nvPr>
            <p:ph idx="1"/>
          </p:nvPr>
        </p:nvSpPr>
        <p:spPr>
          <a:xfrm>
            <a:off x="533400" y="1254656"/>
            <a:ext cx="8425070" cy="5101094"/>
          </a:xfrm>
        </p:spPr>
        <p:txBody>
          <a:bodyPr/>
          <a:lstStyle/>
          <a:p>
            <a:r>
              <a:rPr lang="en-US" sz="2000" dirty="0"/>
              <a:t>Many new interesting features proposed in 4ab for enhanced ranging, low latency data streaming, sensing, … </a:t>
            </a:r>
          </a:p>
          <a:p>
            <a:pPr lvl="1"/>
            <a:r>
              <a:rPr lang="en-US" sz="1600" dirty="0"/>
              <a:t>Large feature set, with 10’s of config. parameters per feature</a:t>
            </a:r>
          </a:p>
          <a:p>
            <a:pPr lvl="1"/>
            <a:r>
              <a:rPr lang="en-US" sz="1600" dirty="0"/>
              <a:t>Several 100’s of possible parameter sets!!!</a:t>
            </a:r>
            <a:endParaRPr lang="en-US" sz="2000" dirty="0"/>
          </a:p>
          <a:p>
            <a:endParaRPr lang="en-US" sz="2000" dirty="0"/>
          </a:p>
          <a:p>
            <a:r>
              <a:rPr lang="en-US" sz="2000" dirty="0"/>
              <a:t>Single 4ab device support all of them </a:t>
            </a:r>
            <a:r>
              <a:rPr lang="en-US" sz="2000" b="1" dirty="0"/>
              <a:t>?</a:t>
            </a:r>
            <a:endParaRPr lang="en-US" sz="2000" dirty="0"/>
          </a:p>
          <a:p>
            <a:pPr lvl="1"/>
            <a:r>
              <a:rPr lang="en-US" sz="1600" dirty="0"/>
              <a:t>Very challenging and might not be meaningful</a:t>
            </a:r>
          </a:p>
          <a:p>
            <a:endParaRPr lang="en-US" sz="2000" dirty="0"/>
          </a:p>
          <a:p>
            <a:r>
              <a:rPr lang="en-US" sz="2000" dirty="0"/>
              <a:t>[1] proposed the idea of defining the 4ab devices  </a:t>
            </a:r>
          </a:p>
          <a:p>
            <a:pPr lvl="1"/>
            <a:r>
              <a:rPr lang="en-US" sz="1600" dirty="0"/>
              <a:t>Features and the parameter sets to be defined per device category</a:t>
            </a:r>
          </a:p>
          <a:p>
            <a:pPr lvl="1"/>
            <a:r>
              <a:rPr lang="en-US" sz="1600" dirty="0"/>
              <a:t>Simplifies parameter set definition, inter-operability, and testing burden</a:t>
            </a:r>
          </a:p>
          <a:p>
            <a:pPr lvl="1"/>
            <a:r>
              <a:rPr lang="en-US" sz="1600" dirty="0"/>
              <a:t>Vendor can target for the specific 4ab device(s) of interest</a:t>
            </a:r>
            <a:r>
              <a:rPr lang="en-US" sz="1600" b="1" dirty="0"/>
              <a:t> </a:t>
            </a:r>
            <a:endParaRPr lang="en-US" b="1" dirty="0"/>
          </a:p>
          <a:p>
            <a:endParaRPr lang="en-US" sz="2000" dirty="0"/>
          </a:p>
          <a:p>
            <a:r>
              <a:rPr lang="en-US" sz="2000" dirty="0"/>
              <a:t>This contribution further develop the ideas by defining the minimal feature set for a 4ab device</a:t>
            </a:r>
            <a:endParaRPr lang="en-US" b="1" dirty="0"/>
          </a:p>
          <a:p>
            <a:pPr lvl="1"/>
            <a:endParaRPr lang="en-US" b="1" dirty="0"/>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3</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May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15-23-0263-03-04ab</a:t>
            </a:r>
            <a:endParaRPr lang="en-US" altLang="en-US" sz="1400" b="1" dirty="0"/>
          </a:p>
        </p:txBody>
      </p:sp>
      <p:sp>
        <p:nvSpPr>
          <p:cNvPr id="4" name="TextBox 3">
            <a:extLst>
              <a:ext uri="{FF2B5EF4-FFF2-40B4-BE49-F238E27FC236}">
                <a16:creationId xmlns:a16="http://schemas.microsoft.com/office/drawing/2014/main" id="{BE5FC70E-31F0-D9E2-DB2B-F41C0BE9960F}"/>
              </a:ext>
            </a:extLst>
          </p:cNvPr>
          <p:cNvSpPr txBox="1"/>
          <p:nvPr/>
        </p:nvSpPr>
        <p:spPr>
          <a:xfrm>
            <a:off x="609600" y="6248400"/>
            <a:ext cx="5750292" cy="230832"/>
          </a:xfrm>
          <a:prstGeom prst="rect">
            <a:avLst/>
          </a:prstGeom>
          <a:noFill/>
        </p:spPr>
        <p:txBody>
          <a:bodyPr wrap="none" rtlCol="0">
            <a:spAutoFit/>
          </a:bodyPr>
          <a:lstStyle/>
          <a:p>
            <a:r>
              <a:rPr lang="en-US" sz="900" dirty="0">
                <a:latin typeface="+mj-lt"/>
              </a:rPr>
              <a:t>[1] 15-23-0177-00-04ab, “Some thoughts on 4ab device categories”, </a:t>
            </a:r>
            <a:r>
              <a:rPr lang="en-US" altLang="en-US" sz="900" dirty="0">
                <a:latin typeface="+mj-lt"/>
              </a:rPr>
              <a:t>Vinod </a:t>
            </a:r>
            <a:r>
              <a:rPr lang="en-US" altLang="en-US" sz="900" dirty="0" err="1">
                <a:latin typeface="+mj-lt"/>
              </a:rPr>
              <a:t>Kristem</a:t>
            </a:r>
            <a:r>
              <a:rPr lang="en-US" altLang="en-US" sz="900" dirty="0">
                <a:latin typeface="+mj-lt"/>
              </a:rPr>
              <a:t>, </a:t>
            </a:r>
            <a:r>
              <a:rPr lang="en-US" altLang="en-US" sz="900" dirty="0" err="1">
                <a:latin typeface="+mj-lt"/>
              </a:rPr>
              <a:t>Xiliang</a:t>
            </a:r>
            <a:r>
              <a:rPr lang="en-US" altLang="en-US" sz="900" dirty="0">
                <a:latin typeface="+mj-lt"/>
              </a:rPr>
              <a:t> Luo, </a:t>
            </a:r>
            <a:r>
              <a:rPr lang="en-US" sz="900" kern="50" dirty="0">
                <a:solidFill>
                  <a:srgbClr val="00000A"/>
                </a:solidFill>
                <a:effectLst/>
                <a:latin typeface="+mj-lt"/>
                <a:ea typeface="Times New Roman" panose="02020603050405020304" pitchFamily="18" charset="0"/>
              </a:rPr>
              <a:t>Moche Cohen (Apple)</a:t>
            </a:r>
            <a:endParaRPr lang="en-US" sz="900" dirty="0">
              <a:latin typeface="+mj-lt"/>
            </a:endParaRPr>
          </a:p>
        </p:txBody>
      </p:sp>
    </p:spTree>
    <p:extLst>
      <p:ext uri="{BB962C8B-B14F-4D97-AF65-F5344CB8AC3E}">
        <p14:creationId xmlns:p14="http://schemas.microsoft.com/office/powerpoint/2010/main" val="19295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685800" y="609600"/>
            <a:ext cx="7772400" cy="533400"/>
          </a:xfrm>
        </p:spPr>
        <p:txBody>
          <a:bodyPr/>
          <a:lstStyle/>
          <a:p>
            <a:r>
              <a:rPr lang="en-US" dirty="0"/>
              <a:t>4ab Devices</a:t>
            </a:r>
          </a:p>
        </p:txBody>
      </p:sp>
      <p:sp>
        <p:nvSpPr>
          <p:cNvPr id="3" name="Content Placeholder 2">
            <a:extLst>
              <a:ext uri="{FF2B5EF4-FFF2-40B4-BE49-F238E27FC236}">
                <a16:creationId xmlns:a16="http://schemas.microsoft.com/office/drawing/2014/main" id="{B5F22012-4D75-48BC-D4E1-10FC5E6ECBB5}"/>
              </a:ext>
            </a:extLst>
          </p:cNvPr>
          <p:cNvSpPr>
            <a:spLocks noGrp="1"/>
          </p:cNvSpPr>
          <p:nvPr>
            <p:ph idx="1"/>
          </p:nvPr>
        </p:nvSpPr>
        <p:spPr>
          <a:xfrm>
            <a:off x="609600" y="1219200"/>
            <a:ext cx="8458200" cy="5101094"/>
          </a:xfrm>
        </p:spPr>
        <p:txBody>
          <a:bodyPr/>
          <a:lstStyle/>
          <a:p>
            <a:r>
              <a:rPr lang="en-US" sz="1800" dirty="0"/>
              <a:t>Good to define a minimal feature set common across the 4ab device(s)</a:t>
            </a:r>
          </a:p>
          <a:p>
            <a:pPr lvl="1"/>
            <a:r>
              <a:rPr lang="en-US" sz="1400" dirty="0"/>
              <a:t>4ab device(s) could be defined as enhancements of minimal feature set</a:t>
            </a:r>
          </a:p>
          <a:p>
            <a:pPr lvl="1"/>
            <a:r>
              <a:rPr lang="en-US" sz="1400" dirty="0"/>
              <a:t>Simplifies inter-operability between the 4ab device(s)</a:t>
            </a:r>
          </a:p>
          <a:p>
            <a:pPr marL="0" indent="0">
              <a:buNone/>
            </a:pPr>
            <a:endParaRPr lang="en-US" sz="1800" dirty="0"/>
          </a:p>
          <a:p>
            <a:r>
              <a:rPr lang="en-US" sz="1800" dirty="0"/>
              <a:t>One </a:t>
            </a:r>
            <a:r>
              <a:rPr lang="en-US" sz="2000" b="1" dirty="0"/>
              <a:t>illustration</a:t>
            </a:r>
            <a:r>
              <a:rPr lang="en-US" sz="1800" dirty="0"/>
              <a:t> of 4ab device(s) for ranging, low latency data and sensing</a:t>
            </a:r>
          </a:p>
          <a:p>
            <a:endParaRPr lang="en-US" sz="1800" dirty="0"/>
          </a:p>
          <a:p>
            <a:endParaRPr lang="en-US" sz="1800" dirty="0"/>
          </a:p>
          <a:p>
            <a:endParaRPr lang="en-US" sz="1800" dirty="0"/>
          </a:p>
          <a:p>
            <a:endParaRPr lang="en-US" sz="1800" dirty="0"/>
          </a:p>
          <a:p>
            <a:endParaRPr lang="en-US" sz="1800" dirty="0"/>
          </a:p>
          <a:p>
            <a:pPr marL="0" indent="0">
              <a:buNone/>
            </a:pPr>
            <a:endParaRPr lang="en-US" sz="1800" dirty="0"/>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4</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May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15-23-0263-03-04ab</a:t>
            </a:r>
            <a:endParaRPr lang="en-US" altLang="en-US" sz="1400" b="1" dirty="0"/>
          </a:p>
        </p:txBody>
      </p:sp>
      <p:grpSp>
        <p:nvGrpSpPr>
          <p:cNvPr id="4" name="Group 3">
            <a:extLst>
              <a:ext uri="{FF2B5EF4-FFF2-40B4-BE49-F238E27FC236}">
                <a16:creationId xmlns:a16="http://schemas.microsoft.com/office/drawing/2014/main" id="{AE08BC09-C3E8-774A-464A-74FF7D25CFAE}"/>
              </a:ext>
            </a:extLst>
          </p:cNvPr>
          <p:cNvGrpSpPr/>
          <p:nvPr/>
        </p:nvGrpSpPr>
        <p:grpSpPr>
          <a:xfrm>
            <a:off x="1822449" y="3265252"/>
            <a:ext cx="5499102" cy="2830748"/>
            <a:chOff x="1828800" y="1767888"/>
            <a:chExt cx="5499102" cy="2830748"/>
          </a:xfrm>
        </p:grpSpPr>
        <p:grpSp>
          <p:nvGrpSpPr>
            <p:cNvPr id="47" name="Group 46">
              <a:extLst>
                <a:ext uri="{FF2B5EF4-FFF2-40B4-BE49-F238E27FC236}">
                  <a16:creationId xmlns:a16="http://schemas.microsoft.com/office/drawing/2014/main" id="{66CF768A-5CD3-3ABD-B885-7FC4CED68926}"/>
                </a:ext>
              </a:extLst>
            </p:cNvPr>
            <p:cNvGrpSpPr/>
            <p:nvPr/>
          </p:nvGrpSpPr>
          <p:grpSpPr>
            <a:xfrm>
              <a:off x="1828800" y="1902371"/>
              <a:ext cx="5499102" cy="2331785"/>
              <a:chOff x="1828800" y="1728788"/>
              <a:chExt cx="5499102" cy="2331785"/>
            </a:xfrm>
          </p:grpSpPr>
          <p:sp>
            <p:nvSpPr>
              <p:cNvPr id="11" name="Oval 10">
                <a:extLst>
                  <a:ext uri="{FF2B5EF4-FFF2-40B4-BE49-F238E27FC236}">
                    <a16:creationId xmlns:a16="http://schemas.microsoft.com/office/drawing/2014/main" id="{9CA8191E-17D1-6A83-9F24-3A7A2D35A36C}"/>
                  </a:ext>
                </a:extLst>
              </p:cNvPr>
              <p:cNvSpPr/>
              <p:nvPr/>
            </p:nvSpPr>
            <p:spPr bwMode="auto">
              <a:xfrm>
                <a:off x="4018310" y="2032879"/>
                <a:ext cx="3309592" cy="1616415"/>
              </a:xfrm>
              <a:prstGeom prst="ellipse">
                <a:avLst/>
              </a:prstGeom>
              <a:solidFill>
                <a:srgbClr val="7030A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12" name="Oval 11">
                <a:extLst>
                  <a:ext uri="{FF2B5EF4-FFF2-40B4-BE49-F238E27FC236}">
                    <a16:creationId xmlns:a16="http://schemas.microsoft.com/office/drawing/2014/main" id="{C410CEFA-BF28-E842-328E-1046266A476D}"/>
                  </a:ext>
                </a:extLst>
              </p:cNvPr>
              <p:cNvSpPr/>
              <p:nvPr/>
            </p:nvSpPr>
            <p:spPr bwMode="auto">
              <a:xfrm>
                <a:off x="1828800" y="2127705"/>
                <a:ext cx="3540115" cy="1719202"/>
              </a:xfrm>
              <a:prstGeom prst="ellipse">
                <a:avLst/>
              </a:prstGeom>
              <a:solidFill>
                <a:srgbClr val="FFFF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13" name="Oval 12">
                <a:extLst>
                  <a:ext uri="{FF2B5EF4-FFF2-40B4-BE49-F238E27FC236}">
                    <a16:creationId xmlns:a16="http://schemas.microsoft.com/office/drawing/2014/main" id="{FE99C092-7DA0-1862-E941-C561432AB51E}"/>
                  </a:ext>
                </a:extLst>
              </p:cNvPr>
              <p:cNvSpPr/>
              <p:nvPr/>
            </p:nvSpPr>
            <p:spPr bwMode="auto">
              <a:xfrm>
                <a:off x="3289302" y="2103089"/>
                <a:ext cx="2889249" cy="1935598"/>
              </a:xfrm>
              <a:prstGeom prst="ellipse">
                <a:avLst/>
              </a:prstGeom>
              <a:solidFill>
                <a:srgbClr val="00B05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38" name="TextBox 37">
                <a:extLst>
                  <a:ext uri="{FF2B5EF4-FFF2-40B4-BE49-F238E27FC236}">
                    <a16:creationId xmlns:a16="http://schemas.microsoft.com/office/drawing/2014/main" id="{ABE53A49-DB1C-C7E2-19C3-347374D8A80F}"/>
                  </a:ext>
                </a:extLst>
              </p:cNvPr>
              <p:cNvSpPr txBox="1"/>
              <p:nvPr/>
            </p:nvSpPr>
            <p:spPr>
              <a:xfrm>
                <a:off x="2618567" y="1728788"/>
                <a:ext cx="1053494" cy="400110"/>
              </a:xfrm>
              <a:prstGeom prst="rect">
                <a:avLst/>
              </a:prstGeom>
              <a:noFill/>
            </p:spPr>
            <p:txBody>
              <a:bodyPr wrap="none" rtlCol="0">
                <a:spAutoFit/>
              </a:bodyPr>
              <a:lstStyle/>
              <a:p>
                <a:r>
                  <a:rPr lang="en-US" sz="2000" i="1" dirty="0"/>
                  <a:t>Ranging</a:t>
                </a:r>
              </a:p>
            </p:txBody>
          </p:sp>
          <p:grpSp>
            <p:nvGrpSpPr>
              <p:cNvPr id="46" name="Group 45">
                <a:extLst>
                  <a:ext uri="{FF2B5EF4-FFF2-40B4-BE49-F238E27FC236}">
                    <a16:creationId xmlns:a16="http://schemas.microsoft.com/office/drawing/2014/main" id="{B6E66886-85D5-7A00-25BB-6ABA84698A1F}"/>
                  </a:ext>
                </a:extLst>
              </p:cNvPr>
              <p:cNvGrpSpPr/>
              <p:nvPr/>
            </p:nvGrpSpPr>
            <p:grpSpPr>
              <a:xfrm>
                <a:off x="1956965" y="2699931"/>
                <a:ext cx="4738535" cy="1360642"/>
                <a:chOff x="1956965" y="2699931"/>
                <a:chExt cx="4738535" cy="1360642"/>
              </a:xfrm>
            </p:grpSpPr>
            <p:sp>
              <p:nvSpPr>
                <p:cNvPr id="20" name="TextBox 19">
                  <a:extLst>
                    <a:ext uri="{FF2B5EF4-FFF2-40B4-BE49-F238E27FC236}">
                      <a16:creationId xmlns:a16="http://schemas.microsoft.com/office/drawing/2014/main" id="{2FAD4BC2-078F-892C-557F-B50E31B77B21}"/>
                    </a:ext>
                  </a:extLst>
                </p:cNvPr>
                <p:cNvSpPr txBox="1"/>
                <p:nvPr/>
              </p:nvSpPr>
              <p:spPr>
                <a:xfrm>
                  <a:off x="4498802" y="3660463"/>
                  <a:ext cx="1103187" cy="400110"/>
                </a:xfrm>
                <a:prstGeom prst="rect">
                  <a:avLst/>
                </a:prstGeom>
                <a:noFill/>
              </p:spPr>
              <p:txBody>
                <a:bodyPr wrap="none" rtlCol="0">
                  <a:spAutoFit/>
                </a:bodyPr>
                <a:lstStyle/>
                <a:p>
                  <a:pPr algn="ctr"/>
                  <a:r>
                    <a:rPr lang="en-US" sz="1000" dirty="0">
                      <a:solidFill>
                        <a:schemeClr val="accent2"/>
                      </a:solidFill>
                    </a:rPr>
                    <a:t>Low latency data </a:t>
                  </a:r>
                </a:p>
                <a:p>
                  <a:pPr algn="ctr"/>
                  <a:r>
                    <a:rPr lang="en-US" sz="1000" dirty="0">
                      <a:solidFill>
                        <a:schemeClr val="accent2"/>
                      </a:solidFill>
                    </a:rPr>
                    <a:t>features</a:t>
                  </a:r>
                </a:p>
              </p:txBody>
            </p:sp>
            <p:sp>
              <p:nvSpPr>
                <p:cNvPr id="24" name="Oval 23">
                  <a:extLst>
                    <a:ext uri="{FF2B5EF4-FFF2-40B4-BE49-F238E27FC236}">
                      <a16:creationId xmlns:a16="http://schemas.microsoft.com/office/drawing/2014/main" id="{CCD3C5D6-6278-41C3-4E1C-06862594C607}"/>
                    </a:ext>
                  </a:extLst>
                </p:cNvPr>
                <p:cNvSpPr/>
                <p:nvPr/>
              </p:nvSpPr>
              <p:spPr bwMode="auto">
                <a:xfrm>
                  <a:off x="4959351" y="3651705"/>
                  <a:ext cx="50800" cy="41183"/>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32" name="TextBox 31">
                  <a:extLst>
                    <a:ext uri="{FF2B5EF4-FFF2-40B4-BE49-F238E27FC236}">
                      <a16:creationId xmlns:a16="http://schemas.microsoft.com/office/drawing/2014/main" id="{04C3B69C-A9F3-DF4E-AD8F-DC4A43C71041}"/>
                    </a:ext>
                  </a:extLst>
                </p:cNvPr>
                <p:cNvSpPr txBox="1"/>
                <p:nvPr/>
              </p:nvSpPr>
              <p:spPr>
                <a:xfrm>
                  <a:off x="1956965" y="2924024"/>
                  <a:ext cx="1059906" cy="246221"/>
                </a:xfrm>
                <a:prstGeom prst="rect">
                  <a:avLst/>
                </a:prstGeom>
                <a:noFill/>
              </p:spPr>
              <p:txBody>
                <a:bodyPr wrap="none" rtlCol="0">
                  <a:spAutoFit/>
                </a:bodyPr>
                <a:lstStyle/>
                <a:p>
                  <a:r>
                    <a:rPr lang="en-US" sz="1000" dirty="0">
                      <a:solidFill>
                        <a:schemeClr val="accent2"/>
                      </a:solidFill>
                    </a:rPr>
                    <a:t>Ranging features</a:t>
                  </a:r>
                </a:p>
              </p:txBody>
            </p:sp>
            <p:sp>
              <p:nvSpPr>
                <p:cNvPr id="33" name="Oval 32">
                  <a:extLst>
                    <a:ext uri="{FF2B5EF4-FFF2-40B4-BE49-F238E27FC236}">
                      <a16:creationId xmlns:a16="http://schemas.microsoft.com/office/drawing/2014/main" id="{0906F4F4-7EB8-12F3-B401-F1465E1DA435}"/>
                    </a:ext>
                  </a:extLst>
                </p:cNvPr>
                <p:cNvSpPr/>
                <p:nvPr/>
              </p:nvSpPr>
              <p:spPr bwMode="auto">
                <a:xfrm>
                  <a:off x="2511104" y="2874806"/>
                  <a:ext cx="50800" cy="41183"/>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44" name="Oval 43">
                  <a:extLst>
                    <a:ext uri="{FF2B5EF4-FFF2-40B4-BE49-F238E27FC236}">
                      <a16:creationId xmlns:a16="http://schemas.microsoft.com/office/drawing/2014/main" id="{B1C7EA0D-7B7B-332F-2A7E-DA642A4E49B5}"/>
                    </a:ext>
                  </a:extLst>
                </p:cNvPr>
                <p:cNvSpPr/>
                <p:nvPr/>
              </p:nvSpPr>
              <p:spPr bwMode="auto">
                <a:xfrm>
                  <a:off x="6644700" y="2699931"/>
                  <a:ext cx="50800" cy="41183"/>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grpSp>
        </p:grpSp>
        <p:sp>
          <p:nvSpPr>
            <p:cNvPr id="45" name="TextBox 44">
              <a:extLst>
                <a:ext uri="{FF2B5EF4-FFF2-40B4-BE49-F238E27FC236}">
                  <a16:creationId xmlns:a16="http://schemas.microsoft.com/office/drawing/2014/main" id="{91A50CD4-39C8-1BEF-AC5C-B97A5125A566}"/>
                </a:ext>
              </a:extLst>
            </p:cNvPr>
            <p:cNvSpPr txBox="1"/>
            <p:nvPr/>
          </p:nvSpPr>
          <p:spPr>
            <a:xfrm>
              <a:off x="5450300" y="1767888"/>
              <a:ext cx="981359" cy="400110"/>
            </a:xfrm>
            <a:prstGeom prst="rect">
              <a:avLst/>
            </a:prstGeom>
            <a:noFill/>
          </p:spPr>
          <p:txBody>
            <a:bodyPr wrap="none" rtlCol="0">
              <a:spAutoFit/>
            </a:bodyPr>
            <a:lstStyle/>
            <a:p>
              <a:pPr algn="ctr"/>
              <a:r>
                <a:rPr lang="en-US" sz="2000" i="1" dirty="0"/>
                <a:t>Sensing</a:t>
              </a:r>
            </a:p>
          </p:txBody>
        </p:sp>
        <p:sp>
          <p:nvSpPr>
            <p:cNvPr id="10" name="TextBox 9">
              <a:extLst>
                <a:ext uri="{FF2B5EF4-FFF2-40B4-BE49-F238E27FC236}">
                  <a16:creationId xmlns:a16="http://schemas.microsoft.com/office/drawing/2014/main" id="{8A5DCC14-6796-C3E4-57E1-5675CDDF8EB5}"/>
                </a:ext>
              </a:extLst>
            </p:cNvPr>
            <p:cNvSpPr txBox="1"/>
            <p:nvPr/>
          </p:nvSpPr>
          <p:spPr>
            <a:xfrm>
              <a:off x="3855935" y="4198526"/>
              <a:ext cx="2056973" cy="400110"/>
            </a:xfrm>
            <a:prstGeom prst="rect">
              <a:avLst/>
            </a:prstGeom>
            <a:noFill/>
          </p:spPr>
          <p:txBody>
            <a:bodyPr wrap="none" rtlCol="0">
              <a:spAutoFit/>
            </a:bodyPr>
            <a:lstStyle/>
            <a:p>
              <a:pPr algn="ctr"/>
              <a:r>
                <a:rPr lang="en-US" sz="2000" i="1" dirty="0"/>
                <a:t>Low-latency Data</a:t>
              </a:r>
            </a:p>
          </p:txBody>
        </p:sp>
        <p:sp>
          <p:nvSpPr>
            <p:cNvPr id="48" name="TextBox 47">
              <a:extLst>
                <a:ext uri="{FF2B5EF4-FFF2-40B4-BE49-F238E27FC236}">
                  <a16:creationId xmlns:a16="http://schemas.microsoft.com/office/drawing/2014/main" id="{7831A067-4B86-B3C6-1100-83328DED1976}"/>
                </a:ext>
              </a:extLst>
            </p:cNvPr>
            <p:cNvSpPr txBox="1"/>
            <p:nvPr/>
          </p:nvSpPr>
          <p:spPr>
            <a:xfrm>
              <a:off x="4044951" y="2743662"/>
              <a:ext cx="1285928" cy="646331"/>
            </a:xfrm>
            <a:prstGeom prst="rect">
              <a:avLst/>
            </a:prstGeom>
            <a:noFill/>
          </p:spPr>
          <p:txBody>
            <a:bodyPr wrap="square" rtlCol="0">
              <a:spAutoFit/>
            </a:bodyPr>
            <a:lstStyle/>
            <a:p>
              <a:pPr algn="ctr"/>
              <a:r>
                <a:rPr lang="en-US" sz="1800" b="1" i="1" dirty="0"/>
                <a:t>Minimal</a:t>
              </a:r>
            </a:p>
            <a:p>
              <a:pPr algn="ctr"/>
              <a:r>
                <a:rPr lang="en-US" sz="1800" b="1" i="1" dirty="0"/>
                <a:t>feature set</a:t>
              </a:r>
            </a:p>
          </p:txBody>
        </p:sp>
      </p:grpSp>
      <p:sp>
        <p:nvSpPr>
          <p:cNvPr id="52" name="Oval 51">
            <a:extLst>
              <a:ext uri="{FF2B5EF4-FFF2-40B4-BE49-F238E27FC236}">
                <a16:creationId xmlns:a16="http://schemas.microsoft.com/office/drawing/2014/main" id="{34DB1EE1-F945-07D9-CAB5-4B443CB05E3B}"/>
              </a:ext>
            </a:extLst>
          </p:cNvPr>
          <p:cNvSpPr/>
          <p:nvPr/>
        </p:nvSpPr>
        <p:spPr bwMode="auto">
          <a:xfrm>
            <a:off x="4038600" y="4149918"/>
            <a:ext cx="1285928" cy="883463"/>
          </a:xfrm>
          <a:prstGeom prst="ellipse">
            <a:avLst/>
          </a:prstGeom>
          <a:noFill/>
          <a:ln>
            <a:solidFill>
              <a:schemeClr val="tx1"/>
            </a:solidFill>
            <a:prstDash val="dash"/>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7" name="TextBox 6">
            <a:extLst>
              <a:ext uri="{FF2B5EF4-FFF2-40B4-BE49-F238E27FC236}">
                <a16:creationId xmlns:a16="http://schemas.microsoft.com/office/drawing/2014/main" id="{3480DC34-54B3-F977-961B-27AA1E30BDEA}"/>
              </a:ext>
            </a:extLst>
          </p:cNvPr>
          <p:cNvSpPr txBox="1"/>
          <p:nvPr/>
        </p:nvSpPr>
        <p:spPr>
          <a:xfrm>
            <a:off x="6231350" y="4441082"/>
            <a:ext cx="1031051" cy="246221"/>
          </a:xfrm>
          <a:prstGeom prst="rect">
            <a:avLst/>
          </a:prstGeom>
          <a:noFill/>
        </p:spPr>
        <p:txBody>
          <a:bodyPr wrap="none" rtlCol="0">
            <a:spAutoFit/>
          </a:bodyPr>
          <a:lstStyle/>
          <a:p>
            <a:pPr algn="ctr"/>
            <a:r>
              <a:rPr lang="en-US" sz="1000" dirty="0">
                <a:solidFill>
                  <a:schemeClr val="accent2"/>
                </a:solidFill>
              </a:rPr>
              <a:t>Sensing features</a:t>
            </a:r>
          </a:p>
        </p:txBody>
      </p:sp>
    </p:spTree>
    <p:extLst>
      <p:ext uri="{BB962C8B-B14F-4D97-AF65-F5344CB8AC3E}">
        <p14:creationId xmlns:p14="http://schemas.microsoft.com/office/powerpoint/2010/main" val="3160279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a:extLst>
              <a:ext uri="{FF2B5EF4-FFF2-40B4-BE49-F238E27FC236}">
                <a16:creationId xmlns:a16="http://schemas.microsoft.com/office/drawing/2014/main" id="{F3429B6A-55AF-DED3-E792-DA021976B8BC}"/>
              </a:ext>
            </a:extLst>
          </p:cNvPr>
          <p:cNvSpPr/>
          <p:nvPr/>
        </p:nvSpPr>
        <p:spPr bwMode="auto">
          <a:xfrm>
            <a:off x="2819400" y="1981200"/>
            <a:ext cx="3226532" cy="1676400"/>
          </a:xfrm>
          <a:prstGeom prst="roundRect">
            <a:avLst>
              <a:gd name="adj" fmla="val 6631"/>
            </a:avLst>
          </a:prstGeom>
          <a:solidFill>
            <a:schemeClr val="accent2">
              <a:lumMod val="20000"/>
              <a:lumOff val="80000"/>
            </a:schemeClr>
          </a:solidFill>
          <a:ln w="12700" cap="flat" cmpd="sng" algn="ctr">
            <a:noFill/>
            <a:prstDash val="solid"/>
            <a:round/>
            <a:headEnd type="none" w="sm" len="sm"/>
            <a:tailEnd type="none" w="sm" len="sm"/>
          </a:ln>
          <a:effectLst>
            <a:outerShdw blurRad="88900" dist="50800" dir="4800000" sx="102000" sy="102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249063" y="655498"/>
            <a:ext cx="8722078" cy="786886"/>
          </a:xfrm>
        </p:spPr>
        <p:txBody>
          <a:bodyPr/>
          <a:lstStyle/>
          <a:p>
            <a:r>
              <a:rPr lang="en-US" dirty="0"/>
              <a:t>Minimal 4ab feature set: Basic Building Block </a:t>
            </a:r>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5</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May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15-23-0263-03-04ab</a:t>
            </a:r>
            <a:endParaRPr lang="en-US" altLang="en-US" sz="1400" b="1" dirty="0"/>
          </a:p>
        </p:txBody>
      </p:sp>
      <p:sp>
        <p:nvSpPr>
          <p:cNvPr id="10" name="Oval 9">
            <a:extLst>
              <a:ext uri="{FF2B5EF4-FFF2-40B4-BE49-F238E27FC236}">
                <a16:creationId xmlns:a16="http://schemas.microsoft.com/office/drawing/2014/main" id="{02292602-EEE1-1DE0-A183-8ACBF85270B4}"/>
              </a:ext>
            </a:extLst>
          </p:cNvPr>
          <p:cNvSpPr/>
          <p:nvPr/>
        </p:nvSpPr>
        <p:spPr bwMode="auto">
          <a:xfrm>
            <a:off x="4724721" y="3242321"/>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18" name="TextBox 17">
            <a:extLst>
              <a:ext uri="{FF2B5EF4-FFF2-40B4-BE49-F238E27FC236}">
                <a16:creationId xmlns:a16="http://schemas.microsoft.com/office/drawing/2014/main" id="{0B3D3C7D-14C5-0703-0109-66C9F307C0E9}"/>
              </a:ext>
            </a:extLst>
          </p:cNvPr>
          <p:cNvSpPr txBox="1"/>
          <p:nvPr/>
        </p:nvSpPr>
        <p:spPr>
          <a:xfrm>
            <a:off x="4825495" y="3080604"/>
            <a:ext cx="1220436" cy="430887"/>
          </a:xfrm>
          <a:prstGeom prst="rect">
            <a:avLst/>
          </a:prstGeom>
          <a:noFill/>
          <a:ln>
            <a:noFill/>
          </a:ln>
        </p:spPr>
        <p:txBody>
          <a:bodyPr wrap="square" rtlCol="0">
            <a:spAutoFit/>
          </a:bodyPr>
          <a:lstStyle/>
          <a:p>
            <a:r>
              <a:rPr lang="en-US" sz="1100" dirty="0">
                <a:solidFill>
                  <a:srgbClr val="FF0000"/>
                </a:solidFill>
              </a:rPr>
              <a:t>62.4 Mbps with 4z HPRF PHR</a:t>
            </a:r>
          </a:p>
        </p:txBody>
      </p:sp>
      <p:sp>
        <p:nvSpPr>
          <p:cNvPr id="36" name="TextBox 35">
            <a:extLst>
              <a:ext uri="{FF2B5EF4-FFF2-40B4-BE49-F238E27FC236}">
                <a16:creationId xmlns:a16="http://schemas.microsoft.com/office/drawing/2014/main" id="{15A3549A-8C34-36DB-3D9D-5773ACC8C4D8}"/>
              </a:ext>
            </a:extLst>
          </p:cNvPr>
          <p:cNvSpPr txBox="1"/>
          <p:nvPr/>
        </p:nvSpPr>
        <p:spPr>
          <a:xfrm>
            <a:off x="685800" y="4567146"/>
            <a:ext cx="7620000" cy="1569660"/>
          </a:xfrm>
          <a:prstGeom prst="rect">
            <a:avLst/>
          </a:prstGeom>
          <a:noFill/>
        </p:spPr>
        <p:txBody>
          <a:bodyPr wrap="square" rtlCol="0">
            <a:spAutoFit/>
          </a:bodyPr>
          <a:lstStyle/>
          <a:p>
            <a:pPr marL="285750" indent="-285750">
              <a:buFont typeface="Arial" panose="020B0604020202020204" pitchFamily="34" charset="0"/>
              <a:buChar char="•"/>
            </a:pPr>
            <a:r>
              <a:rPr lang="en-US" sz="1600" dirty="0"/>
              <a:t>Simple and effective features, without significant design changes to 4z</a:t>
            </a:r>
          </a:p>
          <a:p>
            <a:pPr marL="742950" lvl="1" indent="-285750">
              <a:buFont typeface="Arial" panose="020B0604020202020204" pitchFamily="34" charset="0"/>
              <a:buChar char="•"/>
            </a:pPr>
            <a:r>
              <a:rPr lang="en-US" sz="1600" dirty="0"/>
              <a:t>62.4 Mbps enhances low-latency data transfer</a:t>
            </a:r>
          </a:p>
          <a:p>
            <a:pPr marL="1200150" lvl="2" indent="-285750">
              <a:buFont typeface="Arial" panose="020B0604020202020204" pitchFamily="34" charset="0"/>
              <a:buChar char="•"/>
            </a:pPr>
            <a:r>
              <a:rPr lang="en-US" sz="1600" b="1" dirty="0"/>
              <a:t>Simultaneously supporting 4z ranging</a:t>
            </a:r>
          </a:p>
          <a:p>
            <a:pPr marL="742950" lvl="1" indent="-285750">
              <a:buFont typeface="Arial" panose="020B0604020202020204" pitchFamily="34" charset="0"/>
              <a:buChar char="•"/>
            </a:pPr>
            <a:r>
              <a:rPr lang="en-US" sz="1600" dirty="0"/>
              <a:t>1.95 Mbps enables higher link budget for ranging and other uses</a:t>
            </a:r>
          </a:p>
          <a:p>
            <a:pPr marL="1200150" lvl="2" indent="-285750">
              <a:buFont typeface="Arial" panose="020B0604020202020204" pitchFamily="34" charset="0"/>
              <a:buChar char="•"/>
            </a:pPr>
            <a:r>
              <a:rPr lang="en-US" sz="1600" b="1" dirty="0"/>
              <a:t>Improve the achieved range for in-band data on top of 4z</a:t>
            </a:r>
          </a:p>
          <a:p>
            <a:pPr marL="285750" indent="-285750">
              <a:buFont typeface="Arial" panose="020B0604020202020204" pitchFamily="34" charset="0"/>
              <a:buChar char="•"/>
            </a:pPr>
            <a:r>
              <a:rPr lang="en-US" sz="1600" dirty="0"/>
              <a:t>Provides co-existence with millions of existing 4z devices on the field</a:t>
            </a:r>
          </a:p>
        </p:txBody>
      </p:sp>
      <p:sp>
        <p:nvSpPr>
          <p:cNvPr id="3" name="Oval 2">
            <a:extLst>
              <a:ext uri="{FF2B5EF4-FFF2-40B4-BE49-F238E27FC236}">
                <a16:creationId xmlns:a16="http://schemas.microsoft.com/office/drawing/2014/main" id="{5013E49A-E156-098F-4327-F28C56F1F5C2}"/>
              </a:ext>
            </a:extLst>
          </p:cNvPr>
          <p:cNvSpPr/>
          <p:nvPr/>
        </p:nvSpPr>
        <p:spPr bwMode="auto">
          <a:xfrm>
            <a:off x="4717800" y="2716613"/>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 name="TextBox 3">
            <a:extLst>
              <a:ext uri="{FF2B5EF4-FFF2-40B4-BE49-F238E27FC236}">
                <a16:creationId xmlns:a16="http://schemas.microsoft.com/office/drawing/2014/main" id="{FE1F4C79-1908-C2E5-9397-096EDB282EFA}"/>
              </a:ext>
            </a:extLst>
          </p:cNvPr>
          <p:cNvSpPr txBox="1"/>
          <p:nvPr/>
        </p:nvSpPr>
        <p:spPr>
          <a:xfrm>
            <a:off x="4825495" y="2590919"/>
            <a:ext cx="1220436" cy="430887"/>
          </a:xfrm>
          <a:prstGeom prst="rect">
            <a:avLst/>
          </a:prstGeom>
          <a:noFill/>
          <a:ln>
            <a:noFill/>
          </a:ln>
        </p:spPr>
        <p:txBody>
          <a:bodyPr wrap="square" rtlCol="0">
            <a:spAutoFit/>
          </a:bodyPr>
          <a:lstStyle/>
          <a:p>
            <a:r>
              <a:rPr lang="en-US" sz="1100" dirty="0">
                <a:solidFill>
                  <a:srgbClr val="FF0000"/>
                </a:solidFill>
              </a:rPr>
              <a:t>1.95 Mbps with</a:t>
            </a:r>
          </a:p>
          <a:p>
            <a:r>
              <a:rPr lang="en-US" sz="1100" dirty="0">
                <a:solidFill>
                  <a:srgbClr val="FF0000"/>
                </a:solidFill>
              </a:rPr>
              <a:t>4z HPRF PHR</a:t>
            </a:r>
          </a:p>
        </p:txBody>
      </p:sp>
      <p:sp>
        <p:nvSpPr>
          <p:cNvPr id="15" name="TextBox 14">
            <a:extLst>
              <a:ext uri="{FF2B5EF4-FFF2-40B4-BE49-F238E27FC236}">
                <a16:creationId xmlns:a16="http://schemas.microsoft.com/office/drawing/2014/main" id="{53A98441-AA65-93CF-CD0A-75FF8474CDFE}"/>
              </a:ext>
            </a:extLst>
          </p:cNvPr>
          <p:cNvSpPr txBox="1"/>
          <p:nvPr/>
        </p:nvSpPr>
        <p:spPr>
          <a:xfrm>
            <a:off x="7231992" y="329050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16" name="Oval 15">
            <a:extLst>
              <a:ext uri="{FF2B5EF4-FFF2-40B4-BE49-F238E27FC236}">
                <a16:creationId xmlns:a16="http://schemas.microsoft.com/office/drawing/2014/main" id="{78DB936B-175A-A58B-62BD-B1C651915659}"/>
              </a:ext>
            </a:extLst>
          </p:cNvPr>
          <p:cNvSpPr/>
          <p:nvPr/>
        </p:nvSpPr>
        <p:spPr bwMode="auto">
          <a:xfrm>
            <a:off x="7081774" y="3374380"/>
            <a:ext cx="110758" cy="109241"/>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12" name="TextBox 11">
            <a:extLst>
              <a:ext uri="{FF2B5EF4-FFF2-40B4-BE49-F238E27FC236}">
                <a16:creationId xmlns:a16="http://schemas.microsoft.com/office/drawing/2014/main" id="{A798E92F-DB41-67F0-6A07-6B6F487E33EC}"/>
              </a:ext>
            </a:extLst>
          </p:cNvPr>
          <p:cNvSpPr txBox="1"/>
          <p:nvPr/>
        </p:nvSpPr>
        <p:spPr>
          <a:xfrm>
            <a:off x="4825495" y="2217417"/>
            <a:ext cx="949299" cy="261610"/>
          </a:xfrm>
          <a:prstGeom prst="rect">
            <a:avLst/>
          </a:prstGeom>
          <a:noFill/>
        </p:spPr>
        <p:txBody>
          <a:bodyPr wrap="square">
            <a:spAutoFit/>
          </a:bodyPr>
          <a:lstStyle/>
          <a:p>
            <a:r>
              <a:rPr lang="en-US" sz="1100" dirty="0">
                <a:solidFill>
                  <a:srgbClr val="FF0000"/>
                </a:solidFill>
                <a:cs typeface="Times New Roman" panose="02020603050405020304" pitchFamily="18" charset="0"/>
              </a:rPr>
              <a:t>K = 7 BCC</a:t>
            </a:r>
            <a:endParaRPr lang="en-US" sz="1100" dirty="0">
              <a:cs typeface="Times New Roman" panose="02020603050405020304" pitchFamily="18" charset="0"/>
            </a:endParaRPr>
          </a:p>
        </p:txBody>
      </p:sp>
      <p:sp>
        <p:nvSpPr>
          <p:cNvPr id="13" name="Oval 12">
            <a:extLst>
              <a:ext uri="{FF2B5EF4-FFF2-40B4-BE49-F238E27FC236}">
                <a16:creationId xmlns:a16="http://schemas.microsoft.com/office/drawing/2014/main" id="{BF9BD157-C604-03AB-3B00-D9E6BE577230}"/>
              </a:ext>
            </a:extLst>
          </p:cNvPr>
          <p:cNvSpPr/>
          <p:nvPr/>
        </p:nvSpPr>
        <p:spPr bwMode="auto">
          <a:xfrm>
            <a:off x="4716549" y="2298444"/>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0" name="Oval 19">
            <a:extLst>
              <a:ext uri="{FF2B5EF4-FFF2-40B4-BE49-F238E27FC236}">
                <a16:creationId xmlns:a16="http://schemas.microsoft.com/office/drawing/2014/main" id="{51BB7F40-81BD-BCB8-D7B8-093F5247C744}"/>
              </a:ext>
            </a:extLst>
          </p:cNvPr>
          <p:cNvSpPr/>
          <p:nvPr/>
        </p:nvSpPr>
        <p:spPr bwMode="auto">
          <a:xfrm>
            <a:off x="3003803" y="2604629"/>
            <a:ext cx="432855" cy="426926"/>
          </a:xfrm>
          <a:prstGeom prst="ellipse">
            <a:avLst/>
          </a:prstGeom>
          <a:solidFill>
            <a:srgbClr val="0432FF"/>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7B19A5D5-D417-EF54-76A0-D8A4A0F9C7B3}"/>
              </a:ext>
            </a:extLst>
          </p:cNvPr>
          <p:cNvSpPr txBox="1"/>
          <p:nvPr/>
        </p:nvSpPr>
        <p:spPr>
          <a:xfrm>
            <a:off x="3389310" y="2666446"/>
            <a:ext cx="1327239" cy="307777"/>
          </a:xfrm>
          <a:prstGeom prst="rect">
            <a:avLst/>
          </a:prstGeom>
          <a:noFill/>
          <a:ln>
            <a:noFill/>
          </a:ln>
        </p:spPr>
        <p:txBody>
          <a:bodyPr wrap="square" rtlCol="0">
            <a:spAutoFit/>
          </a:bodyPr>
          <a:lstStyle/>
          <a:p>
            <a:pPr algn="ctr"/>
            <a:r>
              <a:rPr lang="en-US" sz="1400" dirty="0">
                <a:solidFill>
                  <a:srgbClr val="0432FF"/>
                </a:solidFill>
              </a:rPr>
              <a:t>HRP-ERDEV</a:t>
            </a:r>
          </a:p>
        </p:txBody>
      </p:sp>
    </p:spTree>
    <p:extLst>
      <p:ext uri="{BB962C8B-B14F-4D97-AF65-F5344CB8AC3E}">
        <p14:creationId xmlns:p14="http://schemas.microsoft.com/office/powerpoint/2010/main" val="2591117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13909-77F6-66F2-7BA0-C00F40A5233F}"/>
              </a:ext>
            </a:extLst>
          </p:cNvPr>
          <p:cNvSpPr>
            <a:spLocks noGrp="1"/>
          </p:cNvSpPr>
          <p:nvPr>
            <p:ph type="title"/>
          </p:nvPr>
        </p:nvSpPr>
        <p:spPr>
          <a:xfrm>
            <a:off x="76200" y="685800"/>
            <a:ext cx="8991600" cy="549902"/>
          </a:xfrm>
        </p:spPr>
        <p:txBody>
          <a:bodyPr/>
          <a:lstStyle/>
          <a:p>
            <a:r>
              <a:rPr lang="en-US" sz="3200" dirty="0"/>
              <a:t>Minimal 4ab feature set: Mandatory data rates</a:t>
            </a:r>
          </a:p>
        </p:txBody>
      </p:sp>
      <p:sp>
        <p:nvSpPr>
          <p:cNvPr id="4" name="Date Placeholder 3">
            <a:extLst>
              <a:ext uri="{FF2B5EF4-FFF2-40B4-BE49-F238E27FC236}">
                <a16:creationId xmlns:a16="http://schemas.microsoft.com/office/drawing/2014/main" id="{D7B2B0EF-71E4-AE1F-4B92-0EA3F3A85A3E}"/>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85F59119-0F70-B7D3-F6EB-DCE62214C5D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CB4A61B0-3F67-E87A-7BDE-4F816B28908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sp>
        <p:nvSpPr>
          <p:cNvPr id="7" name="Rectangle 7">
            <a:extLst>
              <a:ext uri="{FF2B5EF4-FFF2-40B4-BE49-F238E27FC236}">
                <a16:creationId xmlns:a16="http://schemas.microsoft.com/office/drawing/2014/main" id="{8EB65AC6-7F4E-B1DC-FAE1-41B52A308906}"/>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15-23-0263-03-04ab</a:t>
            </a:r>
            <a:endParaRPr lang="en-US" altLang="en-US" sz="1400" b="1" dirty="0"/>
          </a:p>
        </p:txBody>
      </p:sp>
      <p:graphicFrame>
        <p:nvGraphicFramePr>
          <p:cNvPr id="8" name="Table 7">
            <a:extLst>
              <a:ext uri="{FF2B5EF4-FFF2-40B4-BE49-F238E27FC236}">
                <a16:creationId xmlns:a16="http://schemas.microsoft.com/office/drawing/2014/main" id="{BEA0E831-6416-5041-D188-9E2915AE6458}"/>
              </a:ext>
            </a:extLst>
          </p:cNvPr>
          <p:cNvGraphicFramePr>
            <a:graphicFrameLocks noGrp="1"/>
          </p:cNvGraphicFramePr>
          <p:nvPr>
            <p:extLst>
              <p:ext uri="{D42A27DB-BD31-4B8C-83A1-F6EECF244321}">
                <p14:modId xmlns:p14="http://schemas.microsoft.com/office/powerpoint/2010/main" val="3118461963"/>
              </p:ext>
            </p:extLst>
          </p:nvPr>
        </p:nvGraphicFramePr>
        <p:xfrm>
          <a:off x="1466400" y="4702168"/>
          <a:ext cx="6763201" cy="1587613"/>
        </p:xfrm>
        <a:graphic>
          <a:graphicData uri="http://schemas.openxmlformats.org/drawingml/2006/table">
            <a:tbl>
              <a:tblPr firstRow="1" firstCol="1" bandRow="1">
                <a:tableStyleId>{5C22544A-7EE6-4342-B048-85BDC9FD1C3A}</a:tableStyleId>
              </a:tblPr>
              <a:tblGrid>
                <a:gridCol w="1163735">
                  <a:extLst>
                    <a:ext uri="{9D8B030D-6E8A-4147-A177-3AD203B41FA5}">
                      <a16:colId xmlns:a16="http://schemas.microsoft.com/office/drawing/2014/main" val="2601808002"/>
                    </a:ext>
                  </a:extLst>
                </a:gridCol>
                <a:gridCol w="867523">
                  <a:extLst>
                    <a:ext uri="{9D8B030D-6E8A-4147-A177-3AD203B41FA5}">
                      <a16:colId xmlns:a16="http://schemas.microsoft.com/office/drawing/2014/main" val="656231925"/>
                    </a:ext>
                  </a:extLst>
                </a:gridCol>
                <a:gridCol w="1104120">
                  <a:extLst>
                    <a:ext uri="{9D8B030D-6E8A-4147-A177-3AD203B41FA5}">
                      <a16:colId xmlns:a16="http://schemas.microsoft.com/office/drawing/2014/main" val="385117827"/>
                    </a:ext>
                  </a:extLst>
                </a:gridCol>
                <a:gridCol w="1104120">
                  <a:extLst>
                    <a:ext uri="{9D8B030D-6E8A-4147-A177-3AD203B41FA5}">
                      <a16:colId xmlns:a16="http://schemas.microsoft.com/office/drawing/2014/main" val="931343713"/>
                    </a:ext>
                  </a:extLst>
                </a:gridCol>
                <a:gridCol w="2523703">
                  <a:extLst>
                    <a:ext uri="{9D8B030D-6E8A-4147-A177-3AD203B41FA5}">
                      <a16:colId xmlns:a16="http://schemas.microsoft.com/office/drawing/2014/main" val="2311596225"/>
                    </a:ext>
                  </a:extLst>
                </a:gridCol>
              </a:tblGrid>
              <a:tr h="570109">
                <a:tc>
                  <a:txBody>
                    <a:bodyPr/>
                    <a:lstStyle/>
                    <a:p>
                      <a:pPr marL="0" marR="0" algn="ctr">
                        <a:spcBef>
                          <a:spcPts val="0"/>
                        </a:spcBef>
                        <a:spcAft>
                          <a:spcPts val="0"/>
                        </a:spcAft>
                      </a:pPr>
                      <a:r>
                        <a:rPr lang="en-US" sz="1200" dirty="0">
                          <a:effectLst/>
                        </a:rPr>
                        <a:t>PSDU bit rate</a:t>
                      </a:r>
                      <a:r>
                        <a:rPr lang="en-US" sz="1800" dirty="0">
                          <a:effectLst/>
                        </a:rPr>
                        <a:t> </a:t>
                      </a:r>
                      <a:r>
                        <a:rPr lang="en-US" sz="1200" dirty="0">
                          <a:effectLst/>
                        </a:rPr>
                        <a:t>(Mb/s)</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PSDU encoding</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PHR bit rate</a:t>
                      </a:r>
                      <a:endParaRPr lang="en-US" sz="1800" dirty="0">
                        <a:effectLst/>
                      </a:endParaRPr>
                    </a:p>
                    <a:p>
                      <a:pPr marL="0" marR="0" algn="ctr">
                        <a:spcBef>
                          <a:spcPts val="0"/>
                        </a:spcBef>
                        <a:spcAft>
                          <a:spcPts val="0"/>
                        </a:spcAft>
                      </a:pPr>
                      <a:r>
                        <a:rPr lang="en-US" sz="1200" dirty="0">
                          <a:effectLst/>
                        </a:rPr>
                        <a:t>(Mb/s)</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PHR encoding</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Comments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68990966"/>
                  </a:ext>
                </a:extLst>
              </a:tr>
              <a:tr h="234432">
                <a:tc>
                  <a:txBody>
                    <a:bodyPr/>
                    <a:lstStyle/>
                    <a:p>
                      <a:pPr marL="0" marR="0" algn="ctr">
                        <a:spcBef>
                          <a:spcPts val="0"/>
                        </a:spcBef>
                        <a:spcAft>
                          <a:spcPts val="0"/>
                        </a:spcAft>
                      </a:pPr>
                      <a:r>
                        <a:rPr lang="en-US" sz="1200" dirty="0">
                          <a:effectLst/>
                        </a:rPr>
                        <a:t>1.95 (4ab)</a:t>
                      </a:r>
                      <a:endParaRPr lang="en-US" sz="1800" dirty="0">
                        <a:effectLst/>
                      </a:endParaRPr>
                    </a:p>
                  </a:txBody>
                  <a:tcPr marL="68580" marR="68580" marT="0" marB="0" anchor="ctr"/>
                </a:tc>
                <a:tc>
                  <a:txBody>
                    <a:bodyPr/>
                    <a:lstStyle/>
                    <a:p>
                      <a:pPr marL="0" marR="0" algn="ctr">
                        <a:spcBef>
                          <a:spcPts val="0"/>
                        </a:spcBef>
                        <a:spcAft>
                          <a:spcPts val="0"/>
                        </a:spcAft>
                      </a:pPr>
                      <a:r>
                        <a:rPr lang="en-US" sz="1200" dirty="0">
                          <a:effectLst/>
                        </a:rPr>
                        <a:t>K=7 BCC </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1.95</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New in 4ab</a:t>
                      </a:r>
                    </a:p>
                  </a:txBody>
                  <a:tcPr marL="68580" marR="68580" marT="0" marB="0" anchor="ctr"/>
                </a:tc>
                <a:extLst>
                  <a:ext uri="{0D108BD9-81ED-4DB2-BD59-A6C34878D82A}">
                    <a16:rowId xmlns:a16="http://schemas.microsoft.com/office/drawing/2014/main" val="4283850915"/>
                  </a:ext>
                </a:extLst>
              </a:tr>
              <a:tr h="234432">
                <a:tc>
                  <a:txBody>
                    <a:bodyPr/>
                    <a:lstStyle/>
                    <a:p>
                      <a:pPr marL="0" marR="0" algn="ctr">
                        <a:spcBef>
                          <a:spcPts val="0"/>
                        </a:spcBef>
                        <a:spcAft>
                          <a:spcPts val="0"/>
                        </a:spcAft>
                      </a:pPr>
                      <a:r>
                        <a:rPr lang="en-US" sz="1200" dirty="0">
                          <a:effectLst/>
                        </a:rPr>
                        <a:t>7.8 (4z)</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1200" dirty="0">
                          <a:effectLst/>
                        </a:rPr>
                        <a:t>7.8</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Already defined in 4z. Uses K=7 BCC instead </a:t>
                      </a: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of RS &amp; K</a:t>
                      </a: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=3 BCC defined for 6.8 and 27.2 Mb/s in 4z.</a:t>
                      </a:r>
                    </a:p>
                  </a:txBody>
                  <a:tcPr marL="68580" marR="68580" marT="0" marB="0" anchor="ctr"/>
                </a:tc>
                <a:extLst>
                  <a:ext uri="{0D108BD9-81ED-4DB2-BD59-A6C34878D82A}">
                    <a16:rowId xmlns:a16="http://schemas.microsoft.com/office/drawing/2014/main" val="1684973465"/>
                  </a:ext>
                </a:extLst>
              </a:tr>
              <a:tr h="234432">
                <a:tc>
                  <a:txBody>
                    <a:bodyPr/>
                    <a:lstStyle/>
                    <a:p>
                      <a:pPr marL="0" marR="0" algn="ctr">
                        <a:spcBef>
                          <a:spcPts val="0"/>
                        </a:spcBef>
                        <a:spcAft>
                          <a:spcPts val="0"/>
                        </a:spcAft>
                      </a:pPr>
                      <a:r>
                        <a:rPr lang="en-US" sz="1200" dirty="0">
                          <a:effectLst/>
                        </a:rPr>
                        <a:t>31.2 (4z)</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1200" dirty="0">
                          <a:effectLst/>
                        </a:rPr>
                        <a:t>31.2</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277927199"/>
                  </a:ext>
                </a:extLst>
              </a:tr>
              <a:tr h="234432">
                <a:tc>
                  <a:txBody>
                    <a:bodyPr/>
                    <a:lstStyle/>
                    <a:p>
                      <a:pPr marL="0" marR="0" algn="ctr">
                        <a:spcBef>
                          <a:spcPts val="0"/>
                        </a:spcBef>
                        <a:spcAft>
                          <a:spcPts val="0"/>
                        </a:spcAft>
                      </a:pPr>
                      <a:r>
                        <a:rPr lang="en-US" sz="1200" dirty="0">
                          <a:effectLst/>
                        </a:rPr>
                        <a:t>62.4 (4ab)</a:t>
                      </a:r>
                      <a:endParaRPr lang="en-US" sz="1800" dirty="0">
                        <a:effectLst/>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1200">
                          <a:effectLst/>
                        </a:rPr>
                        <a:t>62.4</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New in 4ab</a:t>
                      </a:r>
                    </a:p>
                  </a:txBody>
                  <a:tcPr marL="68580" marR="68580" marT="0" marB="0" anchor="ctr"/>
                </a:tc>
                <a:extLst>
                  <a:ext uri="{0D108BD9-81ED-4DB2-BD59-A6C34878D82A}">
                    <a16:rowId xmlns:a16="http://schemas.microsoft.com/office/drawing/2014/main" val="1683671388"/>
                  </a:ext>
                </a:extLst>
              </a:tr>
            </a:tbl>
          </a:graphicData>
        </a:graphic>
      </p:graphicFrame>
      <p:sp>
        <p:nvSpPr>
          <p:cNvPr id="40" name="TextBox 39">
            <a:extLst>
              <a:ext uri="{FF2B5EF4-FFF2-40B4-BE49-F238E27FC236}">
                <a16:creationId xmlns:a16="http://schemas.microsoft.com/office/drawing/2014/main" id="{E91DEE9E-9CE2-979C-6060-8DA0CB809A67}"/>
              </a:ext>
            </a:extLst>
          </p:cNvPr>
          <p:cNvSpPr txBox="1"/>
          <p:nvPr/>
        </p:nvSpPr>
        <p:spPr>
          <a:xfrm>
            <a:off x="1371600" y="4343400"/>
            <a:ext cx="4871847" cy="369332"/>
          </a:xfrm>
          <a:prstGeom prst="rect">
            <a:avLst/>
          </a:prstGeom>
          <a:noFill/>
        </p:spPr>
        <p:txBody>
          <a:bodyPr wrap="none" rtlCol="0">
            <a:spAutoFit/>
          </a:bodyPr>
          <a:lstStyle/>
          <a:p>
            <a:r>
              <a:rPr lang="en-US" sz="1800" b="1" dirty="0"/>
              <a:t>Additional mandatory data rates and encoding:</a:t>
            </a:r>
            <a:endParaRPr lang="en-US" sz="1800" dirty="0"/>
          </a:p>
        </p:txBody>
      </p:sp>
      <p:sp>
        <p:nvSpPr>
          <p:cNvPr id="41" name="Rounded Rectangle 40">
            <a:extLst>
              <a:ext uri="{FF2B5EF4-FFF2-40B4-BE49-F238E27FC236}">
                <a16:creationId xmlns:a16="http://schemas.microsoft.com/office/drawing/2014/main" id="{CD7D4CE5-2C0A-45CA-A11E-2DBFD1C9EE79}"/>
              </a:ext>
            </a:extLst>
          </p:cNvPr>
          <p:cNvSpPr/>
          <p:nvPr/>
        </p:nvSpPr>
        <p:spPr bwMode="auto">
          <a:xfrm>
            <a:off x="2819400" y="1981200"/>
            <a:ext cx="3226532" cy="1676400"/>
          </a:xfrm>
          <a:prstGeom prst="roundRect">
            <a:avLst>
              <a:gd name="adj" fmla="val 6631"/>
            </a:avLst>
          </a:prstGeom>
          <a:solidFill>
            <a:schemeClr val="accent2">
              <a:lumMod val="20000"/>
              <a:lumOff val="80000"/>
            </a:schemeClr>
          </a:solidFill>
          <a:ln w="12700" cap="flat" cmpd="sng" algn="ctr">
            <a:noFill/>
            <a:prstDash val="solid"/>
            <a:round/>
            <a:headEnd type="none" w="sm" len="sm"/>
            <a:tailEnd type="none" w="sm" len="sm"/>
          </a:ln>
          <a:effectLst>
            <a:outerShdw blurRad="88900" dist="50800" dir="4800000" sx="102000" sy="102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2" name="Oval 41">
            <a:extLst>
              <a:ext uri="{FF2B5EF4-FFF2-40B4-BE49-F238E27FC236}">
                <a16:creationId xmlns:a16="http://schemas.microsoft.com/office/drawing/2014/main" id="{EFE5E70C-D23D-8A9F-6398-173A06B4CE91}"/>
              </a:ext>
            </a:extLst>
          </p:cNvPr>
          <p:cNvSpPr/>
          <p:nvPr/>
        </p:nvSpPr>
        <p:spPr bwMode="auto">
          <a:xfrm>
            <a:off x="4724721" y="3242321"/>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3" name="TextBox 42">
            <a:extLst>
              <a:ext uri="{FF2B5EF4-FFF2-40B4-BE49-F238E27FC236}">
                <a16:creationId xmlns:a16="http://schemas.microsoft.com/office/drawing/2014/main" id="{21419C58-F78E-9BC2-259D-B8EA6F89AC5A}"/>
              </a:ext>
            </a:extLst>
          </p:cNvPr>
          <p:cNvSpPr txBox="1"/>
          <p:nvPr/>
        </p:nvSpPr>
        <p:spPr>
          <a:xfrm>
            <a:off x="4825495" y="3080604"/>
            <a:ext cx="1220436" cy="430887"/>
          </a:xfrm>
          <a:prstGeom prst="rect">
            <a:avLst/>
          </a:prstGeom>
          <a:noFill/>
          <a:ln>
            <a:noFill/>
          </a:ln>
        </p:spPr>
        <p:txBody>
          <a:bodyPr wrap="square" rtlCol="0">
            <a:spAutoFit/>
          </a:bodyPr>
          <a:lstStyle/>
          <a:p>
            <a:r>
              <a:rPr lang="en-US" sz="1100" dirty="0">
                <a:solidFill>
                  <a:srgbClr val="FF0000"/>
                </a:solidFill>
              </a:rPr>
              <a:t>62.4 Mbps with 4z HPRF PHR</a:t>
            </a:r>
          </a:p>
        </p:txBody>
      </p:sp>
      <p:sp>
        <p:nvSpPr>
          <p:cNvPr id="46" name="Oval 45">
            <a:extLst>
              <a:ext uri="{FF2B5EF4-FFF2-40B4-BE49-F238E27FC236}">
                <a16:creationId xmlns:a16="http://schemas.microsoft.com/office/drawing/2014/main" id="{EB436EA4-092B-7A58-95D0-16789D1ABD75}"/>
              </a:ext>
            </a:extLst>
          </p:cNvPr>
          <p:cNvSpPr/>
          <p:nvPr/>
        </p:nvSpPr>
        <p:spPr bwMode="auto">
          <a:xfrm>
            <a:off x="4717800" y="2716613"/>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7" name="TextBox 46">
            <a:extLst>
              <a:ext uri="{FF2B5EF4-FFF2-40B4-BE49-F238E27FC236}">
                <a16:creationId xmlns:a16="http://schemas.microsoft.com/office/drawing/2014/main" id="{8EA95C5D-C8E9-F109-3280-9A64195D2778}"/>
              </a:ext>
            </a:extLst>
          </p:cNvPr>
          <p:cNvSpPr txBox="1"/>
          <p:nvPr/>
        </p:nvSpPr>
        <p:spPr>
          <a:xfrm>
            <a:off x="4825495" y="2590919"/>
            <a:ext cx="1220436" cy="430887"/>
          </a:xfrm>
          <a:prstGeom prst="rect">
            <a:avLst/>
          </a:prstGeom>
          <a:noFill/>
          <a:ln>
            <a:noFill/>
          </a:ln>
        </p:spPr>
        <p:txBody>
          <a:bodyPr wrap="square" rtlCol="0">
            <a:spAutoFit/>
          </a:bodyPr>
          <a:lstStyle/>
          <a:p>
            <a:r>
              <a:rPr lang="en-US" sz="1100" dirty="0">
                <a:solidFill>
                  <a:srgbClr val="FF0000"/>
                </a:solidFill>
              </a:rPr>
              <a:t>1.95 Mbps with</a:t>
            </a:r>
          </a:p>
          <a:p>
            <a:r>
              <a:rPr lang="en-US" sz="1100" dirty="0">
                <a:solidFill>
                  <a:srgbClr val="FF0000"/>
                </a:solidFill>
              </a:rPr>
              <a:t>4z HPRF PHR</a:t>
            </a:r>
          </a:p>
        </p:txBody>
      </p:sp>
      <p:sp>
        <p:nvSpPr>
          <p:cNvPr id="52" name="TextBox 51">
            <a:extLst>
              <a:ext uri="{FF2B5EF4-FFF2-40B4-BE49-F238E27FC236}">
                <a16:creationId xmlns:a16="http://schemas.microsoft.com/office/drawing/2014/main" id="{44D923C3-0E03-9E18-A76A-0E6351604252}"/>
              </a:ext>
            </a:extLst>
          </p:cNvPr>
          <p:cNvSpPr txBox="1"/>
          <p:nvPr/>
        </p:nvSpPr>
        <p:spPr>
          <a:xfrm>
            <a:off x="4825495" y="2217417"/>
            <a:ext cx="949299" cy="261610"/>
          </a:xfrm>
          <a:prstGeom prst="rect">
            <a:avLst/>
          </a:prstGeom>
          <a:noFill/>
        </p:spPr>
        <p:txBody>
          <a:bodyPr wrap="square">
            <a:spAutoFit/>
          </a:bodyPr>
          <a:lstStyle/>
          <a:p>
            <a:r>
              <a:rPr lang="en-US" sz="1100" dirty="0">
                <a:solidFill>
                  <a:srgbClr val="FF0000"/>
                </a:solidFill>
                <a:cs typeface="Times New Roman" panose="02020603050405020304" pitchFamily="18" charset="0"/>
              </a:rPr>
              <a:t>K = 7 BCC</a:t>
            </a:r>
            <a:endParaRPr lang="en-US" sz="1100" dirty="0">
              <a:cs typeface="Times New Roman" panose="02020603050405020304" pitchFamily="18" charset="0"/>
            </a:endParaRPr>
          </a:p>
        </p:txBody>
      </p:sp>
      <p:sp>
        <p:nvSpPr>
          <p:cNvPr id="53" name="Oval 52">
            <a:extLst>
              <a:ext uri="{FF2B5EF4-FFF2-40B4-BE49-F238E27FC236}">
                <a16:creationId xmlns:a16="http://schemas.microsoft.com/office/drawing/2014/main" id="{8DB55F0F-3CFB-42F2-631E-6D056ED58421}"/>
              </a:ext>
            </a:extLst>
          </p:cNvPr>
          <p:cNvSpPr/>
          <p:nvPr/>
        </p:nvSpPr>
        <p:spPr bwMode="auto">
          <a:xfrm>
            <a:off x="4716549" y="2298444"/>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0" name="Oval 19">
            <a:extLst>
              <a:ext uri="{FF2B5EF4-FFF2-40B4-BE49-F238E27FC236}">
                <a16:creationId xmlns:a16="http://schemas.microsoft.com/office/drawing/2014/main" id="{2D54B74C-48E6-CB9A-FF9C-088418B50298}"/>
              </a:ext>
            </a:extLst>
          </p:cNvPr>
          <p:cNvSpPr/>
          <p:nvPr/>
        </p:nvSpPr>
        <p:spPr bwMode="auto">
          <a:xfrm>
            <a:off x="3003803" y="2604629"/>
            <a:ext cx="432855" cy="426926"/>
          </a:xfrm>
          <a:prstGeom prst="ellipse">
            <a:avLst/>
          </a:prstGeom>
          <a:solidFill>
            <a:srgbClr val="0432FF"/>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9B1ECB41-54EF-0E47-5F4E-85C388DF8C08}"/>
              </a:ext>
            </a:extLst>
          </p:cNvPr>
          <p:cNvSpPr txBox="1"/>
          <p:nvPr/>
        </p:nvSpPr>
        <p:spPr>
          <a:xfrm>
            <a:off x="3389310" y="2666446"/>
            <a:ext cx="1327239" cy="307777"/>
          </a:xfrm>
          <a:prstGeom prst="rect">
            <a:avLst/>
          </a:prstGeom>
          <a:noFill/>
          <a:ln>
            <a:noFill/>
          </a:ln>
        </p:spPr>
        <p:txBody>
          <a:bodyPr wrap="square" rtlCol="0">
            <a:spAutoFit/>
          </a:bodyPr>
          <a:lstStyle/>
          <a:p>
            <a:pPr algn="ctr"/>
            <a:r>
              <a:rPr lang="en-US" sz="1400" dirty="0">
                <a:solidFill>
                  <a:srgbClr val="0432FF"/>
                </a:solidFill>
              </a:rPr>
              <a:t>HRP-ERDEV</a:t>
            </a:r>
          </a:p>
        </p:txBody>
      </p:sp>
      <p:sp>
        <p:nvSpPr>
          <p:cNvPr id="23" name="TextBox 22">
            <a:extLst>
              <a:ext uri="{FF2B5EF4-FFF2-40B4-BE49-F238E27FC236}">
                <a16:creationId xmlns:a16="http://schemas.microsoft.com/office/drawing/2014/main" id="{FC2C5AA3-5C05-493E-C87F-3F1BA819BE31}"/>
              </a:ext>
            </a:extLst>
          </p:cNvPr>
          <p:cNvSpPr txBox="1"/>
          <p:nvPr/>
        </p:nvSpPr>
        <p:spPr>
          <a:xfrm>
            <a:off x="7231992" y="329050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24" name="Oval 23">
            <a:extLst>
              <a:ext uri="{FF2B5EF4-FFF2-40B4-BE49-F238E27FC236}">
                <a16:creationId xmlns:a16="http://schemas.microsoft.com/office/drawing/2014/main" id="{E524ED02-C24F-073F-6BC7-245FCA3A1E5F}"/>
              </a:ext>
            </a:extLst>
          </p:cNvPr>
          <p:cNvSpPr/>
          <p:nvPr/>
        </p:nvSpPr>
        <p:spPr bwMode="auto">
          <a:xfrm>
            <a:off x="7081774" y="3374380"/>
            <a:ext cx="110758" cy="109241"/>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Tree>
    <p:extLst>
      <p:ext uri="{BB962C8B-B14F-4D97-AF65-F5344CB8AC3E}">
        <p14:creationId xmlns:p14="http://schemas.microsoft.com/office/powerpoint/2010/main" val="2986617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13909-77F6-66F2-7BA0-C00F40A5233F}"/>
              </a:ext>
            </a:extLst>
          </p:cNvPr>
          <p:cNvSpPr>
            <a:spLocks noGrp="1"/>
          </p:cNvSpPr>
          <p:nvPr>
            <p:ph type="title"/>
          </p:nvPr>
        </p:nvSpPr>
        <p:spPr>
          <a:xfrm>
            <a:off x="76200" y="685800"/>
            <a:ext cx="8991600" cy="549902"/>
          </a:xfrm>
        </p:spPr>
        <p:txBody>
          <a:bodyPr/>
          <a:lstStyle/>
          <a:p>
            <a:r>
              <a:rPr lang="en-US" sz="3200" dirty="0"/>
              <a:t>Minimal 4ab feature set: packet configurations</a:t>
            </a:r>
          </a:p>
        </p:txBody>
      </p:sp>
      <p:sp>
        <p:nvSpPr>
          <p:cNvPr id="4" name="Date Placeholder 3">
            <a:extLst>
              <a:ext uri="{FF2B5EF4-FFF2-40B4-BE49-F238E27FC236}">
                <a16:creationId xmlns:a16="http://schemas.microsoft.com/office/drawing/2014/main" id="{D7B2B0EF-71E4-AE1F-4B92-0EA3F3A85A3E}"/>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85F59119-0F70-B7D3-F6EB-DCE62214C5D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CB4A61B0-3F67-E87A-7BDE-4F816B28908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sp>
        <p:nvSpPr>
          <p:cNvPr id="7" name="Rectangle 7">
            <a:extLst>
              <a:ext uri="{FF2B5EF4-FFF2-40B4-BE49-F238E27FC236}">
                <a16:creationId xmlns:a16="http://schemas.microsoft.com/office/drawing/2014/main" id="{8EB65AC6-7F4E-B1DC-FAE1-41B52A308906}"/>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15-23-0263-03-04ab</a:t>
            </a:r>
            <a:endParaRPr lang="en-US" altLang="en-US" sz="1400" b="1" dirty="0"/>
          </a:p>
        </p:txBody>
      </p:sp>
      <p:sp>
        <p:nvSpPr>
          <p:cNvPr id="41" name="Rounded Rectangle 40">
            <a:extLst>
              <a:ext uri="{FF2B5EF4-FFF2-40B4-BE49-F238E27FC236}">
                <a16:creationId xmlns:a16="http://schemas.microsoft.com/office/drawing/2014/main" id="{CD7D4CE5-2C0A-45CA-A11E-2DBFD1C9EE79}"/>
              </a:ext>
            </a:extLst>
          </p:cNvPr>
          <p:cNvSpPr/>
          <p:nvPr/>
        </p:nvSpPr>
        <p:spPr bwMode="auto">
          <a:xfrm>
            <a:off x="2819400" y="1981200"/>
            <a:ext cx="3226532" cy="1676400"/>
          </a:xfrm>
          <a:prstGeom prst="roundRect">
            <a:avLst>
              <a:gd name="adj" fmla="val 6631"/>
            </a:avLst>
          </a:prstGeom>
          <a:solidFill>
            <a:schemeClr val="accent2">
              <a:lumMod val="20000"/>
              <a:lumOff val="80000"/>
            </a:schemeClr>
          </a:solidFill>
          <a:ln w="12700" cap="flat" cmpd="sng" algn="ctr">
            <a:noFill/>
            <a:prstDash val="solid"/>
            <a:round/>
            <a:headEnd type="none" w="sm" len="sm"/>
            <a:tailEnd type="none" w="sm" len="sm"/>
          </a:ln>
          <a:effectLst>
            <a:outerShdw blurRad="88900" dist="50800" dir="4800000" sx="102000" sy="102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2" name="Oval 41">
            <a:extLst>
              <a:ext uri="{FF2B5EF4-FFF2-40B4-BE49-F238E27FC236}">
                <a16:creationId xmlns:a16="http://schemas.microsoft.com/office/drawing/2014/main" id="{EFE5E70C-D23D-8A9F-6398-173A06B4CE91}"/>
              </a:ext>
            </a:extLst>
          </p:cNvPr>
          <p:cNvSpPr/>
          <p:nvPr/>
        </p:nvSpPr>
        <p:spPr bwMode="auto">
          <a:xfrm>
            <a:off x="4724721" y="3242321"/>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3" name="TextBox 42">
            <a:extLst>
              <a:ext uri="{FF2B5EF4-FFF2-40B4-BE49-F238E27FC236}">
                <a16:creationId xmlns:a16="http://schemas.microsoft.com/office/drawing/2014/main" id="{21419C58-F78E-9BC2-259D-B8EA6F89AC5A}"/>
              </a:ext>
            </a:extLst>
          </p:cNvPr>
          <p:cNvSpPr txBox="1"/>
          <p:nvPr/>
        </p:nvSpPr>
        <p:spPr>
          <a:xfrm>
            <a:off x="4825495" y="3080604"/>
            <a:ext cx="1220436" cy="430887"/>
          </a:xfrm>
          <a:prstGeom prst="rect">
            <a:avLst/>
          </a:prstGeom>
          <a:noFill/>
          <a:ln>
            <a:noFill/>
          </a:ln>
        </p:spPr>
        <p:txBody>
          <a:bodyPr wrap="square" rtlCol="0">
            <a:spAutoFit/>
          </a:bodyPr>
          <a:lstStyle/>
          <a:p>
            <a:r>
              <a:rPr lang="en-US" sz="1100" dirty="0">
                <a:solidFill>
                  <a:srgbClr val="FF0000"/>
                </a:solidFill>
              </a:rPr>
              <a:t>62.4 Mbps with 4z HPRF PHR</a:t>
            </a:r>
          </a:p>
        </p:txBody>
      </p:sp>
      <p:sp>
        <p:nvSpPr>
          <p:cNvPr id="46" name="Oval 45">
            <a:extLst>
              <a:ext uri="{FF2B5EF4-FFF2-40B4-BE49-F238E27FC236}">
                <a16:creationId xmlns:a16="http://schemas.microsoft.com/office/drawing/2014/main" id="{EB436EA4-092B-7A58-95D0-16789D1ABD75}"/>
              </a:ext>
            </a:extLst>
          </p:cNvPr>
          <p:cNvSpPr/>
          <p:nvPr/>
        </p:nvSpPr>
        <p:spPr bwMode="auto">
          <a:xfrm>
            <a:off x="4717800" y="2716613"/>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7" name="TextBox 46">
            <a:extLst>
              <a:ext uri="{FF2B5EF4-FFF2-40B4-BE49-F238E27FC236}">
                <a16:creationId xmlns:a16="http://schemas.microsoft.com/office/drawing/2014/main" id="{8EA95C5D-C8E9-F109-3280-9A64195D2778}"/>
              </a:ext>
            </a:extLst>
          </p:cNvPr>
          <p:cNvSpPr txBox="1"/>
          <p:nvPr/>
        </p:nvSpPr>
        <p:spPr>
          <a:xfrm>
            <a:off x="4825495" y="2590919"/>
            <a:ext cx="1220436" cy="430887"/>
          </a:xfrm>
          <a:prstGeom prst="rect">
            <a:avLst/>
          </a:prstGeom>
          <a:noFill/>
          <a:ln>
            <a:noFill/>
          </a:ln>
        </p:spPr>
        <p:txBody>
          <a:bodyPr wrap="square" rtlCol="0">
            <a:spAutoFit/>
          </a:bodyPr>
          <a:lstStyle/>
          <a:p>
            <a:r>
              <a:rPr lang="en-US" sz="1100" dirty="0">
                <a:solidFill>
                  <a:srgbClr val="FF0000"/>
                </a:solidFill>
              </a:rPr>
              <a:t>1.95 Mbps with</a:t>
            </a:r>
          </a:p>
          <a:p>
            <a:r>
              <a:rPr lang="en-US" sz="1100" dirty="0">
                <a:solidFill>
                  <a:srgbClr val="FF0000"/>
                </a:solidFill>
              </a:rPr>
              <a:t>4z HPRF PHR</a:t>
            </a:r>
          </a:p>
        </p:txBody>
      </p:sp>
      <p:sp>
        <p:nvSpPr>
          <p:cNvPr id="52" name="TextBox 51">
            <a:extLst>
              <a:ext uri="{FF2B5EF4-FFF2-40B4-BE49-F238E27FC236}">
                <a16:creationId xmlns:a16="http://schemas.microsoft.com/office/drawing/2014/main" id="{44D923C3-0E03-9E18-A76A-0E6351604252}"/>
              </a:ext>
            </a:extLst>
          </p:cNvPr>
          <p:cNvSpPr txBox="1"/>
          <p:nvPr/>
        </p:nvSpPr>
        <p:spPr>
          <a:xfrm>
            <a:off x="4825495" y="2217417"/>
            <a:ext cx="949299" cy="261610"/>
          </a:xfrm>
          <a:prstGeom prst="rect">
            <a:avLst/>
          </a:prstGeom>
          <a:noFill/>
        </p:spPr>
        <p:txBody>
          <a:bodyPr wrap="square">
            <a:spAutoFit/>
          </a:bodyPr>
          <a:lstStyle/>
          <a:p>
            <a:r>
              <a:rPr lang="en-US" sz="1100" dirty="0">
                <a:solidFill>
                  <a:srgbClr val="FF0000"/>
                </a:solidFill>
                <a:cs typeface="Times New Roman" panose="02020603050405020304" pitchFamily="18" charset="0"/>
              </a:rPr>
              <a:t>K = 7 BCC</a:t>
            </a:r>
            <a:endParaRPr lang="en-US" sz="1100" dirty="0">
              <a:cs typeface="Times New Roman" panose="02020603050405020304" pitchFamily="18" charset="0"/>
            </a:endParaRPr>
          </a:p>
        </p:txBody>
      </p:sp>
      <p:sp>
        <p:nvSpPr>
          <p:cNvPr id="53" name="Oval 52">
            <a:extLst>
              <a:ext uri="{FF2B5EF4-FFF2-40B4-BE49-F238E27FC236}">
                <a16:creationId xmlns:a16="http://schemas.microsoft.com/office/drawing/2014/main" id="{8DB55F0F-3CFB-42F2-631E-6D056ED58421}"/>
              </a:ext>
            </a:extLst>
          </p:cNvPr>
          <p:cNvSpPr/>
          <p:nvPr/>
        </p:nvSpPr>
        <p:spPr bwMode="auto">
          <a:xfrm>
            <a:off x="4716549" y="2298444"/>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0" name="Oval 19">
            <a:extLst>
              <a:ext uri="{FF2B5EF4-FFF2-40B4-BE49-F238E27FC236}">
                <a16:creationId xmlns:a16="http://schemas.microsoft.com/office/drawing/2014/main" id="{2D54B74C-48E6-CB9A-FF9C-088418B50298}"/>
              </a:ext>
            </a:extLst>
          </p:cNvPr>
          <p:cNvSpPr/>
          <p:nvPr/>
        </p:nvSpPr>
        <p:spPr bwMode="auto">
          <a:xfrm>
            <a:off x="3003803" y="2604629"/>
            <a:ext cx="432855" cy="426926"/>
          </a:xfrm>
          <a:prstGeom prst="ellipse">
            <a:avLst/>
          </a:prstGeom>
          <a:solidFill>
            <a:srgbClr val="0432FF"/>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9B1ECB41-54EF-0E47-5F4E-85C388DF8C08}"/>
              </a:ext>
            </a:extLst>
          </p:cNvPr>
          <p:cNvSpPr txBox="1"/>
          <p:nvPr/>
        </p:nvSpPr>
        <p:spPr>
          <a:xfrm>
            <a:off x="3389310" y="2666446"/>
            <a:ext cx="1327239" cy="307777"/>
          </a:xfrm>
          <a:prstGeom prst="rect">
            <a:avLst/>
          </a:prstGeom>
          <a:noFill/>
          <a:ln>
            <a:noFill/>
          </a:ln>
        </p:spPr>
        <p:txBody>
          <a:bodyPr wrap="square" rtlCol="0">
            <a:spAutoFit/>
          </a:bodyPr>
          <a:lstStyle/>
          <a:p>
            <a:pPr algn="ctr"/>
            <a:r>
              <a:rPr lang="en-US" sz="1400" dirty="0">
                <a:solidFill>
                  <a:srgbClr val="0432FF"/>
                </a:solidFill>
              </a:rPr>
              <a:t>HRP-ERDEV</a:t>
            </a:r>
          </a:p>
        </p:txBody>
      </p:sp>
      <p:sp>
        <p:nvSpPr>
          <p:cNvPr id="23" name="TextBox 22">
            <a:extLst>
              <a:ext uri="{FF2B5EF4-FFF2-40B4-BE49-F238E27FC236}">
                <a16:creationId xmlns:a16="http://schemas.microsoft.com/office/drawing/2014/main" id="{FC2C5AA3-5C05-493E-C87F-3F1BA819BE31}"/>
              </a:ext>
            </a:extLst>
          </p:cNvPr>
          <p:cNvSpPr txBox="1"/>
          <p:nvPr/>
        </p:nvSpPr>
        <p:spPr>
          <a:xfrm>
            <a:off x="7231992" y="329050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24" name="Oval 23">
            <a:extLst>
              <a:ext uri="{FF2B5EF4-FFF2-40B4-BE49-F238E27FC236}">
                <a16:creationId xmlns:a16="http://schemas.microsoft.com/office/drawing/2014/main" id="{E524ED02-C24F-073F-6BC7-245FCA3A1E5F}"/>
              </a:ext>
            </a:extLst>
          </p:cNvPr>
          <p:cNvSpPr/>
          <p:nvPr/>
        </p:nvSpPr>
        <p:spPr bwMode="auto">
          <a:xfrm>
            <a:off x="7081774" y="3374380"/>
            <a:ext cx="110758" cy="109241"/>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grpSp>
        <p:nvGrpSpPr>
          <p:cNvPr id="3" name="Group 2">
            <a:extLst>
              <a:ext uri="{FF2B5EF4-FFF2-40B4-BE49-F238E27FC236}">
                <a16:creationId xmlns:a16="http://schemas.microsoft.com/office/drawing/2014/main" id="{534A3189-2687-4C94-EBB5-602E343EF438}"/>
              </a:ext>
            </a:extLst>
          </p:cNvPr>
          <p:cNvGrpSpPr/>
          <p:nvPr/>
        </p:nvGrpSpPr>
        <p:grpSpPr>
          <a:xfrm>
            <a:off x="1324010" y="4866699"/>
            <a:ext cx="3943074" cy="241087"/>
            <a:chOff x="1877626" y="1752600"/>
            <a:chExt cx="4410254" cy="462752"/>
          </a:xfrm>
        </p:grpSpPr>
        <p:sp>
          <p:nvSpPr>
            <p:cNvPr id="9" name="Rectangle 8">
              <a:extLst>
                <a:ext uri="{FF2B5EF4-FFF2-40B4-BE49-F238E27FC236}">
                  <a16:creationId xmlns:a16="http://schemas.microsoft.com/office/drawing/2014/main" id="{92986731-F804-EB12-9DA9-5E553FECD3BA}"/>
                </a:ext>
              </a:extLst>
            </p:cNvPr>
            <p:cNvSpPr/>
            <p:nvPr/>
          </p:nvSpPr>
          <p:spPr bwMode="auto">
            <a:xfrm>
              <a:off x="1877626" y="1752600"/>
              <a:ext cx="1239948" cy="4572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SYNC</a:t>
              </a:r>
            </a:p>
          </p:txBody>
        </p:sp>
        <p:sp>
          <p:nvSpPr>
            <p:cNvPr id="10" name="Rectangle 9">
              <a:extLst>
                <a:ext uri="{FF2B5EF4-FFF2-40B4-BE49-F238E27FC236}">
                  <a16:creationId xmlns:a16="http://schemas.microsoft.com/office/drawing/2014/main" id="{DA38933D-AAC2-BACC-B145-4691586239FA}"/>
                </a:ext>
              </a:extLst>
            </p:cNvPr>
            <p:cNvSpPr/>
            <p:nvPr/>
          </p:nvSpPr>
          <p:spPr bwMode="auto">
            <a:xfrm>
              <a:off x="3124200" y="1752600"/>
              <a:ext cx="762000" cy="4572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SFD</a:t>
              </a:r>
            </a:p>
          </p:txBody>
        </p:sp>
        <p:sp>
          <p:nvSpPr>
            <p:cNvPr id="11" name="Rectangle 10">
              <a:extLst>
                <a:ext uri="{FF2B5EF4-FFF2-40B4-BE49-F238E27FC236}">
                  <a16:creationId xmlns:a16="http://schemas.microsoft.com/office/drawing/2014/main" id="{08DF0A41-7F22-7A24-BD13-BE02DB462628}"/>
                </a:ext>
              </a:extLst>
            </p:cNvPr>
            <p:cNvSpPr/>
            <p:nvPr/>
          </p:nvSpPr>
          <p:spPr bwMode="auto">
            <a:xfrm>
              <a:off x="3886200" y="1752600"/>
              <a:ext cx="700839" cy="4572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PHR</a:t>
              </a:r>
            </a:p>
          </p:txBody>
        </p:sp>
        <p:sp>
          <p:nvSpPr>
            <p:cNvPr id="12" name="Rectangle 11">
              <a:extLst>
                <a:ext uri="{FF2B5EF4-FFF2-40B4-BE49-F238E27FC236}">
                  <a16:creationId xmlns:a16="http://schemas.microsoft.com/office/drawing/2014/main" id="{B3F4E8C1-CD26-44D1-6CA4-21981B492CB3}"/>
                </a:ext>
              </a:extLst>
            </p:cNvPr>
            <p:cNvSpPr/>
            <p:nvPr/>
          </p:nvSpPr>
          <p:spPr bwMode="auto">
            <a:xfrm>
              <a:off x="4550320" y="1758155"/>
              <a:ext cx="1737560" cy="457197"/>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PHY Payload</a:t>
              </a:r>
            </a:p>
          </p:txBody>
        </p:sp>
      </p:grpSp>
      <p:grpSp>
        <p:nvGrpSpPr>
          <p:cNvPr id="13" name="Group 12">
            <a:extLst>
              <a:ext uri="{FF2B5EF4-FFF2-40B4-BE49-F238E27FC236}">
                <a16:creationId xmlns:a16="http://schemas.microsoft.com/office/drawing/2014/main" id="{8F8FDC3E-6BAF-6AE2-717D-FA4F242FF897}"/>
              </a:ext>
            </a:extLst>
          </p:cNvPr>
          <p:cNvGrpSpPr/>
          <p:nvPr/>
        </p:nvGrpSpPr>
        <p:grpSpPr>
          <a:xfrm>
            <a:off x="1314786" y="5248202"/>
            <a:ext cx="5016977" cy="240586"/>
            <a:chOff x="1877626" y="2057399"/>
            <a:chExt cx="5034479" cy="303461"/>
          </a:xfrm>
        </p:grpSpPr>
        <p:sp>
          <p:nvSpPr>
            <p:cNvPr id="14" name="Rectangle 13">
              <a:extLst>
                <a:ext uri="{FF2B5EF4-FFF2-40B4-BE49-F238E27FC236}">
                  <a16:creationId xmlns:a16="http://schemas.microsoft.com/office/drawing/2014/main" id="{10595DBC-8A39-0149-6649-0439DFDBC0DD}"/>
                </a:ext>
              </a:extLst>
            </p:cNvPr>
            <p:cNvSpPr/>
            <p:nvPr/>
          </p:nvSpPr>
          <p:spPr bwMode="auto">
            <a:xfrm>
              <a:off x="1877626" y="2057399"/>
              <a:ext cx="1112467" cy="30044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SYNC</a:t>
              </a:r>
            </a:p>
          </p:txBody>
        </p:sp>
        <p:sp>
          <p:nvSpPr>
            <p:cNvPr id="15" name="Rectangle 14">
              <a:extLst>
                <a:ext uri="{FF2B5EF4-FFF2-40B4-BE49-F238E27FC236}">
                  <a16:creationId xmlns:a16="http://schemas.microsoft.com/office/drawing/2014/main" id="{E4A4CA74-5705-DCB4-63B5-01F25B282F74}"/>
                </a:ext>
              </a:extLst>
            </p:cNvPr>
            <p:cNvSpPr/>
            <p:nvPr/>
          </p:nvSpPr>
          <p:spPr bwMode="auto">
            <a:xfrm>
              <a:off x="2996038" y="2057399"/>
              <a:ext cx="683658" cy="300445"/>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SFD</a:t>
              </a:r>
            </a:p>
          </p:txBody>
        </p:sp>
        <p:sp>
          <p:nvSpPr>
            <p:cNvPr id="16" name="Rectangle 15">
              <a:extLst>
                <a:ext uri="{FF2B5EF4-FFF2-40B4-BE49-F238E27FC236}">
                  <a16:creationId xmlns:a16="http://schemas.microsoft.com/office/drawing/2014/main" id="{41C2FF61-3171-1800-8A26-BE032CCD4037}"/>
                </a:ext>
              </a:extLst>
            </p:cNvPr>
            <p:cNvSpPr/>
            <p:nvPr/>
          </p:nvSpPr>
          <p:spPr bwMode="auto">
            <a:xfrm>
              <a:off x="4724400" y="2057399"/>
              <a:ext cx="628785" cy="300445"/>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PHR</a:t>
              </a:r>
            </a:p>
          </p:txBody>
        </p:sp>
        <p:sp>
          <p:nvSpPr>
            <p:cNvPr id="17" name="Rectangle 16">
              <a:extLst>
                <a:ext uri="{FF2B5EF4-FFF2-40B4-BE49-F238E27FC236}">
                  <a16:creationId xmlns:a16="http://schemas.microsoft.com/office/drawing/2014/main" id="{E7A34F34-E221-3A39-EF00-7ADBE34E3574}"/>
                </a:ext>
              </a:extLst>
            </p:cNvPr>
            <p:cNvSpPr/>
            <p:nvPr/>
          </p:nvSpPr>
          <p:spPr bwMode="auto">
            <a:xfrm>
              <a:off x="5353185" y="2060414"/>
              <a:ext cx="1558920" cy="300446"/>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PHY Payload</a:t>
              </a:r>
            </a:p>
          </p:txBody>
        </p:sp>
        <p:sp>
          <p:nvSpPr>
            <p:cNvPr id="18" name="Rectangle 17">
              <a:extLst>
                <a:ext uri="{FF2B5EF4-FFF2-40B4-BE49-F238E27FC236}">
                  <a16:creationId xmlns:a16="http://schemas.microsoft.com/office/drawing/2014/main" id="{BE71FAAB-D9FF-B62A-60A3-488863458F51}"/>
                </a:ext>
              </a:extLst>
            </p:cNvPr>
            <p:cNvSpPr/>
            <p:nvPr/>
          </p:nvSpPr>
          <p:spPr bwMode="auto">
            <a:xfrm>
              <a:off x="3657600" y="2057400"/>
              <a:ext cx="1112467" cy="300445"/>
            </a:xfrm>
            <a:prstGeom prst="rect">
              <a:avLst/>
            </a:prstGeom>
            <a:solidFill>
              <a:srgbClr val="00FD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STS</a:t>
              </a:r>
            </a:p>
          </p:txBody>
        </p:sp>
      </p:grpSp>
      <p:grpSp>
        <p:nvGrpSpPr>
          <p:cNvPr id="19" name="Group 18">
            <a:extLst>
              <a:ext uri="{FF2B5EF4-FFF2-40B4-BE49-F238E27FC236}">
                <a16:creationId xmlns:a16="http://schemas.microsoft.com/office/drawing/2014/main" id="{8D2F87EE-A068-8333-ABE2-7B96E13D7366}"/>
              </a:ext>
            </a:extLst>
          </p:cNvPr>
          <p:cNvGrpSpPr/>
          <p:nvPr/>
        </p:nvGrpSpPr>
        <p:grpSpPr>
          <a:xfrm>
            <a:off x="1311318" y="5641188"/>
            <a:ext cx="2882385" cy="238195"/>
            <a:chOff x="1877626" y="2057399"/>
            <a:chExt cx="2892441" cy="300446"/>
          </a:xfrm>
        </p:grpSpPr>
        <p:sp>
          <p:nvSpPr>
            <p:cNvPr id="22" name="Rectangle 21">
              <a:extLst>
                <a:ext uri="{FF2B5EF4-FFF2-40B4-BE49-F238E27FC236}">
                  <a16:creationId xmlns:a16="http://schemas.microsoft.com/office/drawing/2014/main" id="{CC135092-1DF1-7764-A859-BEF5942BBFEF}"/>
                </a:ext>
              </a:extLst>
            </p:cNvPr>
            <p:cNvSpPr/>
            <p:nvPr/>
          </p:nvSpPr>
          <p:spPr bwMode="auto">
            <a:xfrm>
              <a:off x="1877626" y="2057399"/>
              <a:ext cx="1112467" cy="30044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SYNC</a:t>
              </a:r>
            </a:p>
          </p:txBody>
        </p:sp>
        <p:sp>
          <p:nvSpPr>
            <p:cNvPr id="25" name="Rectangle 24">
              <a:extLst>
                <a:ext uri="{FF2B5EF4-FFF2-40B4-BE49-F238E27FC236}">
                  <a16:creationId xmlns:a16="http://schemas.microsoft.com/office/drawing/2014/main" id="{CE0C7AF4-3D6C-AB1A-7150-250AF7EA53C3}"/>
                </a:ext>
              </a:extLst>
            </p:cNvPr>
            <p:cNvSpPr/>
            <p:nvPr/>
          </p:nvSpPr>
          <p:spPr bwMode="auto">
            <a:xfrm>
              <a:off x="2996038" y="2057399"/>
              <a:ext cx="683658" cy="300445"/>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SFD</a:t>
              </a:r>
            </a:p>
          </p:txBody>
        </p:sp>
        <p:sp>
          <p:nvSpPr>
            <p:cNvPr id="26" name="Rectangle 25">
              <a:extLst>
                <a:ext uri="{FF2B5EF4-FFF2-40B4-BE49-F238E27FC236}">
                  <a16:creationId xmlns:a16="http://schemas.microsoft.com/office/drawing/2014/main" id="{D73A075A-7B44-C84A-8155-CE4BCF546C29}"/>
                </a:ext>
              </a:extLst>
            </p:cNvPr>
            <p:cNvSpPr/>
            <p:nvPr/>
          </p:nvSpPr>
          <p:spPr bwMode="auto">
            <a:xfrm>
              <a:off x="3657600" y="2057400"/>
              <a:ext cx="1112467" cy="300445"/>
            </a:xfrm>
            <a:prstGeom prst="rect">
              <a:avLst/>
            </a:prstGeom>
            <a:solidFill>
              <a:srgbClr val="00FD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STS</a:t>
              </a:r>
            </a:p>
          </p:txBody>
        </p:sp>
      </p:grpSp>
      <p:sp>
        <p:nvSpPr>
          <p:cNvPr id="27" name="TextBox 26">
            <a:extLst>
              <a:ext uri="{FF2B5EF4-FFF2-40B4-BE49-F238E27FC236}">
                <a16:creationId xmlns:a16="http://schemas.microsoft.com/office/drawing/2014/main" id="{811CC331-09FE-279E-3885-A9D66398FA2C}"/>
              </a:ext>
            </a:extLst>
          </p:cNvPr>
          <p:cNvSpPr txBox="1"/>
          <p:nvPr/>
        </p:nvSpPr>
        <p:spPr>
          <a:xfrm>
            <a:off x="1219200" y="4330409"/>
            <a:ext cx="2659702" cy="369332"/>
          </a:xfrm>
          <a:prstGeom prst="rect">
            <a:avLst/>
          </a:prstGeom>
          <a:noFill/>
        </p:spPr>
        <p:txBody>
          <a:bodyPr wrap="none" rtlCol="0">
            <a:spAutoFit/>
          </a:bodyPr>
          <a:lstStyle/>
          <a:p>
            <a:r>
              <a:rPr lang="en-US" sz="1800" b="1" dirty="0"/>
              <a:t>Mandatory packet types:</a:t>
            </a:r>
            <a:endParaRPr lang="en-US" sz="1800" dirty="0"/>
          </a:p>
        </p:txBody>
      </p:sp>
    </p:spTree>
    <p:extLst>
      <p:ext uri="{BB962C8B-B14F-4D97-AF65-F5344CB8AC3E}">
        <p14:creationId xmlns:p14="http://schemas.microsoft.com/office/powerpoint/2010/main" val="959295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49BC8-2327-8C73-97F4-46A572974F75}"/>
              </a:ext>
            </a:extLst>
          </p:cNvPr>
          <p:cNvSpPr>
            <a:spLocks noGrp="1"/>
          </p:cNvSpPr>
          <p:nvPr>
            <p:ph type="title"/>
          </p:nvPr>
        </p:nvSpPr>
        <p:spPr>
          <a:xfrm>
            <a:off x="685800" y="685800"/>
            <a:ext cx="7772400" cy="609600"/>
          </a:xfrm>
        </p:spPr>
        <p:txBody>
          <a:bodyPr/>
          <a:lstStyle/>
          <a:p>
            <a:r>
              <a:rPr lang="en-US" dirty="0"/>
              <a:t>Way forward</a:t>
            </a:r>
          </a:p>
        </p:txBody>
      </p:sp>
      <p:sp>
        <p:nvSpPr>
          <p:cNvPr id="3" name="Content Placeholder 2">
            <a:extLst>
              <a:ext uri="{FF2B5EF4-FFF2-40B4-BE49-F238E27FC236}">
                <a16:creationId xmlns:a16="http://schemas.microsoft.com/office/drawing/2014/main" id="{DEA9B951-8820-1778-FA50-CF6CCF21E447}"/>
              </a:ext>
            </a:extLst>
          </p:cNvPr>
          <p:cNvSpPr>
            <a:spLocks noGrp="1"/>
          </p:cNvSpPr>
          <p:nvPr>
            <p:ph idx="1"/>
          </p:nvPr>
        </p:nvSpPr>
        <p:spPr>
          <a:xfrm>
            <a:off x="685800" y="1524000"/>
            <a:ext cx="7772400" cy="4572000"/>
          </a:xfrm>
        </p:spPr>
        <p:txBody>
          <a:bodyPr/>
          <a:lstStyle/>
          <a:p>
            <a:pPr>
              <a:buFont typeface="Arial" panose="020B0604020202020204" pitchFamily="34" charset="0"/>
              <a:buChar char="•"/>
            </a:pPr>
            <a:endParaRPr lang="en-US" sz="2400" dirty="0"/>
          </a:p>
          <a:p>
            <a:pPr>
              <a:buFont typeface="Arial" panose="020B0604020202020204" pitchFamily="34" charset="0"/>
              <a:buChar char="•"/>
            </a:pPr>
            <a:r>
              <a:rPr lang="en-US" sz="2400" dirty="0"/>
              <a:t>We agree that the following minimal feature set is mandatory in 4ab</a:t>
            </a:r>
          </a:p>
          <a:p>
            <a:pPr marL="857250" lvl="1" indent="-457200">
              <a:buFont typeface="+mj-lt"/>
              <a:buAutoNum type="arabicPeriod"/>
            </a:pPr>
            <a:r>
              <a:rPr lang="en-US" sz="1800" dirty="0"/>
              <a:t>HRP-ERDEV</a:t>
            </a:r>
          </a:p>
          <a:p>
            <a:pPr marL="857250" lvl="1" indent="-457200">
              <a:buFont typeface="+mj-lt"/>
              <a:buAutoNum type="arabicPeriod"/>
            </a:pPr>
            <a:r>
              <a:rPr lang="en-US" sz="1800" dirty="0"/>
              <a:t>1.95 Mbps with 4z HPRF PHR</a:t>
            </a:r>
          </a:p>
          <a:p>
            <a:pPr marL="857250" lvl="1" indent="-457200">
              <a:buFont typeface="+mj-lt"/>
              <a:buAutoNum type="arabicPeriod"/>
            </a:pPr>
            <a:r>
              <a:rPr lang="en-US" sz="1800" dirty="0"/>
              <a:t>62.4 Mbps with 4z HPRF PHR</a:t>
            </a:r>
          </a:p>
          <a:p>
            <a:pPr marL="857250" lvl="1" indent="-457200">
              <a:buFont typeface="+mj-lt"/>
              <a:buAutoNum type="arabicPeriod"/>
            </a:pPr>
            <a:r>
              <a:rPr lang="en-US" sz="1800" dirty="0"/>
              <a:t>K = 7 BCC</a:t>
            </a:r>
          </a:p>
          <a:p>
            <a:pPr marL="0" indent="0">
              <a:buNone/>
            </a:pPr>
            <a:endParaRPr lang="en-US" sz="2000" dirty="0"/>
          </a:p>
          <a:p>
            <a:pPr lvl="1"/>
            <a:endParaRPr lang="en-US" sz="2000" dirty="0"/>
          </a:p>
          <a:p>
            <a:pPr lvl="1"/>
            <a:endParaRPr lang="en-US" sz="1600" dirty="0"/>
          </a:p>
          <a:p>
            <a:pPr marL="457200" lvl="1" indent="0">
              <a:buNone/>
            </a:pPr>
            <a:endParaRPr lang="en-US" sz="1600" dirty="0"/>
          </a:p>
        </p:txBody>
      </p:sp>
      <p:sp>
        <p:nvSpPr>
          <p:cNvPr id="4" name="Date Placeholder 3">
            <a:extLst>
              <a:ext uri="{FF2B5EF4-FFF2-40B4-BE49-F238E27FC236}">
                <a16:creationId xmlns:a16="http://schemas.microsoft.com/office/drawing/2014/main" id="{F14C5110-9C93-EA25-33E5-E0358F22C32B}"/>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8BE2A514-226E-5D9E-3EB3-236DDC1B5CAE}"/>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70D68302-C267-F036-9A1A-CC7E089C43F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
        <p:nvSpPr>
          <p:cNvPr id="7" name="Rectangle 7">
            <a:extLst>
              <a:ext uri="{FF2B5EF4-FFF2-40B4-BE49-F238E27FC236}">
                <a16:creationId xmlns:a16="http://schemas.microsoft.com/office/drawing/2014/main" id="{1350A6FF-059D-960C-035C-17AC7A1D943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15-23-0263-03-04ab</a:t>
            </a:r>
            <a:endParaRPr lang="en-US" altLang="en-US" sz="1400" b="1" dirty="0"/>
          </a:p>
        </p:txBody>
      </p:sp>
    </p:spTree>
    <p:extLst>
      <p:ext uri="{BB962C8B-B14F-4D97-AF65-F5344CB8AC3E}">
        <p14:creationId xmlns:p14="http://schemas.microsoft.com/office/powerpoint/2010/main" val="4051999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49BC8-2327-8C73-97F4-46A572974F75}"/>
              </a:ext>
            </a:extLst>
          </p:cNvPr>
          <p:cNvSpPr>
            <a:spLocks noGrp="1"/>
          </p:cNvSpPr>
          <p:nvPr>
            <p:ph type="title"/>
          </p:nvPr>
        </p:nvSpPr>
        <p:spPr>
          <a:xfrm>
            <a:off x="685800" y="685800"/>
            <a:ext cx="7772400" cy="609600"/>
          </a:xfrm>
        </p:spPr>
        <p:txBody>
          <a:bodyPr/>
          <a:lstStyle/>
          <a:p>
            <a:r>
              <a:rPr lang="en-US" dirty="0"/>
              <a:t>Next steps</a:t>
            </a:r>
          </a:p>
        </p:txBody>
      </p:sp>
      <p:sp>
        <p:nvSpPr>
          <p:cNvPr id="3" name="Content Placeholder 2">
            <a:extLst>
              <a:ext uri="{FF2B5EF4-FFF2-40B4-BE49-F238E27FC236}">
                <a16:creationId xmlns:a16="http://schemas.microsoft.com/office/drawing/2014/main" id="{DEA9B951-8820-1778-FA50-CF6CCF21E447}"/>
              </a:ext>
            </a:extLst>
          </p:cNvPr>
          <p:cNvSpPr>
            <a:spLocks noGrp="1"/>
          </p:cNvSpPr>
          <p:nvPr>
            <p:ph idx="1"/>
          </p:nvPr>
        </p:nvSpPr>
        <p:spPr>
          <a:xfrm>
            <a:off x="685800" y="1524000"/>
            <a:ext cx="7772400" cy="4572000"/>
          </a:xfrm>
        </p:spPr>
        <p:txBody>
          <a:bodyPr/>
          <a:lstStyle/>
          <a:p>
            <a:pPr marL="0" indent="0">
              <a:buNone/>
            </a:pPr>
            <a:endParaRPr lang="en-US" sz="2000" dirty="0"/>
          </a:p>
          <a:p>
            <a:pPr lvl="1"/>
            <a:endParaRPr lang="en-US" sz="2000" dirty="0"/>
          </a:p>
          <a:p>
            <a:r>
              <a:rPr lang="en-US" sz="2000" dirty="0"/>
              <a:t>Breakout session planned for further discussions and convergence</a:t>
            </a:r>
          </a:p>
          <a:p>
            <a:pPr lvl="1"/>
            <a:r>
              <a:rPr lang="en-US" sz="1600" dirty="0"/>
              <a:t>Define the operating parameter sets with the identified minimal feature set</a:t>
            </a:r>
          </a:p>
          <a:p>
            <a:pPr lvl="1"/>
            <a:r>
              <a:rPr lang="en-US" sz="1600" dirty="0"/>
              <a:t>Discuss 4ab device(s) feature sets</a:t>
            </a:r>
          </a:p>
          <a:p>
            <a:pPr lvl="1"/>
            <a:endParaRPr lang="en-US" sz="1600" dirty="0"/>
          </a:p>
          <a:p>
            <a:pPr marL="457200" lvl="1" indent="0">
              <a:buNone/>
            </a:pPr>
            <a:endParaRPr lang="en-US" sz="1600" dirty="0"/>
          </a:p>
        </p:txBody>
      </p:sp>
      <p:sp>
        <p:nvSpPr>
          <p:cNvPr id="4" name="Date Placeholder 3">
            <a:extLst>
              <a:ext uri="{FF2B5EF4-FFF2-40B4-BE49-F238E27FC236}">
                <a16:creationId xmlns:a16="http://schemas.microsoft.com/office/drawing/2014/main" id="{F14C5110-9C93-EA25-33E5-E0358F22C32B}"/>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8BE2A514-226E-5D9E-3EB3-236DDC1B5CAE}"/>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70D68302-C267-F036-9A1A-CC7E089C43F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
        <p:nvSpPr>
          <p:cNvPr id="7" name="Rectangle 7">
            <a:extLst>
              <a:ext uri="{FF2B5EF4-FFF2-40B4-BE49-F238E27FC236}">
                <a16:creationId xmlns:a16="http://schemas.microsoft.com/office/drawing/2014/main" id="{1350A6FF-059D-960C-035C-17AC7A1D943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15-23-0263-03-04ab</a:t>
            </a:r>
            <a:endParaRPr lang="en-US" altLang="en-US" sz="1400" b="1" dirty="0"/>
          </a:p>
        </p:txBody>
      </p:sp>
    </p:spTree>
    <p:extLst>
      <p:ext uri="{BB962C8B-B14F-4D97-AF65-F5344CB8AC3E}">
        <p14:creationId xmlns:p14="http://schemas.microsoft.com/office/powerpoint/2010/main" val="96647143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61507</TotalTime>
  <Words>1106</Words>
  <Application>Microsoft Macintosh PowerPoint</Application>
  <PresentationFormat>On-screen Show (4:3)</PresentationFormat>
  <Paragraphs>194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Courier New</vt:lpstr>
      <vt:lpstr>Times New Roman</vt:lpstr>
      <vt:lpstr>Office Theme</vt:lpstr>
      <vt:lpstr>PowerPoint Presentation</vt:lpstr>
      <vt:lpstr>PowerPoint Presentation</vt:lpstr>
      <vt:lpstr>Introduction</vt:lpstr>
      <vt:lpstr>4ab Devices</vt:lpstr>
      <vt:lpstr>Minimal 4ab feature set: Basic Building Block </vt:lpstr>
      <vt:lpstr>Minimal 4ab feature set: Mandatory data rates</vt:lpstr>
      <vt:lpstr>Minimal 4ab feature set: packet configurations</vt:lpstr>
      <vt:lpstr>Way forward</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Vinod Kristem (vkristem)</cp:lastModifiedBy>
  <cp:revision>1457</cp:revision>
  <cp:lastPrinted>1998-02-10T13:28:06Z</cp:lastPrinted>
  <dcterms:created xsi:type="dcterms:W3CDTF">2021-07-16T20:39:58Z</dcterms:created>
  <dcterms:modified xsi:type="dcterms:W3CDTF">2023-05-16T11:42:47Z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