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58" r:id="rId3"/>
    <p:sldId id="295" r:id="rId4"/>
    <p:sldId id="300" r:id="rId5"/>
    <p:sldId id="306" r:id="rId6"/>
    <p:sldId id="310" r:id="rId7"/>
    <p:sldId id="312" r:id="rId8"/>
    <p:sldId id="311" r:id="rId9"/>
    <p:sldId id="31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36BE2"/>
    <a:srgbClr val="FF40FF"/>
    <a:srgbClr val="FF0000"/>
    <a:srgbClr val="00FDFF"/>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p:restoredTop sz="95915"/>
  </p:normalViewPr>
  <p:slideViewPr>
    <p:cSldViewPr>
      <p:cViewPr varScale="1">
        <p:scale>
          <a:sx n="128" d="100"/>
          <a:sy n="128" d="100"/>
        </p:scale>
        <p:origin x="2360"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50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Minimal 4ab </a:t>
            </a:r>
            <a:r>
              <a:rPr lang="en-US" sz="1400" dirty="0"/>
              <a:t>feature set</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May,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Vinod </a:t>
            </a:r>
            <a:r>
              <a:rPr lang="en-US" altLang="en-US" sz="1400" dirty="0" err="1">
                <a:latin typeface="+mj-lt"/>
              </a:rPr>
              <a:t>Kristem</a:t>
            </a:r>
            <a:r>
              <a:rPr lang="en-US" altLang="en-US" sz="1400" dirty="0">
                <a:latin typeface="+mj-lt"/>
              </a:rPr>
              <a:t>, </a:t>
            </a:r>
            <a:r>
              <a:rPr lang="en-US" altLang="en-US" sz="1400" dirty="0" err="1">
                <a:latin typeface="+mj-lt"/>
              </a:rPr>
              <a:t>Xiliang</a:t>
            </a:r>
            <a:r>
              <a:rPr lang="en-US" altLang="en-US" sz="1400" dirty="0">
                <a:latin typeface="+mj-lt"/>
              </a:rPr>
              <a:t> Luo, Alexander Krebs,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 </a:t>
            </a:r>
            <a:r>
              <a:rPr lang="en-US" altLang="en-US" sz="1400" dirty="0" err="1">
                <a:latin typeface="+mj-lt"/>
              </a:rPr>
              <a:t>Riku</a:t>
            </a:r>
            <a:r>
              <a:rPr lang="en-US" altLang="en-US" sz="1400" dirty="0">
                <a:latin typeface="+mj-lt"/>
              </a:rPr>
              <a:t> </a:t>
            </a:r>
            <a:r>
              <a:rPr lang="en-US" altLang="en-US" sz="1400" dirty="0" err="1">
                <a:latin typeface="+mj-lt"/>
              </a:rPr>
              <a:t>Pirhonen</a:t>
            </a:r>
            <a:r>
              <a:rPr lang="en-US" altLang="en-US" sz="1400" dirty="0">
                <a:latin typeface="+mj-lt"/>
              </a:rPr>
              <a:t>, Frank Leong, Wolfgang </a:t>
            </a:r>
            <a:r>
              <a:rPr lang="en-US" altLang="en-US" sz="1400" dirty="0" err="1">
                <a:latin typeface="+mj-lt"/>
              </a:rPr>
              <a:t>Kuchler</a:t>
            </a:r>
            <a:r>
              <a:rPr lang="en-US" altLang="en-US" sz="1400" dirty="0">
                <a:latin typeface="+mj-lt"/>
              </a:rPr>
              <a:t>, Pablo </a:t>
            </a:r>
            <a:r>
              <a:rPr lang="en-US" altLang="en-US" sz="1400" dirty="0" err="1">
                <a:latin typeface="+mj-lt"/>
              </a:rPr>
              <a:t>Corbalan</a:t>
            </a:r>
            <a:r>
              <a:rPr lang="en-US" altLang="en-US" sz="1400" dirty="0">
                <a:latin typeface="+mj-lt"/>
              </a:rPr>
              <a:t> </a:t>
            </a:r>
            <a:r>
              <a:rPr lang="en-US" altLang="en-US" sz="1400" dirty="0" err="1">
                <a:latin typeface="+mj-lt"/>
              </a:rPr>
              <a:t>Pelegrin</a:t>
            </a:r>
            <a:r>
              <a:rPr lang="en-US" altLang="en-US" sz="1400" dirty="0">
                <a:latin typeface="+mj-lt"/>
              </a:rPr>
              <a:t> (NXP), </a:t>
            </a:r>
            <a:r>
              <a:rPr lang="en-US" altLang="en-US" sz="1400" dirty="0" err="1">
                <a:latin typeface="+mj-lt"/>
              </a:rPr>
              <a:t>Mingyu</a:t>
            </a:r>
            <a:r>
              <a:rPr lang="en-US" altLang="en-US" sz="1400" dirty="0">
                <a:latin typeface="+mj-lt"/>
              </a:rPr>
              <a:t> Lee (Samsung), </a:t>
            </a:r>
            <a:r>
              <a:rPr lang="en-US" altLang="en-US" sz="1400" dirty="0" err="1">
                <a:latin typeface="+mj-lt"/>
              </a:rPr>
              <a:t>Chenchen</a:t>
            </a:r>
            <a:r>
              <a:rPr lang="en-US" altLang="en-US" sz="1400" dirty="0">
                <a:latin typeface="+mj-lt"/>
              </a:rPr>
              <a:t> Liu, Bin Qian, Lei Huang, David Yang (Huawei), Billy Verso, Carl Murray, </a:t>
            </a:r>
            <a:r>
              <a:rPr lang="en-US" altLang="en-US" sz="1400" dirty="0" err="1">
                <a:latin typeface="+mj-lt"/>
              </a:rPr>
              <a:t>Jarek</a:t>
            </a:r>
            <a:r>
              <a:rPr lang="en-US" altLang="en-US" sz="1400" dirty="0">
                <a:latin typeface="+mj-lt"/>
              </a:rPr>
              <a:t> </a:t>
            </a:r>
            <a:r>
              <a:rPr lang="en-US" altLang="en-US" sz="1400" dirty="0" err="1">
                <a:latin typeface="+mj-lt"/>
              </a:rPr>
              <a:t>Niewczas</a:t>
            </a:r>
            <a:r>
              <a:rPr lang="en-US" altLang="en-US" sz="1400" dirty="0">
                <a:latin typeface="+mj-lt"/>
              </a:rPr>
              <a:t> (Qorvo)</a:t>
            </a:r>
            <a:endParaRPr lang="en-US" altLang="en-US" sz="1400" dirty="0">
              <a:solidFill>
                <a:schemeClr val="bg2"/>
              </a:solidFill>
              <a:latin typeface="+mj-lt"/>
            </a:endParaRP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vkristem@apple.com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Further thoughts on defining the 4ab device(s)</a:t>
            </a:r>
          </a:p>
          <a:p>
            <a:pPr>
              <a:spcBef>
                <a:spcPts val="600"/>
              </a:spcBef>
              <a:spcAft>
                <a:spcPts val="600"/>
              </a:spcAft>
            </a:pPr>
            <a:r>
              <a:rPr lang="en-US" altLang="en-US" sz="1400" b="1" dirty="0"/>
              <a:t>Purpose:   	</a:t>
            </a:r>
            <a:r>
              <a:rPr lang="en-US" altLang="en-US" sz="1400" dirty="0"/>
              <a:t>To advance the discussions on 4ab devices and help converge on the feature sets</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15-23-0263-01-04ab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99893120"/>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2" name="Date Placeholder 1">
            <a:extLst>
              <a:ext uri="{FF2B5EF4-FFF2-40B4-BE49-F238E27FC236}">
                <a16:creationId xmlns:a16="http://schemas.microsoft.com/office/drawing/2014/main" id="{AA20E394-2C60-92AA-CF64-E344EA3F2A4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3" name="Rectangle 7">
            <a:extLst>
              <a:ext uri="{FF2B5EF4-FFF2-40B4-BE49-F238E27FC236}">
                <a16:creationId xmlns:a16="http://schemas.microsoft.com/office/drawing/2014/main" id="{95B04C42-0766-4FD1-3227-03C731D9500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15-23-0263-01-04ab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Introduction</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254656"/>
            <a:ext cx="8425070" cy="5101094"/>
          </a:xfrm>
        </p:spPr>
        <p:txBody>
          <a:bodyPr/>
          <a:lstStyle/>
          <a:p>
            <a:r>
              <a:rPr lang="en-US" sz="2000" dirty="0"/>
              <a:t>Many new interesting features proposed in 4ab for enhanced ranging, low latency data streaming, sensing, … </a:t>
            </a:r>
          </a:p>
          <a:p>
            <a:pPr lvl="1"/>
            <a:r>
              <a:rPr lang="en-US" sz="1600" dirty="0"/>
              <a:t>Large feature set, with 10’s of config. parameters per feature</a:t>
            </a:r>
          </a:p>
          <a:p>
            <a:pPr lvl="1"/>
            <a:r>
              <a:rPr lang="en-US" sz="1600" dirty="0"/>
              <a:t>Several 100’s of possible parameter sets!!!</a:t>
            </a:r>
            <a:endParaRPr lang="en-US" sz="2000" dirty="0"/>
          </a:p>
          <a:p>
            <a:endParaRPr lang="en-US" sz="2000" dirty="0"/>
          </a:p>
          <a:p>
            <a:r>
              <a:rPr lang="en-US" sz="2000" dirty="0"/>
              <a:t>Single 4ab device support all of them </a:t>
            </a:r>
            <a:r>
              <a:rPr lang="en-US" sz="2000" b="1" dirty="0"/>
              <a:t>?</a:t>
            </a:r>
            <a:endParaRPr lang="en-US" sz="2000" dirty="0"/>
          </a:p>
          <a:p>
            <a:pPr lvl="1"/>
            <a:r>
              <a:rPr lang="en-US" sz="1600" dirty="0"/>
              <a:t>Very challenging and might not be meaningful</a:t>
            </a:r>
          </a:p>
          <a:p>
            <a:endParaRPr lang="en-US" sz="2000" dirty="0"/>
          </a:p>
          <a:p>
            <a:r>
              <a:rPr lang="en-US" sz="2000" dirty="0"/>
              <a:t>[1] proposed the idea of defining the 4ab devices  </a:t>
            </a:r>
          </a:p>
          <a:p>
            <a:pPr lvl="1"/>
            <a:r>
              <a:rPr lang="en-US" sz="1600" dirty="0"/>
              <a:t>Features and the parameter sets to be defined per device category</a:t>
            </a:r>
          </a:p>
          <a:p>
            <a:pPr lvl="1"/>
            <a:r>
              <a:rPr lang="en-US" sz="1600" dirty="0"/>
              <a:t>Simplifies parameter set definition, inter-operability, and testing burden</a:t>
            </a:r>
          </a:p>
          <a:p>
            <a:pPr lvl="1"/>
            <a:r>
              <a:rPr lang="en-US" sz="1600" dirty="0"/>
              <a:t>Vendor can target for the specific 4ab device(s) of interest</a:t>
            </a:r>
            <a:r>
              <a:rPr lang="en-US" sz="1600" b="1" dirty="0"/>
              <a:t> </a:t>
            </a:r>
            <a:endParaRPr lang="en-US" b="1" dirty="0"/>
          </a:p>
          <a:p>
            <a:endParaRPr lang="en-US" sz="2000" dirty="0"/>
          </a:p>
          <a:p>
            <a:r>
              <a:rPr lang="en-US" sz="2000" dirty="0"/>
              <a:t>This contribution further develop the ideas by defining the minimal feature set for a 4ab device</a:t>
            </a:r>
            <a:endParaRPr lang="en-US" b="1" dirty="0"/>
          </a:p>
          <a:p>
            <a:pPr lvl="1"/>
            <a:endParaRPr lang="en-US" b="1"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15-23-0263-01-04ab</a:t>
            </a:r>
            <a:endParaRPr lang="en-US" altLang="en-US" sz="1400" b="1" dirty="0"/>
          </a:p>
        </p:txBody>
      </p:sp>
      <p:sp>
        <p:nvSpPr>
          <p:cNvPr id="4" name="TextBox 3">
            <a:extLst>
              <a:ext uri="{FF2B5EF4-FFF2-40B4-BE49-F238E27FC236}">
                <a16:creationId xmlns:a16="http://schemas.microsoft.com/office/drawing/2014/main" id="{BE5FC70E-31F0-D9E2-DB2B-F41C0BE9960F}"/>
              </a:ext>
            </a:extLst>
          </p:cNvPr>
          <p:cNvSpPr txBox="1"/>
          <p:nvPr/>
        </p:nvSpPr>
        <p:spPr>
          <a:xfrm>
            <a:off x="609600" y="6248400"/>
            <a:ext cx="5750292" cy="230832"/>
          </a:xfrm>
          <a:prstGeom prst="rect">
            <a:avLst/>
          </a:prstGeom>
          <a:noFill/>
        </p:spPr>
        <p:txBody>
          <a:bodyPr wrap="none" rtlCol="0">
            <a:spAutoFit/>
          </a:bodyPr>
          <a:lstStyle/>
          <a:p>
            <a:r>
              <a:rPr lang="en-US" sz="900" dirty="0">
                <a:latin typeface="+mj-lt"/>
              </a:rPr>
              <a:t>[1] 15-23-0177-00-04ab, “Some thoughts on 4ab device categories”, </a:t>
            </a:r>
            <a:r>
              <a:rPr lang="en-US" altLang="en-US" sz="900" dirty="0">
                <a:latin typeface="+mj-lt"/>
              </a:rPr>
              <a:t>Vinod </a:t>
            </a:r>
            <a:r>
              <a:rPr lang="en-US" altLang="en-US" sz="900" dirty="0" err="1">
                <a:latin typeface="+mj-lt"/>
              </a:rPr>
              <a:t>Kristem</a:t>
            </a:r>
            <a:r>
              <a:rPr lang="en-US" altLang="en-US" sz="900" dirty="0">
                <a:latin typeface="+mj-lt"/>
              </a:rPr>
              <a:t>, </a:t>
            </a:r>
            <a:r>
              <a:rPr lang="en-US" altLang="en-US" sz="900" dirty="0" err="1">
                <a:latin typeface="+mj-lt"/>
              </a:rPr>
              <a:t>Xiliang</a:t>
            </a:r>
            <a:r>
              <a:rPr lang="en-US" altLang="en-US" sz="900" dirty="0">
                <a:latin typeface="+mj-lt"/>
              </a:rPr>
              <a:t> Luo, </a:t>
            </a:r>
            <a:r>
              <a:rPr lang="en-US" sz="900" kern="50" dirty="0">
                <a:solidFill>
                  <a:srgbClr val="00000A"/>
                </a:solidFill>
                <a:effectLst/>
                <a:latin typeface="+mj-lt"/>
                <a:ea typeface="Times New Roman" panose="02020603050405020304" pitchFamily="18" charset="0"/>
              </a:rPr>
              <a:t>Moche Cohen (Apple)</a:t>
            </a:r>
            <a:endParaRPr lang="en-US" sz="900" dirty="0">
              <a:latin typeface="+mj-lt"/>
            </a:endParaRPr>
          </a:p>
        </p:txBody>
      </p:sp>
    </p:spTree>
    <p:extLst>
      <p:ext uri="{BB962C8B-B14F-4D97-AF65-F5344CB8AC3E}">
        <p14:creationId xmlns:p14="http://schemas.microsoft.com/office/powerpoint/2010/main" val="192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4ab Devices</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219200"/>
            <a:ext cx="8458200" cy="5101094"/>
          </a:xfrm>
        </p:spPr>
        <p:txBody>
          <a:bodyPr/>
          <a:lstStyle/>
          <a:p>
            <a:r>
              <a:rPr lang="en-US" sz="1800" dirty="0"/>
              <a:t>Good to define a minimal feature set common across the 4ab device(s)</a:t>
            </a:r>
          </a:p>
          <a:p>
            <a:pPr lvl="1"/>
            <a:r>
              <a:rPr lang="en-US" sz="1400" dirty="0"/>
              <a:t>4ab device(s) could be defined as enhancements of minimal feature set</a:t>
            </a:r>
          </a:p>
          <a:p>
            <a:pPr lvl="1"/>
            <a:r>
              <a:rPr lang="en-US" sz="1400" dirty="0"/>
              <a:t>Simplifies inter-operability between the 4ab device(s)</a:t>
            </a:r>
          </a:p>
          <a:p>
            <a:pPr marL="0" indent="0">
              <a:buNone/>
            </a:pPr>
            <a:endParaRPr lang="en-US" sz="1800" dirty="0"/>
          </a:p>
          <a:p>
            <a:r>
              <a:rPr lang="en-US" sz="1800" dirty="0"/>
              <a:t>One </a:t>
            </a:r>
            <a:r>
              <a:rPr lang="en-US" sz="2000" b="1" dirty="0"/>
              <a:t>illustration</a:t>
            </a:r>
            <a:r>
              <a:rPr lang="en-US" sz="1800" dirty="0"/>
              <a:t> of 4ab device(s) for ranging, low latency data and sensing</a:t>
            </a:r>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15-23-0263-01-04ab</a:t>
            </a:r>
            <a:endParaRPr lang="en-US" altLang="en-US" sz="1400" b="1" dirty="0"/>
          </a:p>
        </p:txBody>
      </p:sp>
      <p:grpSp>
        <p:nvGrpSpPr>
          <p:cNvPr id="4" name="Group 3">
            <a:extLst>
              <a:ext uri="{FF2B5EF4-FFF2-40B4-BE49-F238E27FC236}">
                <a16:creationId xmlns:a16="http://schemas.microsoft.com/office/drawing/2014/main" id="{AE08BC09-C3E8-774A-464A-74FF7D25CFAE}"/>
              </a:ext>
            </a:extLst>
          </p:cNvPr>
          <p:cNvGrpSpPr/>
          <p:nvPr/>
        </p:nvGrpSpPr>
        <p:grpSpPr>
          <a:xfrm>
            <a:off x="1822449" y="3265252"/>
            <a:ext cx="5499102" cy="2830748"/>
            <a:chOff x="1828800" y="1767888"/>
            <a:chExt cx="5499102" cy="2830748"/>
          </a:xfrm>
        </p:grpSpPr>
        <p:grpSp>
          <p:nvGrpSpPr>
            <p:cNvPr id="47" name="Group 46">
              <a:extLst>
                <a:ext uri="{FF2B5EF4-FFF2-40B4-BE49-F238E27FC236}">
                  <a16:creationId xmlns:a16="http://schemas.microsoft.com/office/drawing/2014/main" id="{66CF768A-5CD3-3ABD-B885-7FC4CED68926}"/>
                </a:ext>
              </a:extLst>
            </p:cNvPr>
            <p:cNvGrpSpPr/>
            <p:nvPr/>
          </p:nvGrpSpPr>
          <p:grpSpPr>
            <a:xfrm>
              <a:off x="1828800" y="1902371"/>
              <a:ext cx="5499102" cy="2331785"/>
              <a:chOff x="1828800" y="1728788"/>
              <a:chExt cx="5499102" cy="2331785"/>
            </a:xfrm>
          </p:grpSpPr>
          <p:sp>
            <p:nvSpPr>
              <p:cNvPr id="11" name="Oval 10">
                <a:extLst>
                  <a:ext uri="{FF2B5EF4-FFF2-40B4-BE49-F238E27FC236}">
                    <a16:creationId xmlns:a16="http://schemas.microsoft.com/office/drawing/2014/main" id="{9CA8191E-17D1-6A83-9F24-3A7A2D35A36C}"/>
                  </a:ext>
                </a:extLst>
              </p:cNvPr>
              <p:cNvSpPr/>
              <p:nvPr/>
            </p:nvSpPr>
            <p:spPr bwMode="auto">
              <a:xfrm>
                <a:off x="4018310" y="2032879"/>
                <a:ext cx="3309592" cy="1616415"/>
              </a:xfrm>
              <a:prstGeom prst="ellipse">
                <a:avLst/>
              </a:prstGeom>
              <a:solidFill>
                <a:srgbClr val="7030A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C410CEFA-BF28-E842-328E-1046266A476D}"/>
                  </a:ext>
                </a:extLst>
              </p:cNvPr>
              <p:cNvSpPr/>
              <p:nvPr/>
            </p:nvSpPr>
            <p:spPr bwMode="auto">
              <a:xfrm>
                <a:off x="1828800" y="2127705"/>
                <a:ext cx="3540115" cy="1719202"/>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FE99C092-7DA0-1862-E941-C561432AB51E}"/>
                  </a:ext>
                </a:extLst>
              </p:cNvPr>
              <p:cNvSpPr/>
              <p:nvPr/>
            </p:nvSpPr>
            <p:spPr bwMode="auto">
              <a:xfrm>
                <a:off x="3289302" y="2103089"/>
                <a:ext cx="2889249" cy="1935598"/>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38" name="TextBox 37">
                <a:extLst>
                  <a:ext uri="{FF2B5EF4-FFF2-40B4-BE49-F238E27FC236}">
                    <a16:creationId xmlns:a16="http://schemas.microsoft.com/office/drawing/2014/main" id="{ABE53A49-DB1C-C7E2-19C3-347374D8A80F}"/>
                  </a:ext>
                </a:extLst>
              </p:cNvPr>
              <p:cNvSpPr txBox="1"/>
              <p:nvPr/>
            </p:nvSpPr>
            <p:spPr>
              <a:xfrm>
                <a:off x="2618567" y="1728788"/>
                <a:ext cx="1053494" cy="400110"/>
              </a:xfrm>
              <a:prstGeom prst="rect">
                <a:avLst/>
              </a:prstGeom>
              <a:noFill/>
            </p:spPr>
            <p:txBody>
              <a:bodyPr wrap="none" rtlCol="0">
                <a:spAutoFit/>
              </a:bodyPr>
              <a:lstStyle/>
              <a:p>
                <a:r>
                  <a:rPr lang="en-US" sz="2000" i="1" dirty="0"/>
                  <a:t>Ranging</a:t>
                </a:r>
              </a:p>
            </p:txBody>
          </p:sp>
          <p:grpSp>
            <p:nvGrpSpPr>
              <p:cNvPr id="46" name="Group 45">
                <a:extLst>
                  <a:ext uri="{FF2B5EF4-FFF2-40B4-BE49-F238E27FC236}">
                    <a16:creationId xmlns:a16="http://schemas.microsoft.com/office/drawing/2014/main" id="{B6E66886-85D5-7A00-25BB-6ABA84698A1F}"/>
                  </a:ext>
                </a:extLst>
              </p:cNvPr>
              <p:cNvGrpSpPr/>
              <p:nvPr/>
            </p:nvGrpSpPr>
            <p:grpSpPr>
              <a:xfrm>
                <a:off x="1956965" y="2699931"/>
                <a:ext cx="4738535" cy="1360642"/>
                <a:chOff x="1956965" y="2699931"/>
                <a:chExt cx="4738535" cy="1360642"/>
              </a:xfrm>
            </p:grpSpPr>
            <p:sp>
              <p:nvSpPr>
                <p:cNvPr id="20" name="TextBox 19">
                  <a:extLst>
                    <a:ext uri="{FF2B5EF4-FFF2-40B4-BE49-F238E27FC236}">
                      <a16:creationId xmlns:a16="http://schemas.microsoft.com/office/drawing/2014/main" id="{2FAD4BC2-078F-892C-557F-B50E31B77B21}"/>
                    </a:ext>
                  </a:extLst>
                </p:cNvPr>
                <p:cNvSpPr txBox="1"/>
                <p:nvPr/>
              </p:nvSpPr>
              <p:spPr>
                <a:xfrm>
                  <a:off x="4498802" y="3660463"/>
                  <a:ext cx="1103187" cy="400110"/>
                </a:xfrm>
                <a:prstGeom prst="rect">
                  <a:avLst/>
                </a:prstGeom>
                <a:noFill/>
              </p:spPr>
              <p:txBody>
                <a:bodyPr wrap="none" rtlCol="0">
                  <a:spAutoFit/>
                </a:bodyPr>
                <a:lstStyle/>
                <a:p>
                  <a:pPr algn="ctr"/>
                  <a:r>
                    <a:rPr lang="en-US" sz="1000" dirty="0">
                      <a:solidFill>
                        <a:schemeClr val="accent2"/>
                      </a:solidFill>
                    </a:rPr>
                    <a:t>Low latency data </a:t>
                  </a:r>
                </a:p>
                <a:p>
                  <a:pPr algn="ctr"/>
                  <a:r>
                    <a:rPr lang="en-US" sz="1000" dirty="0">
                      <a:solidFill>
                        <a:schemeClr val="accent2"/>
                      </a:solidFill>
                    </a:rPr>
                    <a:t>features</a:t>
                  </a:r>
                </a:p>
              </p:txBody>
            </p:sp>
            <p:sp>
              <p:nvSpPr>
                <p:cNvPr id="24" name="Oval 23">
                  <a:extLst>
                    <a:ext uri="{FF2B5EF4-FFF2-40B4-BE49-F238E27FC236}">
                      <a16:creationId xmlns:a16="http://schemas.microsoft.com/office/drawing/2014/main" id="{CCD3C5D6-6278-41C3-4E1C-06862594C607}"/>
                    </a:ext>
                  </a:extLst>
                </p:cNvPr>
                <p:cNvSpPr/>
                <p:nvPr/>
              </p:nvSpPr>
              <p:spPr bwMode="auto">
                <a:xfrm>
                  <a:off x="4959351" y="3651705"/>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2" name="TextBox 31">
                  <a:extLst>
                    <a:ext uri="{FF2B5EF4-FFF2-40B4-BE49-F238E27FC236}">
                      <a16:creationId xmlns:a16="http://schemas.microsoft.com/office/drawing/2014/main" id="{04C3B69C-A9F3-DF4E-AD8F-DC4A43C71041}"/>
                    </a:ext>
                  </a:extLst>
                </p:cNvPr>
                <p:cNvSpPr txBox="1"/>
                <p:nvPr/>
              </p:nvSpPr>
              <p:spPr>
                <a:xfrm>
                  <a:off x="1956965" y="2924024"/>
                  <a:ext cx="1059906" cy="246221"/>
                </a:xfrm>
                <a:prstGeom prst="rect">
                  <a:avLst/>
                </a:prstGeom>
                <a:noFill/>
              </p:spPr>
              <p:txBody>
                <a:bodyPr wrap="none" rtlCol="0">
                  <a:spAutoFit/>
                </a:bodyPr>
                <a:lstStyle/>
                <a:p>
                  <a:r>
                    <a:rPr lang="en-US" sz="1000" dirty="0">
                      <a:solidFill>
                        <a:schemeClr val="accent2"/>
                      </a:solidFill>
                    </a:rPr>
                    <a:t>Ranging features</a:t>
                  </a:r>
                </a:p>
              </p:txBody>
            </p:sp>
            <p:sp>
              <p:nvSpPr>
                <p:cNvPr id="33" name="Oval 32">
                  <a:extLst>
                    <a:ext uri="{FF2B5EF4-FFF2-40B4-BE49-F238E27FC236}">
                      <a16:creationId xmlns:a16="http://schemas.microsoft.com/office/drawing/2014/main" id="{0906F4F4-7EB8-12F3-B401-F1465E1DA435}"/>
                    </a:ext>
                  </a:extLst>
                </p:cNvPr>
                <p:cNvSpPr/>
                <p:nvPr/>
              </p:nvSpPr>
              <p:spPr bwMode="auto">
                <a:xfrm>
                  <a:off x="2511104" y="2874806"/>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4" name="Oval 43">
                  <a:extLst>
                    <a:ext uri="{FF2B5EF4-FFF2-40B4-BE49-F238E27FC236}">
                      <a16:creationId xmlns:a16="http://schemas.microsoft.com/office/drawing/2014/main" id="{B1C7EA0D-7B7B-332F-2A7E-DA642A4E49B5}"/>
                    </a:ext>
                  </a:extLst>
                </p:cNvPr>
                <p:cNvSpPr/>
                <p:nvPr/>
              </p:nvSpPr>
              <p:spPr bwMode="auto">
                <a:xfrm>
                  <a:off x="6644700" y="2699931"/>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grpSp>
        </p:grpSp>
        <p:sp>
          <p:nvSpPr>
            <p:cNvPr id="45" name="TextBox 44">
              <a:extLst>
                <a:ext uri="{FF2B5EF4-FFF2-40B4-BE49-F238E27FC236}">
                  <a16:creationId xmlns:a16="http://schemas.microsoft.com/office/drawing/2014/main" id="{91A50CD4-39C8-1BEF-AC5C-B97A5125A566}"/>
                </a:ext>
              </a:extLst>
            </p:cNvPr>
            <p:cNvSpPr txBox="1"/>
            <p:nvPr/>
          </p:nvSpPr>
          <p:spPr>
            <a:xfrm>
              <a:off x="5450300" y="1767888"/>
              <a:ext cx="981359" cy="400110"/>
            </a:xfrm>
            <a:prstGeom prst="rect">
              <a:avLst/>
            </a:prstGeom>
            <a:noFill/>
          </p:spPr>
          <p:txBody>
            <a:bodyPr wrap="none" rtlCol="0">
              <a:spAutoFit/>
            </a:bodyPr>
            <a:lstStyle/>
            <a:p>
              <a:pPr algn="ctr"/>
              <a:r>
                <a:rPr lang="en-US" sz="2000" i="1" dirty="0"/>
                <a:t>Sensing</a:t>
              </a:r>
            </a:p>
          </p:txBody>
        </p:sp>
        <p:sp>
          <p:nvSpPr>
            <p:cNvPr id="10" name="TextBox 9">
              <a:extLst>
                <a:ext uri="{FF2B5EF4-FFF2-40B4-BE49-F238E27FC236}">
                  <a16:creationId xmlns:a16="http://schemas.microsoft.com/office/drawing/2014/main" id="{8A5DCC14-6796-C3E4-57E1-5675CDDF8EB5}"/>
                </a:ext>
              </a:extLst>
            </p:cNvPr>
            <p:cNvSpPr txBox="1"/>
            <p:nvPr/>
          </p:nvSpPr>
          <p:spPr>
            <a:xfrm>
              <a:off x="3855935" y="4198526"/>
              <a:ext cx="2056973" cy="400110"/>
            </a:xfrm>
            <a:prstGeom prst="rect">
              <a:avLst/>
            </a:prstGeom>
            <a:noFill/>
          </p:spPr>
          <p:txBody>
            <a:bodyPr wrap="none" rtlCol="0">
              <a:spAutoFit/>
            </a:bodyPr>
            <a:lstStyle/>
            <a:p>
              <a:pPr algn="ctr"/>
              <a:r>
                <a:rPr lang="en-US" sz="2000" i="1" dirty="0"/>
                <a:t>Low-latency Data</a:t>
              </a:r>
            </a:p>
          </p:txBody>
        </p:sp>
        <p:sp>
          <p:nvSpPr>
            <p:cNvPr id="48" name="TextBox 47">
              <a:extLst>
                <a:ext uri="{FF2B5EF4-FFF2-40B4-BE49-F238E27FC236}">
                  <a16:creationId xmlns:a16="http://schemas.microsoft.com/office/drawing/2014/main" id="{7831A067-4B86-B3C6-1100-83328DED1976}"/>
                </a:ext>
              </a:extLst>
            </p:cNvPr>
            <p:cNvSpPr txBox="1"/>
            <p:nvPr/>
          </p:nvSpPr>
          <p:spPr>
            <a:xfrm>
              <a:off x="4044951" y="2743662"/>
              <a:ext cx="1285928" cy="646331"/>
            </a:xfrm>
            <a:prstGeom prst="rect">
              <a:avLst/>
            </a:prstGeom>
            <a:noFill/>
          </p:spPr>
          <p:txBody>
            <a:bodyPr wrap="square" rtlCol="0">
              <a:spAutoFit/>
            </a:bodyPr>
            <a:lstStyle/>
            <a:p>
              <a:pPr algn="ctr"/>
              <a:r>
                <a:rPr lang="en-US" sz="1800" b="1" i="1" dirty="0"/>
                <a:t>Minimal</a:t>
              </a:r>
            </a:p>
            <a:p>
              <a:pPr algn="ctr"/>
              <a:r>
                <a:rPr lang="en-US" sz="1800" b="1" i="1" dirty="0"/>
                <a:t>feature set</a:t>
              </a:r>
            </a:p>
          </p:txBody>
        </p:sp>
      </p:grpSp>
      <p:sp>
        <p:nvSpPr>
          <p:cNvPr id="52" name="Oval 51">
            <a:extLst>
              <a:ext uri="{FF2B5EF4-FFF2-40B4-BE49-F238E27FC236}">
                <a16:creationId xmlns:a16="http://schemas.microsoft.com/office/drawing/2014/main" id="{34DB1EE1-F945-07D9-CAB5-4B443CB05E3B}"/>
              </a:ext>
            </a:extLst>
          </p:cNvPr>
          <p:cNvSpPr/>
          <p:nvPr/>
        </p:nvSpPr>
        <p:spPr bwMode="auto">
          <a:xfrm>
            <a:off x="4038600" y="4149918"/>
            <a:ext cx="1285928" cy="883463"/>
          </a:xfrm>
          <a:prstGeom prst="ellipse">
            <a:avLst/>
          </a:prstGeom>
          <a:noFill/>
          <a:ln>
            <a:solidFill>
              <a:schemeClr val="tx1"/>
            </a:solidFill>
            <a:prstDash val="dash"/>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3480DC34-54B3-F977-961B-27AA1E30BDEA}"/>
              </a:ext>
            </a:extLst>
          </p:cNvPr>
          <p:cNvSpPr txBox="1"/>
          <p:nvPr/>
        </p:nvSpPr>
        <p:spPr>
          <a:xfrm>
            <a:off x="6231350" y="4441082"/>
            <a:ext cx="1031051" cy="246221"/>
          </a:xfrm>
          <a:prstGeom prst="rect">
            <a:avLst/>
          </a:prstGeom>
          <a:noFill/>
        </p:spPr>
        <p:txBody>
          <a:bodyPr wrap="none" rtlCol="0">
            <a:spAutoFit/>
          </a:bodyPr>
          <a:lstStyle/>
          <a:p>
            <a:pPr algn="ctr"/>
            <a:r>
              <a:rPr lang="en-US" sz="1000" dirty="0">
                <a:solidFill>
                  <a:schemeClr val="accent2"/>
                </a:solidFill>
              </a:rPr>
              <a:t>Sensing features</a:t>
            </a:r>
          </a:p>
        </p:txBody>
      </p:sp>
    </p:spTree>
    <p:extLst>
      <p:ext uri="{BB962C8B-B14F-4D97-AF65-F5344CB8AC3E}">
        <p14:creationId xmlns:p14="http://schemas.microsoft.com/office/powerpoint/2010/main" val="316027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F3429B6A-55AF-DED3-E792-DA021976B8BC}"/>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249063" y="655498"/>
            <a:ext cx="8722078" cy="786886"/>
          </a:xfrm>
        </p:spPr>
        <p:txBody>
          <a:bodyPr/>
          <a:lstStyle/>
          <a:p>
            <a:r>
              <a:rPr lang="en-US" dirty="0"/>
              <a:t>Minimal 4ab feature set: Basic Building Block </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15-23-0263-01-04ab</a:t>
            </a:r>
            <a:endParaRPr lang="en-US" altLang="en-US" sz="1400" b="1" dirty="0"/>
          </a:p>
        </p:txBody>
      </p:sp>
      <p:sp>
        <p:nvSpPr>
          <p:cNvPr id="10" name="Oval 9">
            <a:extLst>
              <a:ext uri="{FF2B5EF4-FFF2-40B4-BE49-F238E27FC236}">
                <a16:creationId xmlns:a16="http://schemas.microsoft.com/office/drawing/2014/main" id="{02292602-EEE1-1DE0-A183-8ACBF85270B4}"/>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0B3D3C7D-14C5-0703-0109-66C9F307C0E9}"/>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36" name="TextBox 35">
            <a:extLst>
              <a:ext uri="{FF2B5EF4-FFF2-40B4-BE49-F238E27FC236}">
                <a16:creationId xmlns:a16="http://schemas.microsoft.com/office/drawing/2014/main" id="{15A3549A-8C34-36DB-3D9D-5773ACC8C4D8}"/>
              </a:ext>
            </a:extLst>
          </p:cNvPr>
          <p:cNvSpPr txBox="1"/>
          <p:nvPr/>
        </p:nvSpPr>
        <p:spPr>
          <a:xfrm>
            <a:off x="685800" y="4567146"/>
            <a:ext cx="7620000" cy="1569660"/>
          </a:xfrm>
          <a:prstGeom prst="rect">
            <a:avLst/>
          </a:prstGeom>
          <a:noFill/>
        </p:spPr>
        <p:txBody>
          <a:bodyPr wrap="square" rtlCol="0">
            <a:spAutoFit/>
          </a:bodyPr>
          <a:lstStyle/>
          <a:p>
            <a:pPr marL="285750" indent="-285750">
              <a:buFont typeface="Arial" panose="020B0604020202020204" pitchFamily="34" charset="0"/>
              <a:buChar char="•"/>
            </a:pPr>
            <a:r>
              <a:rPr lang="en-US" sz="1600" dirty="0"/>
              <a:t>Simple and effective features, without significant design changes to 4z</a:t>
            </a:r>
          </a:p>
          <a:p>
            <a:pPr marL="742950" lvl="1" indent="-285750">
              <a:buFont typeface="Arial" panose="020B0604020202020204" pitchFamily="34" charset="0"/>
              <a:buChar char="•"/>
            </a:pPr>
            <a:r>
              <a:rPr lang="en-US" sz="1600" dirty="0"/>
              <a:t>62.4 Mbps enhances low-latency data transfer</a:t>
            </a:r>
          </a:p>
          <a:p>
            <a:pPr marL="1200150" lvl="2" indent="-285750">
              <a:buFont typeface="Arial" panose="020B0604020202020204" pitchFamily="34" charset="0"/>
              <a:buChar char="•"/>
            </a:pPr>
            <a:r>
              <a:rPr lang="en-US" sz="1600" b="1" dirty="0"/>
              <a:t>Simultaneously supporting 4z ranging</a:t>
            </a:r>
          </a:p>
          <a:p>
            <a:pPr marL="742950" lvl="1" indent="-285750">
              <a:buFont typeface="Arial" panose="020B0604020202020204" pitchFamily="34" charset="0"/>
              <a:buChar char="•"/>
            </a:pPr>
            <a:r>
              <a:rPr lang="en-US" sz="1600" dirty="0"/>
              <a:t>1.95 Mbps enables higher link budget for ranging and other uses</a:t>
            </a:r>
          </a:p>
          <a:p>
            <a:pPr marL="1200150" lvl="2" indent="-285750">
              <a:buFont typeface="Arial" panose="020B0604020202020204" pitchFamily="34" charset="0"/>
              <a:buChar char="•"/>
            </a:pPr>
            <a:r>
              <a:rPr lang="en-US" sz="1600" b="1" dirty="0"/>
              <a:t>Improve the achieved range for in-band data on top of 4z</a:t>
            </a:r>
          </a:p>
          <a:p>
            <a:pPr marL="285750" indent="-285750">
              <a:buFont typeface="Arial" panose="020B0604020202020204" pitchFamily="34" charset="0"/>
              <a:buChar char="•"/>
            </a:pPr>
            <a:r>
              <a:rPr lang="en-US" sz="1600" dirty="0"/>
              <a:t>Provides co-existence with millions of existing 4z devices on the field</a:t>
            </a:r>
          </a:p>
        </p:txBody>
      </p:sp>
      <p:sp>
        <p:nvSpPr>
          <p:cNvPr id="3" name="Oval 2">
            <a:extLst>
              <a:ext uri="{FF2B5EF4-FFF2-40B4-BE49-F238E27FC236}">
                <a16:creationId xmlns:a16="http://schemas.microsoft.com/office/drawing/2014/main" id="{5013E49A-E156-098F-4327-F28C56F1F5C2}"/>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FE1F4C79-1908-C2E5-9397-096EDB282EFA}"/>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15" name="TextBox 14">
            <a:extLst>
              <a:ext uri="{FF2B5EF4-FFF2-40B4-BE49-F238E27FC236}">
                <a16:creationId xmlns:a16="http://schemas.microsoft.com/office/drawing/2014/main" id="{53A98441-AA65-93CF-CD0A-75FF8474CDFE}"/>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6" name="Oval 15">
            <a:extLst>
              <a:ext uri="{FF2B5EF4-FFF2-40B4-BE49-F238E27FC236}">
                <a16:creationId xmlns:a16="http://schemas.microsoft.com/office/drawing/2014/main" id="{78DB936B-175A-A58B-62BD-B1C651915659}"/>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A798E92F-DB41-67F0-6A07-6B6F487E33EC}"/>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13" name="Oval 12">
            <a:extLst>
              <a:ext uri="{FF2B5EF4-FFF2-40B4-BE49-F238E27FC236}">
                <a16:creationId xmlns:a16="http://schemas.microsoft.com/office/drawing/2014/main" id="{BF9BD157-C604-03AB-3B00-D9E6BE577230}"/>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51BB7F40-81BD-BCB8-D7B8-093F5247C744}"/>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7B19A5D5-D417-EF54-76A0-D8A4A0F9C7B3}"/>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Tree>
    <p:extLst>
      <p:ext uri="{BB962C8B-B14F-4D97-AF65-F5344CB8AC3E}">
        <p14:creationId xmlns:p14="http://schemas.microsoft.com/office/powerpoint/2010/main" val="259111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Mandatory data rates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15-23-0263-01-04ab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extLst>
              <p:ext uri="{D42A27DB-BD31-4B8C-83A1-F6EECF244321}">
                <p14:modId xmlns:p14="http://schemas.microsoft.com/office/powerpoint/2010/main" val="3118461963"/>
              </p:ext>
            </p:extLst>
          </p:nvPr>
        </p:nvGraphicFramePr>
        <p:xfrm>
          <a:off x="1466400" y="4702168"/>
          <a:ext cx="6763201" cy="1587613"/>
        </p:xfrm>
        <a:graphic>
          <a:graphicData uri="http://schemas.openxmlformats.org/drawingml/2006/table">
            <a:tbl>
              <a:tblPr firstRow="1" firstCol="1" bandRow="1">
                <a:tableStyleId>{5C22544A-7EE6-4342-B048-85BDC9FD1C3A}</a:tableStyleId>
              </a:tblPr>
              <a:tblGrid>
                <a:gridCol w="1163735">
                  <a:extLst>
                    <a:ext uri="{9D8B030D-6E8A-4147-A177-3AD203B41FA5}">
                      <a16:colId xmlns:a16="http://schemas.microsoft.com/office/drawing/2014/main" val="2601808002"/>
                    </a:ext>
                  </a:extLst>
                </a:gridCol>
                <a:gridCol w="867523">
                  <a:extLst>
                    <a:ext uri="{9D8B030D-6E8A-4147-A177-3AD203B41FA5}">
                      <a16:colId xmlns:a16="http://schemas.microsoft.com/office/drawing/2014/main" val="656231925"/>
                    </a:ext>
                  </a:extLst>
                </a:gridCol>
                <a:gridCol w="1104120">
                  <a:extLst>
                    <a:ext uri="{9D8B030D-6E8A-4147-A177-3AD203B41FA5}">
                      <a16:colId xmlns:a16="http://schemas.microsoft.com/office/drawing/2014/main" val="385117827"/>
                    </a:ext>
                  </a:extLst>
                </a:gridCol>
                <a:gridCol w="1104120">
                  <a:extLst>
                    <a:ext uri="{9D8B030D-6E8A-4147-A177-3AD203B41FA5}">
                      <a16:colId xmlns:a16="http://schemas.microsoft.com/office/drawing/2014/main" val="931343713"/>
                    </a:ext>
                  </a:extLst>
                </a:gridCol>
                <a:gridCol w="2523703">
                  <a:extLst>
                    <a:ext uri="{9D8B030D-6E8A-4147-A177-3AD203B41FA5}">
                      <a16:colId xmlns:a16="http://schemas.microsoft.com/office/drawing/2014/main" val="2311596225"/>
                    </a:ext>
                  </a:extLst>
                </a:gridCol>
              </a:tblGrid>
              <a:tr h="570109">
                <a:tc>
                  <a:txBody>
                    <a:bodyPr/>
                    <a:lstStyle/>
                    <a:p>
                      <a:pPr marL="0" marR="0" algn="ctr">
                        <a:spcBef>
                          <a:spcPts val="0"/>
                        </a:spcBef>
                        <a:spcAft>
                          <a:spcPts val="0"/>
                        </a:spcAft>
                      </a:pPr>
                      <a:r>
                        <a:rPr lang="en-US" sz="1200" dirty="0">
                          <a:effectLst/>
                        </a:rPr>
                        <a:t>PSDU bit rate</a:t>
                      </a:r>
                      <a:r>
                        <a:rPr lang="en-US" sz="1800" dirty="0">
                          <a:effectLst/>
                        </a:rPr>
                        <a:t> </a:t>
                      </a: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PSDU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bit rate</a:t>
                      </a:r>
                      <a:endParaRPr lang="en-US" sz="1800" dirty="0">
                        <a:effectLst/>
                      </a:endParaRPr>
                    </a:p>
                    <a:p>
                      <a:pPr marL="0" marR="0" algn="ctr">
                        <a:spcBef>
                          <a:spcPts val="0"/>
                        </a:spcBef>
                        <a:spcAft>
                          <a:spcPts val="0"/>
                        </a:spcAft>
                      </a:pP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Comments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234432">
                <a:tc>
                  <a:txBody>
                    <a:bodyPr/>
                    <a:lstStyle/>
                    <a:p>
                      <a:pPr marL="0" marR="0" algn="ctr">
                        <a:spcBef>
                          <a:spcPts val="0"/>
                        </a:spcBef>
                        <a:spcAft>
                          <a:spcPts val="0"/>
                        </a:spcAft>
                      </a:pPr>
                      <a:r>
                        <a:rPr lang="en-US" sz="1200" dirty="0">
                          <a:effectLst/>
                        </a:rPr>
                        <a:t>1.95 (4ab)</a:t>
                      </a:r>
                      <a:endParaRPr lang="en-US" sz="1800" dirty="0">
                        <a:effectLst/>
                      </a:endParaRPr>
                    </a:p>
                  </a:txBody>
                  <a:tcPr marL="68580" marR="68580" marT="0" marB="0" anchor="ctr"/>
                </a:tc>
                <a:tc>
                  <a:txBody>
                    <a:bodyPr/>
                    <a:lstStyle/>
                    <a:p>
                      <a:pPr marL="0" marR="0" algn="ctr">
                        <a:spcBef>
                          <a:spcPts val="0"/>
                        </a:spcBef>
                        <a:spcAft>
                          <a:spcPts val="0"/>
                        </a:spcAft>
                      </a:pPr>
                      <a:r>
                        <a:rPr lang="en-US" sz="1200" dirty="0">
                          <a:effectLst/>
                        </a:rPr>
                        <a:t>K=7 BCC </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1.95</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4283850915"/>
                  </a:ext>
                </a:extLst>
              </a:tr>
              <a:tr h="234432">
                <a:tc>
                  <a:txBody>
                    <a:bodyPr/>
                    <a:lstStyle/>
                    <a:p>
                      <a:pPr marL="0" marR="0" algn="ctr">
                        <a:spcBef>
                          <a:spcPts val="0"/>
                        </a:spcBef>
                        <a:spcAft>
                          <a:spcPts val="0"/>
                        </a:spcAft>
                      </a:pPr>
                      <a:r>
                        <a:rPr lang="en-US" sz="1200" dirty="0">
                          <a:effectLst/>
                        </a:rPr>
                        <a:t>7.8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7.8</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Already defined in 4z. Uses K=7 BCC instead </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of RS &amp; K</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=3 BCC defined for 6.8 and 27.2 Mb/s in 4z.</a:t>
                      </a:r>
                    </a:p>
                  </a:txBody>
                  <a:tcPr marL="68580" marR="68580" marT="0" marB="0" anchor="ctr"/>
                </a:tc>
                <a:extLst>
                  <a:ext uri="{0D108BD9-81ED-4DB2-BD59-A6C34878D82A}">
                    <a16:rowId xmlns:a16="http://schemas.microsoft.com/office/drawing/2014/main" val="1684973465"/>
                  </a:ext>
                </a:extLst>
              </a:tr>
              <a:tr h="234432">
                <a:tc>
                  <a:txBody>
                    <a:bodyPr/>
                    <a:lstStyle/>
                    <a:p>
                      <a:pPr marL="0" marR="0" algn="ctr">
                        <a:spcBef>
                          <a:spcPts val="0"/>
                        </a:spcBef>
                        <a:spcAft>
                          <a:spcPts val="0"/>
                        </a:spcAft>
                      </a:pPr>
                      <a:r>
                        <a:rPr lang="en-US" sz="1200" dirty="0">
                          <a:effectLst/>
                        </a:rPr>
                        <a:t>31.2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31.2</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277927199"/>
                  </a:ext>
                </a:extLst>
              </a:tr>
              <a:tr h="234432">
                <a:tc>
                  <a:txBody>
                    <a:bodyPr/>
                    <a:lstStyle/>
                    <a:p>
                      <a:pPr marL="0" marR="0" algn="ctr">
                        <a:spcBef>
                          <a:spcPts val="0"/>
                        </a:spcBef>
                        <a:spcAft>
                          <a:spcPts val="0"/>
                        </a:spcAft>
                      </a:pPr>
                      <a:r>
                        <a:rPr lang="en-US" sz="1200" dirty="0">
                          <a:effectLst/>
                        </a:rPr>
                        <a:t>62.4 (4ab)</a:t>
                      </a:r>
                      <a:endParaRPr lang="en-US" sz="18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a:effectLst/>
                        </a:rPr>
                        <a:t>62.4</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1371600" y="4343400"/>
            <a:ext cx="4871847" cy="369332"/>
          </a:xfrm>
          <a:prstGeom prst="rect">
            <a:avLst/>
          </a:prstGeom>
          <a:noFill/>
        </p:spPr>
        <p:txBody>
          <a:bodyPr wrap="none" rtlCol="0">
            <a:spAutoFit/>
          </a:bodyPr>
          <a:lstStyle/>
          <a:p>
            <a:r>
              <a:rPr lang="en-US" sz="1800" b="1" dirty="0"/>
              <a:t>Additional mandatory data rates and encoding:</a:t>
            </a:r>
            <a:endParaRPr lang="en-US" sz="18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Tree>
    <p:extLst>
      <p:ext uri="{BB962C8B-B14F-4D97-AF65-F5344CB8AC3E}">
        <p14:creationId xmlns:p14="http://schemas.microsoft.com/office/powerpoint/2010/main" val="2986617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packet configurations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15-23-0263-01-04ab</a:t>
            </a:r>
            <a:endParaRPr lang="en-US" altLang="en-US" sz="1400" b="1"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3" name="Group 2">
            <a:extLst>
              <a:ext uri="{FF2B5EF4-FFF2-40B4-BE49-F238E27FC236}">
                <a16:creationId xmlns:a16="http://schemas.microsoft.com/office/drawing/2014/main" id="{534A3189-2687-4C94-EBB5-602E343EF438}"/>
              </a:ext>
            </a:extLst>
          </p:cNvPr>
          <p:cNvGrpSpPr/>
          <p:nvPr/>
        </p:nvGrpSpPr>
        <p:grpSpPr>
          <a:xfrm>
            <a:off x="1324010" y="4866701"/>
            <a:ext cx="3943074" cy="241087"/>
            <a:chOff x="1877626" y="1752600"/>
            <a:chExt cx="4410254" cy="462751"/>
          </a:xfrm>
        </p:grpSpPr>
        <p:sp>
          <p:nvSpPr>
            <p:cNvPr id="9" name="Rectangle 8">
              <a:extLst>
                <a:ext uri="{FF2B5EF4-FFF2-40B4-BE49-F238E27FC236}">
                  <a16:creationId xmlns:a16="http://schemas.microsoft.com/office/drawing/2014/main" id="{92986731-F804-EB12-9DA9-5E553FECD3BA}"/>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DA38933D-AAC2-BACC-B145-4691586239FA}"/>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08DF0A41-7F22-7A24-BD13-BE02DB462628}"/>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B3F4E8C1-CD26-44D1-6CA4-21981B492CB3}"/>
                </a:ext>
              </a:extLst>
            </p:cNvPr>
            <p:cNvSpPr/>
            <p:nvPr/>
          </p:nvSpPr>
          <p:spPr bwMode="auto">
            <a:xfrm>
              <a:off x="4550319" y="1758153"/>
              <a:ext cx="1737561" cy="45719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3" name="Group 12">
            <a:extLst>
              <a:ext uri="{FF2B5EF4-FFF2-40B4-BE49-F238E27FC236}">
                <a16:creationId xmlns:a16="http://schemas.microsoft.com/office/drawing/2014/main" id="{8F8FDC3E-6BAF-6AE2-717D-FA4F242FF897}"/>
              </a:ext>
            </a:extLst>
          </p:cNvPr>
          <p:cNvGrpSpPr/>
          <p:nvPr/>
        </p:nvGrpSpPr>
        <p:grpSpPr>
          <a:xfrm>
            <a:off x="1314786" y="5248202"/>
            <a:ext cx="5016977" cy="240586"/>
            <a:chOff x="1877626" y="2057399"/>
            <a:chExt cx="5034479" cy="303461"/>
          </a:xfrm>
        </p:grpSpPr>
        <p:sp>
          <p:nvSpPr>
            <p:cNvPr id="14" name="Rectangle 13">
              <a:extLst>
                <a:ext uri="{FF2B5EF4-FFF2-40B4-BE49-F238E27FC236}">
                  <a16:creationId xmlns:a16="http://schemas.microsoft.com/office/drawing/2014/main" id="{10595DBC-8A39-0149-6649-0439DFDBC0DD}"/>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5" name="Rectangle 14">
              <a:extLst>
                <a:ext uri="{FF2B5EF4-FFF2-40B4-BE49-F238E27FC236}">
                  <a16:creationId xmlns:a16="http://schemas.microsoft.com/office/drawing/2014/main" id="{E4A4CA74-5705-DCB4-63B5-01F25B282F74}"/>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6" name="Rectangle 15">
              <a:extLst>
                <a:ext uri="{FF2B5EF4-FFF2-40B4-BE49-F238E27FC236}">
                  <a16:creationId xmlns:a16="http://schemas.microsoft.com/office/drawing/2014/main" id="{41C2FF61-3171-1800-8A26-BE032CCD4037}"/>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7" name="Rectangle 16">
              <a:extLst>
                <a:ext uri="{FF2B5EF4-FFF2-40B4-BE49-F238E27FC236}">
                  <a16:creationId xmlns:a16="http://schemas.microsoft.com/office/drawing/2014/main" id="{E7A34F34-E221-3A39-EF00-7ADBE34E3574}"/>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sp>
          <p:nvSpPr>
            <p:cNvPr id="18" name="Rectangle 17">
              <a:extLst>
                <a:ext uri="{FF2B5EF4-FFF2-40B4-BE49-F238E27FC236}">
                  <a16:creationId xmlns:a16="http://schemas.microsoft.com/office/drawing/2014/main" id="{BE71FAAB-D9FF-B62A-60A3-488863458F51}"/>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19" name="Group 18">
            <a:extLst>
              <a:ext uri="{FF2B5EF4-FFF2-40B4-BE49-F238E27FC236}">
                <a16:creationId xmlns:a16="http://schemas.microsoft.com/office/drawing/2014/main" id="{8D2F87EE-A068-8333-ABE2-7B96E13D7366}"/>
              </a:ext>
            </a:extLst>
          </p:cNvPr>
          <p:cNvGrpSpPr/>
          <p:nvPr/>
        </p:nvGrpSpPr>
        <p:grpSpPr>
          <a:xfrm>
            <a:off x="1311318" y="5641188"/>
            <a:ext cx="2882385" cy="238195"/>
            <a:chOff x="1877626" y="2057399"/>
            <a:chExt cx="2892441" cy="300446"/>
          </a:xfrm>
        </p:grpSpPr>
        <p:sp>
          <p:nvSpPr>
            <p:cNvPr id="22" name="Rectangle 21">
              <a:extLst>
                <a:ext uri="{FF2B5EF4-FFF2-40B4-BE49-F238E27FC236}">
                  <a16:creationId xmlns:a16="http://schemas.microsoft.com/office/drawing/2014/main" id="{CC135092-1DF1-7764-A859-BEF5942BBFE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25" name="Rectangle 24">
              <a:extLst>
                <a:ext uri="{FF2B5EF4-FFF2-40B4-BE49-F238E27FC236}">
                  <a16:creationId xmlns:a16="http://schemas.microsoft.com/office/drawing/2014/main" id="{CE0C7AF4-3D6C-AB1A-7150-250AF7EA53C3}"/>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26" name="Rectangle 25">
              <a:extLst>
                <a:ext uri="{FF2B5EF4-FFF2-40B4-BE49-F238E27FC236}">
                  <a16:creationId xmlns:a16="http://schemas.microsoft.com/office/drawing/2014/main" id="{D73A075A-7B44-C84A-8155-CE4BCF546C29}"/>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sp>
        <p:nvSpPr>
          <p:cNvPr id="27" name="TextBox 26">
            <a:extLst>
              <a:ext uri="{FF2B5EF4-FFF2-40B4-BE49-F238E27FC236}">
                <a16:creationId xmlns:a16="http://schemas.microsoft.com/office/drawing/2014/main" id="{811CC331-09FE-279E-3885-A9D66398FA2C}"/>
              </a:ext>
            </a:extLst>
          </p:cNvPr>
          <p:cNvSpPr txBox="1"/>
          <p:nvPr/>
        </p:nvSpPr>
        <p:spPr>
          <a:xfrm>
            <a:off x="1219200" y="4330409"/>
            <a:ext cx="2659702" cy="369332"/>
          </a:xfrm>
          <a:prstGeom prst="rect">
            <a:avLst/>
          </a:prstGeom>
          <a:noFill/>
        </p:spPr>
        <p:txBody>
          <a:bodyPr wrap="none" rtlCol="0">
            <a:spAutoFit/>
          </a:bodyPr>
          <a:lstStyle/>
          <a:p>
            <a:r>
              <a:rPr lang="en-US" sz="1800" b="1" dirty="0"/>
              <a:t>Mandatory packet types:</a:t>
            </a:r>
            <a:endParaRPr lang="en-US" sz="1800" dirty="0"/>
          </a:p>
        </p:txBody>
      </p:sp>
    </p:spTree>
    <p:extLst>
      <p:ext uri="{BB962C8B-B14F-4D97-AF65-F5344CB8AC3E}">
        <p14:creationId xmlns:p14="http://schemas.microsoft.com/office/powerpoint/2010/main" val="95929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a:buFont typeface="Arial" panose="020B0604020202020204" pitchFamily="34" charset="0"/>
              <a:buChar char="•"/>
            </a:pPr>
            <a:endParaRPr lang="en-US" sz="2400" dirty="0"/>
          </a:p>
          <a:p>
            <a:pPr>
              <a:buFont typeface="Arial" panose="020B0604020202020204" pitchFamily="34" charset="0"/>
              <a:buChar char="•"/>
            </a:pPr>
            <a:r>
              <a:rPr lang="en-US" sz="2400" dirty="0"/>
              <a:t>We agree that the following minimal feature set is mandatory in 4ab</a:t>
            </a:r>
          </a:p>
          <a:p>
            <a:pPr marL="857250" lvl="1" indent="-457200">
              <a:buFont typeface="+mj-lt"/>
              <a:buAutoNum type="arabicPeriod"/>
            </a:pPr>
            <a:r>
              <a:rPr lang="en-US" sz="1800" dirty="0"/>
              <a:t>HRP-ERDEV</a:t>
            </a:r>
          </a:p>
          <a:p>
            <a:pPr marL="857250" lvl="1" indent="-457200">
              <a:buFont typeface="+mj-lt"/>
              <a:buAutoNum type="arabicPeriod"/>
            </a:pPr>
            <a:r>
              <a:rPr lang="en-US" sz="1800" dirty="0"/>
              <a:t>1.95 Mbps with 4z HPRF PHR</a:t>
            </a:r>
          </a:p>
          <a:p>
            <a:pPr marL="857250" lvl="1" indent="-457200">
              <a:buFont typeface="+mj-lt"/>
              <a:buAutoNum type="arabicPeriod"/>
            </a:pPr>
            <a:r>
              <a:rPr lang="en-US" sz="1800" dirty="0"/>
              <a:t>62.4 Mbps with 4z HPRF PHR</a:t>
            </a:r>
          </a:p>
          <a:p>
            <a:pPr marL="857250" lvl="1" indent="-457200">
              <a:buFont typeface="+mj-lt"/>
              <a:buAutoNum type="arabicPeriod"/>
            </a:pPr>
            <a:r>
              <a:rPr lang="en-US" sz="1800" dirty="0"/>
              <a:t>K = 7 BCC</a:t>
            </a:r>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15-23-0263-01-04ab</a:t>
            </a:r>
            <a:endParaRPr lang="en-US" altLang="en-US" sz="1400" b="1" dirty="0"/>
          </a:p>
        </p:txBody>
      </p:sp>
    </p:spTree>
    <p:extLst>
      <p:ext uri="{BB962C8B-B14F-4D97-AF65-F5344CB8AC3E}">
        <p14:creationId xmlns:p14="http://schemas.microsoft.com/office/powerpoint/2010/main" val="405199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Next steps</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marL="0" indent="0">
              <a:buNone/>
            </a:pPr>
            <a:endParaRPr lang="en-US" sz="2000" dirty="0"/>
          </a:p>
          <a:p>
            <a:pPr lvl="1"/>
            <a:endParaRPr lang="en-US" sz="2000" dirty="0"/>
          </a:p>
          <a:p>
            <a:r>
              <a:rPr lang="en-US" sz="2000" dirty="0"/>
              <a:t>Breakout session planned for further discussions and convergence</a:t>
            </a:r>
          </a:p>
          <a:p>
            <a:pPr lvl="1"/>
            <a:r>
              <a:rPr lang="en-US" sz="1600" dirty="0"/>
              <a:t>Define the operating parameter sets with the identified minimal feature set</a:t>
            </a:r>
          </a:p>
          <a:p>
            <a:pPr lvl="1"/>
            <a:r>
              <a:rPr lang="en-US" sz="1600" dirty="0"/>
              <a:t>Discuss 4ab device(s) feature sets</a:t>
            </a:r>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15-23-0263-01-04ab</a:t>
            </a:r>
            <a:endParaRPr lang="en-US" altLang="en-US" sz="1400" b="1" dirty="0"/>
          </a:p>
        </p:txBody>
      </p:sp>
    </p:spTree>
    <p:extLst>
      <p:ext uri="{BB962C8B-B14F-4D97-AF65-F5344CB8AC3E}">
        <p14:creationId xmlns:p14="http://schemas.microsoft.com/office/powerpoint/2010/main" val="9664714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61481</TotalTime>
  <Words>1077</Words>
  <Application>Microsoft Macintosh PowerPoint</Application>
  <PresentationFormat>On-screen Show (4:3)</PresentationFormat>
  <Paragraphs>194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Times New Roman</vt:lpstr>
      <vt:lpstr>Office Theme</vt:lpstr>
      <vt:lpstr>PowerPoint Presentation</vt:lpstr>
      <vt:lpstr>PowerPoint Presentation</vt:lpstr>
      <vt:lpstr>Introduction</vt:lpstr>
      <vt:lpstr>4ab Devices</vt:lpstr>
      <vt:lpstr>Minimal 4ab feature set: Basic Building Block </vt:lpstr>
      <vt:lpstr>Minimal 4ab feature set: Mandatory data rates</vt:lpstr>
      <vt:lpstr>Minimal 4ab feature set: packet configurations</vt:lpstr>
      <vt:lpstr>Way forward</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 (vkristem)</cp:lastModifiedBy>
  <cp:revision>1454</cp:revision>
  <cp:lastPrinted>1998-02-10T13:28:06Z</cp:lastPrinted>
  <dcterms:created xsi:type="dcterms:W3CDTF">2021-07-16T20:39:58Z</dcterms:created>
  <dcterms:modified xsi:type="dcterms:W3CDTF">2023-05-16T02:59:33Z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