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35"/>
  </p:notesMasterIdLst>
  <p:sldIdLst>
    <p:sldId id="2425" r:id="rId3"/>
    <p:sldId id="322" r:id="rId4"/>
    <p:sldId id="2429" r:id="rId5"/>
    <p:sldId id="365" r:id="rId6"/>
    <p:sldId id="304" r:id="rId7"/>
    <p:sldId id="369" r:id="rId8"/>
    <p:sldId id="370" r:id="rId9"/>
    <p:sldId id="371" r:id="rId10"/>
    <p:sldId id="2422" r:id="rId11"/>
    <p:sldId id="2423" r:id="rId12"/>
    <p:sldId id="2424" r:id="rId13"/>
    <p:sldId id="401" r:id="rId14"/>
    <p:sldId id="402" r:id="rId15"/>
    <p:sldId id="2430" r:id="rId16"/>
    <p:sldId id="317" r:id="rId17"/>
    <p:sldId id="2431" r:id="rId18"/>
    <p:sldId id="289" r:id="rId19"/>
    <p:sldId id="288" r:id="rId20"/>
    <p:sldId id="2426" r:id="rId21"/>
    <p:sldId id="301" r:id="rId22"/>
    <p:sldId id="299" r:id="rId23"/>
    <p:sldId id="2427" r:id="rId24"/>
    <p:sldId id="303" r:id="rId25"/>
    <p:sldId id="2428" r:id="rId26"/>
    <p:sldId id="300" r:id="rId27"/>
    <p:sldId id="297" r:id="rId28"/>
    <p:sldId id="2432" r:id="rId29"/>
    <p:sldId id="2433" r:id="rId30"/>
    <p:sldId id="620" r:id="rId31"/>
    <p:sldId id="643" r:id="rId32"/>
    <p:sldId id="2434" r:id="rId33"/>
    <p:sldId id="296" r:id="rId3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D233AE7-C133-4156-95B5-EA9301B80E7B}"/>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5363" name="Rectangle 11">
            <a:extLst>
              <a:ext uri="{FF2B5EF4-FFF2-40B4-BE49-F238E27FC236}">
                <a16:creationId xmlns:a16="http://schemas.microsoft.com/office/drawing/2014/main" id="{55EBF608-C4B2-4C00-BA88-2FDA0EF72E8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D350A45-F608-418A-A836-23804BC26925}" type="slidenum">
              <a:rPr lang="en-US" altLang="en-US" sz="2400" smtClean="0"/>
              <a:pPr>
                <a:spcBef>
                  <a:spcPct val="0"/>
                </a:spcBef>
                <a:buClrTx/>
                <a:buFontTx/>
                <a:buNone/>
              </a:pPr>
              <a:t>1</a:t>
            </a:fld>
            <a:endParaRPr lang="en-US" altLang="en-US" sz="2400"/>
          </a:p>
        </p:txBody>
      </p:sp>
      <p:sp>
        <p:nvSpPr>
          <p:cNvPr id="15364" name="Text Box 1">
            <a:extLst>
              <a:ext uri="{FF2B5EF4-FFF2-40B4-BE49-F238E27FC236}">
                <a16:creationId xmlns:a16="http://schemas.microsoft.com/office/drawing/2014/main" id="{794D6DE6-743C-49CC-A894-FB2AB80AD57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5365" name="Text Box 2">
            <a:extLst>
              <a:ext uri="{FF2B5EF4-FFF2-40B4-BE49-F238E27FC236}">
                <a16:creationId xmlns:a16="http://schemas.microsoft.com/office/drawing/2014/main" id="{9B1A4B02-55FB-417B-A0D0-9C604D7DA853}"/>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8BA8E327-3515-4E85-93C8-29871D9470F8}" type="slidenum">
              <a:rPr lang="en-US" altLang="en-US"/>
              <a:pPr algn="r" eaLnBrk="1" hangingPunct="1">
                <a:spcBef>
                  <a:spcPct val="0"/>
                </a:spcBef>
                <a:buClrTx/>
                <a:buFontTx/>
                <a:buNone/>
              </a:pPr>
              <a:t>1</a:t>
            </a:fld>
            <a:endParaRPr lang="en-US" altLang="en-US"/>
          </a:p>
        </p:txBody>
      </p:sp>
      <p:sp>
        <p:nvSpPr>
          <p:cNvPr id="15366" name="Text Box 3">
            <a:extLst>
              <a:ext uri="{FF2B5EF4-FFF2-40B4-BE49-F238E27FC236}">
                <a16:creationId xmlns:a16="http://schemas.microsoft.com/office/drawing/2014/main" id="{AC2935CC-106B-47FA-98BF-8AF7E317FC6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5367" name="Text Box 4">
            <a:extLst>
              <a:ext uri="{FF2B5EF4-FFF2-40B4-BE49-F238E27FC236}">
                <a16:creationId xmlns:a16="http://schemas.microsoft.com/office/drawing/2014/main" id="{43328054-ABB1-434D-93BC-AB38DFDB52C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a:latin typeface="Times New Roman" panose="02020603050405020304" pitchFamily="18" charset="0"/>
              </a:rPr>
              <a:t>Need to add a note about TI patented technology</a:t>
            </a:r>
          </a:p>
          <a:p>
            <a:endParaRPr lang="en-US" altLang="en-US">
              <a:latin typeface="Times New Roman" panose="02020603050405020304" pitchFamily="18" charset="0"/>
            </a:endParaRPr>
          </a:p>
        </p:txBody>
      </p:sp>
    </p:spTree>
    <p:extLst>
      <p:ext uri="{BB962C8B-B14F-4D97-AF65-F5344CB8AC3E}">
        <p14:creationId xmlns:p14="http://schemas.microsoft.com/office/powerpoint/2010/main" val="278684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A3B044C-A0FA-4DEC-9FA5-44B3B4499D89}"/>
              </a:ext>
            </a:extLst>
          </p:cNvPr>
          <p:cNvSpPr>
            <a:spLocks noGrp="1" noRot="1" noChangeAspect="1" noChangeArrowheads="1" noTextEdit="1"/>
          </p:cNvSpPr>
          <p:nvPr>
            <p:ph type="sldImg"/>
          </p:nvPr>
        </p:nvSpPr>
        <p:spPr>
          <a:xfrm>
            <a:off x="1131888" y="698500"/>
            <a:ext cx="4591050" cy="3443288"/>
          </a:xfrm>
          <a:ln/>
        </p:spPr>
      </p:sp>
      <p:sp>
        <p:nvSpPr>
          <p:cNvPr id="20483" name="Notes Placeholder 2">
            <a:extLst>
              <a:ext uri="{FF2B5EF4-FFF2-40B4-BE49-F238E27FC236}">
                <a16:creationId xmlns:a16="http://schemas.microsoft.com/office/drawing/2014/main" id="{1ABECACB-D4F4-42F5-97D6-B1C9A663714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Make a matrix</a:t>
            </a:r>
          </a:p>
        </p:txBody>
      </p:sp>
      <p:sp>
        <p:nvSpPr>
          <p:cNvPr id="20484" name="Date Placeholder 3">
            <a:extLst>
              <a:ext uri="{FF2B5EF4-FFF2-40B4-BE49-F238E27FC236}">
                <a16:creationId xmlns:a16="http://schemas.microsoft.com/office/drawing/2014/main" id="{1080E7EE-90D4-4880-8B95-98AF6F32B33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0485" name="Slide Number Placeholder 4">
            <a:extLst>
              <a:ext uri="{FF2B5EF4-FFF2-40B4-BE49-F238E27FC236}">
                <a16:creationId xmlns:a16="http://schemas.microsoft.com/office/drawing/2014/main" id="{A39785AA-02DD-402D-B732-3DB325E5F92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74D4EC9-33C4-4B33-9C8E-72C693F9860E}" type="slidenum">
              <a:rPr lang="en-US" altLang="en-US" sz="2400" smtClean="0">
                <a:solidFill>
                  <a:srgbClr val="000000"/>
                </a:solidFill>
              </a:rPr>
              <a:pPr/>
              <a:t>20</a:t>
            </a:fld>
            <a:endParaRPr lang="en-US" altLang="en-US" sz="24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5AF22A6-5BC5-40C9-8EDD-0887442C12DE}"/>
              </a:ext>
            </a:extLst>
          </p:cNvPr>
          <p:cNvSpPr>
            <a:spLocks noGrp="1" noRot="1" noChangeAspect="1" noChangeArrowheads="1" noTextEdit="1"/>
          </p:cNvSpPr>
          <p:nvPr>
            <p:ph type="sldImg"/>
          </p:nvPr>
        </p:nvSpPr>
        <p:spPr>
          <a:xfrm>
            <a:off x="1131888" y="698500"/>
            <a:ext cx="4591050" cy="3443288"/>
          </a:xfrm>
          <a:ln/>
        </p:spPr>
      </p:sp>
      <p:sp>
        <p:nvSpPr>
          <p:cNvPr id="22531" name="Notes Placeholder 2">
            <a:extLst>
              <a:ext uri="{FF2B5EF4-FFF2-40B4-BE49-F238E27FC236}">
                <a16:creationId xmlns:a16="http://schemas.microsoft.com/office/drawing/2014/main" id="{9C47C401-48A3-489E-95A8-7C32422311B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2532" name="Date Placeholder 3">
            <a:extLst>
              <a:ext uri="{FF2B5EF4-FFF2-40B4-BE49-F238E27FC236}">
                <a16:creationId xmlns:a16="http://schemas.microsoft.com/office/drawing/2014/main" id="{60D245D8-90E0-4644-838C-09D5D87BFCD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2533" name="Slide Number Placeholder 4">
            <a:extLst>
              <a:ext uri="{FF2B5EF4-FFF2-40B4-BE49-F238E27FC236}">
                <a16:creationId xmlns:a16="http://schemas.microsoft.com/office/drawing/2014/main" id="{4A8F10C2-B55B-44B1-8975-8F30274F1C1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F91CFF8-588A-4653-93FB-6A9F772AF360}" type="slidenum">
              <a:rPr lang="en-US" altLang="en-US" sz="2400" smtClean="0">
                <a:solidFill>
                  <a:srgbClr val="000000"/>
                </a:solidFill>
              </a:rPr>
              <a:pPr/>
              <a:t>21</a:t>
            </a:fld>
            <a:endParaRPr lang="en-US" altLang="en-US" sz="24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E5648E0-3C6E-41C0-8BC1-2C9D0C5917FE}"/>
              </a:ext>
            </a:extLst>
          </p:cNvPr>
          <p:cNvSpPr>
            <a:spLocks noGrp="1" noRot="1" noChangeAspect="1" noChangeArrowheads="1" noTextEdit="1"/>
          </p:cNvSpPr>
          <p:nvPr>
            <p:ph type="sldImg"/>
          </p:nvPr>
        </p:nvSpPr>
        <p:spPr>
          <a:xfrm>
            <a:off x="1131888" y="698500"/>
            <a:ext cx="4591050" cy="3443288"/>
          </a:xfrm>
          <a:ln/>
        </p:spPr>
      </p:sp>
      <p:sp>
        <p:nvSpPr>
          <p:cNvPr id="24579" name="Notes Placeholder 2">
            <a:extLst>
              <a:ext uri="{FF2B5EF4-FFF2-40B4-BE49-F238E27FC236}">
                <a16:creationId xmlns:a16="http://schemas.microsoft.com/office/drawing/2014/main" id="{BD754F9E-C026-4DBB-B1D1-2CF617C394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4580" name="Date Placeholder 3">
            <a:extLst>
              <a:ext uri="{FF2B5EF4-FFF2-40B4-BE49-F238E27FC236}">
                <a16:creationId xmlns:a16="http://schemas.microsoft.com/office/drawing/2014/main" id="{97BE52B7-2233-4B74-9158-BE3897B88D93}"/>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4581" name="Slide Number Placeholder 4">
            <a:extLst>
              <a:ext uri="{FF2B5EF4-FFF2-40B4-BE49-F238E27FC236}">
                <a16:creationId xmlns:a16="http://schemas.microsoft.com/office/drawing/2014/main" id="{04C6A7CC-3D8E-4E77-8373-921AF815779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9C9419D-9BDA-45B0-B2A0-9FF6B767801D}" type="slidenum">
              <a:rPr lang="en-US" altLang="en-US" sz="2400" smtClean="0">
                <a:solidFill>
                  <a:srgbClr val="000000"/>
                </a:solidFill>
              </a:rPr>
              <a:pPr/>
              <a:t>22</a:t>
            </a:fld>
            <a:endParaRPr lang="en-US" altLang="en-US" sz="24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B291C14-F8BA-4AE8-B0C7-E35EAA717FDB}"/>
              </a:ext>
            </a:extLst>
          </p:cNvPr>
          <p:cNvSpPr>
            <a:spLocks noGrp="1" noRot="1" noChangeAspect="1" noChangeArrowheads="1" noTextEdit="1"/>
          </p:cNvSpPr>
          <p:nvPr>
            <p:ph type="sldImg"/>
          </p:nvPr>
        </p:nvSpPr>
        <p:spPr>
          <a:xfrm>
            <a:off x="1131888" y="698500"/>
            <a:ext cx="4591050" cy="3443288"/>
          </a:xfrm>
          <a:ln/>
        </p:spPr>
      </p:sp>
      <p:sp>
        <p:nvSpPr>
          <p:cNvPr id="26627" name="Notes Placeholder 2">
            <a:extLst>
              <a:ext uri="{FF2B5EF4-FFF2-40B4-BE49-F238E27FC236}">
                <a16:creationId xmlns:a16="http://schemas.microsoft.com/office/drawing/2014/main" id="{8247BAAB-B2E0-45F5-96AC-1F47CD3E556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6628" name="Date Placeholder 3">
            <a:extLst>
              <a:ext uri="{FF2B5EF4-FFF2-40B4-BE49-F238E27FC236}">
                <a16:creationId xmlns:a16="http://schemas.microsoft.com/office/drawing/2014/main" id="{A435F307-58B8-4C97-95AF-3FDBA855035C}"/>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6629" name="Slide Number Placeholder 4">
            <a:extLst>
              <a:ext uri="{FF2B5EF4-FFF2-40B4-BE49-F238E27FC236}">
                <a16:creationId xmlns:a16="http://schemas.microsoft.com/office/drawing/2014/main" id="{874C5315-F43A-4090-BB91-FB837DBBA5D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CAAC13D8-F1FB-4899-B91A-02F1660B1C9F}" type="slidenum">
              <a:rPr lang="en-US" altLang="en-US" sz="2400" smtClean="0">
                <a:solidFill>
                  <a:srgbClr val="000000"/>
                </a:solidFill>
              </a:rPr>
              <a:pPr/>
              <a:t>23</a:t>
            </a:fld>
            <a:endParaRPr lang="en-US" altLang="en-US" sz="24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170AD4EC-51B6-4673-8FCF-4F70FD0F5798}"/>
              </a:ext>
            </a:extLst>
          </p:cNvPr>
          <p:cNvSpPr>
            <a:spLocks noGrp="1" noRot="1" noChangeAspect="1" noChangeArrowheads="1" noTextEdit="1"/>
          </p:cNvSpPr>
          <p:nvPr>
            <p:ph type="sldImg"/>
          </p:nvPr>
        </p:nvSpPr>
        <p:spPr>
          <a:xfrm>
            <a:off x="1131888" y="698500"/>
            <a:ext cx="4591050" cy="3443288"/>
          </a:xfrm>
          <a:ln/>
        </p:spPr>
      </p:sp>
      <p:sp>
        <p:nvSpPr>
          <p:cNvPr id="28675" name="Notes Placeholder 2">
            <a:extLst>
              <a:ext uri="{FF2B5EF4-FFF2-40B4-BE49-F238E27FC236}">
                <a16:creationId xmlns:a16="http://schemas.microsoft.com/office/drawing/2014/main" id="{123605F1-DBA2-4789-908A-2299247AF58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Add data rate</a:t>
            </a:r>
          </a:p>
        </p:txBody>
      </p:sp>
      <p:sp>
        <p:nvSpPr>
          <p:cNvPr id="28676" name="Date Placeholder 3">
            <a:extLst>
              <a:ext uri="{FF2B5EF4-FFF2-40B4-BE49-F238E27FC236}">
                <a16:creationId xmlns:a16="http://schemas.microsoft.com/office/drawing/2014/main" id="{6C31E5C9-C90D-4359-B611-31CC1E61000F}"/>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8677" name="Slide Number Placeholder 4">
            <a:extLst>
              <a:ext uri="{FF2B5EF4-FFF2-40B4-BE49-F238E27FC236}">
                <a16:creationId xmlns:a16="http://schemas.microsoft.com/office/drawing/2014/main" id="{A96AF5DC-71E9-48D0-9398-99A0C35DC21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3B6BC80F-82BC-49CA-B853-3FFBE725B78E}" type="slidenum">
              <a:rPr lang="en-US" altLang="en-US" sz="2400" smtClean="0">
                <a:solidFill>
                  <a:srgbClr val="000000"/>
                </a:solidFill>
              </a:rPr>
              <a:pPr/>
              <a:t>24</a:t>
            </a:fld>
            <a:endParaRPr lang="en-US" altLang="en-US" sz="24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2E332BE-7874-4B11-B2EA-E51506D4D0B3}"/>
              </a:ext>
            </a:extLst>
          </p:cNvPr>
          <p:cNvSpPr>
            <a:spLocks noGrp="1" noRot="1" noChangeAspect="1" noChangeArrowheads="1" noTextEdit="1"/>
          </p:cNvSpPr>
          <p:nvPr>
            <p:ph type="sldImg"/>
          </p:nvPr>
        </p:nvSpPr>
        <p:spPr>
          <a:xfrm>
            <a:off x="1131888" y="698500"/>
            <a:ext cx="4591050" cy="3443288"/>
          </a:xfrm>
          <a:ln/>
        </p:spPr>
      </p:sp>
      <p:sp>
        <p:nvSpPr>
          <p:cNvPr id="30723" name="Notes Placeholder 2">
            <a:extLst>
              <a:ext uri="{FF2B5EF4-FFF2-40B4-BE49-F238E27FC236}">
                <a16:creationId xmlns:a16="http://schemas.microsoft.com/office/drawing/2014/main" id="{B1ED620D-3522-4F3F-876D-374994B54E6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Flip the DSSS</a:t>
            </a:r>
          </a:p>
        </p:txBody>
      </p:sp>
      <p:sp>
        <p:nvSpPr>
          <p:cNvPr id="30724" name="Date Placeholder 3">
            <a:extLst>
              <a:ext uri="{FF2B5EF4-FFF2-40B4-BE49-F238E27FC236}">
                <a16:creationId xmlns:a16="http://schemas.microsoft.com/office/drawing/2014/main" id="{2546A809-DE65-4486-B178-EBFF49840DE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30725" name="Slide Number Placeholder 4">
            <a:extLst>
              <a:ext uri="{FF2B5EF4-FFF2-40B4-BE49-F238E27FC236}">
                <a16:creationId xmlns:a16="http://schemas.microsoft.com/office/drawing/2014/main" id="{C298EB6D-CD72-4FA6-984C-15708B33F0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53CF6E3D-891B-49BB-B34A-CCE991DDD64E}" type="slidenum">
              <a:rPr lang="en-US" altLang="en-US" sz="2400" smtClean="0">
                <a:solidFill>
                  <a:srgbClr val="000000"/>
                </a:solidFill>
              </a:rPr>
              <a:pPr/>
              <a:t>25</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245603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theme" Target="../theme/theme2.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15-23-0261-02-04ad-00-0000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 id="2147483867" r:id="rId38"/>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250825" y="762000"/>
            <a:ext cx="8642350" cy="520360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a:t>
            </a:r>
          </a:p>
        </p:txBody>
      </p:sp>
    </p:spTree>
    <p:extLst>
      <p:ext uri="{BB962C8B-B14F-4D97-AF65-F5344CB8AC3E}">
        <p14:creationId xmlns:p14="http://schemas.microsoft.com/office/powerpoint/2010/main" val="29819859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13</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67616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850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1314450" lvl="2" indent="-514350">
              <a:buFont typeface="+mj-lt"/>
              <a:buAutoNum type="arabicPeriod"/>
            </a:pPr>
            <a:r>
              <a:rPr lang="en-US" sz="2000" dirty="0"/>
              <a:t>Higher </a:t>
            </a:r>
            <a:r>
              <a:rPr lang="en-US" sz="2000" dirty="0" err="1"/>
              <a:t>datarate</a:t>
            </a:r>
            <a:r>
              <a:rPr lang="en-US" sz="2000" dirty="0"/>
              <a:t> SUN-FSK</a:t>
            </a:r>
          </a:p>
          <a:p>
            <a:pPr marL="1314450" lvl="2" indent="-514350">
              <a:buFont typeface="+mj-lt"/>
              <a:buAutoNum type="arabicPeriod"/>
            </a:pPr>
            <a:r>
              <a:rPr lang="en-US" sz="2000" dirty="0"/>
              <a:t>6GHz operation (include a channel plan for 6GHz)</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6ECD9F2-AC64-486F-9ABB-200711926FAD}"/>
              </a:ext>
            </a:extLst>
          </p:cNvPr>
          <p:cNvSpPr>
            <a:spLocks noGrp="1" noChangeArrowheads="1"/>
          </p:cNvSpPr>
          <p:nvPr>
            <p:ph type="title"/>
          </p:nvPr>
        </p:nvSpPr>
        <p:spPr/>
        <p:txBody>
          <a:bodyPr/>
          <a:lstStyle/>
          <a:p>
            <a:r>
              <a:rPr lang="en-US" altLang="en-US"/>
              <a:t>High level market needs</a:t>
            </a:r>
          </a:p>
        </p:txBody>
      </p:sp>
      <p:sp>
        <p:nvSpPr>
          <p:cNvPr id="17411" name="Content Placeholder 2">
            <a:extLst>
              <a:ext uri="{FF2B5EF4-FFF2-40B4-BE49-F238E27FC236}">
                <a16:creationId xmlns:a16="http://schemas.microsoft.com/office/drawing/2014/main" id="{4522299E-343C-4F55-A0D8-7F3A0B95F658}"/>
              </a:ext>
            </a:extLst>
          </p:cNvPr>
          <p:cNvSpPr>
            <a:spLocks noGrp="1" noChangeArrowheads="1"/>
          </p:cNvSpPr>
          <p:nvPr>
            <p:ph idx="1"/>
          </p:nvPr>
        </p:nvSpPr>
        <p:spPr>
          <a:xfrm>
            <a:off x="395288" y="1371600"/>
            <a:ext cx="8424862" cy="4868863"/>
          </a:xfrm>
        </p:spPr>
        <p:txBody>
          <a:bodyPr/>
          <a:lstStyle/>
          <a:p>
            <a:pPr marL="0" indent="0">
              <a:defRPr/>
            </a:pPr>
            <a:endParaRPr lang="en-US" altLang="en-US" sz="18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We see a market need for a new PHY with the following characteristics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Long range PHY to enable city wide simple star networks</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Support dense networks with &gt;10K nodes</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Robust against interference and multipath fading</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efficient for battery operated end node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constrained applications like flow meters, asset tracking and  building automation.</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World wide regulatory compliance including FCC 15.247 (digital modulation technique)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Simple low power, low system cost.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Industry Standards based solutions</a:t>
            </a:r>
          </a:p>
        </p:txBody>
      </p:sp>
      <p:sp>
        <p:nvSpPr>
          <p:cNvPr id="16388" name="Slide Number Placeholder 1">
            <a:extLst>
              <a:ext uri="{FF2B5EF4-FFF2-40B4-BE49-F238E27FC236}">
                <a16:creationId xmlns:a16="http://schemas.microsoft.com/office/drawing/2014/main" id="{2BE89E3B-19B8-4A06-AD77-52E662BFFD8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47FAC2F6-D0C3-4DA7-9383-25DBF01F6D70}"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7AA079-2CAD-4ACE-B0A2-F7D68AE5943A}"/>
              </a:ext>
            </a:extLst>
          </p:cNvPr>
          <p:cNvSpPr>
            <a:spLocks noGrp="1" noChangeArrowheads="1"/>
          </p:cNvSpPr>
          <p:nvPr>
            <p:ph type="title"/>
          </p:nvPr>
        </p:nvSpPr>
        <p:spPr/>
        <p:txBody>
          <a:bodyPr/>
          <a:lstStyle/>
          <a:p>
            <a:r>
              <a:rPr lang="en-US" altLang="en-US"/>
              <a:t>New PHY goals</a:t>
            </a:r>
          </a:p>
        </p:txBody>
      </p:sp>
      <p:sp>
        <p:nvSpPr>
          <p:cNvPr id="17411" name="Content Placeholder 2">
            <a:extLst>
              <a:ext uri="{FF2B5EF4-FFF2-40B4-BE49-F238E27FC236}">
                <a16:creationId xmlns:a16="http://schemas.microsoft.com/office/drawing/2014/main" id="{D881FFAD-6BC2-4997-9C1F-23CE978FC55C}"/>
              </a:ext>
            </a:extLst>
          </p:cNvPr>
          <p:cNvSpPr>
            <a:spLocks noGrp="1" noChangeArrowheads="1"/>
          </p:cNvSpPr>
          <p:nvPr>
            <p:ph idx="1"/>
          </p:nvPr>
        </p:nvSpPr>
        <p:spPr>
          <a:xfrm>
            <a:off x="322263" y="1484313"/>
            <a:ext cx="8643937" cy="482441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Long range PHY</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Simplify regulation compliance testing with wide range of trade off between range and data rate.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long range PHY that does not require frequency hopping at the MAC level</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Achieve greater than 150dB of link budget with 30dBm TX power for FCC</a:t>
            </a:r>
          </a:p>
          <a:p>
            <a:pPr marL="1257300" lvl="2"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Requires -120dBm RX sensitivity or better</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Support dense networks with enhanced co-channel and adjacent channel rejection</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Efficient use of frequency spectrum</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Optimized transmit current by using non-linear PA</a:t>
            </a:r>
          </a:p>
          <a:p>
            <a:pPr marL="857250" lvl="1"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The modulation must be constant envelop or specifically it must have 0dB Peak to Average Power Ratio (PAPR)</a:t>
            </a:r>
          </a:p>
        </p:txBody>
      </p:sp>
      <p:sp>
        <p:nvSpPr>
          <p:cNvPr id="17412" name="Slide Number Placeholder 1">
            <a:extLst>
              <a:ext uri="{FF2B5EF4-FFF2-40B4-BE49-F238E27FC236}">
                <a16:creationId xmlns:a16="http://schemas.microsoft.com/office/drawing/2014/main" id="{DCF168F3-3BE3-4847-A097-E08476B18A5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6760CFDA-1587-4395-A2E2-911565CBEDA7}" type="slidenum">
              <a:rPr lang="en-US" altLang="en-US" smtClean="0">
                <a:solidFill>
                  <a:schemeClr val="tx1"/>
                </a:solidFill>
              </a:rPr>
              <a:pPr/>
              <a:t>18</a:t>
            </a:fld>
            <a:endParaRPr lang="en-US" altLang="en-US">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533400" y="762000"/>
            <a:ext cx="8001000" cy="5695950"/>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Proposal for new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The proposed approach contains TI patent pending IP.</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OFDM-NG</a:t>
            </a:r>
            <a:br>
              <a:rPr lang="en-US" dirty="0"/>
            </a:br>
            <a:r>
              <a:rPr lang="en-US" sz="3600" dirty="0"/>
              <a:t>Next Generation SUN OFDM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May 15</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AB19F85-5AA1-4EF4-8206-1FC371667C4B}"/>
              </a:ext>
            </a:extLst>
          </p:cNvPr>
          <p:cNvSpPr>
            <a:spLocks noGrp="1" noChangeArrowheads="1"/>
          </p:cNvSpPr>
          <p:nvPr>
            <p:ph type="title"/>
          </p:nvPr>
        </p:nvSpPr>
        <p:spPr/>
        <p:txBody>
          <a:bodyPr/>
          <a:lstStyle/>
          <a:p>
            <a:r>
              <a:rPr lang="en-US" altLang="en-US" sz="2400"/>
              <a:t>Study of existing IEEE PHY’s for long range application</a:t>
            </a:r>
          </a:p>
        </p:txBody>
      </p:sp>
      <p:sp>
        <p:nvSpPr>
          <p:cNvPr id="19459" name="Slide Number Placeholder 1">
            <a:extLst>
              <a:ext uri="{FF2B5EF4-FFF2-40B4-BE49-F238E27FC236}">
                <a16:creationId xmlns:a16="http://schemas.microsoft.com/office/drawing/2014/main" id="{006FBD0B-D6A0-46D3-8DC1-CC59FAA0FB1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733B9E1F-12FC-4C68-AE51-212697E5BBF7}" type="slidenum">
              <a:rPr lang="en-US" altLang="en-US" smtClean="0">
                <a:solidFill>
                  <a:schemeClr val="tx1"/>
                </a:solidFill>
              </a:rPr>
              <a:pPr/>
              <a:t>20</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150C7059-642A-416D-8F7C-EFE5120924E9}"/>
              </a:ext>
            </a:extLst>
          </p:cNvPr>
          <p:cNvGraphicFramePr>
            <a:graphicFrameLocks noGrp="1"/>
          </p:cNvGraphicFramePr>
          <p:nvPr/>
        </p:nvGraphicFramePr>
        <p:xfrm>
          <a:off x="762000" y="2276475"/>
          <a:ext cx="7697788" cy="2932113"/>
        </p:xfrm>
        <a:graphic>
          <a:graphicData uri="http://schemas.openxmlformats.org/drawingml/2006/table">
            <a:tbl>
              <a:tblPr firstRow="1" bandRow="1">
                <a:tableStyleId>{073A0DAA-6AF3-43AB-8588-CEC1D06C72B9}</a:tableStyleId>
              </a:tblPr>
              <a:tblGrid>
                <a:gridCol w="1681046">
                  <a:extLst>
                    <a:ext uri="{9D8B030D-6E8A-4147-A177-3AD203B41FA5}">
                      <a16:colId xmlns:a16="http://schemas.microsoft.com/office/drawing/2014/main" val="3940852912"/>
                    </a:ext>
                  </a:extLst>
                </a:gridCol>
                <a:gridCol w="1227557">
                  <a:extLst>
                    <a:ext uri="{9D8B030D-6E8A-4147-A177-3AD203B41FA5}">
                      <a16:colId xmlns:a16="http://schemas.microsoft.com/office/drawing/2014/main" val="1722717885"/>
                    </a:ext>
                  </a:extLst>
                </a:gridCol>
                <a:gridCol w="1150835">
                  <a:extLst>
                    <a:ext uri="{9D8B030D-6E8A-4147-A177-3AD203B41FA5}">
                      <a16:colId xmlns:a16="http://schemas.microsoft.com/office/drawing/2014/main" val="1116444113"/>
                    </a:ext>
                  </a:extLst>
                </a:gridCol>
                <a:gridCol w="1118280">
                  <a:extLst>
                    <a:ext uri="{9D8B030D-6E8A-4147-A177-3AD203B41FA5}">
                      <a16:colId xmlns:a16="http://schemas.microsoft.com/office/drawing/2014/main" val="1638144417"/>
                    </a:ext>
                  </a:extLst>
                </a:gridCol>
                <a:gridCol w="1224034">
                  <a:extLst>
                    <a:ext uri="{9D8B030D-6E8A-4147-A177-3AD203B41FA5}">
                      <a16:colId xmlns:a16="http://schemas.microsoft.com/office/drawing/2014/main" val="1350658242"/>
                    </a:ext>
                  </a:extLst>
                </a:gridCol>
                <a:gridCol w="1296036">
                  <a:extLst>
                    <a:ext uri="{9D8B030D-6E8A-4147-A177-3AD203B41FA5}">
                      <a16:colId xmlns:a16="http://schemas.microsoft.com/office/drawing/2014/main" val="1826602172"/>
                    </a:ext>
                  </a:extLst>
                </a:gridCol>
              </a:tblGrid>
              <a:tr h="823257">
                <a:tc>
                  <a:txBody>
                    <a:bodyPr/>
                    <a:lstStyle/>
                    <a:p>
                      <a:pPr algn="ctr"/>
                      <a:r>
                        <a:rPr lang="en-US" sz="1200" dirty="0"/>
                        <a:t>Parameter</a:t>
                      </a:r>
                    </a:p>
                  </a:txBody>
                  <a:tcPr marL="91432" marR="91432" marT="45727" marB="45727" anchor="ctr"/>
                </a:tc>
                <a:tc>
                  <a:txBody>
                    <a:bodyPr/>
                    <a:lstStyle/>
                    <a:p>
                      <a:pPr algn="ctr"/>
                      <a:r>
                        <a:rPr lang="en-US" sz="1200" dirty="0"/>
                        <a:t>Zigbee R23</a:t>
                      </a:r>
                    </a:p>
                  </a:txBody>
                  <a:tcPr marL="91432" marR="91432" marT="45727" marB="45727" anchor="ctr"/>
                </a:tc>
                <a:tc>
                  <a:txBody>
                    <a:bodyPr/>
                    <a:lstStyle/>
                    <a:p>
                      <a:pPr algn="ctr"/>
                      <a:r>
                        <a:rPr lang="en-US" sz="1200" dirty="0"/>
                        <a:t>LECIM DSSS</a:t>
                      </a:r>
                    </a:p>
                  </a:txBody>
                  <a:tcPr marL="91432" marR="91432" marT="45727" marB="45727" anchor="ctr"/>
                </a:tc>
                <a:tc>
                  <a:txBody>
                    <a:bodyPr/>
                    <a:lstStyle/>
                    <a:p>
                      <a:pPr algn="ctr"/>
                      <a:r>
                        <a:rPr lang="en-US" sz="1200" dirty="0"/>
                        <a:t>LECIM FSK</a:t>
                      </a:r>
                    </a:p>
                  </a:txBody>
                  <a:tcPr marL="91432" marR="91432" marT="45727" marB="45727" anchor="ctr"/>
                </a:tc>
                <a:tc>
                  <a:txBody>
                    <a:bodyPr/>
                    <a:lstStyle/>
                    <a:p>
                      <a:pPr algn="ctr"/>
                      <a:r>
                        <a:rPr lang="en-US" sz="1200" dirty="0"/>
                        <a:t>OQPSK</a:t>
                      </a:r>
                    </a:p>
                    <a:p>
                      <a:pPr algn="ctr"/>
                      <a:r>
                        <a:rPr lang="en-US" sz="1200" dirty="0"/>
                        <a:t>100kcps</a:t>
                      </a:r>
                    </a:p>
                  </a:txBody>
                  <a:tcPr marL="91432" marR="91432" marT="45727" marB="45727" anchor="ctr"/>
                </a:tc>
                <a:tc>
                  <a:txBody>
                    <a:bodyPr/>
                    <a:lstStyle/>
                    <a:p>
                      <a:pPr algn="ctr"/>
                      <a:endParaRPr lang="en-US" sz="1200" dirty="0"/>
                    </a:p>
                    <a:p>
                      <a:pPr algn="ctr"/>
                      <a:r>
                        <a:rPr lang="en-US" sz="1200" dirty="0"/>
                        <a:t>OQPSK</a:t>
                      </a:r>
                    </a:p>
                    <a:p>
                      <a:pPr algn="ctr"/>
                      <a:r>
                        <a:rPr lang="en-US" sz="1200" dirty="0"/>
                        <a:t>1000kcps</a:t>
                      </a:r>
                    </a:p>
                    <a:p>
                      <a:pPr algn="ctr"/>
                      <a:endParaRPr lang="en-US" sz="1200" dirty="0"/>
                    </a:p>
                  </a:txBody>
                  <a:tcPr marL="91432" marR="91432" marT="45727" marB="45727" anchor="ctr"/>
                </a:tc>
                <a:extLst>
                  <a:ext uri="{0D108BD9-81ED-4DB2-BD59-A6C34878D82A}">
                    <a16:rowId xmlns:a16="http://schemas.microsoft.com/office/drawing/2014/main" val="2315633914"/>
                  </a:ext>
                </a:extLst>
              </a:tr>
              <a:tr h="370894">
                <a:tc>
                  <a:txBody>
                    <a:bodyPr/>
                    <a:lstStyle/>
                    <a:p>
                      <a:pPr algn="ctr"/>
                      <a:r>
                        <a:rPr lang="en-US" sz="1200" dirty="0"/>
                        <a:t>RX Sensitivity [dBm]</a:t>
                      </a:r>
                    </a:p>
                  </a:txBody>
                  <a:tcPr marL="91432" marR="91432" marT="45727" marB="45727" anchor="ctr"/>
                </a:tc>
                <a:tc>
                  <a:txBody>
                    <a:bodyPr/>
                    <a:lstStyle/>
                    <a:p>
                      <a:pPr algn="ctr"/>
                      <a:r>
                        <a:rPr lang="en-US" sz="1200" b="1" dirty="0">
                          <a:solidFill>
                            <a:srgbClr val="FF0000"/>
                          </a:solidFill>
                        </a:rPr>
                        <a:t>-104</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~115</a:t>
                      </a:r>
                    </a:p>
                  </a:txBody>
                  <a:tcPr marL="91432" marR="91432" marT="45727" marB="45727" anchor="ctr"/>
                </a:tc>
                <a:tc>
                  <a:txBody>
                    <a:bodyPr/>
                    <a:lstStyle/>
                    <a:p>
                      <a:pPr algn="ctr"/>
                      <a:r>
                        <a:rPr lang="en-US" sz="1200" b="1" dirty="0"/>
                        <a:t>-120</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-110 </a:t>
                      </a:r>
                    </a:p>
                  </a:txBody>
                  <a:tcPr marL="91432" marR="91432" marT="45727" marB="45727" anchor="ctr"/>
                </a:tc>
                <a:extLst>
                  <a:ext uri="{0D108BD9-81ED-4DB2-BD59-A6C34878D82A}">
                    <a16:rowId xmlns:a16="http://schemas.microsoft.com/office/drawing/2014/main" val="2202126700"/>
                  </a:ext>
                </a:extLst>
              </a:tr>
              <a:tr h="370894">
                <a:tc>
                  <a:txBody>
                    <a:bodyPr/>
                    <a:lstStyle/>
                    <a:p>
                      <a:pPr algn="ctr"/>
                      <a:r>
                        <a:rPr lang="en-US" sz="1200" dirty="0"/>
                        <a:t>Data rate [kbps]</a:t>
                      </a:r>
                    </a:p>
                  </a:txBody>
                  <a:tcPr marL="91432" marR="91432" marT="45727" marB="45727" anchor="ctr"/>
                </a:tc>
                <a:tc>
                  <a:txBody>
                    <a:bodyPr/>
                    <a:lstStyle/>
                    <a:p>
                      <a:pPr algn="ctr"/>
                      <a:r>
                        <a:rPr lang="en-US" sz="1200" b="1" dirty="0"/>
                        <a:t>500</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6.25</a:t>
                      </a:r>
                    </a:p>
                  </a:txBody>
                  <a:tcPr marL="91432" marR="91432" marT="45727" marB="45727" anchor="ctr"/>
                </a:tc>
                <a:tc>
                  <a:txBody>
                    <a:bodyPr/>
                    <a:lstStyle/>
                    <a:p>
                      <a:pPr algn="ctr"/>
                      <a:r>
                        <a:rPr lang="en-US" sz="1200" b="1" dirty="0"/>
                        <a:t>62.5</a:t>
                      </a:r>
                    </a:p>
                  </a:txBody>
                  <a:tcPr marL="91432" marR="91432" marT="45727" marB="45727" anchor="ctr"/>
                </a:tc>
                <a:extLst>
                  <a:ext uri="{0D108BD9-81ED-4DB2-BD59-A6C34878D82A}">
                    <a16:rowId xmlns:a16="http://schemas.microsoft.com/office/drawing/2014/main" val="1791642180"/>
                  </a:ext>
                </a:extLst>
              </a:tr>
              <a:tr h="452358">
                <a:tc>
                  <a:txBody>
                    <a:bodyPr/>
                    <a:lstStyle/>
                    <a:p>
                      <a:pPr algn="ctr"/>
                      <a:r>
                        <a:rPr lang="en-US" sz="1200" dirty="0"/>
                        <a:t>Occupied BW [kHz]</a:t>
                      </a:r>
                    </a:p>
                  </a:txBody>
                  <a:tcPr marL="91432" marR="91432" marT="45727" marB="45727" anchor="ctr"/>
                </a:tc>
                <a:tc>
                  <a:txBody>
                    <a:bodyPr/>
                    <a:lstStyle/>
                    <a:p>
                      <a:pPr algn="ctr"/>
                      <a:r>
                        <a:rPr lang="en-US" sz="1200" b="1" dirty="0"/>
                        <a:t>600</a:t>
                      </a:r>
                    </a:p>
                  </a:txBody>
                  <a:tcPr marL="91432" marR="91432" marT="45727" marB="45727" anchor="ctr"/>
                </a:tc>
                <a:tc>
                  <a:txBody>
                    <a:bodyPr/>
                    <a:lstStyle/>
                    <a:p>
                      <a:pPr algn="ctr"/>
                      <a:r>
                        <a:rPr lang="en-US" sz="1200" b="1" dirty="0"/>
                        <a:t>1000</a:t>
                      </a:r>
                    </a:p>
                  </a:txBody>
                  <a:tcPr marL="91432" marR="91432" marT="45727" marB="45727" anchor="ctr"/>
                </a:tc>
                <a:tc>
                  <a:txBody>
                    <a:bodyPr/>
                    <a:lstStyle/>
                    <a:p>
                      <a:pPr algn="ctr"/>
                      <a:r>
                        <a:rPr lang="en-US" sz="1200" b="1" dirty="0">
                          <a:solidFill>
                            <a:srgbClr val="FF0000"/>
                          </a:solidFill>
                        </a:rPr>
                        <a:t>50</a:t>
                      </a:r>
                    </a:p>
                  </a:txBody>
                  <a:tcPr marL="91432" marR="91432" marT="45727" marB="45727" anchor="ctr"/>
                </a:tc>
                <a:tc>
                  <a:txBody>
                    <a:bodyPr/>
                    <a:lstStyle/>
                    <a:p>
                      <a:pPr algn="ctr"/>
                      <a:r>
                        <a:rPr lang="en-US" sz="1200" b="1" dirty="0">
                          <a:solidFill>
                            <a:srgbClr val="FF0000"/>
                          </a:solidFill>
                        </a:rPr>
                        <a:t>200</a:t>
                      </a:r>
                    </a:p>
                  </a:txBody>
                  <a:tcPr marL="91432" marR="91432" marT="45727" marB="45727" anchor="ctr"/>
                </a:tc>
                <a:tc>
                  <a:txBody>
                    <a:bodyPr/>
                    <a:lstStyle/>
                    <a:p>
                      <a:pPr algn="ctr"/>
                      <a:r>
                        <a:rPr lang="en-US" sz="1200" b="1" dirty="0"/>
                        <a:t>2000</a:t>
                      </a:r>
                    </a:p>
                  </a:txBody>
                  <a:tcPr marL="91432" marR="91432" marT="45727" marB="45727" anchor="ctr"/>
                </a:tc>
                <a:extLst>
                  <a:ext uri="{0D108BD9-81ED-4DB2-BD59-A6C34878D82A}">
                    <a16:rowId xmlns:a16="http://schemas.microsoft.com/office/drawing/2014/main" val="1012574475"/>
                  </a:ext>
                </a:extLst>
              </a:tr>
              <a:tr h="457355">
                <a:tc>
                  <a:txBody>
                    <a:bodyPr/>
                    <a:lstStyle/>
                    <a:p>
                      <a:pPr algn="ctr"/>
                      <a:r>
                        <a:rPr lang="en-US" sz="1200" dirty="0"/>
                        <a:t>Constant envelope modulation</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p>
                      <a:pPr algn="ctr"/>
                      <a:endParaRPr lang="en-US" sz="1200" b="1" dirty="0">
                        <a:solidFill>
                          <a:srgbClr val="FF0000"/>
                        </a:solidFill>
                      </a:endParaRP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extLst>
                  <a:ext uri="{0D108BD9-81ED-4DB2-BD59-A6C34878D82A}">
                    <a16:rowId xmlns:a16="http://schemas.microsoft.com/office/drawing/2014/main" val="434224988"/>
                  </a:ext>
                </a:extLst>
              </a:tr>
              <a:tr h="457355">
                <a:tc>
                  <a:txBody>
                    <a:bodyPr/>
                    <a:lstStyle/>
                    <a:p>
                      <a:pPr algn="ctr"/>
                      <a:r>
                        <a:rPr lang="en-US" sz="1200" dirty="0"/>
                        <a:t>Mobility and multipath resilient</a:t>
                      </a: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extLst>
                  <a:ext uri="{0D108BD9-81ED-4DB2-BD59-A6C34878D82A}">
                    <a16:rowId xmlns:a16="http://schemas.microsoft.com/office/drawing/2014/main" val="2265399182"/>
                  </a:ext>
                </a:extLst>
              </a:tr>
            </a:tbl>
          </a:graphicData>
        </a:graphic>
      </p:graphicFrame>
      <p:sp>
        <p:nvSpPr>
          <p:cNvPr id="19511" name="Content Placeholder 2">
            <a:extLst>
              <a:ext uri="{FF2B5EF4-FFF2-40B4-BE49-F238E27FC236}">
                <a16:creationId xmlns:a16="http://schemas.microsoft.com/office/drawing/2014/main" id="{54D19D40-E575-4CCB-A040-4C34B3C1D64F}"/>
              </a:ext>
            </a:extLst>
          </p:cNvPr>
          <p:cNvSpPr>
            <a:spLocks noGrp="1" noChangeArrowheads="1"/>
          </p:cNvSpPr>
          <p:nvPr>
            <p:ph idx="1"/>
          </p:nvPr>
        </p:nvSpPr>
        <p:spPr>
          <a:xfrm>
            <a:off x="503238" y="1557338"/>
            <a:ext cx="8640762" cy="486886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We analyzed 5 IEEE derived Sub1GHz long range candidates based on the requirements presented in the marketing section of these slides.</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2171700" lvl="4" indent="-457200">
              <a:buFont typeface="Arial" panose="020B0604020202020204" pitchFamily="34" charset="0"/>
              <a:buChar char="•"/>
            </a:pPr>
            <a:endParaRPr lang="en-US" altLang="en-US" sz="6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It was found that each PHY would fail at least one of the test criteria and therefore made the PHY not able to solve the overall requirement.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848B68-343B-4EC2-9204-700C0B129827}"/>
              </a:ext>
            </a:extLst>
          </p:cNvPr>
          <p:cNvSpPr>
            <a:spLocks noGrp="1" noChangeArrowheads="1"/>
          </p:cNvSpPr>
          <p:nvPr>
            <p:ph type="title"/>
          </p:nvPr>
        </p:nvSpPr>
        <p:spPr/>
        <p:txBody>
          <a:bodyPr/>
          <a:lstStyle/>
          <a:p>
            <a:pPr algn="l"/>
            <a:r>
              <a:rPr lang="en-US" altLang="en-US"/>
              <a:t>Proposed scheme</a:t>
            </a:r>
          </a:p>
        </p:txBody>
      </p:sp>
      <p:sp>
        <p:nvSpPr>
          <p:cNvPr id="21507" name="Content Placeholder 2">
            <a:extLst>
              <a:ext uri="{FF2B5EF4-FFF2-40B4-BE49-F238E27FC236}">
                <a16:creationId xmlns:a16="http://schemas.microsoft.com/office/drawing/2014/main" id="{B200C02C-1183-41C2-A2E5-DAEDCE46AD08}"/>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a long range PHY by expanding existing SUN-OFDM modulation technique with high reuse of SUN-OFDM IP</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Employ SC-OFDM techniques to reduce PAPR to 0dB and SC-OFDM technology provides high channel efficiency, co-channel interference tolerance / channel re-use</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The proposed approach contains TI patent pending IP.</a:t>
            </a:r>
          </a:p>
        </p:txBody>
      </p:sp>
      <p:sp>
        <p:nvSpPr>
          <p:cNvPr id="21508" name="Slide Number Placeholder 1">
            <a:extLst>
              <a:ext uri="{FF2B5EF4-FFF2-40B4-BE49-F238E27FC236}">
                <a16:creationId xmlns:a16="http://schemas.microsoft.com/office/drawing/2014/main" id="{6B289DEA-71A3-414A-BB5B-C8F4CBC41C7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D2BF6DD1-F655-4002-AFE4-331EF61C513C}" type="slidenum">
              <a:rPr lang="en-US" altLang="en-US" smtClean="0">
                <a:solidFill>
                  <a:srgbClr val="000000"/>
                </a:solidFill>
              </a:rPr>
              <a:pPr/>
              <a:t>21</a:t>
            </a:fld>
            <a:endParaRPr lang="en-US" altLang="en-US">
              <a:solidFill>
                <a:srgbClr val="000000"/>
              </a:solidFill>
            </a:endParaRPr>
          </a:p>
        </p:txBody>
      </p:sp>
      <p:pic>
        <p:nvPicPr>
          <p:cNvPr id="21509" name="Picture 4">
            <a:extLst>
              <a:ext uri="{FF2B5EF4-FFF2-40B4-BE49-F238E27FC236}">
                <a16:creationId xmlns:a16="http://schemas.microsoft.com/office/drawing/2014/main" id="{8EF23F30-938B-49C5-A971-75BA1A0C42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2852738"/>
            <a:ext cx="4968875"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34213DC-FF4A-48F5-8A4F-87D7A6F26DF0}"/>
              </a:ext>
            </a:extLst>
          </p:cNvPr>
          <p:cNvSpPr>
            <a:spLocks noGrp="1" noChangeArrowheads="1"/>
          </p:cNvSpPr>
          <p:nvPr>
            <p:ph type="title"/>
          </p:nvPr>
        </p:nvSpPr>
        <p:spPr/>
        <p:txBody>
          <a:bodyPr/>
          <a:lstStyle/>
          <a:p>
            <a:pPr algn="l"/>
            <a:r>
              <a:rPr lang="en-US" altLang="en-US"/>
              <a:t>Proposed scheme</a:t>
            </a:r>
          </a:p>
        </p:txBody>
      </p:sp>
      <p:sp>
        <p:nvSpPr>
          <p:cNvPr id="23555" name="Content Placeholder 2">
            <a:extLst>
              <a:ext uri="{FF2B5EF4-FFF2-40B4-BE49-F238E27FC236}">
                <a16:creationId xmlns:a16="http://schemas.microsoft.com/office/drawing/2014/main" id="{E15F372F-DE87-44FC-AB1B-21D9869CE264}"/>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Technique is resilient to co-channel interference.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Simulations show ~ 30 dB of in-band Interferer (FSK 10 kbps) to Wanted ratio</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Wanted Signal 3 dB over sensitivity</a:t>
            </a:r>
          </a:p>
        </p:txBody>
      </p:sp>
      <p:sp>
        <p:nvSpPr>
          <p:cNvPr id="23556" name="Slide Number Placeholder 1">
            <a:extLst>
              <a:ext uri="{FF2B5EF4-FFF2-40B4-BE49-F238E27FC236}">
                <a16:creationId xmlns:a16="http://schemas.microsoft.com/office/drawing/2014/main" id="{B5F5FCBB-1BF7-4737-9B00-A1540B31C09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96791B9-8BE8-40A8-A39D-906A482ABC07}" type="slidenum">
              <a:rPr lang="en-US" altLang="en-US" smtClean="0">
                <a:solidFill>
                  <a:srgbClr val="000000"/>
                </a:solidFill>
              </a:rPr>
              <a:pPr/>
              <a:t>22</a:t>
            </a:fld>
            <a:endParaRPr lang="en-US" altLang="en-US">
              <a:solidFill>
                <a:srgbClr val="000000"/>
              </a:solidFill>
            </a:endParaRPr>
          </a:p>
        </p:txBody>
      </p:sp>
      <p:pic>
        <p:nvPicPr>
          <p:cNvPr id="23557" name="Content Placeholder 4" descr="A picture containing white&#10;&#10;Description automatically generated">
            <a:extLst>
              <a:ext uri="{FF2B5EF4-FFF2-40B4-BE49-F238E27FC236}">
                <a16:creationId xmlns:a16="http://schemas.microsoft.com/office/drawing/2014/main" id="{68F20EEB-8814-492B-B879-4D6D91A31D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562225"/>
            <a:ext cx="6259513"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1">
            <a:extLst>
              <a:ext uri="{FF2B5EF4-FFF2-40B4-BE49-F238E27FC236}">
                <a16:creationId xmlns:a16="http://schemas.microsoft.com/office/drawing/2014/main" id="{961224F3-E13F-4F17-94FC-AEC055E06875}"/>
              </a:ext>
            </a:extLst>
          </p:cNvPr>
          <p:cNvSpPr>
            <a:spLocks noChangeArrowheads="1"/>
          </p:cNvSpPr>
          <p:nvPr/>
        </p:nvSpPr>
        <p:spPr bwMode="auto">
          <a:xfrm>
            <a:off x="3125788" y="5486400"/>
            <a:ext cx="1944687" cy="319088"/>
          </a:xfrm>
          <a:prstGeom prst="rect">
            <a:avLst/>
          </a:prstGeom>
          <a:solidFill>
            <a:srgbClr val="00B8FF">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4" name="Straight Arrow Connector 3">
            <a:extLst>
              <a:ext uri="{FF2B5EF4-FFF2-40B4-BE49-F238E27FC236}">
                <a16:creationId xmlns:a16="http://schemas.microsoft.com/office/drawing/2014/main" id="{4510F0A3-1413-4CA7-B983-A7EDD76310BD}"/>
              </a:ext>
            </a:extLst>
          </p:cNvPr>
          <p:cNvCxnSpPr/>
          <p:nvPr/>
        </p:nvCxnSpPr>
        <p:spPr bwMode="auto">
          <a:xfrm flipH="1">
            <a:off x="5070475" y="4941888"/>
            <a:ext cx="503238"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0" name="TextBox 4">
            <a:extLst>
              <a:ext uri="{FF2B5EF4-FFF2-40B4-BE49-F238E27FC236}">
                <a16:creationId xmlns:a16="http://schemas.microsoft.com/office/drawing/2014/main" id="{94CB7D68-F291-477E-BB9A-D3740FE465EA}"/>
              </a:ext>
            </a:extLst>
          </p:cNvPr>
          <p:cNvSpPr txBox="1">
            <a:spLocks noChangeArrowheads="1"/>
          </p:cNvSpPr>
          <p:nvPr/>
        </p:nvSpPr>
        <p:spPr bwMode="auto">
          <a:xfrm>
            <a:off x="5360988" y="4681538"/>
            <a:ext cx="9413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a:solidFill>
                  <a:schemeClr val="tx1"/>
                </a:solidFill>
              </a:rPr>
              <a:t>Wanted Signal</a:t>
            </a:r>
          </a:p>
        </p:txBody>
      </p:sp>
      <p:sp>
        <p:nvSpPr>
          <p:cNvPr id="23561" name="Rectangle 9">
            <a:extLst>
              <a:ext uri="{FF2B5EF4-FFF2-40B4-BE49-F238E27FC236}">
                <a16:creationId xmlns:a16="http://schemas.microsoft.com/office/drawing/2014/main" id="{E8E57E70-7789-43C9-9D44-64627E90970D}"/>
              </a:ext>
            </a:extLst>
          </p:cNvPr>
          <p:cNvSpPr>
            <a:spLocks noChangeArrowheads="1"/>
          </p:cNvSpPr>
          <p:nvPr/>
        </p:nvSpPr>
        <p:spPr bwMode="auto">
          <a:xfrm>
            <a:off x="4467225" y="2909888"/>
            <a:ext cx="314325" cy="2895600"/>
          </a:xfrm>
          <a:prstGeom prst="rect">
            <a:avLst/>
          </a:prstGeom>
          <a:solidFill>
            <a:srgbClr val="FF0000">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11" name="Straight Arrow Connector 10">
            <a:extLst>
              <a:ext uri="{FF2B5EF4-FFF2-40B4-BE49-F238E27FC236}">
                <a16:creationId xmlns:a16="http://schemas.microsoft.com/office/drawing/2014/main" id="{E94C9289-5739-4D8D-9F16-3EACF33593C8}"/>
              </a:ext>
            </a:extLst>
          </p:cNvPr>
          <p:cNvCxnSpPr>
            <a:cxnSpLocks/>
          </p:cNvCxnSpPr>
          <p:nvPr/>
        </p:nvCxnSpPr>
        <p:spPr bwMode="auto">
          <a:xfrm flipH="1">
            <a:off x="4922838" y="3765550"/>
            <a:ext cx="504825"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3" name="TextBox 11">
            <a:extLst>
              <a:ext uri="{FF2B5EF4-FFF2-40B4-BE49-F238E27FC236}">
                <a16:creationId xmlns:a16="http://schemas.microsoft.com/office/drawing/2014/main" id="{245AB1FC-1D91-4A8A-BF50-4FA2783C21A7}"/>
              </a:ext>
            </a:extLst>
          </p:cNvPr>
          <p:cNvSpPr txBox="1">
            <a:spLocks noChangeArrowheads="1"/>
          </p:cNvSpPr>
          <p:nvPr/>
        </p:nvSpPr>
        <p:spPr bwMode="auto">
          <a:xfrm>
            <a:off x="5427663" y="3500438"/>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a:solidFill>
                  <a:schemeClr val="tx1"/>
                </a:solidFill>
              </a:rPr>
              <a:t>Unwanted Signal</a:t>
            </a:r>
          </a:p>
        </p:txBody>
      </p:sp>
      <p:pic>
        <p:nvPicPr>
          <p:cNvPr id="23564" name="Picture 4">
            <a:extLst>
              <a:ext uri="{FF2B5EF4-FFF2-40B4-BE49-F238E27FC236}">
                <a16:creationId xmlns:a16="http://schemas.microsoft.com/office/drawing/2014/main" id="{2DAD7A14-925A-4AA1-91DD-EF76D66E9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44407" y="3326606"/>
            <a:ext cx="3067050"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5" name="Rectangle 9">
            <a:extLst>
              <a:ext uri="{FF2B5EF4-FFF2-40B4-BE49-F238E27FC236}">
                <a16:creationId xmlns:a16="http://schemas.microsoft.com/office/drawing/2014/main" id="{3F549117-4310-4393-B480-9A85200097E3}"/>
              </a:ext>
            </a:extLst>
          </p:cNvPr>
          <p:cNvSpPr>
            <a:spLocks noChangeArrowheads="1"/>
          </p:cNvSpPr>
          <p:nvPr/>
        </p:nvSpPr>
        <p:spPr bwMode="auto">
          <a:xfrm>
            <a:off x="8043863" y="2890838"/>
            <a:ext cx="104775" cy="2895600"/>
          </a:xfrm>
          <a:prstGeom prst="rect">
            <a:avLst/>
          </a:prstGeom>
          <a:solidFill>
            <a:srgbClr val="FF0000"/>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DEEAEF1-F9C3-468F-B14A-A07963A38A65}"/>
              </a:ext>
            </a:extLst>
          </p:cNvPr>
          <p:cNvSpPr>
            <a:spLocks noGrp="1" noChangeArrowheads="1"/>
          </p:cNvSpPr>
          <p:nvPr>
            <p:ph type="title"/>
          </p:nvPr>
        </p:nvSpPr>
        <p:spPr/>
        <p:txBody>
          <a:bodyPr/>
          <a:lstStyle/>
          <a:p>
            <a:pPr algn="l"/>
            <a:r>
              <a:rPr lang="en-US" altLang="en-US"/>
              <a:t>Proposed scheme</a:t>
            </a:r>
          </a:p>
        </p:txBody>
      </p:sp>
      <p:sp>
        <p:nvSpPr>
          <p:cNvPr id="25603" name="Content Placeholder 2">
            <a:extLst>
              <a:ext uri="{FF2B5EF4-FFF2-40B4-BE49-F238E27FC236}">
                <a16:creationId xmlns:a16="http://schemas.microsoft.com/office/drawing/2014/main" id="{2B1365CD-7C7C-43B4-823D-E24B1DBB5A07}"/>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Adopt Option 1,2,3,4 schemes from SUN-OFDM to enable world wide compliance.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3 and 4 would target Europe and Japan regulation</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2 would target FCC</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Specifically for FCC compliance with 8dBm/3kHz at maximum TX power of 30dBm a symbol rate of 120us or faster must be selected.</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800100" lvl="2" indent="0"/>
            <a:endParaRPr lang="en-US" altLang="en-US" sz="1800">
              <a:latin typeface="Times New Roman" panose="02020603050405020304" pitchFamily="18" charset="0"/>
              <a:cs typeface="Times New Roman" panose="02020603050405020304" pitchFamily="18" charset="0"/>
            </a:endParaRPr>
          </a:p>
          <a:p>
            <a:pPr marL="800100" lvl="2" indent="0"/>
            <a:r>
              <a:rPr lang="en-US" altLang="en-US" sz="1800">
                <a:latin typeface="Times New Roman" panose="02020603050405020304" pitchFamily="18" charset="0"/>
                <a:cs typeface="Times New Roman" panose="02020603050405020304" pitchFamily="18" charset="0"/>
              </a:rPr>
              <a:t>Option 2 with 120us symbol rate showing occupied BW of 550KHz</a:t>
            </a:r>
            <a:br>
              <a:rPr lang="en-US" altLang="en-US" sz="1800">
                <a:latin typeface="Times New Roman" panose="02020603050405020304" pitchFamily="18" charset="0"/>
                <a:cs typeface="Times New Roman" panose="02020603050405020304" pitchFamily="18" charset="0"/>
              </a:rPr>
            </a:br>
            <a:r>
              <a:rPr lang="en-US" altLang="en-US" sz="1800">
                <a:latin typeface="Times New Roman" panose="02020603050405020304" pitchFamily="18" charset="0"/>
                <a:cs typeface="Times New Roman" panose="02020603050405020304" pitchFamily="18" charset="0"/>
              </a:rPr>
              <a:t>while tested per the FCC spectral density requirements</a:t>
            </a:r>
          </a:p>
        </p:txBody>
      </p:sp>
      <p:sp>
        <p:nvSpPr>
          <p:cNvPr id="25604" name="Slide Number Placeholder 1">
            <a:extLst>
              <a:ext uri="{FF2B5EF4-FFF2-40B4-BE49-F238E27FC236}">
                <a16:creationId xmlns:a16="http://schemas.microsoft.com/office/drawing/2014/main" id="{325D7234-EFE2-43AB-A09C-B9D6662C1CD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E43F6490-3D9E-495B-B0A1-ECD0CD277DF9}" type="slidenum">
              <a:rPr lang="en-US" altLang="en-US" smtClean="0">
                <a:solidFill>
                  <a:srgbClr val="000000"/>
                </a:solidFill>
              </a:rPr>
              <a:pPr/>
              <a:t>23</a:t>
            </a:fld>
            <a:endParaRPr lang="en-US" altLang="en-US">
              <a:solidFill>
                <a:srgbClr val="000000"/>
              </a:solidFill>
            </a:endParaRPr>
          </a:p>
        </p:txBody>
      </p:sp>
      <p:pic>
        <p:nvPicPr>
          <p:cNvPr id="25605" name="Picture 5">
            <a:extLst>
              <a:ext uri="{FF2B5EF4-FFF2-40B4-BE49-F238E27FC236}">
                <a16:creationId xmlns:a16="http://schemas.microsoft.com/office/drawing/2014/main" id="{BDE2E89D-219D-4666-BF1E-EF60B5FF4C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141663"/>
            <a:ext cx="3903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E8E51C2-03A4-4325-A4E8-E3E91B9AED71}"/>
              </a:ext>
            </a:extLst>
          </p:cNvPr>
          <p:cNvSpPr>
            <a:spLocks noGrp="1" noChangeArrowheads="1"/>
          </p:cNvSpPr>
          <p:nvPr>
            <p:ph type="title"/>
          </p:nvPr>
        </p:nvSpPr>
        <p:spPr>
          <a:xfrm>
            <a:off x="395288" y="685800"/>
            <a:ext cx="8058150" cy="754063"/>
          </a:xfrm>
        </p:spPr>
        <p:txBody>
          <a:bodyPr/>
          <a:lstStyle/>
          <a:p>
            <a:r>
              <a:rPr lang="en-US" altLang="en-US" sz="3200"/>
              <a:t>OFDM-LR data rate flexibility</a:t>
            </a:r>
          </a:p>
        </p:txBody>
      </p:sp>
      <p:sp>
        <p:nvSpPr>
          <p:cNvPr id="27651" name="Slide Number Placeholder 1">
            <a:extLst>
              <a:ext uri="{FF2B5EF4-FFF2-40B4-BE49-F238E27FC236}">
                <a16:creationId xmlns:a16="http://schemas.microsoft.com/office/drawing/2014/main" id="{F4F39938-DC13-46C7-B27A-3E77B7E7F62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941C5F5D-BA96-42D4-88D1-9575A5C36537}" type="slidenum">
              <a:rPr lang="en-US" altLang="en-US" smtClean="0">
                <a:solidFill>
                  <a:schemeClr val="tx1"/>
                </a:solidFill>
              </a:rPr>
              <a:pPr/>
              <a:t>24</a:t>
            </a:fld>
            <a:endParaRPr lang="en-US" altLang="en-US">
              <a:solidFill>
                <a:schemeClr val="tx1"/>
              </a:solidFill>
            </a:endParaRPr>
          </a:p>
        </p:txBody>
      </p:sp>
      <p:sp>
        <p:nvSpPr>
          <p:cNvPr id="27652" name="Rectangle 1">
            <a:extLst>
              <a:ext uri="{FF2B5EF4-FFF2-40B4-BE49-F238E27FC236}">
                <a16:creationId xmlns:a16="http://schemas.microsoft.com/office/drawing/2014/main" id="{AAF441A0-BACE-421F-999C-9120D47841DD}"/>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pic>
        <p:nvPicPr>
          <p:cNvPr id="27653" name="Picture 5">
            <a:extLst>
              <a:ext uri="{FF2B5EF4-FFF2-40B4-BE49-F238E27FC236}">
                <a16:creationId xmlns:a16="http://schemas.microsoft.com/office/drawing/2014/main" id="{719A126E-A573-4C68-917E-244845684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241550"/>
            <a:ext cx="83153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a:extLst>
              <a:ext uri="{FF2B5EF4-FFF2-40B4-BE49-F238E27FC236}">
                <a16:creationId xmlns:a16="http://schemas.microsoft.com/office/drawing/2014/main" id="{F5AD78E9-3295-40CD-8F2E-E34B7FB427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650" y="4267200"/>
            <a:ext cx="87185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a:extLst>
              <a:ext uri="{FF2B5EF4-FFF2-40B4-BE49-F238E27FC236}">
                <a16:creationId xmlns:a16="http://schemas.microsoft.com/office/drawing/2014/main" id="{A76E06A5-DBC1-4B84-878E-DE369956259C}"/>
              </a:ext>
            </a:extLst>
          </p:cNvPr>
          <p:cNvSpPr>
            <a:spLocks noGrp="1" noChangeArrowheads="1"/>
          </p:cNvSpPr>
          <p:nvPr>
            <p:ph idx="1"/>
          </p:nvPr>
        </p:nvSpPr>
        <p:spPr>
          <a:xfrm>
            <a:off x="325438" y="1277938"/>
            <a:ext cx="8640762" cy="2832100"/>
          </a:xfrm>
        </p:spPr>
        <p:txBody>
          <a:bodyPr/>
          <a:lstStyle/>
          <a:p>
            <a:pPr marL="0" indent="0">
              <a:defRPr/>
            </a:pPr>
            <a:r>
              <a:rPr lang="en-US" altLang="en-US" sz="1800" dirty="0">
                <a:latin typeface="Times New Roman" panose="02020603050405020304" pitchFamily="18" charset="0"/>
                <a:cs typeface="Times New Roman" panose="02020603050405020304" pitchFamily="18" charset="0"/>
              </a:rPr>
              <a:t>To enable wide range of data rates, it is proposed to adopt 3 different symbol durations. This allows the system to retain its 0 PAPR characteristic while increasing the data rates</a:t>
            </a: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0" indent="0">
              <a:defRPr/>
            </a:pPr>
            <a:r>
              <a:rPr lang="en-US" altLang="en-US" sz="1800" dirty="0">
                <a:latin typeface="Times New Roman" panose="02020603050405020304" pitchFamily="18" charset="0"/>
                <a:cs typeface="Times New Roman" panose="02020603050405020304" pitchFamily="18" charset="0"/>
              </a:rPr>
              <a:t>A minimum of 6 tones is required for the system to operate, therefore not all combinations are going to be possible for all predefined options of OFDM. See table below.</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8CBFD06D-2CBD-4E3B-8025-B72EF6195316}"/>
              </a:ext>
            </a:extLst>
          </p:cNvPr>
          <p:cNvSpPr>
            <a:spLocks noGrp="1" noChangeArrowheads="1"/>
          </p:cNvSpPr>
          <p:nvPr>
            <p:ph type="title"/>
          </p:nvPr>
        </p:nvSpPr>
        <p:spPr>
          <a:xfrm>
            <a:off x="395288" y="685800"/>
            <a:ext cx="8058150" cy="754063"/>
          </a:xfrm>
        </p:spPr>
        <p:txBody>
          <a:bodyPr/>
          <a:lstStyle/>
          <a:p>
            <a:r>
              <a:rPr lang="en-US" altLang="en-US"/>
              <a:t>RX sensitivity guidelines</a:t>
            </a:r>
          </a:p>
        </p:txBody>
      </p:sp>
      <p:sp>
        <p:nvSpPr>
          <p:cNvPr id="29699" name="Slide Number Placeholder 1">
            <a:extLst>
              <a:ext uri="{FF2B5EF4-FFF2-40B4-BE49-F238E27FC236}">
                <a16:creationId xmlns:a16="http://schemas.microsoft.com/office/drawing/2014/main" id="{ECDEEF56-5DCD-44BF-BA6C-04E70198F51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356279A-1816-4233-8152-54C3E34C2879}" type="slidenum">
              <a:rPr lang="en-US" altLang="en-US" smtClean="0">
                <a:solidFill>
                  <a:schemeClr val="tx1"/>
                </a:solidFill>
              </a:rPr>
              <a:pPr/>
              <a:t>25</a:t>
            </a:fld>
            <a:endParaRPr lang="en-US" altLang="en-US">
              <a:solidFill>
                <a:schemeClr val="tx1"/>
              </a:solidFill>
            </a:endParaRPr>
          </a:p>
        </p:txBody>
      </p:sp>
      <p:sp>
        <p:nvSpPr>
          <p:cNvPr id="29700" name="Rectangle 1">
            <a:extLst>
              <a:ext uri="{FF2B5EF4-FFF2-40B4-BE49-F238E27FC236}">
                <a16:creationId xmlns:a16="http://schemas.microsoft.com/office/drawing/2014/main" id="{25408E4F-8162-46C2-AC99-DDAB91C07334}"/>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graphicFrame>
        <p:nvGraphicFramePr>
          <p:cNvPr id="8" name="Table 7">
            <a:extLst>
              <a:ext uri="{FF2B5EF4-FFF2-40B4-BE49-F238E27FC236}">
                <a16:creationId xmlns:a16="http://schemas.microsoft.com/office/drawing/2014/main" id="{59660180-D0A4-43AF-AF32-1F010F9D3B3D}"/>
              </a:ext>
            </a:extLst>
          </p:cNvPr>
          <p:cNvGraphicFramePr>
            <a:graphicFrameLocks noGrp="1"/>
          </p:cNvGraphicFramePr>
          <p:nvPr/>
        </p:nvGraphicFramePr>
        <p:xfrm>
          <a:off x="887413" y="1844675"/>
          <a:ext cx="7261226" cy="3595692"/>
        </p:xfrm>
        <a:graphic>
          <a:graphicData uri="http://schemas.openxmlformats.org/drawingml/2006/table">
            <a:tbl>
              <a:tblPr firstRow="1" bandRow="1"/>
              <a:tblGrid>
                <a:gridCol w="2043202">
                  <a:extLst>
                    <a:ext uri="{9D8B030D-6E8A-4147-A177-3AD203B41FA5}">
                      <a16:colId xmlns:a16="http://schemas.microsoft.com/office/drawing/2014/main" val="353982284"/>
                    </a:ext>
                  </a:extLst>
                </a:gridCol>
                <a:gridCol w="1304506">
                  <a:extLst>
                    <a:ext uri="{9D8B030D-6E8A-4147-A177-3AD203B41FA5}">
                      <a16:colId xmlns:a16="http://schemas.microsoft.com/office/drawing/2014/main" val="1245931476"/>
                    </a:ext>
                  </a:extLst>
                </a:gridCol>
                <a:gridCol w="1304506">
                  <a:extLst>
                    <a:ext uri="{9D8B030D-6E8A-4147-A177-3AD203B41FA5}">
                      <a16:colId xmlns:a16="http://schemas.microsoft.com/office/drawing/2014/main" val="981419238"/>
                    </a:ext>
                  </a:extLst>
                </a:gridCol>
                <a:gridCol w="1304506">
                  <a:extLst>
                    <a:ext uri="{9D8B030D-6E8A-4147-A177-3AD203B41FA5}">
                      <a16:colId xmlns:a16="http://schemas.microsoft.com/office/drawing/2014/main" val="2808513023"/>
                    </a:ext>
                  </a:extLst>
                </a:gridCol>
                <a:gridCol w="1304506">
                  <a:extLst>
                    <a:ext uri="{9D8B030D-6E8A-4147-A177-3AD203B41FA5}">
                      <a16:colId xmlns:a16="http://schemas.microsoft.com/office/drawing/2014/main" val="4217251358"/>
                    </a:ext>
                  </a:extLst>
                </a:gridCol>
              </a:tblGrid>
              <a:tr h="223945">
                <a:tc>
                  <a:txBody>
                    <a:bodyPr/>
                    <a:lstStyle/>
                    <a:p>
                      <a:pPr algn="ctr" rtl="0" fontAlgn="b"/>
                      <a:r>
                        <a:rPr lang="en-US" sz="1400" b="0" i="0" u="none" strike="noStrike">
                          <a:solidFill>
                            <a:srgbClr val="000000"/>
                          </a:solidFill>
                          <a:effectLst/>
                          <a:latin typeface="Calibri" panose="020F0502020204030204" pitchFamily="34" charset="0"/>
                        </a:rPr>
                        <a:t>Parameter</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1</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3</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4</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574107656"/>
                  </a:ext>
                </a:extLst>
              </a:tr>
              <a:tr h="223945">
                <a:tc>
                  <a:txBody>
                    <a:bodyPr/>
                    <a:lstStyle/>
                    <a:p>
                      <a:pPr algn="ctr" rtl="0" fontAlgn="b"/>
                      <a:r>
                        <a:rPr lang="en-US" sz="1400" b="0" i="0" u="none" strike="noStrike">
                          <a:solidFill>
                            <a:srgbClr val="000000"/>
                          </a:solidFill>
                          <a:effectLst/>
                          <a:latin typeface="Calibri" panose="020F0502020204030204" pitchFamily="34" charset="0"/>
                        </a:rPr>
                        <a:t>Nominal bandwidth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1094</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552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281</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156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1678965"/>
                  </a:ext>
                </a:extLst>
              </a:tr>
              <a:tr h="223945">
                <a:tc>
                  <a:txBody>
                    <a:bodyPr/>
                    <a:lstStyle/>
                    <a:p>
                      <a:pPr algn="ctr" rtl="0" fontAlgn="b"/>
                      <a:r>
                        <a:rPr lang="en-US" sz="1400" b="0" i="0" u="none" strike="noStrike">
                          <a:solidFill>
                            <a:srgbClr val="000000"/>
                          </a:solidFill>
                          <a:effectLst/>
                          <a:latin typeface="Calibri" panose="020F0502020204030204" pitchFamily="34" charset="0"/>
                        </a:rPr>
                        <a:t>Channel spacing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1200</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800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400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200</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77926409"/>
                  </a:ext>
                </a:extLst>
              </a:tr>
              <a:tr h="230231">
                <a:tc>
                  <a:txBody>
                    <a:bodyPr/>
                    <a:lstStyle/>
                    <a:p>
                      <a:pPr algn="ctr" rtl="0" fontAlgn="b"/>
                      <a:r>
                        <a:rPr lang="en-US" sz="1400" b="0" i="0" u="none" strike="noStrike">
                          <a:solidFill>
                            <a:srgbClr val="000000"/>
                          </a:solidFill>
                          <a:effectLst/>
                          <a:latin typeface="Calibri" panose="020F0502020204030204" pitchFamily="34" charset="0"/>
                        </a:rPr>
                        <a:t># Data tones</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52/26/12</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26/12/6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dirty="0">
                          <a:solidFill>
                            <a:srgbClr val="000000"/>
                          </a:solidFill>
                          <a:effectLst/>
                          <a:latin typeface="Calibri" panose="020F0502020204030204" pitchFamily="34" charset="0"/>
                        </a:rPr>
                        <a:t>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9033652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7070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847668"/>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169569"/>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1858456"/>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170014"/>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0018518"/>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90001"/>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5941676"/>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907038"/>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475461"/>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719563"/>
                  </a:ext>
                </a:extLst>
              </a:tr>
              <a:tr h="230231">
                <a:tc>
                  <a:txBody>
                    <a:bodyPr/>
                    <a:lstStyle/>
                    <a:p>
                      <a:pPr algn="ctr" rtl="0" fontAlgn="ctr"/>
                      <a:r>
                        <a:rPr lang="en-US" sz="1400" b="0" i="0" u="none" strike="noStrike">
                          <a:solidFill>
                            <a:srgbClr val="000000"/>
                          </a:solidFill>
                          <a:effectLst/>
                          <a:latin typeface="Arial" panose="020B0604020202020204" pitchFamily="34" charset="0"/>
                        </a:rPr>
                        <a:t>30us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96962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This solution provide high link budget, while still being FCC 15.247 digital spread spectrum compliant (500kHz OCBW)</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SC-OFDM technology provides high channel efficiency, co-channel interference tolerance / channel re-use</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0dB PAPR for high efficiency analog design and low power</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26</a:t>
            </a:fld>
            <a:endParaRPr lang="en-US" altLang="en-US">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dirty="0"/>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Call for participation</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Email to the working group email reflector</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Look for feedback on topics below.</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Should we make this TG a Long Range only or all SUN PHY’s</a:t>
            </a:r>
          </a:p>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General SUN-PHY update (OQPSK, OFDM, FSK)</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OFDM-LR</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add support for SUN-OFDM MCS7</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 64 QAM</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Higher </a:t>
            </a:r>
            <a:r>
              <a:rPr lang="en-US" altLang="en-US" sz="1400" dirty="0" err="1">
                <a:latin typeface="Times New Roman" panose="02020603050405020304" pitchFamily="18" charset="0"/>
                <a:cs typeface="Times New Roman" panose="02020603050405020304" pitchFamily="18" charset="0"/>
              </a:rPr>
              <a:t>datarate</a:t>
            </a:r>
            <a:r>
              <a:rPr lang="en-US" altLang="en-US" sz="1400" dirty="0">
                <a:latin typeface="Times New Roman" panose="02020603050405020304" pitchFamily="18" charset="0"/>
                <a:cs typeface="Times New Roman" panose="02020603050405020304" pitchFamily="18" charset="0"/>
              </a:rPr>
              <a:t> SUN-FSK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Addition data rate for Japan </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400, 600kbps (up to 1MHz channels)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SUN-OQPSK?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200ksps?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6GHz operation (include a channel plan for 6GHz)</a:t>
            </a: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27</a:t>
            </a:fld>
            <a:endParaRPr lang="en-US" altLang="en-US">
              <a:solidFill>
                <a:schemeClr val="tx1"/>
              </a:solidFill>
            </a:endParaRPr>
          </a:p>
        </p:txBody>
      </p:sp>
    </p:spTree>
    <p:extLst>
      <p:ext uri="{BB962C8B-B14F-4D97-AF65-F5344CB8AC3E}">
        <p14:creationId xmlns:p14="http://schemas.microsoft.com/office/powerpoint/2010/main" val="2595578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 Tuesday PM1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a:r>
          </a:p>
          <a:p>
            <a:pPr marL="514350" indent="-514350">
              <a:buFont typeface="+mj-lt"/>
              <a:buAutoNum type="arabicPeriod"/>
            </a:pPr>
            <a:r>
              <a:rPr lang="en-US" altLang="en-US" sz="2400" dirty="0"/>
              <a:t>Update workgroup on synchronization technique for OFDM-LR</a:t>
            </a:r>
          </a:p>
          <a:p>
            <a:pPr marL="514350" indent="-514350">
              <a:buFont typeface="+mj-lt"/>
              <a:buAutoNum type="arabicPeriod"/>
            </a:pPr>
            <a:r>
              <a:rPr lang="en-US" altLang="en-US" sz="2400" dirty="0"/>
              <a:t>Call for participation</a:t>
            </a:r>
          </a:p>
          <a:p>
            <a:pPr marL="914400" lvl="1" indent="-514350">
              <a:buFont typeface="+mj-lt"/>
              <a:buAutoNum type="arabicPeriod"/>
            </a:pPr>
            <a:r>
              <a:rPr lang="en-US" altLang="en-US" sz="2000" dirty="0"/>
              <a:t>Asking for presentation to the IG at July meeting</a:t>
            </a:r>
            <a:endParaRPr lang="en-US" altLang="en-US" dirty="0"/>
          </a:p>
          <a:p>
            <a:pPr marL="514350" indent="-514350">
              <a:buFont typeface="Arial" panose="020B0604020202020204" pitchFamily="34" charset="0"/>
              <a:buAutoNum type="arabicPeriod"/>
            </a:pPr>
            <a:r>
              <a:rPr lang="en-US" altLang="en-US" sz="2400" dirty="0"/>
              <a:t>Any other Business</a:t>
            </a:r>
          </a:p>
          <a:p>
            <a:pPr marL="514350" indent="-514350">
              <a:buFont typeface="Arial" panose="020B0604020202020204" pitchFamily="34" charset="0"/>
              <a:buAutoNum type="arabicPeriod"/>
            </a:pPr>
            <a:r>
              <a:rPr lang="en-US" altLang="en-US" sz="2400" dirty="0"/>
              <a:t>Adjourn </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28</a:t>
            </a:fld>
            <a:endParaRPr lang="en-US" altLang="en-US">
              <a:solidFill>
                <a:schemeClr val="tx1"/>
              </a:solidFill>
            </a:endParaRPr>
          </a:p>
        </p:txBody>
      </p:sp>
    </p:spTree>
    <p:extLst>
      <p:ext uri="{BB962C8B-B14F-4D97-AF65-F5344CB8AC3E}">
        <p14:creationId xmlns:p14="http://schemas.microsoft.com/office/powerpoint/2010/main" val="1801811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LR-OFDM Recap</a:t>
            </a:r>
            <a:endParaRPr lang="en-US"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pPr>
                <a:defRPr/>
              </a:pPr>
              <a:t>29</a:t>
            </a:fld>
            <a:endParaRPr lang="en-US"/>
          </a:p>
        </p:txBody>
      </p:sp>
      <p:sp>
        <p:nvSpPr>
          <p:cNvPr id="6" name="Content Placeholder 2">
            <a:extLst>
              <a:ext uri="{FF2B5EF4-FFF2-40B4-BE49-F238E27FC236}">
                <a16:creationId xmlns:a16="http://schemas.microsoft.com/office/drawing/2014/main" id="{5F3F24FE-FFA7-D64E-9C5B-EFCFEF509CB5}"/>
              </a:ext>
            </a:extLst>
          </p:cNvPr>
          <p:cNvSpPr txBox="1">
            <a:spLocks/>
          </p:cNvSpPr>
          <p:nvPr/>
        </p:nvSpPr>
        <p:spPr bwMode="auto">
          <a:xfrm>
            <a:off x="319948" y="1575204"/>
            <a:ext cx="4396068" cy="3238038"/>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normAutofit/>
          </a:bodyPr>
          <a:lst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500">
                <a:solidFill>
                  <a:schemeClr val="tx1"/>
                </a:solidFill>
                <a:latin typeface="+mn-lt"/>
              </a:defRPr>
            </a:lvl3pPr>
            <a:lvl4pPr marL="1001168" indent="-194416" algn="l" rtl="0" eaLnBrk="0" fontAlgn="base" hangingPunct="0">
              <a:spcBef>
                <a:spcPct val="5000"/>
              </a:spcBef>
              <a:spcAft>
                <a:spcPct val="0"/>
              </a:spcAft>
              <a:buChar char="–"/>
              <a:defRPr sz="1500">
                <a:solidFill>
                  <a:schemeClr val="tx1"/>
                </a:solidFill>
                <a:latin typeface="+mn-lt"/>
              </a:defRPr>
            </a:lvl4pPr>
            <a:lvl5pPr marL="1240546" indent="-144163" algn="l" rtl="0" eaLnBrk="0" fontAlgn="base" hangingPunct="0">
              <a:spcBef>
                <a:spcPct val="0"/>
              </a:spcBef>
              <a:spcAft>
                <a:spcPct val="0"/>
              </a:spcAft>
              <a:buChar char="»"/>
              <a:defRPr sz="15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a:lstStyle>
          <a:p>
            <a:r>
              <a:rPr lang="nb-NO" sz="1400" kern="0" dirty="0"/>
              <a:t>LR OFDM = FEC + DSSS + DBPSK</a:t>
            </a:r>
          </a:p>
          <a:p>
            <a:pPr lvl="1"/>
            <a:r>
              <a:rPr lang="nb-NO" sz="1400" kern="0" dirty="0"/>
              <a:t>FEC : Convolutional code with K=7</a:t>
            </a:r>
          </a:p>
          <a:p>
            <a:pPr lvl="1"/>
            <a:r>
              <a:rPr lang="nb-NO" sz="1400" kern="0" dirty="0"/>
              <a:t>DSSS : Redundancy and Differential Encoding</a:t>
            </a:r>
          </a:p>
          <a:p>
            <a:pPr lvl="1"/>
            <a:r>
              <a:rPr lang="nb-NO" sz="1400" kern="0" dirty="0"/>
              <a:t>DBPSK : Differential BPSK modulation</a:t>
            </a:r>
          </a:p>
          <a:p>
            <a:pPr lvl="1"/>
            <a:r>
              <a:rPr lang="nb-NO" sz="1400" kern="0" dirty="0"/>
              <a:t>Two consecutive symbols are always sent in the same OFDM tone</a:t>
            </a:r>
          </a:p>
          <a:p>
            <a:r>
              <a:rPr lang="nb-NO" sz="1400" kern="0" dirty="0"/>
              <a:t>The basic symbol duration in SUN OFDM is 120 us</a:t>
            </a:r>
          </a:p>
          <a:p>
            <a:r>
              <a:rPr lang="nb-NO" sz="1400" kern="0" dirty="0"/>
              <a:t>The basic symbol duration in LR-OFDM is 60 us, but two consecutive symbols are always sent in the same tone</a:t>
            </a:r>
          </a:p>
          <a:p>
            <a:pPr lvl="1"/>
            <a:endParaRPr lang="nb-NO" sz="1400" kern="0" dirty="0"/>
          </a:p>
          <a:p>
            <a:endParaRPr lang="nb-NO" sz="1400" kern="0" dirty="0"/>
          </a:p>
          <a:p>
            <a:endParaRPr lang="nb-NO" sz="1400" kern="0" dirty="0"/>
          </a:p>
          <a:p>
            <a:endParaRPr lang="nb-NO" sz="1400" kern="0" dirty="0"/>
          </a:p>
          <a:p>
            <a:endParaRPr lang="nb-NO" sz="1400" kern="0" dirty="0"/>
          </a:p>
          <a:p>
            <a:endParaRPr lang="nb-NO" sz="1400" kern="0" dirty="0"/>
          </a:p>
          <a:p>
            <a:endParaRPr lang="en-US" sz="1400" kern="0" dirty="0"/>
          </a:p>
        </p:txBody>
      </p:sp>
      <p:pic>
        <p:nvPicPr>
          <p:cNvPr id="8" name="Picture 7" descr="Chart&#10;&#10;Description automatically generated">
            <a:extLst>
              <a:ext uri="{FF2B5EF4-FFF2-40B4-BE49-F238E27FC236}">
                <a16:creationId xmlns:a16="http://schemas.microsoft.com/office/drawing/2014/main" id="{4BF55219-39EC-454E-BAFF-A10E1A9ACC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4005064"/>
            <a:ext cx="5915339" cy="2432802"/>
          </a:xfrm>
          <a:prstGeom prst="rect">
            <a:avLst/>
          </a:prstGeom>
        </p:spPr>
      </p:pic>
      <p:pic>
        <p:nvPicPr>
          <p:cNvPr id="13" name="Picture 12" descr="Diagram&#10;&#10;Description automatically generated">
            <a:extLst>
              <a:ext uri="{FF2B5EF4-FFF2-40B4-BE49-F238E27FC236}">
                <a16:creationId xmlns:a16="http://schemas.microsoft.com/office/drawing/2014/main" id="{6A86ED8D-44D9-0542-B0D5-18F356768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7275" y="1730865"/>
            <a:ext cx="4111210" cy="2478818"/>
          </a:xfrm>
          <a:prstGeom prst="rect">
            <a:avLst/>
          </a:prstGeom>
        </p:spPr>
      </p:pic>
    </p:spTree>
    <p:extLst>
      <p:ext uri="{BB962C8B-B14F-4D97-AF65-F5344CB8AC3E}">
        <p14:creationId xmlns:p14="http://schemas.microsoft.com/office/powerpoint/2010/main" val="100406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3</a:t>
            </a:fld>
            <a:endParaRPr lang="en-US" altLang="en-US">
              <a:solidFill>
                <a:schemeClr val="tx1"/>
              </a:solidFill>
            </a:endParaRPr>
          </a:p>
        </p:txBody>
      </p:sp>
    </p:spTree>
    <p:extLst>
      <p:ext uri="{BB962C8B-B14F-4D97-AF65-F5344CB8AC3E}">
        <p14:creationId xmlns:p14="http://schemas.microsoft.com/office/powerpoint/2010/main" val="307743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D67A-59C3-E44F-894E-49B9F14A0461}"/>
              </a:ext>
            </a:extLst>
          </p:cNvPr>
          <p:cNvSpPr>
            <a:spLocks noGrp="1"/>
          </p:cNvSpPr>
          <p:nvPr>
            <p:ph type="title"/>
          </p:nvPr>
        </p:nvSpPr>
        <p:spPr/>
        <p:txBody>
          <a:bodyPr/>
          <a:lstStyle/>
          <a:p>
            <a:r>
              <a:rPr lang="en-US" sz="2800" dirty="0"/>
              <a:t>LR-OFDM Synchronization for 2kbps</a:t>
            </a:r>
          </a:p>
        </p:txBody>
      </p:sp>
      <p:sp>
        <p:nvSpPr>
          <p:cNvPr id="4" name="Slide Number Placeholder 3">
            <a:extLst>
              <a:ext uri="{FF2B5EF4-FFF2-40B4-BE49-F238E27FC236}">
                <a16:creationId xmlns:a16="http://schemas.microsoft.com/office/drawing/2014/main" id="{15EC6F3D-6027-A347-99E2-13138CCD3CFB}"/>
              </a:ext>
            </a:extLst>
          </p:cNvPr>
          <p:cNvSpPr>
            <a:spLocks noGrp="1"/>
          </p:cNvSpPr>
          <p:nvPr>
            <p:ph type="sldNum" sz="quarter" idx="10"/>
          </p:nvPr>
        </p:nvSpPr>
        <p:spPr/>
        <p:txBody>
          <a:bodyPr/>
          <a:lstStyle/>
          <a:p>
            <a:pPr>
              <a:defRPr/>
            </a:pPr>
            <a:fld id="{2B97888F-6AF7-4263-B69D-592D8C33BAC7}" type="slidenum">
              <a:rPr lang="en-US"/>
              <a:pPr>
                <a:defRPr/>
              </a:pPr>
              <a:t>30</a:t>
            </a:fld>
            <a:endParaRPr lang="en-US"/>
          </a:p>
        </p:txBody>
      </p:sp>
      <p:sp>
        <p:nvSpPr>
          <p:cNvPr id="5" name="Content Placeholder 4">
            <a:extLst>
              <a:ext uri="{FF2B5EF4-FFF2-40B4-BE49-F238E27FC236}">
                <a16:creationId xmlns:a16="http://schemas.microsoft.com/office/drawing/2014/main" id="{0CE01D43-C08F-D94E-AC25-7476D09F10E5}"/>
              </a:ext>
            </a:extLst>
          </p:cNvPr>
          <p:cNvSpPr>
            <a:spLocks noGrp="1"/>
          </p:cNvSpPr>
          <p:nvPr>
            <p:ph idx="1"/>
          </p:nvPr>
        </p:nvSpPr>
        <p:spPr>
          <a:xfrm>
            <a:off x="749643" y="1725209"/>
            <a:ext cx="7839021" cy="2460739"/>
          </a:xfrm>
        </p:spPr>
        <p:txBody>
          <a:bodyPr/>
          <a:lstStyle/>
          <a:p>
            <a:r>
              <a:rPr lang="en-US" sz="1800" dirty="0"/>
              <a:t>16 + 64 + 64 DBPSK symbols (1 symbol DBPSK = 120 us)</a:t>
            </a:r>
          </a:p>
          <a:p>
            <a:pPr lvl="1"/>
            <a:r>
              <a:rPr lang="en-US" sz="1800" dirty="0"/>
              <a:t>Total duration of 144 symbols, 17.28 </a:t>
            </a:r>
            <a:r>
              <a:rPr lang="en-US" sz="1800" dirty="0" err="1"/>
              <a:t>ms</a:t>
            </a:r>
            <a:endParaRPr lang="en-US" sz="1800" dirty="0"/>
          </a:p>
          <a:p>
            <a:pPr lvl="1"/>
            <a:r>
              <a:rPr lang="en-US" sz="1800" dirty="0"/>
              <a:t>Equivalent of 4.32 information bytes @ 2 kbps</a:t>
            </a:r>
          </a:p>
          <a:p>
            <a:r>
              <a:rPr lang="en-US" sz="1800" dirty="0"/>
              <a:t>Synchronization sequence sent in one single tone</a:t>
            </a:r>
          </a:p>
          <a:p>
            <a:r>
              <a:rPr lang="en-US" sz="1800" b="1" dirty="0"/>
              <a:t>Three pre-defined advertiser tones (-12,-2,12)</a:t>
            </a:r>
          </a:p>
          <a:p>
            <a:pPr lvl="1"/>
            <a:r>
              <a:rPr lang="en-US" sz="1800" dirty="0"/>
              <a:t>Only one of them is used for a given TX</a:t>
            </a:r>
          </a:p>
          <a:p>
            <a:pPr lvl="1"/>
            <a:r>
              <a:rPr lang="en-US" sz="1800" dirty="0"/>
              <a:t>These tones are used for devices wanting to connect to the network</a:t>
            </a:r>
          </a:p>
          <a:p>
            <a:pPr lvl="1"/>
            <a:endParaRPr lang="en-US" sz="1800" dirty="0"/>
          </a:p>
        </p:txBody>
      </p:sp>
      <p:graphicFrame>
        <p:nvGraphicFramePr>
          <p:cNvPr id="7" name="Table 6">
            <a:extLst>
              <a:ext uri="{FF2B5EF4-FFF2-40B4-BE49-F238E27FC236}">
                <a16:creationId xmlns:a16="http://schemas.microsoft.com/office/drawing/2014/main" id="{FDE57C96-89FD-E74C-9D7B-D102E7FFB63D}"/>
              </a:ext>
            </a:extLst>
          </p:cNvPr>
          <p:cNvGraphicFramePr>
            <a:graphicFrameLocks noGrp="1"/>
          </p:cNvGraphicFramePr>
          <p:nvPr>
            <p:extLst>
              <p:ext uri="{D42A27DB-BD31-4B8C-83A1-F6EECF244321}">
                <p14:modId xmlns:p14="http://schemas.microsoft.com/office/powerpoint/2010/main" val="3912824082"/>
              </p:ext>
            </p:extLst>
          </p:nvPr>
        </p:nvGraphicFramePr>
        <p:xfrm>
          <a:off x="455762" y="5164941"/>
          <a:ext cx="4807525" cy="335107"/>
        </p:xfrm>
        <a:graphic>
          <a:graphicData uri="http://schemas.openxmlformats.org/drawingml/2006/table">
            <a:tbl>
              <a:tblPr firstRow="1" bandRow="1">
                <a:tableStyleId>{5C22544A-7EE6-4342-B048-85BDC9FD1C3A}</a:tableStyleId>
              </a:tblPr>
              <a:tblGrid>
                <a:gridCol w="1119033">
                  <a:extLst>
                    <a:ext uri="{9D8B030D-6E8A-4147-A177-3AD203B41FA5}">
                      <a16:colId xmlns:a16="http://schemas.microsoft.com/office/drawing/2014/main" val="255154364"/>
                    </a:ext>
                  </a:extLst>
                </a:gridCol>
                <a:gridCol w="1474845">
                  <a:extLst>
                    <a:ext uri="{9D8B030D-6E8A-4147-A177-3AD203B41FA5}">
                      <a16:colId xmlns:a16="http://schemas.microsoft.com/office/drawing/2014/main" val="2686696868"/>
                    </a:ext>
                  </a:extLst>
                </a:gridCol>
                <a:gridCol w="2213647">
                  <a:extLst>
                    <a:ext uri="{9D8B030D-6E8A-4147-A177-3AD203B41FA5}">
                      <a16:colId xmlns:a16="http://schemas.microsoft.com/office/drawing/2014/main" val="3562153640"/>
                    </a:ext>
                  </a:extLst>
                </a:gridCol>
              </a:tblGrid>
              <a:tr h="335107">
                <a:tc>
                  <a:txBody>
                    <a:bodyPr/>
                    <a:lstStyle/>
                    <a:p>
                      <a:r>
                        <a:rPr lang="en-US" sz="1200"/>
                        <a:t>Preamble</a:t>
                      </a:r>
                    </a:p>
                  </a:txBody>
                  <a:tcPr/>
                </a:tc>
                <a:tc>
                  <a:txBody>
                    <a:bodyPr/>
                    <a:lstStyle/>
                    <a:p>
                      <a:r>
                        <a:rPr lang="en-US" sz="1200"/>
                        <a:t>SW</a:t>
                      </a:r>
                    </a:p>
                  </a:txBody>
                  <a:tcPr/>
                </a:tc>
                <a:tc>
                  <a:txBody>
                    <a:bodyPr/>
                    <a:lstStyle/>
                    <a:p>
                      <a:r>
                        <a:rPr lang="en-US" sz="1200"/>
                        <a:t>SW</a:t>
                      </a:r>
                    </a:p>
                  </a:txBody>
                  <a:tcPr/>
                </a:tc>
                <a:extLst>
                  <a:ext uri="{0D108BD9-81ED-4DB2-BD59-A6C34878D82A}">
                    <a16:rowId xmlns:a16="http://schemas.microsoft.com/office/drawing/2014/main" val="213302434"/>
                  </a:ext>
                </a:extLst>
              </a:tr>
            </a:tbl>
          </a:graphicData>
        </a:graphic>
      </p:graphicFrame>
      <p:sp>
        <p:nvSpPr>
          <p:cNvPr id="8" name="Rectangle 7">
            <a:extLst>
              <a:ext uri="{FF2B5EF4-FFF2-40B4-BE49-F238E27FC236}">
                <a16:creationId xmlns:a16="http://schemas.microsoft.com/office/drawing/2014/main" id="{EFC1BF41-534F-D646-B6AD-A31438116891}"/>
              </a:ext>
            </a:extLst>
          </p:cNvPr>
          <p:cNvSpPr/>
          <p:nvPr/>
        </p:nvSpPr>
        <p:spPr>
          <a:xfrm>
            <a:off x="6019917" y="5833581"/>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A902A49-2C4F-FB49-8D48-4838FD1BA2BC}"/>
              </a:ext>
            </a:extLst>
          </p:cNvPr>
          <p:cNvSpPr/>
          <p:nvPr/>
        </p:nvSpPr>
        <p:spPr>
          <a:xfrm>
            <a:off x="5645844" y="5428092"/>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B251B6-7CBE-EC48-8A4C-6B528850E3C1}"/>
              </a:ext>
            </a:extLst>
          </p:cNvPr>
          <p:cNvSpPr/>
          <p:nvPr/>
        </p:nvSpPr>
        <p:spPr>
          <a:xfrm>
            <a:off x="6393990" y="4702352"/>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3361E23-727B-024F-A40A-A23D5AED2943}"/>
              </a:ext>
            </a:extLst>
          </p:cNvPr>
          <p:cNvSpPr/>
          <p:nvPr/>
        </p:nvSpPr>
        <p:spPr>
          <a:xfrm>
            <a:off x="7157258" y="6065400"/>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18A2A0-639A-2646-8774-BF0F5ADE4D74}"/>
              </a:ext>
            </a:extLst>
          </p:cNvPr>
          <p:cNvSpPr/>
          <p:nvPr/>
        </p:nvSpPr>
        <p:spPr>
          <a:xfrm>
            <a:off x="6783185" y="5159087"/>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BD205C-2653-CE42-A210-426504F5FB79}"/>
              </a:ext>
            </a:extLst>
          </p:cNvPr>
          <p:cNvSpPr/>
          <p:nvPr/>
        </p:nvSpPr>
        <p:spPr>
          <a:xfrm>
            <a:off x="7895937" y="4924198"/>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46045B0-BFAA-B641-82E8-9AF33B4D9E56}"/>
              </a:ext>
            </a:extLst>
          </p:cNvPr>
          <p:cNvSpPr/>
          <p:nvPr/>
        </p:nvSpPr>
        <p:spPr>
          <a:xfrm>
            <a:off x="7540451" y="5598996"/>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EB3A1D1-D20D-4448-8CD8-E4FD53B62A59}"/>
              </a:ext>
            </a:extLst>
          </p:cNvPr>
          <p:cNvSpPr/>
          <p:nvPr/>
        </p:nvSpPr>
        <p:spPr>
          <a:xfrm>
            <a:off x="8270010" y="4293096"/>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12D4B77-A9F0-CE41-BF79-15DCA41889F3}"/>
              </a:ext>
            </a:extLst>
          </p:cNvPr>
          <p:cNvSpPr/>
          <p:nvPr/>
        </p:nvSpPr>
        <p:spPr>
          <a:xfrm>
            <a:off x="5241871" y="5737984"/>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F03C0C5-0C71-7E4D-B248-BBBB13BD9A02}"/>
              </a:ext>
            </a:extLst>
          </p:cNvPr>
          <p:cNvSpPr/>
          <p:nvPr/>
        </p:nvSpPr>
        <p:spPr>
          <a:xfrm>
            <a:off x="8588664" y="5929178"/>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5403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Text for call for participation</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755576" y="1700808"/>
            <a:ext cx="7764463" cy="4320480"/>
          </a:xfrm>
        </p:spPr>
        <p:txBody>
          <a:bodyPr>
            <a:normAutofit/>
          </a:bodyPr>
          <a:lstStyle/>
          <a:p>
            <a:pPr marL="457200" indent="-457200">
              <a:buFont typeface="+mj-lt"/>
              <a:buAutoNum type="arabicPeriod"/>
            </a:pPr>
            <a:r>
              <a:rPr lang="en-US" altLang="en-US" sz="1200" dirty="0"/>
              <a:t>Additional improvement to the SUN-OFDM specification with special focus on long range communication in highly congested environment.</a:t>
            </a:r>
          </a:p>
          <a:p>
            <a:pPr marL="857250" lvl="1" indent="-457200">
              <a:buFont typeface="+mj-lt"/>
              <a:buAutoNum type="arabicPeriod"/>
            </a:pPr>
            <a:r>
              <a:rPr lang="en-US" altLang="en-US" sz="1200" dirty="0"/>
              <a:t>Data rates of 1 - 50kbps</a:t>
            </a:r>
          </a:p>
          <a:p>
            <a:pPr marL="857250" lvl="1" indent="-457200">
              <a:buFont typeface="+mj-lt"/>
              <a:buAutoNum type="arabicPeriod"/>
            </a:pPr>
            <a:r>
              <a:rPr lang="en-US" altLang="en-US" sz="1200" dirty="0"/>
              <a:t>RX Sensitivity of approximately -120dBm @ 1% PER 64 bytes (payload)</a:t>
            </a:r>
          </a:p>
          <a:p>
            <a:pPr marL="857250" lvl="1" indent="-457200">
              <a:buFont typeface="+mj-lt"/>
              <a:buAutoNum type="arabicPeriod"/>
            </a:pPr>
            <a:r>
              <a:rPr lang="en-US" altLang="en-US" sz="1200" dirty="0"/>
              <a:t>Consider collision mitigation techniques </a:t>
            </a:r>
          </a:p>
          <a:p>
            <a:pPr marL="857250" lvl="1" indent="-457200">
              <a:buFont typeface="+mj-lt"/>
              <a:buAutoNum type="arabicPeriod"/>
            </a:pPr>
            <a:r>
              <a:rPr lang="en-US" altLang="en-US" sz="1200" dirty="0"/>
              <a:t>Compliant to FCC 15.247 “digital modulation techniques”</a:t>
            </a:r>
          </a:p>
          <a:p>
            <a:pPr marL="857250" lvl="1" indent="-457200">
              <a:buFont typeface="+mj-lt"/>
              <a:buAutoNum type="arabicPeriod"/>
            </a:pPr>
            <a:r>
              <a:rPr lang="en-US" altLang="en-US" sz="1200" dirty="0"/>
              <a:t>Focus on symmetrical communication</a:t>
            </a:r>
          </a:p>
          <a:p>
            <a:pPr marL="457200" indent="-457200">
              <a:buFont typeface="+mj-lt"/>
              <a:buAutoNum type="arabicPeriod"/>
            </a:pPr>
            <a:r>
              <a:rPr lang="en-US" altLang="en-US" sz="1200" dirty="0"/>
              <a:t>Additional higher data rate options for SUN-OFDM and improved robustness</a:t>
            </a:r>
          </a:p>
          <a:p>
            <a:pPr marL="857250" lvl="1" indent="-457200">
              <a:buFont typeface="+mj-lt"/>
              <a:buAutoNum type="arabicPeriod"/>
            </a:pPr>
            <a:r>
              <a:rPr lang="en-US" altLang="en-US" sz="1200" dirty="0"/>
              <a:t>Introduction of 64 QAM to the SUN-OFDM specification</a:t>
            </a:r>
          </a:p>
          <a:p>
            <a:pPr marL="857250" lvl="1" indent="-457200">
              <a:buFont typeface="+mj-lt"/>
              <a:buAutoNum type="arabicPeriod"/>
            </a:pPr>
            <a:r>
              <a:rPr lang="en-US" altLang="en-US" sz="1200" dirty="0"/>
              <a:t>Improve performance low data option of existing SUN-OFDM (maybe improving synch)</a:t>
            </a:r>
          </a:p>
          <a:p>
            <a:pPr marL="457200" indent="-457200">
              <a:buFont typeface="+mj-lt"/>
              <a:buAutoNum type="arabicPeriod"/>
            </a:pPr>
            <a:r>
              <a:rPr lang="en-US" altLang="en-US" sz="1200" dirty="0"/>
              <a:t>Additional extension to the SUN-FSK specification</a:t>
            </a:r>
          </a:p>
          <a:p>
            <a:pPr marL="457200" indent="-457200">
              <a:buFont typeface="+mj-lt"/>
              <a:buAutoNum type="arabicPeriod"/>
            </a:pPr>
            <a:endParaRPr lang="en-US" altLang="en-US" sz="1200" dirty="0"/>
          </a:p>
          <a:p>
            <a:pPr marL="457200" indent="-457200">
              <a:buFont typeface="+mj-lt"/>
              <a:buAutoNum type="arabicPeriod"/>
            </a:pPr>
            <a:endParaRPr lang="en-US" altLang="en-US" sz="1200" dirty="0"/>
          </a:p>
          <a:p>
            <a:pPr marL="457200" indent="-457200">
              <a:buFont typeface="+mj-lt"/>
              <a:buAutoNum type="arabicPeriod"/>
            </a:pPr>
            <a:endParaRPr lang="en-US" altLang="en-US" sz="12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31</a:t>
            </a:fld>
            <a:endParaRPr lang="en-US" altLang="en-US">
              <a:solidFill>
                <a:schemeClr val="tx1"/>
              </a:solidFill>
            </a:endParaRPr>
          </a:p>
        </p:txBody>
      </p:sp>
    </p:spTree>
    <p:extLst>
      <p:ext uri="{BB962C8B-B14F-4D97-AF65-F5344CB8AC3E}">
        <p14:creationId xmlns:p14="http://schemas.microsoft.com/office/powerpoint/2010/main" val="1518863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1763688" y="2708920"/>
            <a:ext cx="5486400" cy="1160040"/>
          </a:xfrm>
        </p:spPr>
        <p:txBody>
          <a:bodyPr wrap="square" anchor="b">
            <a:normAutofit fontScale="90000"/>
          </a:bodyPr>
          <a:lstStyle/>
          <a:p>
            <a:pPr algn="ctr">
              <a:lnSpc>
                <a:spcPct val="150000"/>
              </a:lnSpc>
            </a:pPr>
            <a:r>
              <a:rPr lang="en-US" altLang="en-US" sz="3200" dirty="0"/>
              <a:t>Adjourned</a:t>
            </a: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4211638"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32</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83885</TotalTime>
  <Words>3024</Words>
  <Application>Microsoft Office PowerPoint</Application>
  <PresentationFormat>On-screen Show (4:3)</PresentationFormat>
  <Paragraphs>463</Paragraphs>
  <Slides>32</Slides>
  <Notes>8</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32</vt:i4>
      </vt:variant>
    </vt:vector>
  </HeadingPairs>
  <TitlesOfParts>
    <vt:vector size="47" baseType="lpstr">
      <vt:lpstr>Arial Unicode MS</vt:lpstr>
      <vt:lpstr>MS Gothic</vt:lpstr>
      <vt:lpstr>ＭＳ Ｐゴシック</vt:lpstr>
      <vt:lpstr>ＭＳ Ｐゴシック</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PowerPoint Presentation</vt:lpstr>
      <vt:lpstr>Interest Group OFDM-NG Next Generation SUN OFDM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Proposed Agenda</vt:lpstr>
      <vt:lpstr>IEEE 802 Ground Rules</vt:lpstr>
      <vt:lpstr>Proposed Agenda</vt:lpstr>
      <vt:lpstr>High level market needs</vt:lpstr>
      <vt:lpstr>New PHY goals</vt:lpstr>
      <vt:lpstr>PowerPoint Presentation</vt:lpstr>
      <vt:lpstr>Study of existing IEEE PHY’s for long range application</vt:lpstr>
      <vt:lpstr>Proposed scheme</vt:lpstr>
      <vt:lpstr>Proposed scheme</vt:lpstr>
      <vt:lpstr>Proposed scheme</vt:lpstr>
      <vt:lpstr>OFDM-LR data rate flexibility</vt:lpstr>
      <vt:lpstr>RX sensitivity guidelines</vt:lpstr>
      <vt:lpstr>Proposed solution provides:</vt:lpstr>
      <vt:lpstr>Proposed solution provides:</vt:lpstr>
      <vt:lpstr>Proposed Agenda Tuesday PM1</vt:lpstr>
      <vt:lpstr>LR-OFDM Recap</vt:lpstr>
      <vt:lpstr>LR-OFDM Synchronization for 2kbps</vt:lpstr>
      <vt:lpstr>Text for call for participation</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324</cp:revision>
  <cp:lastPrinted>2000-03-07T00:55:37Z</cp:lastPrinted>
  <dcterms:created xsi:type="dcterms:W3CDTF">2016-01-17T22:48:36Z</dcterms:created>
  <dcterms:modified xsi:type="dcterms:W3CDTF">2023-05-17T13:28:35Z</dcterms:modified>
  <cp:category/>
</cp:coreProperties>
</file>