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1"/>
  </p:notesMasterIdLst>
  <p:handoutMasterIdLst>
    <p:handoutMasterId r:id="rId32"/>
  </p:handoutMasterIdLst>
  <p:sldIdLst>
    <p:sldId id="259" r:id="rId2"/>
    <p:sldId id="258" r:id="rId3"/>
    <p:sldId id="279" r:id="rId4"/>
    <p:sldId id="336" r:id="rId5"/>
    <p:sldId id="300" r:id="rId6"/>
    <p:sldId id="326" r:id="rId7"/>
    <p:sldId id="328" r:id="rId8"/>
    <p:sldId id="330" r:id="rId9"/>
    <p:sldId id="334" r:id="rId10"/>
    <p:sldId id="333" r:id="rId11"/>
    <p:sldId id="329" r:id="rId12"/>
    <p:sldId id="318" r:id="rId13"/>
    <p:sldId id="319" r:id="rId14"/>
    <p:sldId id="327" r:id="rId15"/>
    <p:sldId id="335" r:id="rId16"/>
    <p:sldId id="307" r:id="rId17"/>
    <p:sldId id="316" r:id="rId18"/>
    <p:sldId id="317" r:id="rId19"/>
    <p:sldId id="337" r:id="rId20"/>
    <p:sldId id="338" r:id="rId21"/>
    <p:sldId id="321" r:id="rId22"/>
    <p:sldId id="332" r:id="rId23"/>
    <p:sldId id="331" r:id="rId24"/>
    <p:sldId id="322" r:id="rId25"/>
    <p:sldId id="323" r:id="rId26"/>
    <p:sldId id="324" r:id="rId27"/>
    <p:sldId id="325" r:id="rId28"/>
    <p:sldId id="320" r:id="rId29"/>
    <p:sldId id="301"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258"/>
            <p14:sldId id="279"/>
            <p14:sldId id="336"/>
            <p14:sldId id="300"/>
            <p14:sldId id="326"/>
            <p14:sldId id="328"/>
            <p14:sldId id="330"/>
            <p14:sldId id="334"/>
            <p14:sldId id="333"/>
            <p14:sldId id="329"/>
            <p14:sldId id="318"/>
            <p14:sldId id="319"/>
            <p14:sldId id="327"/>
            <p14:sldId id="335"/>
            <p14:sldId id="307"/>
            <p14:sldId id="316"/>
            <p14:sldId id="317"/>
            <p14:sldId id="337"/>
            <p14:sldId id="338"/>
            <p14:sldId id="321"/>
            <p14:sldId id="332"/>
            <p14:sldId id="331"/>
            <p14:sldId id="322"/>
            <p14:sldId id="323"/>
            <p14:sldId id="324"/>
            <p14:sldId id="325"/>
            <p14:sldId id="320"/>
            <p14:sldId id="30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03"/>
    <p:restoredTop sz="95915"/>
  </p:normalViewPr>
  <p:slideViewPr>
    <p:cSldViewPr>
      <p:cViewPr varScale="1">
        <p:scale>
          <a:sx n="147" d="100"/>
          <a:sy n="147" d="100"/>
        </p:scale>
        <p:origin x="1568" y="192"/>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May 2023</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a:t>Krebs et al. (Apple)</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May 2023</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May 2023</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Krebs et al. (Apple)</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15-23-0258-02-04ab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NBA-UWB MMS Compressed PSDU Details</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May 2023</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a:t>Krebs et al. (Apple)</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[NBA-UWB MMS Compressed PSDU Details]	</a:t>
            </a:r>
          </a:p>
          <a:p>
            <a:r>
              <a:rPr lang="en-US" altLang="en-US" sz="1600" b="1" dirty="0"/>
              <a:t>Date Submitted: </a:t>
            </a:r>
            <a:r>
              <a:rPr lang="en-US" altLang="en-US" sz="1600" dirty="0"/>
              <a:t>[May 17, 2023]	</a:t>
            </a:r>
          </a:p>
          <a:p>
            <a:r>
              <a:rPr lang="en-US" altLang="en-US" sz="1600" b="1" dirty="0"/>
              <a:t>Source:</a:t>
            </a:r>
            <a:r>
              <a:rPr lang="en-US" altLang="en-US" sz="1600" dirty="0"/>
              <a:t> [Alexander Krebs, Robert Golshan, Moche Cohen, Sandeep </a:t>
            </a:r>
            <a:r>
              <a:rPr lang="en-US" altLang="en-US" sz="1600" dirty="0" err="1"/>
              <a:t>Khare</a:t>
            </a:r>
            <a:r>
              <a:rPr lang="en-US" altLang="en-US" sz="1600" dirty="0"/>
              <a:t>, Vinod Venkatesan, Santhosh Kumar Mani, </a:t>
            </a:r>
            <a:r>
              <a:rPr lang="en-US" altLang="en-US" sz="1600" dirty="0" err="1"/>
              <a:t>Xiliang</a:t>
            </a:r>
            <a:r>
              <a:rPr lang="en-US" altLang="en-US" sz="1600" dirty="0"/>
              <a:t> Luo, Yong Liu, Lochan Verma, </a:t>
            </a:r>
            <a:r>
              <a:rPr lang="en-US" altLang="en-US" sz="1600" dirty="0" err="1"/>
              <a:t>Jinjing</a:t>
            </a:r>
            <a:r>
              <a:rPr lang="en-US" altLang="en-US" sz="1600" dirty="0"/>
              <a:t> Jiang, SK Yong (Apple)]</a:t>
            </a:r>
          </a:p>
          <a:p>
            <a:r>
              <a:rPr lang="en-US" altLang="en-US" sz="1600" b="1" dirty="0"/>
              <a:t>Email: </a:t>
            </a:r>
            <a:r>
              <a:rPr lang="en-US" altLang="en-US" sz="1600" dirty="0"/>
              <a:t>[</a:t>
            </a:r>
            <a:r>
              <a:rPr lang="en-US" altLang="en-US" sz="1600" dirty="0" err="1"/>
              <a:t>a_krebs</a:t>
            </a:r>
            <a:r>
              <a:rPr lang="en-US" altLang="en-US" sz="1600" dirty="0"/>
              <a:t>, </a:t>
            </a:r>
            <a:r>
              <a:rPr lang="en-US" altLang="en-US" sz="1600" dirty="0" err="1"/>
              <a:t>rgolshan</a:t>
            </a:r>
            <a:r>
              <a:rPr lang="en-US" altLang="en-US" sz="1600" dirty="0"/>
              <a:t>, …] @</a:t>
            </a:r>
            <a:r>
              <a:rPr lang="en-US" altLang="en-US" sz="1600" dirty="0" err="1"/>
              <a:t>apple.com</a:t>
            </a:r>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[Proposal of efficient MAC control signals suitable for a baseline feature set supported by low-rate O-QPSK narrowband </a:t>
            </a:r>
            <a:r>
              <a:rPr lang="en-US" altLang="en-US" sz="1600" dirty="0" err="1"/>
              <a:t>PHYs.</a:t>
            </a:r>
            <a:r>
              <a:rPr lang="en-US" altLang="en-US" sz="1600" dirty="0"/>
              <a:t>]</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MMS Initialization &amp; Setup</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2925188" y="1589551"/>
            <a:ext cx="5922061" cy="2286000"/>
          </a:xfrm>
        </p:spPr>
        <p:txBody>
          <a:bodyPr/>
          <a:lstStyle/>
          <a:p>
            <a:pPr marL="117475" indent="-117475">
              <a:spcBef>
                <a:spcPts val="0"/>
              </a:spcBef>
              <a:spcAft>
                <a:spcPts val="0"/>
              </a:spcAft>
            </a:pPr>
            <a:r>
              <a:rPr lang="en-US" sz="1200" dirty="0"/>
              <a:t>Advertising Response (ADV-RESP)</a:t>
            </a:r>
          </a:p>
          <a:p>
            <a:pPr marL="234950" lvl="1" indent="-117475">
              <a:spcBef>
                <a:spcPts val="0"/>
              </a:spcBef>
              <a:spcAft>
                <a:spcPts val="0"/>
              </a:spcAft>
              <a:buFont typeface="Arial" panose="020B0604020202020204" pitchFamily="34" charset="0"/>
              <a:buChar char="•"/>
            </a:pPr>
            <a:r>
              <a:rPr lang="en-US" sz="1100" dirty="0" err="1"/>
              <a:t>MsgCtl</a:t>
            </a:r>
            <a:r>
              <a:rPr lang="en-US" sz="1100" dirty="0"/>
              <a:t> 0x00: Setup Request: Responder requests UNII-3/5 NB channel map, and MMS MAC PHY parameters</a:t>
            </a:r>
          </a:p>
          <a:p>
            <a:pPr marL="234950" lvl="1" indent="-117475">
              <a:spcBef>
                <a:spcPts val="0"/>
              </a:spcBef>
              <a:spcAft>
                <a:spcPts val="0"/>
              </a:spcAft>
              <a:buFont typeface="Arial" panose="020B0604020202020204" pitchFamily="34" charset="0"/>
              <a:buChar char="•"/>
            </a:pPr>
            <a:endParaRPr lang="en-US" sz="1100" dirty="0"/>
          </a:p>
          <a:p>
            <a:pPr marL="117475" indent="-117475">
              <a:spcBef>
                <a:spcPts val="0"/>
              </a:spcBef>
              <a:spcAft>
                <a:spcPts val="0"/>
              </a:spcAft>
            </a:pPr>
            <a:r>
              <a:rPr lang="en-US" sz="1200" dirty="0"/>
              <a:t>Start-of-Ranging (SOR)</a:t>
            </a:r>
          </a:p>
          <a:p>
            <a:pPr marL="234950" lvl="2" indent="-117475">
              <a:spcBef>
                <a:spcPts val="0"/>
              </a:spcBef>
              <a:spcAft>
                <a:spcPts val="0"/>
              </a:spcAft>
            </a:pPr>
            <a:r>
              <a:rPr lang="en-US" sz="1100" dirty="0" err="1"/>
              <a:t>MsgCtl</a:t>
            </a:r>
            <a:r>
              <a:rPr lang="en-US" sz="1100" dirty="0"/>
              <a:t> 0x00: Setup Response: Same format as ADV-RESP adding </a:t>
            </a:r>
            <a:r>
              <a:rPr lang="en-US" sz="1100" dirty="0" err="1"/>
              <a:t>TimeOffset</a:t>
            </a:r>
            <a:r>
              <a:rPr lang="en-US" sz="1100" dirty="0"/>
              <a:t> and </a:t>
            </a:r>
            <a:r>
              <a:rPr lang="en-US" sz="1100" dirty="0" err="1"/>
              <a:t>ChannelSeed</a:t>
            </a:r>
            <a:r>
              <a:rPr lang="en-US" sz="1100" dirty="0"/>
              <a:t> fields</a:t>
            </a:r>
          </a:p>
          <a:p>
            <a:pPr marL="234950" lvl="3" indent="-117475">
              <a:spcBef>
                <a:spcPts val="0"/>
              </a:spcBef>
              <a:spcAft>
                <a:spcPts val="0"/>
              </a:spcAft>
              <a:buFont typeface="Arial" panose="020B0604020202020204" pitchFamily="34" charset="0"/>
              <a:buChar char="•"/>
            </a:pPr>
            <a:r>
              <a:rPr lang="en-US" sz="1100" dirty="0"/>
              <a:t>Initiator sets configuration for NBA-UWB MMS session and starts POLL after </a:t>
            </a:r>
            <a:r>
              <a:rPr lang="en-US" sz="1100" dirty="0" err="1"/>
              <a:t>TimeOffset</a:t>
            </a:r>
            <a:r>
              <a:rPr lang="en-US" sz="1100" dirty="0"/>
              <a:t> and switching channels</a:t>
            </a:r>
          </a:p>
          <a:p>
            <a:pPr marL="234950" lvl="3" indent="-117475">
              <a:spcBef>
                <a:spcPts val="0"/>
              </a:spcBef>
              <a:spcAft>
                <a:spcPts val="0"/>
              </a:spcAft>
              <a:buFont typeface="Arial" panose="020B0604020202020204" pitchFamily="34" charset="0"/>
              <a:buChar char="•"/>
            </a:pPr>
            <a:r>
              <a:rPr lang="en-US" sz="1100" dirty="0"/>
              <a:t>Initiator picks configuration that is supported in responder’s supported feature set and regulatory constraint (-&gt; pairing not in scope here)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pic>
        <p:nvPicPr>
          <p:cNvPr id="25" name="Picture 24">
            <a:extLst>
              <a:ext uri="{FF2B5EF4-FFF2-40B4-BE49-F238E27FC236}">
                <a16:creationId xmlns:a16="http://schemas.microsoft.com/office/drawing/2014/main" id="{97B2E1C9-9B40-69F4-A4AA-BFBE5417CD4E}"/>
              </a:ext>
            </a:extLst>
          </p:cNvPr>
          <p:cNvPicPr>
            <a:picLocks noChangeAspect="1"/>
          </p:cNvPicPr>
          <p:nvPr/>
        </p:nvPicPr>
        <p:blipFill>
          <a:blip r:embed="rId2"/>
          <a:stretch>
            <a:fillRect/>
          </a:stretch>
        </p:blipFill>
        <p:spPr>
          <a:xfrm>
            <a:off x="448611" y="1600200"/>
            <a:ext cx="2234487" cy="2172987"/>
          </a:xfrm>
          <a:prstGeom prst="rect">
            <a:avLst/>
          </a:prstGeom>
          <a:ln w="41275">
            <a:noFill/>
          </a:ln>
        </p:spPr>
      </p:pic>
      <p:sp>
        <p:nvSpPr>
          <p:cNvPr id="26" name="Rectangle 25">
            <a:extLst>
              <a:ext uri="{FF2B5EF4-FFF2-40B4-BE49-F238E27FC236}">
                <a16:creationId xmlns:a16="http://schemas.microsoft.com/office/drawing/2014/main" id="{F60171CC-DE02-162F-B5D4-90D2F7CD8AEB}"/>
              </a:ext>
            </a:extLst>
          </p:cNvPr>
          <p:cNvSpPr/>
          <p:nvPr/>
        </p:nvSpPr>
        <p:spPr bwMode="auto">
          <a:xfrm>
            <a:off x="1219200" y="2895600"/>
            <a:ext cx="685800" cy="634666"/>
          </a:xfrm>
          <a:prstGeom prst="rect">
            <a:avLst/>
          </a:prstGeom>
          <a:noFill/>
          <a:ln w="444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27" name="Straight Connector 26">
            <a:extLst>
              <a:ext uri="{FF2B5EF4-FFF2-40B4-BE49-F238E27FC236}">
                <a16:creationId xmlns:a16="http://schemas.microsoft.com/office/drawing/2014/main" id="{472E00A7-3377-0214-18A2-02130915670D}"/>
              </a:ext>
            </a:extLst>
          </p:cNvPr>
          <p:cNvCxnSpPr/>
          <p:nvPr/>
        </p:nvCxnSpPr>
        <p:spPr bwMode="auto">
          <a:xfrm flipH="1">
            <a:off x="467817" y="3530266"/>
            <a:ext cx="746401" cy="345285"/>
          </a:xfrm>
          <a:prstGeom prst="line">
            <a:avLst/>
          </a:prstGeom>
          <a:solidFill>
            <a:schemeClr val="accent1"/>
          </a:solidFill>
          <a:ln w="25400" cap="flat" cmpd="sng" algn="ctr">
            <a:solidFill>
              <a:srgbClr val="FF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Straight Connector 27">
            <a:extLst>
              <a:ext uri="{FF2B5EF4-FFF2-40B4-BE49-F238E27FC236}">
                <a16:creationId xmlns:a16="http://schemas.microsoft.com/office/drawing/2014/main" id="{FAA75C52-7AF5-6D09-4990-8F22691599AD}"/>
              </a:ext>
            </a:extLst>
          </p:cNvPr>
          <p:cNvCxnSpPr/>
          <p:nvPr/>
        </p:nvCxnSpPr>
        <p:spPr bwMode="auto">
          <a:xfrm>
            <a:off x="1905000" y="3530266"/>
            <a:ext cx="6705600" cy="345285"/>
          </a:xfrm>
          <a:prstGeom prst="line">
            <a:avLst/>
          </a:prstGeom>
          <a:solidFill>
            <a:schemeClr val="accent1"/>
          </a:solidFill>
          <a:ln w="25400" cap="flat" cmpd="sng" algn="ctr">
            <a:solidFill>
              <a:srgbClr val="FF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34" name="Picture 33">
            <a:extLst>
              <a:ext uri="{FF2B5EF4-FFF2-40B4-BE49-F238E27FC236}">
                <a16:creationId xmlns:a16="http://schemas.microsoft.com/office/drawing/2014/main" id="{AF0D2E04-8F20-602C-B156-20A5BFD63D23}"/>
              </a:ext>
            </a:extLst>
          </p:cNvPr>
          <p:cNvPicPr>
            <a:picLocks noChangeAspect="1"/>
          </p:cNvPicPr>
          <p:nvPr/>
        </p:nvPicPr>
        <p:blipFill>
          <a:blip r:embed="rId3"/>
          <a:stretch>
            <a:fillRect/>
          </a:stretch>
        </p:blipFill>
        <p:spPr>
          <a:xfrm>
            <a:off x="482041" y="3875551"/>
            <a:ext cx="8098971" cy="2415089"/>
          </a:xfrm>
          <a:prstGeom prst="rect">
            <a:avLst/>
          </a:prstGeom>
          <a:ln w="31750">
            <a:solidFill>
              <a:srgbClr val="FF0000"/>
            </a:solidFill>
          </a:ln>
        </p:spPr>
      </p:pic>
      <p:cxnSp>
        <p:nvCxnSpPr>
          <p:cNvPr id="40" name="Straight Connector 39">
            <a:extLst>
              <a:ext uri="{FF2B5EF4-FFF2-40B4-BE49-F238E27FC236}">
                <a16:creationId xmlns:a16="http://schemas.microsoft.com/office/drawing/2014/main" id="{9845BC37-AEE7-0EBE-2FAA-581F0F7A774A}"/>
              </a:ext>
            </a:extLst>
          </p:cNvPr>
          <p:cNvCxnSpPr/>
          <p:nvPr/>
        </p:nvCxnSpPr>
        <p:spPr bwMode="auto">
          <a:xfrm flipV="1">
            <a:off x="1645920" y="4233672"/>
            <a:ext cx="0" cy="3048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493833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NBA-MMS UWB PSDU Definitions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sp>
        <p:nvSpPr>
          <p:cNvPr id="11" name="Content Placeholder 10">
            <a:extLst>
              <a:ext uri="{FF2B5EF4-FFF2-40B4-BE49-F238E27FC236}">
                <a16:creationId xmlns:a16="http://schemas.microsoft.com/office/drawing/2014/main" id="{418845D3-0FF0-6104-AD7F-3B85D09A3DA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07330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Advertising Poll (</a:t>
            </a:r>
            <a:r>
              <a:rPr lang="en-US" dirty="0" err="1"/>
              <a:t>MsgCtl</a:t>
            </a:r>
            <a:r>
              <a:rPr lang="en-US" dirty="0"/>
              <a:t>=0x00)</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3748088"/>
            <a:ext cx="7772400" cy="2576512"/>
          </a:xfrm>
        </p:spPr>
        <p:txBody>
          <a:bodyPr/>
          <a:lstStyle/>
          <a:p>
            <a:pPr>
              <a:spcBef>
                <a:spcPts val="600"/>
              </a:spcBef>
              <a:spcAft>
                <a:spcPts val="600"/>
              </a:spcAft>
              <a:buFont typeface="Arial" panose="020B0604020202020204" pitchFamily="34" charset="0"/>
              <a:buChar char="•"/>
            </a:pPr>
            <a:r>
              <a:rPr lang="en-US" sz="1800" dirty="0"/>
              <a:t>1-octet message ID (0x01: ”ADV-POLL”)</a:t>
            </a:r>
          </a:p>
          <a:p>
            <a:pPr>
              <a:spcBef>
                <a:spcPts val="600"/>
              </a:spcBef>
              <a:spcAft>
                <a:spcPts val="600"/>
              </a:spcAft>
              <a:buFont typeface="Arial" panose="020B0604020202020204" pitchFamily="34" charset="0"/>
              <a:buChar char="•"/>
            </a:pPr>
            <a:r>
              <a:rPr lang="en-US" sz="1800" dirty="0"/>
              <a:t>3-octet RPA hash + 3-byte RPA </a:t>
            </a:r>
            <a:r>
              <a:rPr lang="en-US" sz="1800" dirty="0" err="1"/>
              <a:t>prand</a:t>
            </a:r>
            <a:endParaRPr lang="en-US" sz="1800" dirty="0"/>
          </a:p>
          <a:p>
            <a:pPr>
              <a:spcBef>
                <a:spcPts val="600"/>
              </a:spcBef>
              <a:spcAft>
                <a:spcPts val="600"/>
              </a:spcAft>
              <a:buFont typeface="Arial" panose="020B0604020202020204" pitchFamily="34" charset="0"/>
              <a:buChar char="•"/>
            </a:pPr>
            <a:r>
              <a:rPr lang="en-US" sz="1800" dirty="0"/>
              <a:t>1-octet message control, setting the following message content</a:t>
            </a:r>
          </a:p>
          <a:p>
            <a:pPr lvl="1">
              <a:spcBef>
                <a:spcPts val="600"/>
              </a:spcBef>
              <a:spcAft>
                <a:spcPts val="600"/>
              </a:spcAft>
              <a:buFont typeface="Arial" panose="020B0604020202020204" pitchFamily="34" charset="0"/>
              <a:buChar char="•"/>
            </a:pPr>
            <a:r>
              <a:rPr lang="en-US" sz="1400" dirty="0"/>
              <a:t>0x00: </a:t>
            </a:r>
            <a:r>
              <a:rPr lang="en-US" sz="1400" dirty="0" err="1"/>
              <a:t>MessageContent</a:t>
            </a:r>
            <a:r>
              <a:rPr lang="en-US" sz="1400" dirty="0"/>
              <a:t> = Len[</a:t>
            </a:r>
            <a:r>
              <a:rPr lang="en-US" sz="1400" dirty="0" err="1"/>
              <a:t>SupportedMessageControlList</a:t>
            </a:r>
            <a:r>
              <a:rPr lang="en-US" sz="1400" dirty="0"/>
              <a:t>] and </a:t>
            </a:r>
            <a:r>
              <a:rPr lang="en-US" sz="1400" dirty="0" err="1"/>
              <a:t>SupportedMessageControlList</a:t>
            </a:r>
            <a:r>
              <a:rPr lang="en-US" sz="1400" dirty="0"/>
              <a:t>=[0x00]</a:t>
            </a:r>
          </a:p>
          <a:p>
            <a:pPr>
              <a:spcBef>
                <a:spcPts val="600"/>
              </a:spcBef>
              <a:spcAft>
                <a:spcPts val="600"/>
              </a:spcAft>
              <a:buFont typeface="Arial" panose="020B0604020202020204" pitchFamily="34" charset="0"/>
              <a:buChar char="•"/>
            </a:pPr>
            <a:r>
              <a:rPr lang="en-US" sz="1800" dirty="0"/>
              <a:t>2-octet CRC16</a:t>
            </a:r>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pic>
        <p:nvPicPr>
          <p:cNvPr id="7" name="Picture 6">
            <a:extLst>
              <a:ext uri="{FF2B5EF4-FFF2-40B4-BE49-F238E27FC236}">
                <a16:creationId xmlns:a16="http://schemas.microsoft.com/office/drawing/2014/main" id="{5DCAA7B3-F660-8078-8098-1D6F17A14CAE}"/>
              </a:ext>
            </a:extLst>
          </p:cNvPr>
          <p:cNvPicPr>
            <a:picLocks noChangeAspect="1"/>
          </p:cNvPicPr>
          <p:nvPr/>
        </p:nvPicPr>
        <p:blipFill>
          <a:blip r:embed="rId2"/>
          <a:stretch>
            <a:fillRect/>
          </a:stretch>
        </p:blipFill>
        <p:spPr>
          <a:xfrm>
            <a:off x="1600200" y="1903412"/>
            <a:ext cx="5791200" cy="1206500"/>
          </a:xfrm>
          <a:prstGeom prst="rect">
            <a:avLst/>
          </a:prstGeom>
        </p:spPr>
      </p:pic>
    </p:spTree>
    <p:extLst>
      <p:ext uri="{BB962C8B-B14F-4D97-AF65-F5344CB8AC3E}">
        <p14:creationId xmlns:p14="http://schemas.microsoft.com/office/powerpoint/2010/main" val="2302896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Advertising Response (</a:t>
            </a:r>
            <a:r>
              <a:rPr lang="en-US" dirty="0" err="1"/>
              <a:t>MsgCtl</a:t>
            </a:r>
            <a:r>
              <a:rPr lang="en-US" dirty="0"/>
              <a:t>=0x00)</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4038600"/>
            <a:ext cx="7772400" cy="2286000"/>
          </a:xfrm>
        </p:spPr>
        <p:txBody>
          <a:bodyPr/>
          <a:lstStyle/>
          <a:p>
            <a:pPr>
              <a:spcBef>
                <a:spcPts val="600"/>
              </a:spcBef>
              <a:spcAft>
                <a:spcPts val="600"/>
              </a:spcAft>
              <a:buFont typeface="Arial" panose="020B0604020202020204" pitchFamily="34" charset="0"/>
              <a:buChar char="•"/>
            </a:pPr>
            <a:r>
              <a:rPr lang="en-US" sz="1800" dirty="0"/>
              <a:t>1-octet message ID (0x02: “ADV-RESP”)</a:t>
            </a:r>
          </a:p>
          <a:p>
            <a:pPr>
              <a:spcBef>
                <a:spcPts val="600"/>
              </a:spcBef>
              <a:spcAft>
                <a:spcPts val="600"/>
              </a:spcAft>
              <a:buFont typeface="Arial" panose="020B0604020202020204" pitchFamily="34" charset="0"/>
              <a:buChar char="•"/>
            </a:pPr>
            <a:r>
              <a:rPr lang="en-US" sz="1800" dirty="0"/>
              <a:t>3-octet private address (RPA </a:t>
            </a:r>
            <a:r>
              <a:rPr lang="en-US" sz="1800" dirty="0" err="1"/>
              <a:t>prand</a:t>
            </a:r>
            <a:r>
              <a:rPr lang="en-US" sz="1800" dirty="0"/>
              <a:t> known from ADV-POLL)</a:t>
            </a:r>
          </a:p>
          <a:p>
            <a:pPr>
              <a:spcBef>
                <a:spcPts val="600"/>
              </a:spcBef>
              <a:spcAft>
                <a:spcPts val="600"/>
              </a:spcAft>
              <a:buFont typeface="Arial" panose="020B0604020202020204" pitchFamily="34" charset="0"/>
              <a:buChar char="•"/>
            </a:pPr>
            <a:r>
              <a:rPr lang="en-US" sz="1800" dirty="0"/>
              <a:t>1-octet message control, setting the following message content</a:t>
            </a:r>
          </a:p>
          <a:p>
            <a:pPr lvl="1">
              <a:spcBef>
                <a:spcPts val="600"/>
              </a:spcBef>
              <a:spcAft>
                <a:spcPts val="600"/>
              </a:spcAft>
              <a:buFont typeface="Arial" panose="020B0604020202020204" pitchFamily="34" charset="0"/>
              <a:buChar char="•"/>
            </a:pPr>
            <a:r>
              <a:rPr lang="en-US" sz="1400" dirty="0"/>
              <a:t>0x00 (Setup Request): Responder requests set of MMS ranging parameters</a:t>
            </a:r>
            <a:endParaRPr lang="en-US" sz="1000" dirty="0"/>
          </a:p>
          <a:p>
            <a:pPr>
              <a:spcBef>
                <a:spcPts val="600"/>
              </a:spcBef>
              <a:spcAft>
                <a:spcPts val="600"/>
              </a:spcAft>
              <a:buFont typeface="Arial" panose="020B0604020202020204" pitchFamily="34" charset="0"/>
              <a:buChar char="•"/>
            </a:pPr>
            <a:r>
              <a:rPr lang="en-US" sz="1800" dirty="0"/>
              <a:t>2-octet CRC16</a:t>
            </a:r>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pic>
        <p:nvPicPr>
          <p:cNvPr id="7" name="Picture 6">
            <a:extLst>
              <a:ext uri="{FF2B5EF4-FFF2-40B4-BE49-F238E27FC236}">
                <a16:creationId xmlns:a16="http://schemas.microsoft.com/office/drawing/2014/main" id="{9FB12332-642C-9741-3310-C76D2B715201}"/>
              </a:ext>
            </a:extLst>
          </p:cNvPr>
          <p:cNvPicPr>
            <a:picLocks noChangeAspect="1"/>
          </p:cNvPicPr>
          <p:nvPr/>
        </p:nvPicPr>
        <p:blipFill>
          <a:blip r:embed="rId2"/>
          <a:stretch>
            <a:fillRect/>
          </a:stretch>
        </p:blipFill>
        <p:spPr>
          <a:xfrm>
            <a:off x="228600" y="2133600"/>
            <a:ext cx="8458200" cy="1099219"/>
          </a:xfrm>
          <a:prstGeom prst="rect">
            <a:avLst/>
          </a:prstGeom>
        </p:spPr>
      </p:pic>
    </p:spTree>
    <p:extLst>
      <p:ext uri="{BB962C8B-B14F-4D97-AF65-F5344CB8AC3E}">
        <p14:creationId xmlns:p14="http://schemas.microsoft.com/office/powerpoint/2010/main" val="2488092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Start of Ranging (</a:t>
            </a:r>
            <a:r>
              <a:rPr lang="en-US" dirty="0" err="1"/>
              <a:t>MsgCtl</a:t>
            </a:r>
            <a:r>
              <a:rPr lang="en-US" dirty="0"/>
              <a:t>=0x00)</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3124200"/>
            <a:ext cx="7772400" cy="3200400"/>
          </a:xfrm>
        </p:spPr>
        <p:txBody>
          <a:bodyPr/>
          <a:lstStyle/>
          <a:p>
            <a:pPr>
              <a:spcBef>
                <a:spcPts val="600"/>
              </a:spcBef>
              <a:spcAft>
                <a:spcPts val="600"/>
              </a:spcAft>
              <a:buFont typeface="Arial" panose="020B0604020202020204" pitchFamily="34" charset="0"/>
              <a:buChar char="•"/>
            </a:pPr>
            <a:r>
              <a:rPr lang="en-US" sz="1800" dirty="0"/>
              <a:t>1-octet message ID (0x03: “SOR”)</a:t>
            </a:r>
          </a:p>
          <a:p>
            <a:pPr>
              <a:spcBef>
                <a:spcPts val="600"/>
              </a:spcBef>
              <a:spcAft>
                <a:spcPts val="600"/>
              </a:spcAft>
              <a:buFont typeface="Arial" panose="020B0604020202020204" pitchFamily="34" charset="0"/>
              <a:buChar char="•"/>
            </a:pPr>
            <a:r>
              <a:rPr lang="en-US" sz="1800" dirty="0"/>
              <a:t>3-octet private address (RPA </a:t>
            </a:r>
            <a:r>
              <a:rPr lang="en-US" sz="1800" dirty="0" err="1"/>
              <a:t>prand</a:t>
            </a:r>
            <a:r>
              <a:rPr lang="en-US" sz="1800" dirty="0"/>
              <a:t> known from ADV-POLL)</a:t>
            </a:r>
          </a:p>
          <a:p>
            <a:pPr>
              <a:spcBef>
                <a:spcPts val="600"/>
              </a:spcBef>
              <a:spcAft>
                <a:spcPts val="600"/>
              </a:spcAft>
              <a:buFont typeface="Arial" panose="020B0604020202020204" pitchFamily="34" charset="0"/>
              <a:buChar char="•"/>
            </a:pPr>
            <a:r>
              <a:rPr lang="en-US" sz="1800" dirty="0"/>
              <a:t>1-octet message control, setting the following message content</a:t>
            </a:r>
          </a:p>
          <a:p>
            <a:pPr lvl="1">
              <a:spcBef>
                <a:spcPts val="600"/>
              </a:spcBef>
              <a:spcAft>
                <a:spcPts val="600"/>
              </a:spcAft>
              <a:buFont typeface="Arial" panose="020B0604020202020204" pitchFamily="34" charset="0"/>
              <a:buChar char="•"/>
            </a:pPr>
            <a:r>
              <a:rPr lang="en-US" sz="1400" dirty="0"/>
              <a:t>0x00 (Setup Response): Initiator sets full set of MMS configuration parameters (same fields as ADV-RESP)</a:t>
            </a:r>
          </a:p>
          <a:p>
            <a:pPr lvl="1">
              <a:spcBef>
                <a:spcPts val="600"/>
              </a:spcBef>
              <a:spcAft>
                <a:spcPts val="600"/>
              </a:spcAft>
              <a:buFont typeface="Arial" panose="020B0604020202020204" pitchFamily="34" charset="0"/>
              <a:buChar char="•"/>
            </a:pPr>
            <a:r>
              <a:rPr lang="en-US" sz="1400" dirty="0"/>
              <a:t>Time Offset: Number of chips between end of SOR and beginning of first ranging block </a:t>
            </a:r>
          </a:p>
          <a:p>
            <a:pPr lvl="1">
              <a:spcBef>
                <a:spcPts val="600"/>
              </a:spcBef>
              <a:spcAft>
                <a:spcPts val="600"/>
              </a:spcAft>
              <a:buFont typeface="Arial" panose="020B0604020202020204" pitchFamily="34" charset="0"/>
              <a:buChar char="•"/>
            </a:pPr>
            <a:r>
              <a:rPr lang="en-US" sz="1400" dirty="0"/>
              <a:t>Channel Seed: initializes channel switching function</a:t>
            </a:r>
          </a:p>
          <a:p>
            <a:pPr>
              <a:spcBef>
                <a:spcPts val="600"/>
              </a:spcBef>
              <a:spcAft>
                <a:spcPts val="600"/>
              </a:spcAft>
              <a:buFont typeface="Arial" panose="020B0604020202020204" pitchFamily="34" charset="0"/>
              <a:buChar char="•"/>
            </a:pPr>
            <a:r>
              <a:rPr lang="en-US" sz="1800" dirty="0"/>
              <a:t>2-octet CRC16</a:t>
            </a:r>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14</a:t>
            </a:fld>
            <a:endParaRPr lang="en-US" altLang="en-US"/>
          </a:p>
        </p:txBody>
      </p:sp>
      <p:sp>
        <p:nvSpPr>
          <p:cNvPr id="13" name="TextBox 12">
            <a:extLst>
              <a:ext uri="{FF2B5EF4-FFF2-40B4-BE49-F238E27FC236}">
                <a16:creationId xmlns:a16="http://schemas.microsoft.com/office/drawing/2014/main" id="{A2E2A87D-5CBE-0860-4E0E-9514936249A0}"/>
              </a:ext>
            </a:extLst>
          </p:cNvPr>
          <p:cNvSpPr txBox="1"/>
          <p:nvPr/>
        </p:nvSpPr>
        <p:spPr>
          <a:xfrm>
            <a:off x="6147876" y="1722837"/>
            <a:ext cx="2081724" cy="276999"/>
          </a:xfrm>
          <a:prstGeom prst="rect">
            <a:avLst/>
          </a:prstGeom>
          <a:noFill/>
        </p:spPr>
        <p:txBody>
          <a:bodyPr wrap="none" rtlCol="0">
            <a:spAutoFit/>
          </a:bodyPr>
          <a:lstStyle/>
          <a:p>
            <a:r>
              <a:rPr lang="en-US" dirty="0">
                <a:latin typeface="+mn-lt"/>
              </a:rPr>
              <a:t>Same format as ADV-RESP</a:t>
            </a:r>
          </a:p>
        </p:txBody>
      </p:sp>
      <p:pic>
        <p:nvPicPr>
          <p:cNvPr id="7" name="Picture 6">
            <a:extLst>
              <a:ext uri="{FF2B5EF4-FFF2-40B4-BE49-F238E27FC236}">
                <a16:creationId xmlns:a16="http://schemas.microsoft.com/office/drawing/2014/main" id="{C75F32F6-4822-785F-184E-06185E15F23C}"/>
              </a:ext>
            </a:extLst>
          </p:cNvPr>
          <p:cNvPicPr>
            <a:picLocks noChangeAspect="1"/>
          </p:cNvPicPr>
          <p:nvPr/>
        </p:nvPicPr>
        <p:blipFill>
          <a:blip r:embed="rId2"/>
          <a:stretch>
            <a:fillRect/>
          </a:stretch>
        </p:blipFill>
        <p:spPr>
          <a:xfrm>
            <a:off x="762000" y="2075243"/>
            <a:ext cx="7924800" cy="808653"/>
          </a:xfrm>
          <a:prstGeom prst="rect">
            <a:avLst/>
          </a:prstGeom>
        </p:spPr>
      </p:pic>
      <p:sp>
        <p:nvSpPr>
          <p:cNvPr id="12" name="Rectangle 11">
            <a:extLst>
              <a:ext uri="{FF2B5EF4-FFF2-40B4-BE49-F238E27FC236}">
                <a16:creationId xmlns:a16="http://schemas.microsoft.com/office/drawing/2014/main" id="{8B1AAE9D-F3CE-7BAA-BC0C-211E379CB984}"/>
              </a:ext>
            </a:extLst>
          </p:cNvPr>
          <p:cNvSpPr/>
          <p:nvPr/>
        </p:nvSpPr>
        <p:spPr bwMode="auto">
          <a:xfrm>
            <a:off x="4572000" y="1722836"/>
            <a:ext cx="3657600" cy="902467"/>
          </a:xfrm>
          <a:prstGeom prst="rect">
            <a:avLst/>
          </a:prstGeom>
          <a:noFill/>
          <a:ln w="1905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184187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MMS Ranging: POLL, RESP, REPORT</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557349" y="4572000"/>
            <a:ext cx="8305800" cy="2920357"/>
          </a:xfrm>
        </p:spPr>
        <p:txBody>
          <a:bodyPr/>
          <a:lstStyle/>
          <a:p>
            <a:pPr>
              <a:spcBef>
                <a:spcPts val="600"/>
              </a:spcBef>
              <a:spcAft>
                <a:spcPts val="600"/>
              </a:spcAft>
              <a:buFont typeface="Arial" panose="020B0604020202020204" pitchFamily="34" charset="0"/>
              <a:buChar char="•"/>
            </a:pPr>
            <a:r>
              <a:rPr lang="en-US" sz="1800" dirty="0" err="1"/>
              <a:t>MsgCtl</a:t>
            </a:r>
            <a:r>
              <a:rPr lang="en-US" sz="1800" dirty="0"/>
              <a:t>=0x00 (Variant: “Unencrypted SS-TWR NBA-UWB MMS”, Version 0)</a:t>
            </a:r>
          </a:p>
          <a:p>
            <a:pPr lvl="1">
              <a:spcBef>
                <a:spcPts val="600"/>
              </a:spcBef>
              <a:spcAft>
                <a:spcPts val="600"/>
              </a:spcAft>
              <a:buFont typeface="Arial" panose="020B0604020202020204" pitchFamily="34" charset="0"/>
              <a:buChar char="•"/>
            </a:pPr>
            <a:r>
              <a:rPr lang="en-US" sz="1400" dirty="0"/>
              <a:t>12 bytes providing 576us total packet airtime @ 250k O-QPSK</a:t>
            </a:r>
          </a:p>
          <a:p>
            <a:pPr lvl="1">
              <a:spcBef>
                <a:spcPts val="600"/>
              </a:spcBef>
              <a:spcAft>
                <a:spcPts val="600"/>
              </a:spcAft>
              <a:buFont typeface="Arial" panose="020B0604020202020204" pitchFamily="34" charset="0"/>
              <a:buChar char="•"/>
            </a:pPr>
            <a:r>
              <a:rPr lang="en-US" sz="1400" dirty="0"/>
              <a:t>Turn-around-time (TAT) of Responder (“</a:t>
            </a:r>
            <a:r>
              <a:rPr lang="en-US" sz="1400" dirty="0" err="1"/>
              <a:t>T_Reply</a:t>
            </a:r>
            <a:r>
              <a:rPr lang="en-US" sz="1400" dirty="0"/>
              <a:t>” in 4z) / Round-trip-time (RTT) of Initiator (“</a:t>
            </a:r>
            <a:r>
              <a:rPr lang="en-US" sz="1400" dirty="0" err="1"/>
              <a:t>T_Round</a:t>
            </a:r>
            <a:r>
              <a:rPr lang="en-US" sz="1400" dirty="0"/>
              <a:t>” in 4z) </a:t>
            </a:r>
          </a:p>
          <a:p>
            <a:pPr lvl="1">
              <a:spcBef>
                <a:spcPts val="600"/>
              </a:spcBef>
              <a:spcAft>
                <a:spcPts val="600"/>
              </a:spcAft>
              <a:buFont typeface="Arial" panose="020B0604020202020204" pitchFamily="34" charset="0"/>
              <a:buChar char="•"/>
            </a:pPr>
            <a:r>
              <a:rPr lang="en-US" sz="1400" dirty="0"/>
              <a:t>Dynamically present, variable length arbitrary pass-through data (</a:t>
            </a:r>
            <a:r>
              <a:rPr lang="en-US" sz="1400" dirty="0" err="1"/>
              <a:t>PTData</a:t>
            </a:r>
            <a:r>
              <a:rPr lang="en-US" sz="1400" dirty="0"/>
              <a:t>) for providing minimal bi-directional data exchange functionality between MMS applications (higher layer)</a:t>
            </a:r>
            <a:endParaRPr lang="en-US" sz="1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15</a:t>
            </a:fld>
            <a:endParaRPr lang="en-US" altLang="en-US"/>
          </a:p>
        </p:txBody>
      </p:sp>
      <p:pic>
        <p:nvPicPr>
          <p:cNvPr id="7" name="Picture 6">
            <a:extLst>
              <a:ext uri="{FF2B5EF4-FFF2-40B4-BE49-F238E27FC236}">
                <a16:creationId xmlns:a16="http://schemas.microsoft.com/office/drawing/2014/main" id="{C3FE6112-7B46-E2A1-29A9-939CD1352DF3}"/>
              </a:ext>
            </a:extLst>
          </p:cNvPr>
          <p:cNvPicPr>
            <a:picLocks noChangeAspect="1"/>
          </p:cNvPicPr>
          <p:nvPr/>
        </p:nvPicPr>
        <p:blipFill>
          <a:blip r:embed="rId2"/>
          <a:stretch>
            <a:fillRect/>
          </a:stretch>
        </p:blipFill>
        <p:spPr>
          <a:xfrm>
            <a:off x="2017849" y="1752600"/>
            <a:ext cx="5384800" cy="2585689"/>
          </a:xfrm>
          <a:prstGeom prst="rect">
            <a:avLst/>
          </a:prstGeom>
        </p:spPr>
      </p:pic>
    </p:spTree>
    <p:extLst>
      <p:ext uri="{BB962C8B-B14F-4D97-AF65-F5344CB8AC3E}">
        <p14:creationId xmlns:p14="http://schemas.microsoft.com/office/powerpoint/2010/main" val="1672157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Poll (</a:t>
            </a:r>
            <a:r>
              <a:rPr lang="en-US" dirty="0" err="1"/>
              <a:t>MsgCtl</a:t>
            </a:r>
            <a:r>
              <a:rPr lang="en-US" dirty="0"/>
              <a:t>=0x00)</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3727450"/>
            <a:ext cx="7772400" cy="2597149"/>
          </a:xfrm>
        </p:spPr>
        <p:txBody>
          <a:bodyPr/>
          <a:lstStyle/>
          <a:p>
            <a:pPr>
              <a:spcBef>
                <a:spcPts val="600"/>
              </a:spcBef>
              <a:spcAft>
                <a:spcPts val="600"/>
              </a:spcAft>
              <a:buFont typeface="Arial" panose="020B0604020202020204" pitchFamily="34" charset="0"/>
              <a:buChar char="•"/>
            </a:pPr>
            <a:r>
              <a:rPr lang="en-US" sz="1800" dirty="0"/>
              <a:t>1-octet message ID (0x04: “POLL”)</a:t>
            </a:r>
          </a:p>
          <a:p>
            <a:pPr>
              <a:spcBef>
                <a:spcPts val="600"/>
              </a:spcBef>
              <a:spcAft>
                <a:spcPts val="600"/>
              </a:spcAft>
              <a:buFont typeface="Arial" panose="020B0604020202020204" pitchFamily="34" charset="0"/>
              <a:buChar char="•"/>
            </a:pPr>
            <a:r>
              <a:rPr lang="en-US" sz="1800" dirty="0"/>
              <a:t>3-octet RPA hash + 3-byte RPA </a:t>
            </a:r>
            <a:r>
              <a:rPr lang="en-US" sz="1800" dirty="0" err="1"/>
              <a:t>prand</a:t>
            </a:r>
            <a:endParaRPr lang="en-US" sz="1800" dirty="0"/>
          </a:p>
          <a:p>
            <a:pPr lvl="1">
              <a:spcBef>
                <a:spcPts val="600"/>
              </a:spcBef>
              <a:spcAft>
                <a:spcPts val="600"/>
              </a:spcAft>
              <a:buFont typeface="Arial" panose="020B0604020202020204" pitchFamily="34" charset="0"/>
              <a:buChar char="•"/>
            </a:pPr>
            <a:r>
              <a:rPr lang="en-US" sz="1400" dirty="0"/>
              <a:t>Initiator may reset </a:t>
            </a:r>
            <a:r>
              <a:rPr lang="en-US" sz="1400" dirty="0" err="1"/>
              <a:t>prand</a:t>
            </a:r>
            <a:r>
              <a:rPr lang="en-US" sz="1400" dirty="0"/>
              <a:t> every every ranging block to obtain new RPA hash</a:t>
            </a:r>
          </a:p>
          <a:p>
            <a:pPr>
              <a:spcBef>
                <a:spcPts val="600"/>
              </a:spcBef>
              <a:spcAft>
                <a:spcPts val="600"/>
              </a:spcAft>
              <a:buFont typeface="Arial" panose="020B0604020202020204" pitchFamily="34" charset="0"/>
              <a:buChar char="•"/>
            </a:pPr>
            <a:r>
              <a:rPr lang="en-US" sz="1800" dirty="0"/>
              <a:t>1-octet message control, setting the following message content</a:t>
            </a:r>
          </a:p>
          <a:p>
            <a:pPr lvl="1">
              <a:spcBef>
                <a:spcPts val="600"/>
              </a:spcBef>
              <a:spcAft>
                <a:spcPts val="600"/>
              </a:spcAft>
              <a:buFont typeface="Arial" panose="020B0604020202020204" pitchFamily="34" charset="0"/>
              <a:buChar char="•"/>
            </a:pPr>
            <a:r>
              <a:rPr lang="en-US" sz="1400" dirty="0"/>
              <a:t>0x00: </a:t>
            </a:r>
            <a:r>
              <a:rPr lang="en-US" sz="1400" dirty="0" err="1"/>
              <a:t>MessageContent</a:t>
            </a:r>
            <a:r>
              <a:rPr lang="en-US" sz="1400" dirty="0"/>
              <a:t> = [0x00, 0x00], i.e., two octets for CFO estimation</a:t>
            </a:r>
          </a:p>
          <a:p>
            <a:pPr>
              <a:spcBef>
                <a:spcPts val="600"/>
              </a:spcBef>
              <a:spcAft>
                <a:spcPts val="600"/>
              </a:spcAft>
              <a:buFont typeface="Arial" panose="020B0604020202020204" pitchFamily="34" charset="0"/>
              <a:buChar char="•"/>
            </a:pPr>
            <a:r>
              <a:rPr lang="en-US" sz="1800" dirty="0"/>
              <a:t>2-octet CRC16</a:t>
            </a:r>
            <a:endParaRPr lang="en-US" sz="20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16</a:t>
            </a:fld>
            <a:endParaRPr lang="en-US" altLang="en-US"/>
          </a:p>
        </p:txBody>
      </p:sp>
      <p:pic>
        <p:nvPicPr>
          <p:cNvPr id="14" name="Picture 13">
            <a:extLst>
              <a:ext uri="{FF2B5EF4-FFF2-40B4-BE49-F238E27FC236}">
                <a16:creationId xmlns:a16="http://schemas.microsoft.com/office/drawing/2014/main" id="{A442941F-DE85-4756-6257-7AB3BCE81FC1}"/>
              </a:ext>
            </a:extLst>
          </p:cNvPr>
          <p:cNvPicPr>
            <a:picLocks noChangeAspect="1"/>
          </p:cNvPicPr>
          <p:nvPr/>
        </p:nvPicPr>
        <p:blipFill>
          <a:blip r:embed="rId2"/>
          <a:stretch>
            <a:fillRect/>
          </a:stretch>
        </p:blipFill>
        <p:spPr>
          <a:xfrm>
            <a:off x="1930400" y="2051050"/>
            <a:ext cx="5283200" cy="1079500"/>
          </a:xfrm>
          <a:prstGeom prst="rect">
            <a:avLst/>
          </a:prstGeom>
        </p:spPr>
      </p:pic>
    </p:spTree>
    <p:extLst>
      <p:ext uri="{BB962C8B-B14F-4D97-AF65-F5344CB8AC3E}">
        <p14:creationId xmlns:p14="http://schemas.microsoft.com/office/powerpoint/2010/main" val="1394305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Response (</a:t>
            </a:r>
            <a:r>
              <a:rPr lang="en-US" dirty="0" err="1"/>
              <a:t>MsgCtl</a:t>
            </a:r>
            <a:r>
              <a:rPr lang="en-US" dirty="0"/>
              <a:t>=0x00)</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3657600"/>
            <a:ext cx="7772400" cy="2667000"/>
          </a:xfrm>
        </p:spPr>
        <p:txBody>
          <a:bodyPr/>
          <a:lstStyle/>
          <a:p>
            <a:pPr>
              <a:spcBef>
                <a:spcPts val="600"/>
              </a:spcBef>
              <a:spcAft>
                <a:spcPts val="600"/>
              </a:spcAft>
              <a:buFont typeface="Arial" panose="020B0604020202020204" pitchFamily="34" charset="0"/>
              <a:buChar char="•"/>
            </a:pPr>
            <a:r>
              <a:rPr lang="en-US" sz="1800" dirty="0"/>
              <a:t>1-octet message ID (0x05: “RESP”)</a:t>
            </a:r>
          </a:p>
          <a:p>
            <a:pPr>
              <a:spcBef>
                <a:spcPts val="600"/>
              </a:spcBef>
              <a:spcAft>
                <a:spcPts val="600"/>
              </a:spcAft>
              <a:buFont typeface="Arial" panose="020B0604020202020204" pitchFamily="34" charset="0"/>
              <a:buChar char="•"/>
            </a:pPr>
            <a:r>
              <a:rPr lang="en-US" sz="1800" dirty="0"/>
              <a:t>3-octet RPA hash (</a:t>
            </a:r>
            <a:r>
              <a:rPr lang="en-US" sz="1800" dirty="0" err="1"/>
              <a:t>prand</a:t>
            </a:r>
            <a:r>
              <a:rPr lang="en-US" sz="1800" dirty="0"/>
              <a:t> known from POLL)</a:t>
            </a:r>
          </a:p>
          <a:p>
            <a:pPr>
              <a:spcBef>
                <a:spcPts val="600"/>
              </a:spcBef>
              <a:spcAft>
                <a:spcPts val="600"/>
              </a:spcAft>
              <a:buFont typeface="Arial" panose="020B0604020202020204" pitchFamily="34" charset="0"/>
              <a:buChar char="•"/>
            </a:pPr>
            <a:r>
              <a:rPr lang="en-US" sz="1800" dirty="0"/>
              <a:t>1-octet message control, setting the following message content</a:t>
            </a:r>
          </a:p>
          <a:p>
            <a:pPr lvl="1">
              <a:spcBef>
                <a:spcPts val="600"/>
              </a:spcBef>
              <a:spcAft>
                <a:spcPts val="600"/>
              </a:spcAft>
              <a:buFont typeface="Arial" panose="020B0604020202020204" pitchFamily="34" charset="0"/>
              <a:buChar char="•"/>
            </a:pPr>
            <a:r>
              <a:rPr lang="en-US" sz="1400" dirty="0"/>
              <a:t>0x00: </a:t>
            </a:r>
            <a:r>
              <a:rPr lang="en-US" sz="1400" dirty="0" err="1"/>
              <a:t>MessageContent</a:t>
            </a:r>
            <a:r>
              <a:rPr lang="en-US" sz="1400" dirty="0"/>
              <a:t> = [0x00, 0x00, 0x00, 0x00, 0x00], i.e., 5 octets for CFO estimation</a:t>
            </a:r>
          </a:p>
          <a:p>
            <a:pPr>
              <a:spcBef>
                <a:spcPts val="600"/>
              </a:spcBef>
              <a:spcAft>
                <a:spcPts val="600"/>
              </a:spcAft>
              <a:buFont typeface="Arial" panose="020B0604020202020204" pitchFamily="34" charset="0"/>
              <a:buChar char="•"/>
            </a:pPr>
            <a:r>
              <a:rPr lang="en-US" sz="1800" dirty="0"/>
              <a:t>2-octet CRC16</a:t>
            </a:r>
          </a:p>
          <a:p>
            <a:pPr lvl="1">
              <a:spcBef>
                <a:spcPts val="600"/>
              </a:spcBef>
              <a:spcAft>
                <a:spcPts val="600"/>
              </a:spcAft>
              <a:buFont typeface="Arial" panose="020B0604020202020204" pitchFamily="34" charset="0"/>
              <a:buChar char="•"/>
            </a:pPr>
            <a:endParaRPr lang="en-US" sz="1400" dirty="0"/>
          </a:p>
          <a:p>
            <a:pPr lvl="1">
              <a:spcBef>
                <a:spcPts val="600"/>
              </a:spcBef>
              <a:spcAft>
                <a:spcPts val="600"/>
              </a:spcAft>
              <a:buFont typeface="Arial" panose="020B0604020202020204" pitchFamily="34" charset="0"/>
              <a:buChar char="•"/>
            </a:pPr>
            <a:endParaRPr lang="en-US" sz="1400" dirty="0"/>
          </a:p>
          <a:p>
            <a:pPr lvl="1">
              <a:spcBef>
                <a:spcPts val="600"/>
              </a:spcBef>
              <a:spcAft>
                <a:spcPts val="600"/>
              </a:spcAft>
              <a:buFont typeface="Arial" panose="020B0604020202020204" pitchFamily="34" charset="0"/>
              <a:buChar char="•"/>
            </a:pPr>
            <a:endParaRPr lang="en-US" sz="14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17</a:t>
            </a:fld>
            <a:endParaRPr lang="en-US" altLang="en-US"/>
          </a:p>
        </p:txBody>
      </p:sp>
      <p:pic>
        <p:nvPicPr>
          <p:cNvPr id="8" name="Picture 7">
            <a:extLst>
              <a:ext uri="{FF2B5EF4-FFF2-40B4-BE49-F238E27FC236}">
                <a16:creationId xmlns:a16="http://schemas.microsoft.com/office/drawing/2014/main" id="{2C1394AC-77F0-5ABD-ABA1-3ACFF9F72AA9}"/>
              </a:ext>
            </a:extLst>
          </p:cNvPr>
          <p:cNvPicPr>
            <a:picLocks noChangeAspect="1"/>
          </p:cNvPicPr>
          <p:nvPr/>
        </p:nvPicPr>
        <p:blipFill>
          <a:blip r:embed="rId2"/>
          <a:stretch>
            <a:fillRect/>
          </a:stretch>
        </p:blipFill>
        <p:spPr>
          <a:xfrm>
            <a:off x="1644650" y="1962944"/>
            <a:ext cx="5854700" cy="1079500"/>
          </a:xfrm>
          <a:prstGeom prst="rect">
            <a:avLst/>
          </a:prstGeom>
        </p:spPr>
      </p:pic>
    </p:spTree>
    <p:extLst>
      <p:ext uri="{BB962C8B-B14F-4D97-AF65-F5344CB8AC3E}">
        <p14:creationId xmlns:p14="http://schemas.microsoft.com/office/powerpoint/2010/main" val="3157444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Initiator Report (</a:t>
            </a:r>
            <a:r>
              <a:rPr lang="en-US" dirty="0" err="1"/>
              <a:t>MsgCtl</a:t>
            </a:r>
            <a:r>
              <a:rPr lang="en-US" dirty="0"/>
              <a:t>=0x00)</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3198654"/>
            <a:ext cx="8153400" cy="3352800"/>
          </a:xfrm>
        </p:spPr>
        <p:txBody>
          <a:bodyPr/>
          <a:lstStyle/>
          <a:p>
            <a:pPr>
              <a:spcBef>
                <a:spcPts val="600"/>
              </a:spcBef>
              <a:spcAft>
                <a:spcPts val="600"/>
              </a:spcAft>
              <a:buFont typeface="Arial" panose="020B0604020202020204" pitchFamily="34" charset="0"/>
              <a:buChar char="•"/>
            </a:pPr>
            <a:r>
              <a:rPr lang="en-US" sz="1400" dirty="0"/>
              <a:t>1-octet message ID (0x06: REPORT Initiator)</a:t>
            </a:r>
          </a:p>
          <a:p>
            <a:pPr>
              <a:spcBef>
                <a:spcPts val="600"/>
              </a:spcBef>
              <a:spcAft>
                <a:spcPts val="600"/>
              </a:spcAft>
              <a:buFont typeface="Arial" panose="020B0604020202020204" pitchFamily="34" charset="0"/>
              <a:buChar char="•"/>
            </a:pPr>
            <a:r>
              <a:rPr lang="en-US" sz="1400" dirty="0"/>
              <a:t>3-octet private session address (RPA </a:t>
            </a:r>
            <a:r>
              <a:rPr lang="en-US" sz="1400" dirty="0" err="1"/>
              <a:t>prand</a:t>
            </a:r>
            <a:r>
              <a:rPr lang="en-US" sz="1400" dirty="0"/>
              <a:t> known from POLL)</a:t>
            </a:r>
          </a:p>
          <a:p>
            <a:pPr>
              <a:spcBef>
                <a:spcPts val="600"/>
              </a:spcBef>
              <a:spcAft>
                <a:spcPts val="600"/>
              </a:spcAft>
              <a:buFont typeface="Arial" panose="020B0604020202020204" pitchFamily="34" charset="0"/>
              <a:buChar char="•"/>
            </a:pPr>
            <a:r>
              <a:rPr lang="en-US" sz="1400" dirty="0"/>
              <a:t>1-octet message control, setting the following message content</a:t>
            </a:r>
          </a:p>
          <a:p>
            <a:pPr lvl="1">
              <a:spcBef>
                <a:spcPts val="600"/>
              </a:spcBef>
              <a:spcAft>
                <a:spcPts val="600"/>
              </a:spcAft>
              <a:buFont typeface="Arial" panose="020B0604020202020204" pitchFamily="34" charset="0"/>
              <a:buChar char="•"/>
            </a:pPr>
            <a:r>
              <a:rPr lang="en-US" sz="1400" dirty="0"/>
              <a:t>0x00: </a:t>
            </a:r>
            <a:r>
              <a:rPr lang="en-US" sz="1400" dirty="0" err="1"/>
              <a:t>MessageContent</a:t>
            </a:r>
            <a:r>
              <a:rPr lang="en-US" sz="1400" dirty="0"/>
              <a:t> = RTT[5] + </a:t>
            </a:r>
            <a:r>
              <a:rPr lang="en-US" sz="1400" dirty="0" err="1"/>
              <a:t>PTLen</a:t>
            </a:r>
            <a:r>
              <a:rPr lang="en-US" sz="1400" dirty="0"/>
              <a:t>[1] + </a:t>
            </a:r>
            <a:r>
              <a:rPr lang="en-US" sz="1400" dirty="0" err="1"/>
              <a:t>PTData</a:t>
            </a:r>
            <a:r>
              <a:rPr lang="en-US" sz="1400" dirty="0"/>
              <a:t>[</a:t>
            </a:r>
            <a:r>
              <a:rPr lang="en-US" sz="1400" dirty="0" err="1"/>
              <a:t>PTLen</a:t>
            </a:r>
            <a:r>
              <a:rPr lang="en-US" sz="1400" dirty="0"/>
              <a:t>]</a:t>
            </a:r>
          </a:p>
          <a:p>
            <a:pPr lvl="2">
              <a:spcBef>
                <a:spcPts val="600"/>
              </a:spcBef>
              <a:spcAft>
                <a:spcPts val="600"/>
              </a:spcAft>
              <a:buFont typeface="Arial" panose="020B0604020202020204" pitchFamily="34" charset="0"/>
              <a:buChar char="•"/>
            </a:pPr>
            <a:r>
              <a:rPr lang="en-US" sz="1400" dirty="0"/>
              <a:t>Round-Trip-Time (RTT), 5 octets at resolution 1ps =&gt; range up to ~1s</a:t>
            </a:r>
          </a:p>
          <a:p>
            <a:pPr lvl="2">
              <a:spcBef>
                <a:spcPts val="600"/>
              </a:spcBef>
              <a:spcAft>
                <a:spcPts val="600"/>
              </a:spcAft>
              <a:buFont typeface="Arial" panose="020B0604020202020204" pitchFamily="34" charset="0"/>
              <a:buChar char="•"/>
            </a:pPr>
            <a:r>
              <a:rPr lang="en-US" sz="1400" dirty="0" err="1"/>
              <a:t>PTLen</a:t>
            </a:r>
            <a:r>
              <a:rPr lang="en-US" sz="1400" dirty="0"/>
              <a:t> and </a:t>
            </a:r>
            <a:r>
              <a:rPr lang="en-US" sz="1400" dirty="0" err="1"/>
              <a:t>PTData</a:t>
            </a:r>
            <a:r>
              <a:rPr lang="en-US" sz="1400" dirty="0"/>
              <a:t> piggy-back up to 32 octets pass-through data to higher layer</a:t>
            </a:r>
          </a:p>
          <a:p>
            <a:pPr lvl="3">
              <a:spcBef>
                <a:spcPts val="600"/>
              </a:spcBef>
              <a:spcAft>
                <a:spcPts val="600"/>
              </a:spcAft>
              <a:buFont typeface="Arial" panose="020B0604020202020204" pitchFamily="34" charset="0"/>
              <a:buChar char="•"/>
            </a:pPr>
            <a:r>
              <a:rPr lang="en-US" sz="1400" dirty="0"/>
              <a:t>per-message optional field presence controlled by PHR Len </a:t>
            </a:r>
          </a:p>
          <a:p>
            <a:pPr lvl="3">
              <a:spcBef>
                <a:spcPts val="600"/>
              </a:spcBef>
              <a:spcAft>
                <a:spcPts val="600"/>
              </a:spcAft>
              <a:buFont typeface="Arial" panose="020B0604020202020204" pitchFamily="34" charset="0"/>
              <a:buChar char="•"/>
            </a:pPr>
            <a:r>
              <a:rPr lang="en-US" sz="1400" dirty="0"/>
              <a:t>12-44 octets, 576-1600 us total packet duration @ 250k, or 380-892us @ 500k K=7</a:t>
            </a:r>
          </a:p>
          <a:p>
            <a:pPr>
              <a:spcBef>
                <a:spcPts val="600"/>
              </a:spcBef>
              <a:spcAft>
                <a:spcPts val="600"/>
              </a:spcAft>
              <a:buFont typeface="Arial" panose="020B0604020202020204" pitchFamily="34" charset="0"/>
              <a:buChar char="•"/>
            </a:pPr>
            <a:r>
              <a:rPr lang="en-US" sz="1400" dirty="0"/>
              <a:t>2-octet CRC16</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18</a:t>
            </a:fld>
            <a:endParaRPr lang="en-US" altLang="en-US"/>
          </a:p>
        </p:txBody>
      </p:sp>
      <p:pic>
        <p:nvPicPr>
          <p:cNvPr id="9" name="Picture 8">
            <a:extLst>
              <a:ext uri="{FF2B5EF4-FFF2-40B4-BE49-F238E27FC236}">
                <a16:creationId xmlns:a16="http://schemas.microsoft.com/office/drawing/2014/main" id="{7EB1FAF9-27D9-9771-C397-F404DBD36C15}"/>
              </a:ext>
            </a:extLst>
          </p:cNvPr>
          <p:cNvPicPr>
            <a:picLocks noChangeAspect="1"/>
          </p:cNvPicPr>
          <p:nvPr/>
        </p:nvPicPr>
        <p:blipFill>
          <a:blip r:embed="rId2"/>
          <a:stretch>
            <a:fillRect/>
          </a:stretch>
        </p:blipFill>
        <p:spPr>
          <a:xfrm>
            <a:off x="147638" y="1802674"/>
            <a:ext cx="8394700" cy="1155700"/>
          </a:xfrm>
          <a:prstGeom prst="rect">
            <a:avLst/>
          </a:prstGeom>
        </p:spPr>
      </p:pic>
    </p:spTree>
    <p:extLst>
      <p:ext uri="{BB962C8B-B14F-4D97-AF65-F5344CB8AC3E}">
        <p14:creationId xmlns:p14="http://schemas.microsoft.com/office/powerpoint/2010/main" val="57870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Responder Report (</a:t>
            </a:r>
            <a:r>
              <a:rPr lang="en-US" dirty="0" err="1"/>
              <a:t>MsgCtl</a:t>
            </a:r>
            <a:r>
              <a:rPr lang="en-US" dirty="0"/>
              <a:t>=0x00)</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3048000"/>
            <a:ext cx="7772400" cy="3276600"/>
          </a:xfrm>
        </p:spPr>
        <p:txBody>
          <a:bodyPr/>
          <a:lstStyle/>
          <a:p>
            <a:pPr>
              <a:spcBef>
                <a:spcPts val="600"/>
              </a:spcBef>
              <a:spcAft>
                <a:spcPts val="600"/>
              </a:spcAft>
              <a:buFont typeface="Arial" panose="020B0604020202020204" pitchFamily="34" charset="0"/>
              <a:buChar char="•"/>
            </a:pPr>
            <a:r>
              <a:rPr lang="en-US" sz="1400" dirty="0"/>
              <a:t>1-octet message ID (0x07: REPORT Responder)</a:t>
            </a:r>
          </a:p>
          <a:p>
            <a:pPr>
              <a:spcBef>
                <a:spcPts val="600"/>
              </a:spcBef>
              <a:spcAft>
                <a:spcPts val="600"/>
              </a:spcAft>
              <a:buFont typeface="Arial" panose="020B0604020202020204" pitchFamily="34" charset="0"/>
              <a:buChar char="•"/>
            </a:pPr>
            <a:r>
              <a:rPr lang="en-US" sz="1400" dirty="0"/>
              <a:t>3-octet private session address (RPA </a:t>
            </a:r>
            <a:r>
              <a:rPr lang="en-US" sz="1400" dirty="0" err="1"/>
              <a:t>prand</a:t>
            </a:r>
            <a:r>
              <a:rPr lang="en-US" sz="1400" dirty="0"/>
              <a:t> known from POLL)</a:t>
            </a:r>
          </a:p>
          <a:p>
            <a:pPr>
              <a:spcBef>
                <a:spcPts val="600"/>
              </a:spcBef>
              <a:spcAft>
                <a:spcPts val="600"/>
              </a:spcAft>
              <a:buFont typeface="Arial" panose="020B0604020202020204" pitchFamily="34" charset="0"/>
              <a:buChar char="•"/>
            </a:pPr>
            <a:r>
              <a:rPr lang="en-US" sz="1400" dirty="0"/>
              <a:t>1-octet message control, setting the following message content</a:t>
            </a:r>
          </a:p>
          <a:p>
            <a:pPr lvl="1">
              <a:spcBef>
                <a:spcPts val="600"/>
              </a:spcBef>
              <a:spcAft>
                <a:spcPts val="600"/>
              </a:spcAft>
              <a:buFont typeface="Arial" panose="020B0604020202020204" pitchFamily="34" charset="0"/>
              <a:buChar char="•"/>
            </a:pPr>
            <a:r>
              <a:rPr lang="en-US" sz="1400" dirty="0"/>
              <a:t>0x00: </a:t>
            </a:r>
            <a:r>
              <a:rPr lang="en-US" sz="1400" dirty="0" err="1"/>
              <a:t>MessageContent</a:t>
            </a:r>
            <a:r>
              <a:rPr lang="en-US" sz="1400" dirty="0"/>
              <a:t> = TAT[5] + </a:t>
            </a:r>
            <a:r>
              <a:rPr lang="en-US" sz="1400" dirty="0" err="1"/>
              <a:t>PTLen</a:t>
            </a:r>
            <a:r>
              <a:rPr lang="en-US" sz="1400" dirty="0"/>
              <a:t>[1] + </a:t>
            </a:r>
            <a:r>
              <a:rPr lang="en-US" sz="1400" dirty="0" err="1"/>
              <a:t>PTData</a:t>
            </a:r>
            <a:r>
              <a:rPr lang="en-US" sz="1400" dirty="0"/>
              <a:t>[</a:t>
            </a:r>
            <a:r>
              <a:rPr lang="en-US" sz="1400" dirty="0" err="1"/>
              <a:t>PTLen</a:t>
            </a:r>
            <a:r>
              <a:rPr lang="en-US" sz="1400" dirty="0"/>
              <a:t>]</a:t>
            </a:r>
          </a:p>
          <a:p>
            <a:pPr lvl="2">
              <a:spcBef>
                <a:spcPts val="600"/>
              </a:spcBef>
              <a:spcAft>
                <a:spcPts val="600"/>
              </a:spcAft>
              <a:buFont typeface="Arial" panose="020B0604020202020204" pitchFamily="34" charset="0"/>
              <a:buChar char="•"/>
            </a:pPr>
            <a:r>
              <a:rPr lang="en-US" sz="1400" dirty="0"/>
              <a:t>Turn-Around-Time (TAT) at resolution 1ps</a:t>
            </a:r>
          </a:p>
          <a:p>
            <a:pPr lvl="2">
              <a:spcBef>
                <a:spcPts val="600"/>
              </a:spcBef>
              <a:spcAft>
                <a:spcPts val="600"/>
              </a:spcAft>
              <a:buFont typeface="Arial" panose="020B0604020202020204" pitchFamily="34" charset="0"/>
              <a:buChar char="•"/>
            </a:pPr>
            <a:r>
              <a:rPr lang="en-US" sz="1400" dirty="0" err="1"/>
              <a:t>PTLen</a:t>
            </a:r>
            <a:r>
              <a:rPr lang="en-US" sz="1400" dirty="0"/>
              <a:t> and </a:t>
            </a:r>
            <a:r>
              <a:rPr lang="en-US" sz="1400" dirty="0" err="1"/>
              <a:t>PTData</a:t>
            </a:r>
            <a:r>
              <a:rPr lang="en-US" sz="1400" dirty="0"/>
              <a:t> piggy-back up to 32 octets pass-through data to higher layer</a:t>
            </a:r>
          </a:p>
          <a:p>
            <a:pPr lvl="3">
              <a:spcBef>
                <a:spcPts val="600"/>
              </a:spcBef>
              <a:spcAft>
                <a:spcPts val="600"/>
              </a:spcAft>
              <a:buFont typeface="Arial" panose="020B0604020202020204" pitchFamily="34" charset="0"/>
              <a:buChar char="•"/>
            </a:pPr>
            <a:r>
              <a:rPr lang="en-US" sz="1400" dirty="0"/>
              <a:t>per-message optional field presence controlled by PHR Len </a:t>
            </a:r>
          </a:p>
          <a:p>
            <a:pPr lvl="3">
              <a:spcBef>
                <a:spcPts val="600"/>
              </a:spcBef>
              <a:spcAft>
                <a:spcPts val="600"/>
              </a:spcAft>
              <a:buFont typeface="Arial" panose="020B0604020202020204" pitchFamily="34" charset="0"/>
              <a:buChar char="•"/>
            </a:pPr>
            <a:r>
              <a:rPr lang="en-US" sz="1400" dirty="0"/>
              <a:t>12-44 octets, 576-1600 us total packet duration @ 250k, or 380-892us @ 500k K=7</a:t>
            </a:r>
          </a:p>
          <a:p>
            <a:pPr>
              <a:spcBef>
                <a:spcPts val="600"/>
              </a:spcBef>
              <a:spcAft>
                <a:spcPts val="600"/>
              </a:spcAft>
              <a:buFont typeface="Arial" panose="020B0604020202020204" pitchFamily="34" charset="0"/>
              <a:buChar char="•"/>
            </a:pPr>
            <a:r>
              <a:rPr lang="en-US" sz="1400" dirty="0"/>
              <a:t>2-octet CRC16</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19</a:t>
            </a:fld>
            <a:endParaRPr lang="en-US" altLang="en-US"/>
          </a:p>
        </p:txBody>
      </p:sp>
      <p:pic>
        <p:nvPicPr>
          <p:cNvPr id="9" name="Picture 8">
            <a:extLst>
              <a:ext uri="{FF2B5EF4-FFF2-40B4-BE49-F238E27FC236}">
                <a16:creationId xmlns:a16="http://schemas.microsoft.com/office/drawing/2014/main" id="{642E2F98-AF66-60F4-804D-3EE1B1D1ED3F}"/>
              </a:ext>
            </a:extLst>
          </p:cNvPr>
          <p:cNvPicPr>
            <a:picLocks noChangeAspect="1"/>
          </p:cNvPicPr>
          <p:nvPr/>
        </p:nvPicPr>
        <p:blipFill>
          <a:blip r:embed="rId2"/>
          <a:stretch>
            <a:fillRect/>
          </a:stretch>
        </p:blipFill>
        <p:spPr>
          <a:xfrm>
            <a:off x="215900" y="1741487"/>
            <a:ext cx="8394700" cy="1155700"/>
          </a:xfrm>
          <a:prstGeom prst="rect">
            <a:avLst/>
          </a:prstGeom>
        </p:spPr>
      </p:pic>
    </p:spTree>
    <p:extLst>
      <p:ext uri="{BB962C8B-B14F-4D97-AF65-F5344CB8AC3E}">
        <p14:creationId xmlns:p14="http://schemas.microsoft.com/office/powerpoint/2010/main" val="1539572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1588504525"/>
              </p:ext>
            </p:extLst>
          </p:nvPr>
        </p:nvGraphicFramePr>
        <p:xfrm>
          <a:off x="685800" y="908720"/>
          <a:ext cx="7774632" cy="5390611"/>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Compressed PSDUs to initialize multi-millisecond ranging mode for NBA-UWB MMS</a:t>
                      </a: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Compressed PSDUs to initialize multi-millisecond ranging mode for NBA-UWB MMS</a:t>
                      </a: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a:extLst>
              <a:ext uri="{FF2B5EF4-FFF2-40B4-BE49-F238E27FC236}">
                <a16:creationId xmlns:a16="http://schemas.microsoft.com/office/drawing/2014/main" id="{16805F27-FE2C-C4AA-57DA-088CCF284B7D}"/>
              </a:ext>
            </a:extLst>
          </p:cNvPr>
          <p:cNvSpPr>
            <a:spLocks noGrp="1"/>
          </p:cNvSpPr>
          <p:nvPr>
            <p:ph type="dt" sz="half" idx="10"/>
          </p:nvPr>
        </p:nvSpPr>
        <p:spPr/>
        <p:txBody>
          <a:bodyPr/>
          <a:lstStyle/>
          <a:p>
            <a:r>
              <a:rPr lang="en-US" altLang="en-US"/>
              <a:t>May 2023</a:t>
            </a:r>
            <a:endParaRPr lang="en-US" altLang="en-US" dirty="0"/>
          </a:p>
        </p:txBody>
      </p:sp>
      <p:sp>
        <p:nvSpPr>
          <p:cNvPr id="3" name="Footer Placeholder 2">
            <a:extLst>
              <a:ext uri="{FF2B5EF4-FFF2-40B4-BE49-F238E27FC236}">
                <a16:creationId xmlns:a16="http://schemas.microsoft.com/office/drawing/2014/main" id="{B364E93B-4197-C216-3826-51BAEE2A5073}"/>
              </a:ext>
            </a:extLst>
          </p:cNvPr>
          <p:cNvSpPr>
            <a:spLocks noGrp="1"/>
          </p:cNvSpPr>
          <p:nvPr>
            <p:ph type="ftr" sz="quarter" idx="11"/>
          </p:nvPr>
        </p:nvSpPr>
        <p:spPr/>
        <p:txBody>
          <a:bodyPr/>
          <a:lstStyle/>
          <a:p>
            <a:r>
              <a:rPr lang="en-US" altLang="en-US"/>
              <a:t>Krebs et al. (Apple)</a:t>
            </a:r>
            <a:endParaRPr lang="en-US" altLang="en-US" dirty="0"/>
          </a:p>
        </p:txBody>
      </p:sp>
      <p:sp>
        <p:nvSpPr>
          <p:cNvPr id="4" name="Slide Number Placeholder 3">
            <a:extLst>
              <a:ext uri="{FF2B5EF4-FFF2-40B4-BE49-F238E27FC236}">
                <a16:creationId xmlns:a16="http://schemas.microsoft.com/office/drawing/2014/main" id="{0FB6D0F4-AFAA-2AE8-B4BC-EB399F863247}"/>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NBA-MMS UWB PSDU Fields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20</a:t>
            </a:fld>
            <a:endParaRPr lang="en-US" altLang="en-US"/>
          </a:p>
        </p:txBody>
      </p:sp>
      <p:sp>
        <p:nvSpPr>
          <p:cNvPr id="11" name="Content Placeholder 10">
            <a:extLst>
              <a:ext uri="{FF2B5EF4-FFF2-40B4-BE49-F238E27FC236}">
                <a16:creationId xmlns:a16="http://schemas.microsoft.com/office/drawing/2014/main" id="{418845D3-0FF0-6104-AD7F-3B85D09A3DA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4833806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6E89477-BAF8-2B85-9D3F-C3B37A249150}"/>
              </a:ext>
            </a:extLst>
          </p:cNvPr>
          <p:cNvPicPr>
            <a:picLocks noChangeAspect="1"/>
          </p:cNvPicPr>
          <p:nvPr/>
        </p:nvPicPr>
        <p:blipFill>
          <a:blip r:embed="rId2"/>
          <a:stretch>
            <a:fillRect/>
          </a:stretch>
        </p:blipFill>
        <p:spPr>
          <a:xfrm>
            <a:off x="-37011" y="1610722"/>
            <a:ext cx="9144000" cy="2013448"/>
          </a:xfrm>
          <a:prstGeom prst="rect">
            <a:avLst/>
          </a:prstGeom>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Start-of-Ranging: Time Offset</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21</a:t>
            </a:fld>
            <a:endParaRPr lang="en-US" altLang="en-US"/>
          </a:p>
        </p:txBody>
      </p:sp>
      <p:graphicFrame>
        <p:nvGraphicFramePr>
          <p:cNvPr id="22" name="Table 21">
            <a:extLst>
              <a:ext uri="{FF2B5EF4-FFF2-40B4-BE49-F238E27FC236}">
                <a16:creationId xmlns:a16="http://schemas.microsoft.com/office/drawing/2014/main" id="{AB453FE7-C59A-AEBE-3ABE-B43059BF749B}"/>
              </a:ext>
            </a:extLst>
          </p:cNvPr>
          <p:cNvGraphicFramePr>
            <a:graphicFrameLocks noGrp="1"/>
          </p:cNvGraphicFramePr>
          <p:nvPr>
            <p:extLst>
              <p:ext uri="{D42A27DB-BD31-4B8C-83A1-F6EECF244321}">
                <p14:modId xmlns:p14="http://schemas.microsoft.com/office/powerpoint/2010/main" val="4024690771"/>
              </p:ext>
            </p:extLst>
          </p:nvPr>
        </p:nvGraphicFramePr>
        <p:xfrm>
          <a:off x="1722827" y="4538570"/>
          <a:ext cx="5719445" cy="6096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2045715092"/>
                    </a:ext>
                  </a:extLst>
                </a:gridCol>
                <a:gridCol w="643890">
                  <a:extLst>
                    <a:ext uri="{9D8B030D-6E8A-4147-A177-3AD203B41FA5}">
                      <a16:colId xmlns:a16="http://schemas.microsoft.com/office/drawing/2014/main" val="4090334158"/>
                    </a:ext>
                  </a:extLst>
                </a:gridCol>
                <a:gridCol w="3824605">
                  <a:extLst>
                    <a:ext uri="{9D8B030D-6E8A-4147-A177-3AD203B41FA5}">
                      <a16:colId xmlns:a16="http://schemas.microsoft.com/office/drawing/2014/main" val="875116742"/>
                    </a:ext>
                  </a:extLst>
                </a:gridCol>
              </a:tblGrid>
              <a:tr h="0">
                <a:tc>
                  <a:txBody>
                    <a:bodyPr/>
                    <a:lstStyle/>
                    <a:p>
                      <a:pPr marL="0" marR="0" algn="l">
                        <a:lnSpc>
                          <a:spcPts val="1150"/>
                        </a:lnSpc>
                        <a:spcBef>
                          <a:spcPts val="0"/>
                        </a:spcBef>
                        <a:spcAft>
                          <a:spcPts val="1200"/>
                        </a:spcAft>
                      </a:pPr>
                      <a:r>
                        <a:rPr lang="en-GB" sz="1000" dirty="0">
                          <a:effectLst/>
                        </a:rPr>
                        <a:t>Time Offset</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dirty="0">
                          <a:effectLst/>
                        </a:rPr>
                        <a:t>32</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Time offset in 1/499.2MHz resolution between end of SOR packet and beginning of first POLL packet of starting ranging session. </a:t>
                      </a:r>
                      <a:endParaRPr lang="en-US" sz="1000" dirty="0">
                        <a:effectLst/>
                      </a:endParaRPr>
                    </a:p>
                    <a:p>
                      <a:pPr marL="0" marR="0" algn="l">
                        <a:lnSpc>
                          <a:spcPts val="1150"/>
                        </a:lnSpc>
                        <a:spcBef>
                          <a:spcPts val="0"/>
                        </a:spcBef>
                        <a:spcAft>
                          <a:spcPts val="1200"/>
                        </a:spcAft>
                      </a:pPr>
                      <a:r>
                        <a:rPr lang="en-GB" sz="1000" dirty="0">
                          <a:effectLst/>
                        </a:rPr>
                        <a:t>Range: 0 to ~8.6 seconds</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56525992"/>
                  </a:ext>
                </a:extLst>
              </a:tr>
            </a:tbl>
          </a:graphicData>
        </a:graphic>
      </p:graphicFrame>
      <p:graphicFrame>
        <p:nvGraphicFramePr>
          <p:cNvPr id="23" name="Table 22">
            <a:extLst>
              <a:ext uri="{FF2B5EF4-FFF2-40B4-BE49-F238E27FC236}">
                <a16:creationId xmlns:a16="http://schemas.microsoft.com/office/drawing/2014/main" id="{B5F2B5C8-1984-6DBE-543D-EF95DB5C19AE}"/>
              </a:ext>
            </a:extLst>
          </p:cNvPr>
          <p:cNvGraphicFramePr>
            <a:graphicFrameLocks noGrp="1"/>
          </p:cNvGraphicFramePr>
          <p:nvPr>
            <p:extLst>
              <p:ext uri="{D42A27DB-BD31-4B8C-83A1-F6EECF244321}">
                <p14:modId xmlns:p14="http://schemas.microsoft.com/office/powerpoint/2010/main" val="20971097"/>
              </p:ext>
            </p:extLst>
          </p:nvPr>
        </p:nvGraphicFramePr>
        <p:xfrm>
          <a:off x="1722828" y="4233770"/>
          <a:ext cx="5719445" cy="3048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727264357"/>
                    </a:ext>
                  </a:extLst>
                </a:gridCol>
                <a:gridCol w="643890">
                  <a:extLst>
                    <a:ext uri="{9D8B030D-6E8A-4147-A177-3AD203B41FA5}">
                      <a16:colId xmlns:a16="http://schemas.microsoft.com/office/drawing/2014/main" val="4121835580"/>
                    </a:ext>
                  </a:extLst>
                </a:gridCol>
                <a:gridCol w="3824605">
                  <a:extLst>
                    <a:ext uri="{9D8B030D-6E8A-4147-A177-3AD203B41FA5}">
                      <a16:colId xmlns:a16="http://schemas.microsoft.com/office/drawing/2014/main" val="1986921167"/>
                    </a:ext>
                  </a:extLst>
                </a:gridCol>
              </a:tblGrid>
              <a:tr h="0">
                <a:tc>
                  <a:txBody>
                    <a:bodyPr/>
                    <a:lstStyle/>
                    <a:p>
                      <a:pPr marL="0" marR="0" algn="l">
                        <a:lnSpc>
                          <a:spcPts val="1150"/>
                        </a:lnSpc>
                        <a:spcBef>
                          <a:spcPts val="0"/>
                        </a:spcBef>
                        <a:spcAft>
                          <a:spcPts val="1200"/>
                        </a:spcAft>
                      </a:pPr>
                      <a:r>
                        <a:rPr lang="en-GB" sz="1000" dirty="0">
                          <a:effectLst/>
                        </a:rPr>
                        <a:t>Field name</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a:effectLst/>
                        </a:rPr>
                        <a:t>Length in bits</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Description</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02266066"/>
                  </a:ext>
                </a:extLst>
              </a:tr>
            </a:tbl>
          </a:graphicData>
        </a:graphic>
      </p:graphicFrame>
      <p:sp>
        <p:nvSpPr>
          <p:cNvPr id="25" name="Rectangle 24">
            <a:extLst>
              <a:ext uri="{FF2B5EF4-FFF2-40B4-BE49-F238E27FC236}">
                <a16:creationId xmlns:a16="http://schemas.microsoft.com/office/drawing/2014/main" id="{DF67A77C-C3BE-8412-4D51-F93EE70120D2}"/>
              </a:ext>
            </a:extLst>
          </p:cNvPr>
          <p:cNvSpPr/>
          <p:nvPr/>
        </p:nvSpPr>
        <p:spPr bwMode="auto">
          <a:xfrm>
            <a:off x="2819400" y="2895600"/>
            <a:ext cx="1371600" cy="466540"/>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4136713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B11ADC4B-7E43-9273-EFD2-C972550FEE31}"/>
              </a:ext>
            </a:extLst>
          </p:cNvPr>
          <p:cNvPicPr>
            <a:picLocks noChangeAspect="1"/>
          </p:cNvPicPr>
          <p:nvPr/>
        </p:nvPicPr>
        <p:blipFill>
          <a:blip r:embed="rId2"/>
          <a:stretch>
            <a:fillRect/>
          </a:stretch>
        </p:blipFill>
        <p:spPr>
          <a:xfrm>
            <a:off x="-37011" y="1610722"/>
            <a:ext cx="9144000" cy="2013448"/>
          </a:xfrm>
          <a:prstGeom prst="rect">
            <a:avLst/>
          </a:prstGeom>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Setup: Channel Seed</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22</a:t>
            </a:fld>
            <a:endParaRPr lang="en-US" altLang="en-US"/>
          </a:p>
        </p:txBody>
      </p:sp>
      <p:graphicFrame>
        <p:nvGraphicFramePr>
          <p:cNvPr id="11" name="Table 10">
            <a:extLst>
              <a:ext uri="{FF2B5EF4-FFF2-40B4-BE49-F238E27FC236}">
                <a16:creationId xmlns:a16="http://schemas.microsoft.com/office/drawing/2014/main" id="{624C7BFE-8F97-AB2E-F71E-8670598082FC}"/>
              </a:ext>
            </a:extLst>
          </p:cNvPr>
          <p:cNvGraphicFramePr>
            <a:graphicFrameLocks noGrp="1"/>
          </p:cNvGraphicFramePr>
          <p:nvPr>
            <p:extLst>
              <p:ext uri="{D42A27DB-BD31-4B8C-83A1-F6EECF244321}">
                <p14:modId xmlns:p14="http://schemas.microsoft.com/office/powerpoint/2010/main" val="2350152468"/>
              </p:ext>
            </p:extLst>
          </p:nvPr>
        </p:nvGraphicFramePr>
        <p:xfrm>
          <a:off x="1712277" y="3886200"/>
          <a:ext cx="5719445" cy="3048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727264357"/>
                    </a:ext>
                  </a:extLst>
                </a:gridCol>
                <a:gridCol w="643890">
                  <a:extLst>
                    <a:ext uri="{9D8B030D-6E8A-4147-A177-3AD203B41FA5}">
                      <a16:colId xmlns:a16="http://schemas.microsoft.com/office/drawing/2014/main" val="4121835580"/>
                    </a:ext>
                  </a:extLst>
                </a:gridCol>
                <a:gridCol w="3824605">
                  <a:extLst>
                    <a:ext uri="{9D8B030D-6E8A-4147-A177-3AD203B41FA5}">
                      <a16:colId xmlns:a16="http://schemas.microsoft.com/office/drawing/2014/main" val="1986921167"/>
                    </a:ext>
                  </a:extLst>
                </a:gridCol>
              </a:tblGrid>
              <a:tr h="0">
                <a:tc>
                  <a:txBody>
                    <a:bodyPr/>
                    <a:lstStyle/>
                    <a:p>
                      <a:pPr marL="0" marR="0" algn="l">
                        <a:lnSpc>
                          <a:spcPts val="1150"/>
                        </a:lnSpc>
                        <a:spcBef>
                          <a:spcPts val="0"/>
                        </a:spcBef>
                        <a:spcAft>
                          <a:spcPts val="1200"/>
                        </a:spcAft>
                      </a:pPr>
                      <a:r>
                        <a:rPr lang="en-GB" sz="1000" dirty="0">
                          <a:effectLst/>
                        </a:rPr>
                        <a:t>Field name</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a:effectLst/>
                        </a:rPr>
                        <a:t>Length in bits</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Description</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02266066"/>
                  </a:ext>
                </a:extLst>
              </a:tr>
            </a:tbl>
          </a:graphicData>
        </a:graphic>
      </p:graphicFrame>
      <p:graphicFrame>
        <p:nvGraphicFramePr>
          <p:cNvPr id="12" name="Table 11">
            <a:extLst>
              <a:ext uri="{FF2B5EF4-FFF2-40B4-BE49-F238E27FC236}">
                <a16:creationId xmlns:a16="http://schemas.microsoft.com/office/drawing/2014/main" id="{1D4BA2C5-D6C2-586B-598E-2E462A3AA592}"/>
              </a:ext>
            </a:extLst>
          </p:cNvPr>
          <p:cNvGraphicFramePr>
            <a:graphicFrameLocks noGrp="1"/>
          </p:cNvGraphicFramePr>
          <p:nvPr>
            <p:extLst>
              <p:ext uri="{D42A27DB-BD31-4B8C-83A1-F6EECF244321}">
                <p14:modId xmlns:p14="http://schemas.microsoft.com/office/powerpoint/2010/main" val="2609557366"/>
              </p:ext>
            </p:extLst>
          </p:nvPr>
        </p:nvGraphicFramePr>
        <p:xfrm>
          <a:off x="1712277" y="4191000"/>
          <a:ext cx="5719445" cy="6096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2045715092"/>
                    </a:ext>
                  </a:extLst>
                </a:gridCol>
                <a:gridCol w="643890">
                  <a:extLst>
                    <a:ext uri="{9D8B030D-6E8A-4147-A177-3AD203B41FA5}">
                      <a16:colId xmlns:a16="http://schemas.microsoft.com/office/drawing/2014/main" val="4090334158"/>
                    </a:ext>
                  </a:extLst>
                </a:gridCol>
                <a:gridCol w="3824605">
                  <a:extLst>
                    <a:ext uri="{9D8B030D-6E8A-4147-A177-3AD203B41FA5}">
                      <a16:colId xmlns:a16="http://schemas.microsoft.com/office/drawing/2014/main" val="875116742"/>
                    </a:ext>
                  </a:extLst>
                </a:gridCol>
              </a:tblGrid>
              <a:tr h="0">
                <a:tc>
                  <a:txBody>
                    <a:bodyPr/>
                    <a:lstStyle/>
                    <a:p>
                      <a:pPr marL="0" marR="0" algn="l">
                        <a:lnSpc>
                          <a:spcPts val="1150"/>
                        </a:lnSpc>
                        <a:spcBef>
                          <a:spcPts val="0"/>
                        </a:spcBef>
                        <a:spcAft>
                          <a:spcPts val="1200"/>
                        </a:spcAft>
                      </a:pPr>
                      <a:r>
                        <a:rPr lang="en-GB" sz="1000" dirty="0">
                          <a:effectLst/>
                        </a:rPr>
                        <a:t>NB Channel Seed </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dirty="0">
                          <a:effectLst/>
                        </a:rPr>
                        <a:t>8</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0-255: Sets key for switching function AES-128-ECB(key=Seed, …) referred to in section 1.4.3</a:t>
                      </a:r>
                      <a:endParaRPr lang="en-US" sz="1000" dirty="0">
                        <a:effectLst/>
                      </a:endParaRPr>
                    </a:p>
                    <a:p>
                      <a:pPr marL="0" marR="0" algn="l">
                        <a:lnSpc>
                          <a:spcPts val="1150"/>
                        </a:lnSpc>
                        <a:spcBef>
                          <a:spcPts val="0"/>
                        </a:spcBef>
                        <a:spcAft>
                          <a:spcPts val="1200"/>
                        </a:spcAft>
                      </a:pPr>
                      <a:r>
                        <a:rPr lang="en-GB" sz="1000" dirty="0">
                          <a:effectLst/>
                        </a:rPr>
                        <a:t>(input MSBs zero-padded)</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56525992"/>
                  </a:ext>
                </a:extLst>
              </a:tr>
            </a:tbl>
          </a:graphicData>
        </a:graphic>
      </p:graphicFrame>
      <p:sp>
        <p:nvSpPr>
          <p:cNvPr id="18" name="Rectangle 17">
            <a:extLst>
              <a:ext uri="{FF2B5EF4-FFF2-40B4-BE49-F238E27FC236}">
                <a16:creationId xmlns:a16="http://schemas.microsoft.com/office/drawing/2014/main" id="{92597CEC-5671-0D17-D085-58D6ED4D3D74}"/>
              </a:ext>
            </a:extLst>
          </p:cNvPr>
          <p:cNvSpPr/>
          <p:nvPr/>
        </p:nvSpPr>
        <p:spPr bwMode="auto">
          <a:xfrm>
            <a:off x="4038600" y="2895600"/>
            <a:ext cx="381000" cy="466540"/>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6370069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4ACBB4E3-0B3E-43E3-D9DE-F4EC93D1BB7A}"/>
              </a:ext>
            </a:extLst>
          </p:cNvPr>
          <p:cNvPicPr>
            <a:picLocks noChangeAspect="1"/>
          </p:cNvPicPr>
          <p:nvPr/>
        </p:nvPicPr>
        <p:blipFill>
          <a:blip r:embed="rId2"/>
          <a:stretch>
            <a:fillRect/>
          </a:stretch>
        </p:blipFill>
        <p:spPr>
          <a:xfrm>
            <a:off x="-37011" y="1610722"/>
            <a:ext cx="9144000" cy="2013448"/>
          </a:xfrm>
          <a:prstGeom prst="rect">
            <a:avLst/>
          </a:prstGeom>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Setup: Channel Select</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23</a:t>
            </a:fld>
            <a:endParaRPr lang="en-US" altLang="en-US"/>
          </a:p>
        </p:txBody>
      </p:sp>
      <p:graphicFrame>
        <p:nvGraphicFramePr>
          <p:cNvPr id="11" name="Table 10">
            <a:extLst>
              <a:ext uri="{FF2B5EF4-FFF2-40B4-BE49-F238E27FC236}">
                <a16:creationId xmlns:a16="http://schemas.microsoft.com/office/drawing/2014/main" id="{624C7BFE-8F97-AB2E-F71E-8670598082FC}"/>
              </a:ext>
            </a:extLst>
          </p:cNvPr>
          <p:cNvGraphicFramePr>
            <a:graphicFrameLocks noGrp="1"/>
          </p:cNvGraphicFramePr>
          <p:nvPr>
            <p:extLst>
              <p:ext uri="{D42A27DB-BD31-4B8C-83A1-F6EECF244321}">
                <p14:modId xmlns:p14="http://schemas.microsoft.com/office/powerpoint/2010/main" val="31534705"/>
              </p:ext>
            </p:extLst>
          </p:nvPr>
        </p:nvGraphicFramePr>
        <p:xfrm>
          <a:off x="666274" y="3657600"/>
          <a:ext cx="8172925" cy="152400"/>
        </p:xfrm>
        <a:graphic>
          <a:graphicData uri="http://schemas.openxmlformats.org/drawingml/2006/table">
            <a:tbl>
              <a:tblPr firstRow="1" firstCol="1" bandRow="1">
                <a:tableStyleId>{5940675A-B579-460E-94D1-54222C63F5DA}</a:tableStyleId>
              </a:tblPr>
              <a:tblGrid>
                <a:gridCol w="1787572">
                  <a:extLst>
                    <a:ext uri="{9D8B030D-6E8A-4147-A177-3AD203B41FA5}">
                      <a16:colId xmlns:a16="http://schemas.microsoft.com/office/drawing/2014/main" val="727264357"/>
                    </a:ext>
                  </a:extLst>
                </a:gridCol>
                <a:gridCol w="920101">
                  <a:extLst>
                    <a:ext uri="{9D8B030D-6E8A-4147-A177-3AD203B41FA5}">
                      <a16:colId xmlns:a16="http://schemas.microsoft.com/office/drawing/2014/main" val="4121835580"/>
                    </a:ext>
                  </a:extLst>
                </a:gridCol>
                <a:gridCol w="5465252">
                  <a:extLst>
                    <a:ext uri="{9D8B030D-6E8A-4147-A177-3AD203B41FA5}">
                      <a16:colId xmlns:a16="http://schemas.microsoft.com/office/drawing/2014/main" val="1986921167"/>
                    </a:ext>
                  </a:extLst>
                </a:gridCol>
              </a:tblGrid>
              <a:tr h="0">
                <a:tc>
                  <a:txBody>
                    <a:bodyPr/>
                    <a:lstStyle/>
                    <a:p>
                      <a:pPr marL="0" marR="0" algn="l">
                        <a:lnSpc>
                          <a:spcPts val="1150"/>
                        </a:lnSpc>
                        <a:spcBef>
                          <a:spcPts val="0"/>
                        </a:spcBef>
                        <a:spcAft>
                          <a:spcPts val="1200"/>
                        </a:spcAft>
                      </a:pPr>
                      <a:r>
                        <a:rPr lang="en-GB" sz="1000" dirty="0">
                          <a:effectLst/>
                        </a:rPr>
                        <a:t>Field name</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a:effectLst/>
                        </a:rPr>
                        <a:t>Length in bits</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Description</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02266066"/>
                  </a:ext>
                </a:extLst>
              </a:tr>
            </a:tbl>
          </a:graphicData>
        </a:graphic>
      </p:graphicFrame>
      <p:graphicFrame>
        <p:nvGraphicFramePr>
          <p:cNvPr id="12" name="Table 11">
            <a:extLst>
              <a:ext uri="{FF2B5EF4-FFF2-40B4-BE49-F238E27FC236}">
                <a16:creationId xmlns:a16="http://schemas.microsoft.com/office/drawing/2014/main" id="{1D4BA2C5-D6C2-586B-598E-2E462A3AA592}"/>
              </a:ext>
            </a:extLst>
          </p:cNvPr>
          <p:cNvGraphicFramePr>
            <a:graphicFrameLocks noGrp="1"/>
          </p:cNvGraphicFramePr>
          <p:nvPr>
            <p:extLst>
              <p:ext uri="{D42A27DB-BD31-4B8C-83A1-F6EECF244321}">
                <p14:modId xmlns:p14="http://schemas.microsoft.com/office/powerpoint/2010/main" val="2232670425"/>
              </p:ext>
            </p:extLst>
          </p:nvPr>
        </p:nvGraphicFramePr>
        <p:xfrm>
          <a:off x="666274" y="3826359"/>
          <a:ext cx="8172925" cy="2590800"/>
        </p:xfrm>
        <a:graphic>
          <a:graphicData uri="http://schemas.openxmlformats.org/drawingml/2006/table">
            <a:tbl>
              <a:tblPr firstRow="1" firstCol="1" bandRow="1">
                <a:tableStyleId>{5940675A-B579-460E-94D1-54222C63F5DA}</a:tableStyleId>
              </a:tblPr>
              <a:tblGrid>
                <a:gridCol w="1787572">
                  <a:extLst>
                    <a:ext uri="{9D8B030D-6E8A-4147-A177-3AD203B41FA5}">
                      <a16:colId xmlns:a16="http://schemas.microsoft.com/office/drawing/2014/main" val="2045715092"/>
                    </a:ext>
                  </a:extLst>
                </a:gridCol>
                <a:gridCol w="920101">
                  <a:extLst>
                    <a:ext uri="{9D8B030D-6E8A-4147-A177-3AD203B41FA5}">
                      <a16:colId xmlns:a16="http://schemas.microsoft.com/office/drawing/2014/main" val="4090334158"/>
                    </a:ext>
                  </a:extLst>
                </a:gridCol>
                <a:gridCol w="5465252">
                  <a:extLst>
                    <a:ext uri="{9D8B030D-6E8A-4147-A177-3AD203B41FA5}">
                      <a16:colId xmlns:a16="http://schemas.microsoft.com/office/drawing/2014/main" val="875116742"/>
                    </a:ext>
                  </a:extLst>
                </a:gridCol>
              </a:tblGrid>
              <a:tr h="0">
                <a:tc>
                  <a:txBody>
                    <a:bodyPr/>
                    <a:lstStyle/>
                    <a:p>
                      <a:pPr marL="0" marR="0" algn="l">
                        <a:lnSpc>
                          <a:spcPts val="1150"/>
                        </a:lnSpc>
                        <a:spcBef>
                          <a:spcPts val="0"/>
                        </a:spcBef>
                        <a:spcAft>
                          <a:spcPts val="1200"/>
                        </a:spcAft>
                      </a:pPr>
                      <a:r>
                        <a:rPr lang="en-GB" sz="1000" dirty="0">
                          <a:effectLst/>
                        </a:rPr>
                        <a:t>NB Channel Selection </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a:effectLst/>
                        </a:rPr>
                        <a:t>16</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Bits 0-1: UNII-3 border channel exclusion {0, 1, 3, 7}: Number of NB channels excluded from </a:t>
                      </a:r>
                      <a:r>
                        <a:rPr lang="en-GB" sz="1000" dirty="0" err="1">
                          <a:effectLst/>
                        </a:rPr>
                        <a:t>NBChannelAllowList</a:t>
                      </a:r>
                      <a:r>
                        <a:rPr lang="en-GB" sz="1000" dirty="0">
                          <a:effectLst/>
                        </a:rPr>
                        <a:t> counting from both lower and upper border of UNII-3 channels 0-49</a:t>
                      </a:r>
                      <a:endParaRPr lang="en-US" sz="1000" dirty="0">
                        <a:effectLst/>
                      </a:endParaRPr>
                    </a:p>
                    <a:p>
                      <a:pPr marL="0" marR="0" algn="l">
                        <a:lnSpc>
                          <a:spcPts val="1150"/>
                        </a:lnSpc>
                        <a:spcBef>
                          <a:spcPts val="0"/>
                        </a:spcBef>
                        <a:spcAft>
                          <a:spcPts val="1200"/>
                        </a:spcAft>
                      </a:pPr>
                      <a:r>
                        <a:rPr lang="en-GB" sz="1000" dirty="0">
                          <a:effectLst/>
                        </a:rPr>
                        <a:t>Bits 2-4: UNII-5 low-side channel exclusion {0, 1, 3, 7, 15, 31, 63, 127}: Number of NB channels excluded from </a:t>
                      </a:r>
                      <a:r>
                        <a:rPr lang="en-GB" sz="1000" dirty="0" err="1">
                          <a:effectLst/>
                        </a:rPr>
                        <a:t>NBChannelAllowList</a:t>
                      </a:r>
                      <a:r>
                        <a:rPr lang="en-GB" sz="1000" dirty="0">
                          <a:effectLst/>
                        </a:rPr>
                        <a:t> counting from lower border of UNII-5 </a:t>
                      </a:r>
                      <a:r>
                        <a:rPr lang="en-US" sz="1000" dirty="0">
                          <a:effectLst/>
                        </a:rPr>
                        <a:t>starting at channel 50.</a:t>
                      </a:r>
                    </a:p>
                    <a:p>
                      <a:pPr marL="0" marR="0" algn="l">
                        <a:lnSpc>
                          <a:spcPts val="1150"/>
                        </a:lnSpc>
                        <a:spcBef>
                          <a:spcPts val="0"/>
                        </a:spcBef>
                        <a:spcAft>
                          <a:spcPts val="1200"/>
                        </a:spcAft>
                      </a:pPr>
                      <a:r>
                        <a:rPr lang="en-GB" sz="1000" dirty="0">
                          <a:effectLst/>
                        </a:rPr>
                        <a:t>Bits 5-7: UNII-5 high-side channel exclusion {0, 1, 3, 7, 15, 31, 63, 127}: Number of NB channels excluded from </a:t>
                      </a:r>
                      <a:r>
                        <a:rPr lang="en-GB" sz="1000" dirty="0" err="1">
                          <a:effectLst/>
                        </a:rPr>
                        <a:t>NBChannelAllowList</a:t>
                      </a:r>
                      <a:r>
                        <a:rPr lang="en-GB" sz="1000" dirty="0">
                          <a:effectLst/>
                        </a:rPr>
                        <a:t> counting from upper border of UNII-5 starting at channel 249</a:t>
                      </a:r>
                    </a:p>
                    <a:p>
                      <a:pPr marL="0" marR="0" algn="l">
                        <a:lnSpc>
                          <a:spcPts val="1150"/>
                        </a:lnSpc>
                        <a:spcBef>
                          <a:spcPts val="0"/>
                        </a:spcBef>
                        <a:spcAft>
                          <a:spcPts val="1200"/>
                        </a:spcAft>
                      </a:pPr>
                      <a:r>
                        <a:rPr lang="en-GB" sz="1000" dirty="0">
                          <a:effectLst/>
                        </a:rPr>
                        <a:t>Bits 8-12: low-side channel start offset (0-31): Number of NB channels excluded from </a:t>
                      </a:r>
                      <a:r>
                        <a:rPr lang="en-GB" sz="1000" dirty="0" err="1">
                          <a:effectLst/>
                        </a:rPr>
                        <a:t>NBChannelAllowList</a:t>
                      </a:r>
                      <a:r>
                        <a:rPr lang="en-GB" sz="1000" dirty="0">
                          <a:effectLst/>
                        </a:rPr>
                        <a:t>, extending on the exclusion </a:t>
                      </a:r>
                      <a:r>
                        <a:rPr lang="en-GB" sz="1000" dirty="0" err="1">
                          <a:effectLst/>
                        </a:rPr>
                        <a:t>signaled</a:t>
                      </a:r>
                      <a:r>
                        <a:rPr lang="en-GB" sz="1000" dirty="0">
                          <a:effectLst/>
                        </a:rPr>
                        <a:t>, counting from the lowermost included channels included after bits 0-4. Applies to both UNII-3 and UNII-5.</a:t>
                      </a:r>
                      <a:endParaRPr lang="en-US" sz="1000" dirty="0">
                        <a:effectLst/>
                      </a:endParaRPr>
                    </a:p>
                    <a:p>
                      <a:pPr marL="0" marR="0" algn="l">
                        <a:lnSpc>
                          <a:spcPts val="1150"/>
                        </a:lnSpc>
                        <a:spcBef>
                          <a:spcPts val="0"/>
                        </a:spcBef>
                        <a:spcAft>
                          <a:spcPts val="1200"/>
                        </a:spcAft>
                      </a:pPr>
                      <a:r>
                        <a:rPr lang="en-GB" sz="1000" dirty="0">
                          <a:effectLst/>
                        </a:rPr>
                        <a:t>Bits 13-15: Channel skip length {0, 1, 3, 7, 15, 31, 63, 127}: Number of channels periodically excluded after each first allowed channel following bits 0-12</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56525992"/>
                  </a:ext>
                </a:extLst>
              </a:tr>
            </a:tbl>
          </a:graphicData>
        </a:graphic>
      </p:graphicFrame>
      <p:sp>
        <p:nvSpPr>
          <p:cNvPr id="17" name="Rectangle 16">
            <a:extLst>
              <a:ext uri="{FF2B5EF4-FFF2-40B4-BE49-F238E27FC236}">
                <a16:creationId xmlns:a16="http://schemas.microsoft.com/office/drawing/2014/main" id="{7B6F3AB2-4E3C-2526-8666-FEA500695B5D}"/>
              </a:ext>
            </a:extLst>
          </p:cNvPr>
          <p:cNvSpPr/>
          <p:nvPr/>
        </p:nvSpPr>
        <p:spPr bwMode="auto">
          <a:xfrm>
            <a:off x="4344988" y="1616559"/>
            <a:ext cx="684212" cy="1745582"/>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19035603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FD3F77D7-115C-AD3D-496C-0205C4946003}"/>
              </a:ext>
            </a:extLst>
          </p:cNvPr>
          <p:cNvPicPr>
            <a:picLocks noChangeAspect="1"/>
          </p:cNvPicPr>
          <p:nvPr/>
        </p:nvPicPr>
        <p:blipFill>
          <a:blip r:embed="rId2"/>
          <a:stretch>
            <a:fillRect/>
          </a:stretch>
        </p:blipFill>
        <p:spPr>
          <a:xfrm>
            <a:off x="-37011" y="1610722"/>
            <a:ext cx="9144000" cy="2013448"/>
          </a:xfrm>
          <a:prstGeom prst="rect">
            <a:avLst/>
          </a:prstGeom>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Setup: UWB PHY Config</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24</a:t>
            </a:fld>
            <a:endParaRPr lang="en-US" altLang="en-US"/>
          </a:p>
        </p:txBody>
      </p:sp>
      <p:graphicFrame>
        <p:nvGraphicFramePr>
          <p:cNvPr id="11" name="Table 10">
            <a:extLst>
              <a:ext uri="{FF2B5EF4-FFF2-40B4-BE49-F238E27FC236}">
                <a16:creationId xmlns:a16="http://schemas.microsoft.com/office/drawing/2014/main" id="{624C7BFE-8F97-AB2E-F71E-8670598082FC}"/>
              </a:ext>
            </a:extLst>
          </p:cNvPr>
          <p:cNvGraphicFramePr>
            <a:graphicFrameLocks noGrp="1"/>
          </p:cNvGraphicFramePr>
          <p:nvPr>
            <p:extLst>
              <p:ext uri="{D42A27DB-BD31-4B8C-83A1-F6EECF244321}">
                <p14:modId xmlns:p14="http://schemas.microsoft.com/office/powerpoint/2010/main" val="2009173969"/>
              </p:ext>
            </p:extLst>
          </p:nvPr>
        </p:nvGraphicFramePr>
        <p:xfrm>
          <a:off x="1712277" y="3886200"/>
          <a:ext cx="5719445" cy="3048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727264357"/>
                    </a:ext>
                  </a:extLst>
                </a:gridCol>
                <a:gridCol w="643890">
                  <a:extLst>
                    <a:ext uri="{9D8B030D-6E8A-4147-A177-3AD203B41FA5}">
                      <a16:colId xmlns:a16="http://schemas.microsoft.com/office/drawing/2014/main" val="4121835580"/>
                    </a:ext>
                  </a:extLst>
                </a:gridCol>
                <a:gridCol w="3824605">
                  <a:extLst>
                    <a:ext uri="{9D8B030D-6E8A-4147-A177-3AD203B41FA5}">
                      <a16:colId xmlns:a16="http://schemas.microsoft.com/office/drawing/2014/main" val="1986921167"/>
                    </a:ext>
                  </a:extLst>
                </a:gridCol>
              </a:tblGrid>
              <a:tr h="0">
                <a:tc>
                  <a:txBody>
                    <a:bodyPr/>
                    <a:lstStyle/>
                    <a:p>
                      <a:pPr marL="0" marR="0" algn="l">
                        <a:lnSpc>
                          <a:spcPts val="1150"/>
                        </a:lnSpc>
                        <a:spcBef>
                          <a:spcPts val="0"/>
                        </a:spcBef>
                        <a:spcAft>
                          <a:spcPts val="1200"/>
                        </a:spcAft>
                      </a:pPr>
                      <a:r>
                        <a:rPr lang="en-GB" sz="1000" dirty="0">
                          <a:effectLst/>
                        </a:rPr>
                        <a:t>Field name</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a:effectLst/>
                        </a:rPr>
                        <a:t>Length in bits</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Description</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02266066"/>
                  </a:ext>
                </a:extLst>
              </a:tr>
            </a:tbl>
          </a:graphicData>
        </a:graphic>
      </p:graphicFrame>
      <p:graphicFrame>
        <p:nvGraphicFramePr>
          <p:cNvPr id="7" name="Table 6">
            <a:extLst>
              <a:ext uri="{FF2B5EF4-FFF2-40B4-BE49-F238E27FC236}">
                <a16:creationId xmlns:a16="http://schemas.microsoft.com/office/drawing/2014/main" id="{59B76A7D-9A80-EC0D-81C8-807E0E5B2AF5}"/>
              </a:ext>
            </a:extLst>
          </p:cNvPr>
          <p:cNvGraphicFramePr>
            <a:graphicFrameLocks noGrp="1"/>
          </p:cNvGraphicFramePr>
          <p:nvPr>
            <p:extLst>
              <p:ext uri="{D42A27DB-BD31-4B8C-83A1-F6EECF244321}">
                <p14:modId xmlns:p14="http://schemas.microsoft.com/office/powerpoint/2010/main" val="2288259732"/>
              </p:ext>
            </p:extLst>
          </p:nvPr>
        </p:nvGraphicFramePr>
        <p:xfrm>
          <a:off x="1712276" y="4191000"/>
          <a:ext cx="5719445" cy="16764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2977304337"/>
                    </a:ext>
                  </a:extLst>
                </a:gridCol>
                <a:gridCol w="643890">
                  <a:extLst>
                    <a:ext uri="{9D8B030D-6E8A-4147-A177-3AD203B41FA5}">
                      <a16:colId xmlns:a16="http://schemas.microsoft.com/office/drawing/2014/main" val="3262750320"/>
                    </a:ext>
                  </a:extLst>
                </a:gridCol>
                <a:gridCol w="3824605">
                  <a:extLst>
                    <a:ext uri="{9D8B030D-6E8A-4147-A177-3AD203B41FA5}">
                      <a16:colId xmlns:a16="http://schemas.microsoft.com/office/drawing/2014/main" val="3769070276"/>
                    </a:ext>
                  </a:extLst>
                </a:gridCol>
              </a:tblGrid>
              <a:tr h="0">
                <a:tc>
                  <a:txBody>
                    <a:bodyPr/>
                    <a:lstStyle/>
                    <a:p>
                      <a:pPr marL="0" marR="0" algn="l">
                        <a:lnSpc>
                          <a:spcPts val="1150"/>
                        </a:lnSpc>
                        <a:spcBef>
                          <a:spcPts val="0"/>
                        </a:spcBef>
                        <a:spcAft>
                          <a:spcPts val="0"/>
                        </a:spcAft>
                      </a:pPr>
                      <a:r>
                        <a:rPr lang="en-GB" sz="1000">
                          <a:effectLst/>
                        </a:rPr>
                        <a:t>UWB PHY Config</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0"/>
                        </a:spcAft>
                      </a:pPr>
                      <a:r>
                        <a:rPr lang="en-GB" sz="1000" dirty="0">
                          <a:effectLst/>
                        </a:rPr>
                        <a:t>24</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ct val="100000"/>
                        </a:lnSpc>
                        <a:spcBef>
                          <a:spcPts val="0"/>
                        </a:spcBef>
                        <a:spcAft>
                          <a:spcPts val="0"/>
                        </a:spcAft>
                      </a:pPr>
                      <a:r>
                        <a:rPr lang="en-GB" sz="1000" dirty="0">
                          <a:effectLst/>
                        </a:rPr>
                        <a:t>Bits 0-5: Preamble Code Indexes {9, …, 48}</a:t>
                      </a:r>
                    </a:p>
                    <a:p>
                      <a:pPr marL="0" marR="0" algn="l">
                        <a:lnSpc>
                          <a:spcPct val="100000"/>
                        </a:lnSpc>
                        <a:spcBef>
                          <a:spcPts val="0"/>
                        </a:spcBef>
                        <a:spcAft>
                          <a:spcPts val="0"/>
                        </a:spcAft>
                      </a:pPr>
                      <a:r>
                        <a:rPr lang="en-GB" sz="1000" dirty="0">
                          <a:effectLst/>
                        </a:rPr>
                        <a:t>if (9 &lt;= Preamble Code Index &lt;= 32) {</a:t>
                      </a:r>
                    </a:p>
                    <a:p>
                      <a:pPr marL="0" marR="0" algn="l">
                        <a:lnSpc>
                          <a:spcPct val="100000"/>
                        </a:lnSpc>
                        <a:spcBef>
                          <a:spcPts val="0"/>
                        </a:spcBef>
                        <a:spcAft>
                          <a:spcPts val="0"/>
                        </a:spcAft>
                      </a:pPr>
                      <a:r>
                        <a:rPr lang="en-GB" sz="1000" dirty="0">
                          <a:effectLst/>
                        </a:rPr>
                        <a:t>    Bits 6-12: Reserved</a:t>
                      </a:r>
                    </a:p>
                    <a:p>
                      <a:pPr marL="0" marR="0" algn="l">
                        <a:lnSpc>
                          <a:spcPct val="100000"/>
                        </a:lnSpc>
                        <a:spcBef>
                          <a:spcPts val="0"/>
                        </a:spcBef>
                        <a:spcAft>
                          <a:spcPts val="0"/>
                        </a:spcAft>
                      </a:pPr>
                      <a:r>
                        <a:rPr lang="en-GB" sz="1000" dirty="0">
                          <a:effectLst/>
                        </a:rPr>
                        <a:t>} elseif (33 &lt;= Preamble Code Index &lt;= 48) {</a:t>
                      </a:r>
                    </a:p>
                    <a:p>
                      <a:pPr marL="0" marR="0" algn="l">
                        <a:lnSpc>
                          <a:spcPct val="100000"/>
                        </a:lnSpc>
                        <a:spcBef>
                          <a:spcPts val="0"/>
                        </a:spcBef>
                        <a:spcAft>
                          <a:spcPts val="0"/>
                        </a:spcAft>
                      </a:pPr>
                      <a:r>
                        <a:rPr lang="en-GB" sz="1000" dirty="0">
                          <a:effectLst/>
                        </a:rPr>
                        <a:t>    Bits 6-12: RSF complementary set zeros {0, …, 64}</a:t>
                      </a:r>
                    </a:p>
                    <a:p>
                      <a:pPr marL="0" marR="0" algn="l">
                        <a:lnSpc>
                          <a:spcPct val="100000"/>
                        </a:lnSpc>
                        <a:spcBef>
                          <a:spcPts val="0"/>
                        </a:spcBef>
                        <a:spcAft>
                          <a:spcPts val="0"/>
                        </a:spcAft>
                      </a:pPr>
                      <a:r>
                        <a:rPr lang="en-GB" sz="1000" dirty="0">
                          <a:effectLst/>
                        </a:rPr>
                        <a:t>}</a:t>
                      </a:r>
                    </a:p>
                    <a:p>
                      <a:pPr marL="0" marR="0" algn="l">
                        <a:lnSpc>
                          <a:spcPct val="100000"/>
                        </a:lnSpc>
                        <a:spcBef>
                          <a:spcPts val="0"/>
                        </a:spcBef>
                        <a:spcAft>
                          <a:spcPts val="0"/>
                        </a:spcAft>
                      </a:pPr>
                      <a:r>
                        <a:rPr lang="en-GB" sz="1000" dirty="0">
                          <a:effectLst/>
                        </a:rPr>
                        <a:t>Bits 13-15: N_MSR {32, 40, 48, 64, 128, 256}</a:t>
                      </a:r>
                    </a:p>
                    <a:p>
                      <a:pPr marL="0" marR="0" algn="l">
                        <a:lnSpc>
                          <a:spcPct val="100000"/>
                        </a:lnSpc>
                        <a:spcBef>
                          <a:spcPts val="0"/>
                        </a:spcBef>
                        <a:spcAft>
                          <a:spcPts val="0"/>
                        </a:spcAft>
                      </a:pPr>
                      <a:r>
                        <a:rPr lang="en-GB" sz="1000" dirty="0">
                          <a:effectLst/>
                        </a:rPr>
                        <a:t>Bits 16-17: STS Segment Length x512 {32, 64, 128, 256}</a:t>
                      </a:r>
                    </a:p>
                    <a:p>
                      <a:pPr marL="0" marR="0" algn="l">
                        <a:lnSpc>
                          <a:spcPct val="100000"/>
                        </a:lnSpc>
                        <a:spcBef>
                          <a:spcPts val="0"/>
                        </a:spcBef>
                        <a:spcAft>
                          <a:spcPts val="0"/>
                        </a:spcAft>
                      </a:pPr>
                      <a:r>
                        <a:rPr lang="en-GB" sz="1000" dirty="0">
                          <a:effectLst/>
                        </a:rPr>
                        <a:t>Bits 18-21: UWB channel 1-16</a:t>
                      </a:r>
                    </a:p>
                    <a:p>
                      <a:pPr marL="0" marR="0" algn="l">
                        <a:lnSpc>
                          <a:spcPct val="100000"/>
                        </a:lnSpc>
                        <a:spcBef>
                          <a:spcPts val="0"/>
                        </a:spcBef>
                        <a:spcAft>
                          <a:spcPts val="0"/>
                        </a:spcAft>
                      </a:pPr>
                      <a:r>
                        <a:rPr lang="en-GB" sz="1000" dirty="0">
                          <a:effectLst/>
                        </a:rPr>
                        <a:t>Bits 22-23: Reserved</a:t>
                      </a:r>
                    </a:p>
                  </a:txBody>
                  <a:tcPr marL="68580" marR="68580" marT="0" marB="0"/>
                </a:tc>
                <a:extLst>
                  <a:ext uri="{0D108BD9-81ED-4DB2-BD59-A6C34878D82A}">
                    <a16:rowId xmlns:a16="http://schemas.microsoft.com/office/drawing/2014/main" val="704842780"/>
                  </a:ext>
                </a:extLst>
              </a:tr>
              <a:tr h="0">
                <a:tc>
                  <a:txBody>
                    <a:bodyPr/>
                    <a:lstStyle/>
                    <a:p>
                      <a:pPr marL="0" marR="0" algn="l">
                        <a:lnSpc>
                          <a:spcPts val="1150"/>
                        </a:lnSpc>
                        <a:spcBef>
                          <a:spcPts val="0"/>
                        </a:spcBef>
                        <a:spcAft>
                          <a:spcPts val="0"/>
                        </a:spcAft>
                      </a:pP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0"/>
                        </a:spcAft>
                      </a:pP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0"/>
                        </a:spcAft>
                      </a:pP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7378600"/>
                  </a:ext>
                </a:extLst>
              </a:tr>
            </a:tbl>
          </a:graphicData>
        </a:graphic>
      </p:graphicFrame>
      <p:sp>
        <p:nvSpPr>
          <p:cNvPr id="18" name="Rectangle 17">
            <a:extLst>
              <a:ext uri="{FF2B5EF4-FFF2-40B4-BE49-F238E27FC236}">
                <a16:creationId xmlns:a16="http://schemas.microsoft.com/office/drawing/2014/main" id="{5AB10EB2-653F-07B1-6749-DA153A16FA7A}"/>
              </a:ext>
            </a:extLst>
          </p:cNvPr>
          <p:cNvSpPr/>
          <p:nvPr/>
        </p:nvSpPr>
        <p:spPr bwMode="auto">
          <a:xfrm>
            <a:off x="4937760" y="1616559"/>
            <a:ext cx="929640" cy="1745581"/>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2285117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038D69B0-96F7-63A8-A2AE-65AEBACF3085}"/>
              </a:ext>
            </a:extLst>
          </p:cNvPr>
          <p:cNvPicPr>
            <a:picLocks noChangeAspect="1"/>
          </p:cNvPicPr>
          <p:nvPr/>
        </p:nvPicPr>
        <p:blipFill>
          <a:blip r:embed="rId2"/>
          <a:stretch>
            <a:fillRect/>
          </a:stretch>
        </p:blipFill>
        <p:spPr>
          <a:xfrm>
            <a:off x="-37011" y="1610722"/>
            <a:ext cx="9144000" cy="2013448"/>
          </a:xfrm>
          <a:prstGeom prst="rect">
            <a:avLst/>
          </a:prstGeom>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Setup: UWB MAC Config</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25</a:t>
            </a:fld>
            <a:endParaRPr lang="en-US" altLang="en-US"/>
          </a:p>
        </p:txBody>
      </p:sp>
      <p:graphicFrame>
        <p:nvGraphicFramePr>
          <p:cNvPr id="11" name="Table 10">
            <a:extLst>
              <a:ext uri="{FF2B5EF4-FFF2-40B4-BE49-F238E27FC236}">
                <a16:creationId xmlns:a16="http://schemas.microsoft.com/office/drawing/2014/main" id="{624C7BFE-8F97-AB2E-F71E-8670598082FC}"/>
              </a:ext>
            </a:extLst>
          </p:cNvPr>
          <p:cNvGraphicFramePr>
            <a:graphicFrameLocks noGrp="1"/>
          </p:cNvGraphicFramePr>
          <p:nvPr>
            <p:extLst>
              <p:ext uri="{D42A27DB-BD31-4B8C-83A1-F6EECF244321}">
                <p14:modId xmlns:p14="http://schemas.microsoft.com/office/powerpoint/2010/main" val="2699407003"/>
              </p:ext>
            </p:extLst>
          </p:nvPr>
        </p:nvGraphicFramePr>
        <p:xfrm>
          <a:off x="1712277" y="3886200"/>
          <a:ext cx="5719445" cy="3048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727264357"/>
                    </a:ext>
                  </a:extLst>
                </a:gridCol>
                <a:gridCol w="643890">
                  <a:extLst>
                    <a:ext uri="{9D8B030D-6E8A-4147-A177-3AD203B41FA5}">
                      <a16:colId xmlns:a16="http://schemas.microsoft.com/office/drawing/2014/main" val="4121835580"/>
                    </a:ext>
                  </a:extLst>
                </a:gridCol>
                <a:gridCol w="3824605">
                  <a:extLst>
                    <a:ext uri="{9D8B030D-6E8A-4147-A177-3AD203B41FA5}">
                      <a16:colId xmlns:a16="http://schemas.microsoft.com/office/drawing/2014/main" val="1986921167"/>
                    </a:ext>
                  </a:extLst>
                </a:gridCol>
              </a:tblGrid>
              <a:tr h="0">
                <a:tc>
                  <a:txBody>
                    <a:bodyPr/>
                    <a:lstStyle/>
                    <a:p>
                      <a:pPr marL="0" marR="0" algn="l">
                        <a:lnSpc>
                          <a:spcPts val="1150"/>
                        </a:lnSpc>
                        <a:spcBef>
                          <a:spcPts val="0"/>
                        </a:spcBef>
                        <a:spcAft>
                          <a:spcPts val="1200"/>
                        </a:spcAft>
                      </a:pPr>
                      <a:r>
                        <a:rPr lang="en-GB" sz="1000">
                          <a:effectLst/>
                        </a:rPr>
                        <a:t>Field name</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a:effectLst/>
                        </a:rPr>
                        <a:t>Length in bits</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Description</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02266066"/>
                  </a:ext>
                </a:extLst>
              </a:tr>
            </a:tbl>
          </a:graphicData>
        </a:graphic>
      </p:graphicFrame>
      <p:graphicFrame>
        <p:nvGraphicFramePr>
          <p:cNvPr id="9" name="Table 8">
            <a:extLst>
              <a:ext uri="{FF2B5EF4-FFF2-40B4-BE49-F238E27FC236}">
                <a16:creationId xmlns:a16="http://schemas.microsoft.com/office/drawing/2014/main" id="{7CCB40BD-320C-B218-0C69-64EFEED9ABED}"/>
              </a:ext>
            </a:extLst>
          </p:cNvPr>
          <p:cNvGraphicFramePr>
            <a:graphicFrameLocks noGrp="1"/>
          </p:cNvGraphicFramePr>
          <p:nvPr>
            <p:extLst>
              <p:ext uri="{D42A27DB-BD31-4B8C-83A1-F6EECF244321}">
                <p14:modId xmlns:p14="http://schemas.microsoft.com/office/powerpoint/2010/main" val="239747743"/>
              </p:ext>
            </p:extLst>
          </p:nvPr>
        </p:nvGraphicFramePr>
        <p:xfrm>
          <a:off x="1707795" y="4191000"/>
          <a:ext cx="5719445" cy="10668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2334796008"/>
                    </a:ext>
                  </a:extLst>
                </a:gridCol>
                <a:gridCol w="643890">
                  <a:extLst>
                    <a:ext uri="{9D8B030D-6E8A-4147-A177-3AD203B41FA5}">
                      <a16:colId xmlns:a16="http://schemas.microsoft.com/office/drawing/2014/main" val="1880875299"/>
                    </a:ext>
                  </a:extLst>
                </a:gridCol>
                <a:gridCol w="3824605">
                  <a:extLst>
                    <a:ext uri="{9D8B030D-6E8A-4147-A177-3AD203B41FA5}">
                      <a16:colId xmlns:a16="http://schemas.microsoft.com/office/drawing/2014/main" val="1234701555"/>
                    </a:ext>
                  </a:extLst>
                </a:gridCol>
              </a:tblGrid>
              <a:tr h="0">
                <a:tc>
                  <a:txBody>
                    <a:bodyPr/>
                    <a:lstStyle/>
                    <a:p>
                      <a:pPr marL="0" marR="0" algn="l">
                        <a:lnSpc>
                          <a:spcPts val="1150"/>
                        </a:lnSpc>
                        <a:spcBef>
                          <a:spcPts val="0"/>
                        </a:spcBef>
                        <a:spcAft>
                          <a:spcPts val="1200"/>
                        </a:spcAft>
                      </a:pPr>
                      <a:r>
                        <a:rPr lang="en-GB" sz="1000">
                          <a:effectLst/>
                        </a:rPr>
                        <a:t>UWB MAC Config</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a:effectLst/>
                        </a:rPr>
                        <a:t>8</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Bits 0-2: {0,1,2,4,8,16} X RSFs</a:t>
                      </a:r>
                      <a:endParaRPr lang="en-US" sz="1000" dirty="0">
                        <a:effectLst/>
                      </a:endParaRPr>
                    </a:p>
                    <a:p>
                      <a:pPr marL="0" marR="0" algn="l">
                        <a:lnSpc>
                          <a:spcPts val="1150"/>
                        </a:lnSpc>
                        <a:spcBef>
                          <a:spcPts val="0"/>
                        </a:spcBef>
                        <a:spcAft>
                          <a:spcPts val="1200"/>
                        </a:spcAft>
                      </a:pPr>
                      <a:r>
                        <a:rPr lang="en-GB" sz="1000" dirty="0">
                          <a:effectLst/>
                        </a:rPr>
                        <a:t>Bits 3-5: {0,1,2,4,8} Y RIFs</a:t>
                      </a:r>
                      <a:endParaRPr lang="en-US" sz="1000" dirty="0">
                        <a:effectLst/>
                      </a:endParaRPr>
                    </a:p>
                    <a:p>
                      <a:pPr marL="0" marR="0" algn="l">
                        <a:lnSpc>
                          <a:spcPts val="1150"/>
                        </a:lnSpc>
                        <a:spcBef>
                          <a:spcPts val="0"/>
                        </a:spcBef>
                        <a:spcAft>
                          <a:spcPts val="1200"/>
                        </a:spcAft>
                      </a:pPr>
                      <a:r>
                        <a:rPr lang="en-US" sz="1000" dirty="0">
                          <a:effectLst/>
                        </a:rPr>
                        <a:t>Bits 6: {1ms/2ms} Z RSF-to-RIF gap</a:t>
                      </a:r>
                    </a:p>
                    <a:p>
                      <a:pPr marL="0" marR="0" algn="l">
                        <a:lnSpc>
                          <a:spcPts val="1150"/>
                        </a:lnSpc>
                        <a:spcBef>
                          <a:spcPts val="0"/>
                        </a:spcBef>
                        <a:spcAft>
                          <a:spcPts val="1200"/>
                        </a:spcAft>
                      </a:pPr>
                      <a:r>
                        <a:rPr lang="en-GB" sz="1000" dirty="0">
                          <a:effectLst/>
                        </a:rPr>
                        <a:t>Bits 7: reserved</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5103928"/>
                  </a:ext>
                </a:extLst>
              </a:tr>
            </a:tbl>
          </a:graphicData>
        </a:graphic>
      </p:graphicFrame>
      <p:sp>
        <p:nvSpPr>
          <p:cNvPr id="17" name="Rectangle 16">
            <a:extLst>
              <a:ext uri="{FF2B5EF4-FFF2-40B4-BE49-F238E27FC236}">
                <a16:creationId xmlns:a16="http://schemas.microsoft.com/office/drawing/2014/main" id="{CC4165AE-8423-7099-4AFC-E5630B7307F3}"/>
              </a:ext>
            </a:extLst>
          </p:cNvPr>
          <p:cNvSpPr/>
          <p:nvPr/>
        </p:nvSpPr>
        <p:spPr bwMode="auto">
          <a:xfrm>
            <a:off x="5791200" y="1600201"/>
            <a:ext cx="381000" cy="1761940"/>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1136238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A24C7A81-E56B-3AC0-5C74-DC618D44FFC4}"/>
              </a:ext>
            </a:extLst>
          </p:cNvPr>
          <p:cNvPicPr>
            <a:picLocks noChangeAspect="1"/>
          </p:cNvPicPr>
          <p:nvPr/>
        </p:nvPicPr>
        <p:blipFill>
          <a:blip r:embed="rId2"/>
          <a:stretch>
            <a:fillRect/>
          </a:stretch>
        </p:blipFill>
        <p:spPr>
          <a:xfrm>
            <a:off x="-37011" y="1610722"/>
            <a:ext cx="9144000" cy="2013448"/>
          </a:xfrm>
          <a:prstGeom prst="rect">
            <a:avLst/>
          </a:prstGeom>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Setup: NB PHY Config</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26</a:t>
            </a:fld>
            <a:endParaRPr lang="en-US" altLang="en-US"/>
          </a:p>
        </p:txBody>
      </p:sp>
      <p:graphicFrame>
        <p:nvGraphicFramePr>
          <p:cNvPr id="11" name="Table 10">
            <a:extLst>
              <a:ext uri="{FF2B5EF4-FFF2-40B4-BE49-F238E27FC236}">
                <a16:creationId xmlns:a16="http://schemas.microsoft.com/office/drawing/2014/main" id="{624C7BFE-8F97-AB2E-F71E-8670598082FC}"/>
              </a:ext>
            </a:extLst>
          </p:cNvPr>
          <p:cNvGraphicFramePr>
            <a:graphicFrameLocks noGrp="1"/>
          </p:cNvGraphicFramePr>
          <p:nvPr>
            <p:extLst>
              <p:ext uri="{D42A27DB-BD31-4B8C-83A1-F6EECF244321}">
                <p14:modId xmlns:p14="http://schemas.microsoft.com/office/powerpoint/2010/main" val="1607766055"/>
              </p:ext>
            </p:extLst>
          </p:nvPr>
        </p:nvGraphicFramePr>
        <p:xfrm>
          <a:off x="1712277" y="3886200"/>
          <a:ext cx="5719445" cy="3048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727264357"/>
                    </a:ext>
                  </a:extLst>
                </a:gridCol>
                <a:gridCol w="643890">
                  <a:extLst>
                    <a:ext uri="{9D8B030D-6E8A-4147-A177-3AD203B41FA5}">
                      <a16:colId xmlns:a16="http://schemas.microsoft.com/office/drawing/2014/main" val="4121835580"/>
                    </a:ext>
                  </a:extLst>
                </a:gridCol>
                <a:gridCol w="3824605">
                  <a:extLst>
                    <a:ext uri="{9D8B030D-6E8A-4147-A177-3AD203B41FA5}">
                      <a16:colId xmlns:a16="http://schemas.microsoft.com/office/drawing/2014/main" val="1986921167"/>
                    </a:ext>
                  </a:extLst>
                </a:gridCol>
              </a:tblGrid>
              <a:tr h="0">
                <a:tc>
                  <a:txBody>
                    <a:bodyPr/>
                    <a:lstStyle/>
                    <a:p>
                      <a:pPr marL="0" marR="0" algn="l">
                        <a:lnSpc>
                          <a:spcPts val="1150"/>
                        </a:lnSpc>
                        <a:spcBef>
                          <a:spcPts val="0"/>
                        </a:spcBef>
                        <a:spcAft>
                          <a:spcPts val="1200"/>
                        </a:spcAft>
                      </a:pPr>
                      <a:r>
                        <a:rPr lang="en-GB" sz="1000">
                          <a:effectLst/>
                        </a:rPr>
                        <a:t>Field name</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a:effectLst/>
                        </a:rPr>
                        <a:t>Length in bits</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Description</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02266066"/>
                  </a:ext>
                </a:extLst>
              </a:tr>
            </a:tbl>
          </a:graphicData>
        </a:graphic>
      </p:graphicFrame>
      <p:graphicFrame>
        <p:nvGraphicFramePr>
          <p:cNvPr id="7" name="Table 6">
            <a:extLst>
              <a:ext uri="{FF2B5EF4-FFF2-40B4-BE49-F238E27FC236}">
                <a16:creationId xmlns:a16="http://schemas.microsoft.com/office/drawing/2014/main" id="{2842C4F8-2594-BE9E-02B2-73F7AC44A64F}"/>
              </a:ext>
            </a:extLst>
          </p:cNvPr>
          <p:cNvGraphicFramePr>
            <a:graphicFrameLocks noGrp="1"/>
          </p:cNvGraphicFramePr>
          <p:nvPr>
            <p:extLst>
              <p:ext uri="{D42A27DB-BD31-4B8C-83A1-F6EECF244321}">
                <p14:modId xmlns:p14="http://schemas.microsoft.com/office/powerpoint/2010/main" val="1092968250"/>
              </p:ext>
            </p:extLst>
          </p:nvPr>
        </p:nvGraphicFramePr>
        <p:xfrm>
          <a:off x="1712277" y="4191467"/>
          <a:ext cx="5719445" cy="10668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1265763300"/>
                    </a:ext>
                  </a:extLst>
                </a:gridCol>
                <a:gridCol w="643890">
                  <a:extLst>
                    <a:ext uri="{9D8B030D-6E8A-4147-A177-3AD203B41FA5}">
                      <a16:colId xmlns:a16="http://schemas.microsoft.com/office/drawing/2014/main" val="2383376890"/>
                    </a:ext>
                  </a:extLst>
                </a:gridCol>
                <a:gridCol w="3824605">
                  <a:extLst>
                    <a:ext uri="{9D8B030D-6E8A-4147-A177-3AD203B41FA5}">
                      <a16:colId xmlns:a16="http://schemas.microsoft.com/office/drawing/2014/main" val="59705202"/>
                    </a:ext>
                  </a:extLst>
                </a:gridCol>
              </a:tblGrid>
              <a:tr h="0">
                <a:tc>
                  <a:txBody>
                    <a:bodyPr/>
                    <a:lstStyle/>
                    <a:p>
                      <a:pPr marL="0" marR="0" algn="l">
                        <a:lnSpc>
                          <a:spcPts val="1150"/>
                        </a:lnSpc>
                        <a:spcBef>
                          <a:spcPts val="0"/>
                        </a:spcBef>
                        <a:spcAft>
                          <a:spcPts val="1200"/>
                        </a:spcAft>
                      </a:pPr>
                      <a:r>
                        <a:rPr lang="en-GB" sz="1000">
                          <a:effectLst/>
                        </a:rPr>
                        <a:t>NB PHY Config</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a:effectLst/>
                        </a:rPr>
                        <a:t>8</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Sets O-QPSK PHY #1-#10 in section [2]</a:t>
                      </a:r>
                      <a:endParaRPr lang="en-US" sz="1000" dirty="0">
                        <a:effectLst/>
                      </a:endParaRPr>
                    </a:p>
                    <a:p>
                      <a:pPr marL="0" marR="0" algn="l">
                        <a:lnSpc>
                          <a:spcPts val="1150"/>
                        </a:lnSpc>
                        <a:spcBef>
                          <a:spcPts val="0"/>
                        </a:spcBef>
                        <a:spcAft>
                          <a:spcPts val="1200"/>
                        </a:spcAft>
                      </a:pPr>
                      <a:r>
                        <a:rPr lang="en-GB" sz="1000" dirty="0">
                          <a:effectLst/>
                        </a:rPr>
                        <a:t>{#1: 250k uncoded, …, #10}</a:t>
                      </a:r>
                      <a:endParaRPr lang="en-US" sz="1000" dirty="0">
                        <a:effectLst/>
                      </a:endParaRPr>
                    </a:p>
                    <a:p>
                      <a:pPr marL="0" marR="0" algn="l">
                        <a:lnSpc>
                          <a:spcPts val="1150"/>
                        </a:lnSpc>
                        <a:spcBef>
                          <a:spcPts val="0"/>
                        </a:spcBef>
                        <a:spcAft>
                          <a:spcPts val="1200"/>
                        </a:spcAft>
                      </a:pPr>
                      <a:r>
                        <a:rPr lang="en-GB" sz="1000" dirty="0">
                          <a:effectLst/>
                        </a:rPr>
                        <a:t>Bits 0-3: NB Control Phase</a:t>
                      </a:r>
                      <a:endParaRPr lang="en-US" sz="1000" dirty="0">
                        <a:effectLst/>
                      </a:endParaRPr>
                    </a:p>
                    <a:p>
                      <a:pPr marL="0" marR="0" algn="l">
                        <a:lnSpc>
                          <a:spcPts val="1150"/>
                        </a:lnSpc>
                        <a:spcBef>
                          <a:spcPts val="0"/>
                        </a:spcBef>
                        <a:spcAft>
                          <a:spcPts val="1200"/>
                        </a:spcAft>
                      </a:pPr>
                      <a:r>
                        <a:rPr lang="en-GB" sz="1000" dirty="0">
                          <a:effectLst/>
                        </a:rPr>
                        <a:t>Bits 4-7: NB Report Phase</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32224894"/>
                  </a:ext>
                </a:extLst>
              </a:tr>
            </a:tbl>
          </a:graphicData>
        </a:graphic>
      </p:graphicFrame>
      <p:sp>
        <p:nvSpPr>
          <p:cNvPr id="17" name="Rectangle 16">
            <a:extLst>
              <a:ext uri="{FF2B5EF4-FFF2-40B4-BE49-F238E27FC236}">
                <a16:creationId xmlns:a16="http://schemas.microsoft.com/office/drawing/2014/main" id="{31D659AD-6B59-336E-20CB-DBC1D32F063C}"/>
              </a:ext>
            </a:extLst>
          </p:cNvPr>
          <p:cNvSpPr/>
          <p:nvPr/>
        </p:nvSpPr>
        <p:spPr bwMode="auto">
          <a:xfrm>
            <a:off x="6096000" y="1610255"/>
            <a:ext cx="381000" cy="1746048"/>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3666903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E1B61585-D570-4715-CEA1-D6D407F59189}"/>
              </a:ext>
            </a:extLst>
          </p:cNvPr>
          <p:cNvPicPr>
            <a:picLocks noChangeAspect="1"/>
          </p:cNvPicPr>
          <p:nvPr/>
        </p:nvPicPr>
        <p:blipFill>
          <a:blip r:embed="rId2"/>
          <a:stretch>
            <a:fillRect/>
          </a:stretch>
        </p:blipFill>
        <p:spPr>
          <a:xfrm>
            <a:off x="-37011" y="1610722"/>
            <a:ext cx="9144000" cy="2013448"/>
          </a:xfrm>
          <a:prstGeom prst="rect">
            <a:avLst/>
          </a:prstGeom>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Setup: NB MAC Config</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27</a:t>
            </a:fld>
            <a:endParaRPr lang="en-US" altLang="en-US"/>
          </a:p>
        </p:txBody>
      </p:sp>
      <p:graphicFrame>
        <p:nvGraphicFramePr>
          <p:cNvPr id="11" name="Table 10">
            <a:extLst>
              <a:ext uri="{FF2B5EF4-FFF2-40B4-BE49-F238E27FC236}">
                <a16:creationId xmlns:a16="http://schemas.microsoft.com/office/drawing/2014/main" id="{624C7BFE-8F97-AB2E-F71E-8670598082FC}"/>
              </a:ext>
            </a:extLst>
          </p:cNvPr>
          <p:cNvGraphicFramePr>
            <a:graphicFrameLocks noGrp="1"/>
          </p:cNvGraphicFramePr>
          <p:nvPr>
            <p:extLst>
              <p:ext uri="{D42A27DB-BD31-4B8C-83A1-F6EECF244321}">
                <p14:modId xmlns:p14="http://schemas.microsoft.com/office/powerpoint/2010/main" val="1225321038"/>
              </p:ext>
            </p:extLst>
          </p:nvPr>
        </p:nvGraphicFramePr>
        <p:xfrm>
          <a:off x="1712277" y="3886200"/>
          <a:ext cx="5719445" cy="3048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727264357"/>
                    </a:ext>
                  </a:extLst>
                </a:gridCol>
                <a:gridCol w="643890">
                  <a:extLst>
                    <a:ext uri="{9D8B030D-6E8A-4147-A177-3AD203B41FA5}">
                      <a16:colId xmlns:a16="http://schemas.microsoft.com/office/drawing/2014/main" val="4121835580"/>
                    </a:ext>
                  </a:extLst>
                </a:gridCol>
                <a:gridCol w="3824605">
                  <a:extLst>
                    <a:ext uri="{9D8B030D-6E8A-4147-A177-3AD203B41FA5}">
                      <a16:colId xmlns:a16="http://schemas.microsoft.com/office/drawing/2014/main" val="1986921167"/>
                    </a:ext>
                  </a:extLst>
                </a:gridCol>
              </a:tblGrid>
              <a:tr h="0">
                <a:tc>
                  <a:txBody>
                    <a:bodyPr/>
                    <a:lstStyle/>
                    <a:p>
                      <a:pPr marL="0" marR="0" algn="l">
                        <a:lnSpc>
                          <a:spcPts val="1150"/>
                        </a:lnSpc>
                        <a:spcBef>
                          <a:spcPts val="0"/>
                        </a:spcBef>
                        <a:spcAft>
                          <a:spcPts val="1200"/>
                        </a:spcAft>
                      </a:pPr>
                      <a:r>
                        <a:rPr lang="en-GB" sz="1000">
                          <a:effectLst/>
                        </a:rPr>
                        <a:t>Field name</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a:effectLst/>
                        </a:rPr>
                        <a:t>Length in bits</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1200"/>
                        </a:spcAft>
                      </a:pPr>
                      <a:r>
                        <a:rPr lang="en-GB" sz="1000" dirty="0">
                          <a:effectLst/>
                        </a:rPr>
                        <a:t>Description</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02266066"/>
                  </a:ext>
                </a:extLst>
              </a:tr>
            </a:tbl>
          </a:graphicData>
        </a:graphic>
      </p:graphicFrame>
      <p:graphicFrame>
        <p:nvGraphicFramePr>
          <p:cNvPr id="10" name="Table 9">
            <a:extLst>
              <a:ext uri="{FF2B5EF4-FFF2-40B4-BE49-F238E27FC236}">
                <a16:creationId xmlns:a16="http://schemas.microsoft.com/office/drawing/2014/main" id="{D0EE6A6A-BCE1-A903-7982-87F9BC17B828}"/>
              </a:ext>
            </a:extLst>
          </p:cNvPr>
          <p:cNvGraphicFramePr>
            <a:graphicFrameLocks noGrp="1"/>
          </p:cNvGraphicFramePr>
          <p:nvPr>
            <p:extLst>
              <p:ext uri="{D42A27DB-BD31-4B8C-83A1-F6EECF244321}">
                <p14:modId xmlns:p14="http://schemas.microsoft.com/office/powerpoint/2010/main" val="448684924"/>
              </p:ext>
            </p:extLst>
          </p:nvPr>
        </p:nvGraphicFramePr>
        <p:xfrm>
          <a:off x="1712277" y="4191000"/>
          <a:ext cx="5719445" cy="1828800"/>
        </p:xfrm>
        <a:graphic>
          <a:graphicData uri="http://schemas.openxmlformats.org/drawingml/2006/table">
            <a:tbl>
              <a:tblPr firstRow="1" firstCol="1" bandRow="1">
                <a:tableStyleId>{5940675A-B579-460E-94D1-54222C63F5DA}</a:tableStyleId>
              </a:tblPr>
              <a:tblGrid>
                <a:gridCol w="1250950">
                  <a:extLst>
                    <a:ext uri="{9D8B030D-6E8A-4147-A177-3AD203B41FA5}">
                      <a16:colId xmlns:a16="http://schemas.microsoft.com/office/drawing/2014/main" val="3642699907"/>
                    </a:ext>
                  </a:extLst>
                </a:gridCol>
                <a:gridCol w="643890">
                  <a:extLst>
                    <a:ext uri="{9D8B030D-6E8A-4147-A177-3AD203B41FA5}">
                      <a16:colId xmlns:a16="http://schemas.microsoft.com/office/drawing/2014/main" val="1218070975"/>
                    </a:ext>
                  </a:extLst>
                </a:gridCol>
                <a:gridCol w="3824605">
                  <a:extLst>
                    <a:ext uri="{9D8B030D-6E8A-4147-A177-3AD203B41FA5}">
                      <a16:colId xmlns:a16="http://schemas.microsoft.com/office/drawing/2014/main" val="2829289988"/>
                    </a:ext>
                  </a:extLst>
                </a:gridCol>
              </a:tblGrid>
              <a:tr h="0">
                <a:tc>
                  <a:txBody>
                    <a:bodyPr/>
                    <a:lstStyle/>
                    <a:p>
                      <a:pPr marL="0" marR="0" algn="l">
                        <a:lnSpc>
                          <a:spcPts val="1150"/>
                        </a:lnSpc>
                        <a:spcBef>
                          <a:spcPts val="0"/>
                        </a:spcBef>
                        <a:spcAft>
                          <a:spcPts val="1200"/>
                        </a:spcAft>
                      </a:pPr>
                      <a:r>
                        <a:rPr lang="en-GB" sz="1000">
                          <a:effectLst/>
                        </a:rPr>
                        <a:t>NB MAC Config</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150"/>
                        </a:lnSpc>
                        <a:spcBef>
                          <a:spcPts val="0"/>
                        </a:spcBef>
                        <a:spcAft>
                          <a:spcPts val="1200"/>
                        </a:spcAft>
                      </a:pPr>
                      <a:r>
                        <a:rPr lang="en-GB" sz="1000" dirty="0">
                          <a:effectLst/>
                        </a:rPr>
                        <a:t>56</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ts val="1150"/>
                        </a:lnSpc>
                        <a:spcBef>
                          <a:spcPts val="0"/>
                        </a:spcBef>
                        <a:spcAft>
                          <a:spcPts val="0"/>
                        </a:spcAft>
                      </a:pPr>
                      <a:r>
                        <a:rPr lang="en-GB" sz="1000" dirty="0">
                          <a:effectLst/>
                        </a:rPr>
                        <a:t>Bits 0-2: Ranging Slot Duration {300, 600, …, 2400} RSTUs</a:t>
                      </a:r>
                      <a:endParaRPr lang="en-US" sz="1000" dirty="0">
                        <a:effectLst/>
                      </a:endParaRPr>
                    </a:p>
                    <a:p>
                      <a:pPr marL="0" marR="0" algn="l">
                        <a:lnSpc>
                          <a:spcPts val="1150"/>
                        </a:lnSpc>
                        <a:spcBef>
                          <a:spcPts val="0"/>
                        </a:spcBef>
                        <a:spcAft>
                          <a:spcPts val="0"/>
                        </a:spcAft>
                      </a:pPr>
                      <a:r>
                        <a:rPr lang="en-GB" sz="1000" dirty="0">
                          <a:effectLst/>
                        </a:rPr>
                        <a:t>Bits 3-10: Ranging Round Duration 0-255 ranging slots</a:t>
                      </a:r>
                      <a:endParaRPr lang="en-US" sz="1000" dirty="0">
                        <a:effectLst/>
                      </a:endParaRPr>
                    </a:p>
                    <a:p>
                      <a:pPr marL="0" marR="0" algn="l">
                        <a:lnSpc>
                          <a:spcPts val="1150"/>
                        </a:lnSpc>
                        <a:spcBef>
                          <a:spcPts val="0"/>
                        </a:spcBef>
                        <a:spcAft>
                          <a:spcPts val="0"/>
                        </a:spcAft>
                      </a:pPr>
                      <a:r>
                        <a:rPr lang="en-GB" sz="1000" dirty="0">
                          <a:effectLst/>
                        </a:rPr>
                        <a:t>Bits 11-18: Ranging Block Duration 0-255 ranging rounds</a:t>
                      </a:r>
                      <a:endParaRPr lang="en-US" sz="1000" dirty="0">
                        <a:effectLst/>
                      </a:endParaRPr>
                    </a:p>
                    <a:p>
                      <a:pPr marL="0" marR="0" algn="l">
                        <a:lnSpc>
                          <a:spcPts val="1150"/>
                        </a:lnSpc>
                        <a:spcBef>
                          <a:spcPts val="0"/>
                        </a:spcBef>
                        <a:spcAft>
                          <a:spcPts val="0"/>
                        </a:spcAft>
                      </a:pPr>
                      <a:r>
                        <a:rPr lang="en-GB" sz="1000" dirty="0">
                          <a:effectLst/>
                        </a:rPr>
                        <a:t>Bits 19: Channel Switching: 0=Disabled, 1=</a:t>
                      </a:r>
                      <a:r>
                        <a:rPr lang="en-GB" sz="1000" dirty="0" err="1">
                          <a:effectLst/>
                        </a:rPr>
                        <a:t>Blockwise</a:t>
                      </a:r>
                      <a:endParaRPr lang="en-US" sz="1000" dirty="0">
                        <a:effectLst/>
                      </a:endParaRPr>
                    </a:p>
                    <a:p>
                      <a:pPr marL="0" marR="0" algn="l">
                        <a:lnSpc>
                          <a:spcPts val="1150"/>
                        </a:lnSpc>
                        <a:spcBef>
                          <a:spcPts val="0"/>
                        </a:spcBef>
                        <a:spcAft>
                          <a:spcPts val="0"/>
                        </a:spcAft>
                      </a:pPr>
                      <a:r>
                        <a:rPr lang="en-GB" sz="1000" dirty="0">
                          <a:effectLst/>
                        </a:rPr>
                        <a:t>Bits 20: Measurement Report Request: 0=No, 1=Yes</a:t>
                      </a:r>
                      <a:endParaRPr lang="en-US" sz="1000" dirty="0">
                        <a:effectLst/>
                      </a:endParaRPr>
                    </a:p>
                    <a:p>
                      <a:pPr marL="0" marR="0" algn="l">
                        <a:lnSpc>
                          <a:spcPts val="1150"/>
                        </a:lnSpc>
                        <a:spcBef>
                          <a:spcPts val="0"/>
                        </a:spcBef>
                        <a:spcAft>
                          <a:spcPts val="0"/>
                        </a:spcAft>
                      </a:pPr>
                      <a:r>
                        <a:rPr lang="en-GB" sz="1000" dirty="0">
                          <a:effectLst/>
                        </a:rPr>
                        <a:t>Bits 21-23: Reserved</a:t>
                      </a:r>
                      <a:endParaRPr lang="en-US" sz="1000" dirty="0">
                        <a:effectLst/>
                      </a:endParaRPr>
                    </a:p>
                    <a:p>
                      <a:pPr marL="0" marR="0" algn="l">
                        <a:lnSpc>
                          <a:spcPts val="1150"/>
                        </a:lnSpc>
                        <a:spcBef>
                          <a:spcPts val="0"/>
                        </a:spcBef>
                        <a:spcAft>
                          <a:spcPts val="0"/>
                        </a:spcAft>
                      </a:pPr>
                      <a:r>
                        <a:rPr lang="en-US" sz="1000" dirty="0">
                          <a:effectLst/>
                        </a:rPr>
                        <a:t>Bits 24-27: </a:t>
                      </a:r>
                      <a:r>
                        <a:rPr lang="en-US" sz="1000" dirty="0" err="1">
                          <a:effectLst/>
                        </a:rPr>
                        <a:t>RcpPollSlots</a:t>
                      </a:r>
                      <a:r>
                        <a:rPr lang="en-US" sz="1000" dirty="0">
                          <a:effectLst/>
                        </a:rPr>
                        <a:t>=0-15</a:t>
                      </a:r>
                    </a:p>
                    <a:p>
                      <a:pPr marL="0" marR="0" algn="l">
                        <a:lnSpc>
                          <a:spcPts val="1150"/>
                        </a:lnSpc>
                        <a:spcBef>
                          <a:spcPts val="0"/>
                        </a:spcBef>
                        <a:spcAft>
                          <a:spcPts val="0"/>
                        </a:spcAft>
                      </a:pPr>
                      <a:r>
                        <a:rPr lang="en-US" sz="1000" dirty="0">
                          <a:effectLst/>
                        </a:rPr>
                        <a:t>Bits 28-31: </a:t>
                      </a:r>
                      <a:r>
                        <a:rPr lang="en-US" sz="1000" dirty="0" err="1">
                          <a:effectLst/>
                        </a:rPr>
                        <a:t>RcpResponseSlots</a:t>
                      </a:r>
                      <a:r>
                        <a:rPr lang="en-US" sz="1000" dirty="0">
                          <a:effectLst/>
                        </a:rPr>
                        <a:t>=0-15</a:t>
                      </a:r>
                    </a:p>
                    <a:p>
                      <a:pPr marL="0" marR="0" algn="l">
                        <a:lnSpc>
                          <a:spcPts val="1150"/>
                        </a:lnSpc>
                        <a:spcBef>
                          <a:spcPts val="0"/>
                        </a:spcBef>
                        <a:spcAft>
                          <a:spcPts val="0"/>
                        </a:spcAft>
                      </a:pPr>
                      <a:r>
                        <a:rPr lang="en-US" sz="1000" dirty="0">
                          <a:effectLst/>
                        </a:rPr>
                        <a:t>Bits 32-43: </a:t>
                      </a:r>
                      <a:r>
                        <a:rPr lang="en-US" sz="1000" dirty="0" err="1">
                          <a:effectLst/>
                        </a:rPr>
                        <a:t>RpDuration</a:t>
                      </a:r>
                      <a:r>
                        <a:rPr lang="en-US" sz="1000" dirty="0">
                          <a:effectLst/>
                        </a:rPr>
                        <a:t>=0-4095</a:t>
                      </a:r>
                    </a:p>
                    <a:p>
                      <a:pPr marL="0" marR="0" algn="l">
                        <a:lnSpc>
                          <a:spcPts val="1150"/>
                        </a:lnSpc>
                        <a:spcBef>
                          <a:spcPts val="0"/>
                        </a:spcBef>
                        <a:spcAft>
                          <a:spcPts val="0"/>
                        </a:spcAft>
                      </a:pPr>
                      <a:r>
                        <a:rPr lang="en-US" sz="1000" dirty="0">
                          <a:effectLst/>
                        </a:rPr>
                        <a:t>Bits 44-47: </a:t>
                      </a:r>
                      <a:r>
                        <a:rPr lang="en-US" sz="1000" dirty="0" err="1">
                          <a:effectLst/>
                        </a:rPr>
                        <a:t>RpOffset</a:t>
                      </a:r>
                      <a:r>
                        <a:rPr lang="en-US" sz="1000" dirty="0">
                          <a:effectLst/>
                        </a:rPr>
                        <a:t>=0-15</a:t>
                      </a:r>
                    </a:p>
                    <a:p>
                      <a:pPr marL="0" marR="0" algn="l">
                        <a:lnSpc>
                          <a:spcPts val="1150"/>
                        </a:lnSpc>
                        <a:spcBef>
                          <a:spcPts val="0"/>
                        </a:spcBef>
                        <a:spcAft>
                          <a:spcPts val="0"/>
                        </a:spcAft>
                      </a:pPr>
                      <a:r>
                        <a:rPr lang="en-US" sz="1000" dirty="0">
                          <a:effectLst/>
                        </a:rPr>
                        <a:t>Bits 48-51: </a:t>
                      </a:r>
                      <a:r>
                        <a:rPr lang="en-US" sz="1000" dirty="0" err="1">
                          <a:effectLst/>
                        </a:rPr>
                        <a:t>MrpFirstSlots</a:t>
                      </a:r>
                      <a:r>
                        <a:rPr lang="en-US" sz="1000" dirty="0">
                          <a:effectLst/>
                        </a:rPr>
                        <a:t>=0-15</a:t>
                      </a:r>
                    </a:p>
                    <a:p>
                      <a:pPr marL="0" marR="0" algn="l">
                        <a:lnSpc>
                          <a:spcPts val="1150"/>
                        </a:lnSpc>
                        <a:spcBef>
                          <a:spcPts val="0"/>
                        </a:spcBef>
                        <a:spcAft>
                          <a:spcPts val="0"/>
                        </a:spcAft>
                      </a:pPr>
                      <a:r>
                        <a:rPr lang="en-US" sz="1000" dirty="0">
                          <a:effectLst/>
                        </a:rPr>
                        <a:t>Bits 52-55: </a:t>
                      </a:r>
                      <a:r>
                        <a:rPr lang="en-US" sz="1000" dirty="0" err="1">
                          <a:effectLst/>
                        </a:rPr>
                        <a:t>MrpSecondSlots</a:t>
                      </a:r>
                      <a:r>
                        <a:rPr lang="en-US" sz="1000" dirty="0">
                          <a:effectLst/>
                        </a:rPr>
                        <a:t>=0-15</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42745536"/>
                  </a:ext>
                </a:extLst>
              </a:tr>
            </a:tbl>
          </a:graphicData>
        </a:graphic>
      </p:graphicFrame>
      <p:sp>
        <p:nvSpPr>
          <p:cNvPr id="18" name="Rectangle 17">
            <a:extLst>
              <a:ext uri="{FF2B5EF4-FFF2-40B4-BE49-F238E27FC236}">
                <a16:creationId xmlns:a16="http://schemas.microsoft.com/office/drawing/2014/main" id="{8B680351-16AC-62EF-8FFC-5F69F5E2EEF1}"/>
              </a:ext>
            </a:extLst>
          </p:cNvPr>
          <p:cNvSpPr/>
          <p:nvPr/>
        </p:nvSpPr>
        <p:spPr bwMode="auto">
          <a:xfrm>
            <a:off x="6400800" y="1616560"/>
            <a:ext cx="2133600" cy="1745580"/>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1574271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Presented compressed PSDU concepts</a:t>
            </a:r>
          </a:p>
          <a:p>
            <a:pPr lvl="1">
              <a:spcBef>
                <a:spcPts val="600"/>
              </a:spcBef>
              <a:spcAft>
                <a:spcPts val="600"/>
              </a:spcAft>
              <a:buFont typeface="Arial" panose="020B0604020202020204" pitchFamily="34" charset="0"/>
              <a:buChar char="•"/>
            </a:pPr>
            <a:r>
              <a:rPr lang="en-US" sz="1400" dirty="0" err="1"/>
              <a:t>Resolveable</a:t>
            </a:r>
            <a:r>
              <a:rPr lang="en-US" sz="1400" dirty="0"/>
              <a:t> Private Address (RPA) allows Initiator to rotate addresses regularly protect user’s privacy</a:t>
            </a:r>
          </a:p>
          <a:p>
            <a:pPr lvl="1">
              <a:spcBef>
                <a:spcPts val="600"/>
              </a:spcBef>
              <a:spcAft>
                <a:spcPts val="600"/>
              </a:spcAft>
              <a:buFont typeface="Arial" panose="020B0604020202020204" pitchFamily="34" charset="0"/>
              <a:buChar char="•"/>
            </a:pPr>
            <a:r>
              <a:rPr lang="en-US" sz="1400" dirty="0"/>
              <a:t>Message Control allows feature specific PSDU content and future backward compatible operation among standardized NBA-MMS-UWB devices</a:t>
            </a:r>
          </a:p>
          <a:p>
            <a:pPr lvl="1">
              <a:spcBef>
                <a:spcPts val="600"/>
              </a:spcBef>
              <a:spcAft>
                <a:spcPts val="600"/>
              </a:spcAft>
              <a:buFont typeface="Arial" panose="020B0604020202020204" pitchFamily="34" charset="0"/>
              <a:buChar char="•"/>
            </a:pPr>
            <a:r>
              <a:rPr lang="en-US" sz="1400" dirty="0"/>
              <a:t>Supported Message Control List handshakes use case dynamic parameters, such as ranging block length, NB channels to use, and most recently supported </a:t>
            </a:r>
            <a:r>
              <a:rPr lang="en-US" sz="1400" dirty="0" err="1"/>
              <a:t>MsgCtl</a:t>
            </a:r>
            <a:endParaRPr lang="en-US" sz="1400" dirty="0"/>
          </a:p>
          <a:p>
            <a:pPr>
              <a:spcBef>
                <a:spcPts val="600"/>
              </a:spcBef>
              <a:spcAft>
                <a:spcPts val="600"/>
              </a:spcAft>
              <a:buFont typeface="Arial" panose="020B0604020202020204" pitchFamily="34" charset="0"/>
              <a:buChar char="•"/>
            </a:pPr>
            <a:r>
              <a:rPr lang="en-US" sz="1800" dirty="0"/>
              <a:t>Presented PSDUs for NBA-UWB MMS SS-TWR (unencrypted)</a:t>
            </a:r>
          </a:p>
          <a:p>
            <a:pPr lvl="1">
              <a:spcBef>
                <a:spcPts val="600"/>
              </a:spcBef>
              <a:spcAft>
                <a:spcPts val="600"/>
              </a:spcAft>
              <a:buFont typeface="Arial" panose="020B0604020202020204" pitchFamily="34" charset="0"/>
              <a:buChar char="•"/>
            </a:pPr>
            <a:r>
              <a:rPr lang="en-US" sz="1400" dirty="0"/>
              <a:t>One </a:t>
            </a:r>
            <a:r>
              <a:rPr lang="en-US" sz="1400" dirty="0" err="1"/>
              <a:t>MsgCtl</a:t>
            </a:r>
            <a:r>
              <a:rPr lang="en-US" sz="1400" dirty="0"/>
              <a:t> (0x00) each for ADV-POLL, ADV-RESP, SOR, POLL, RESP, REPORT</a:t>
            </a:r>
          </a:p>
          <a:p>
            <a:pPr lvl="1">
              <a:spcBef>
                <a:spcPts val="600"/>
              </a:spcBef>
              <a:spcAft>
                <a:spcPts val="600"/>
              </a:spcAft>
              <a:buFont typeface="Arial" panose="020B0604020202020204" pitchFamily="34" charset="0"/>
              <a:buChar char="•"/>
            </a:pPr>
            <a:r>
              <a:rPr lang="en-US" sz="1400" dirty="0"/>
              <a:t>Independent data rates for control and report phase</a:t>
            </a:r>
          </a:p>
          <a:p>
            <a:pPr lvl="1">
              <a:spcBef>
                <a:spcPts val="600"/>
              </a:spcBef>
              <a:spcAft>
                <a:spcPts val="600"/>
              </a:spcAft>
              <a:buFont typeface="Arial" panose="020B0604020202020204" pitchFamily="34" charset="0"/>
              <a:buChar char="•"/>
            </a:pPr>
            <a:r>
              <a:rPr lang="en-US" sz="1400" dirty="0"/>
              <a:t>Increased timestamp resolution over 15.4z</a:t>
            </a:r>
          </a:p>
          <a:p>
            <a:pPr lvl="1">
              <a:spcBef>
                <a:spcPts val="600"/>
              </a:spcBef>
              <a:spcAft>
                <a:spcPts val="600"/>
              </a:spcAft>
              <a:buFont typeface="Arial" panose="020B0604020202020204" pitchFamily="34" charset="0"/>
              <a:buChar char="•"/>
            </a:pPr>
            <a:r>
              <a:rPr lang="en-US" sz="1400" dirty="0"/>
              <a:t>Up to 32 bytes of pass-through data to higher layer application functions</a:t>
            </a:r>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28</a:t>
            </a:fld>
            <a:endParaRPr lang="en-US" altLang="en-US"/>
          </a:p>
        </p:txBody>
      </p:sp>
    </p:spTree>
    <p:extLst>
      <p:ext uri="{BB962C8B-B14F-4D97-AF65-F5344CB8AC3E}">
        <p14:creationId xmlns:p14="http://schemas.microsoft.com/office/powerpoint/2010/main" val="35440865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r>
              <a:rPr lang="en-US" sz="1800" dirty="0"/>
              <a:t>[1] A. Krebs et al., “NBA-MMS-UWB Compressed PSDU”, 15-22-0604-00-04ab.</a:t>
            </a:r>
          </a:p>
          <a:p>
            <a:pPr marL="0" indent="0">
              <a:spcBef>
                <a:spcPts val="600"/>
              </a:spcBef>
              <a:spcAft>
                <a:spcPts val="600"/>
              </a:spcAft>
              <a:buNone/>
            </a:pPr>
            <a:r>
              <a:rPr lang="en-US" sz="1800" dirty="0"/>
              <a:t>[2] X. Luo (Apple), F. Leong (NXP), M. Lee (Samsung Electronics), et al., “NBA-UWB Technical Framework Proposal”, 15-22-0262-01-04ab.</a:t>
            </a:r>
          </a:p>
          <a:p>
            <a:pPr marL="0" indent="0">
              <a:spcBef>
                <a:spcPts val="600"/>
              </a:spcBef>
              <a:spcAft>
                <a:spcPts val="600"/>
              </a:spcAft>
              <a:buNone/>
            </a:pPr>
            <a:r>
              <a:rPr lang="en-US" sz="1800" dirty="0"/>
              <a:t>[3] A. Krebs (Apple), L. Huang (Huawei), et al., “NBA-UWB ranging text proposal for 15.4ab TFD”, 15-22-0381-03-04ab. 	</a:t>
            </a:r>
          </a:p>
          <a:p>
            <a:pPr marL="0" indent="0">
              <a:spcBef>
                <a:spcPts val="600"/>
              </a:spcBef>
              <a:spcAft>
                <a:spcPts val="600"/>
              </a:spcAft>
              <a:buNone/>
            </a:pPr>
            <a:endParaRPr lang="en-US" sz="18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29</a:t>
            </a:fld>
            <a:endParaRPr lang="en-US" altLang="en-US"/>
          </a:p>
        </p:txBody>
      </p:sp>
    </p:spTree>
    <p:extLst>
      <p:ext uri="{BB962C8B-B14F-4D97-AF65-F5344CB8AC3E}">
        <p14:creationId xmlns:p14="http://schemas.microsoft.com/office/powerpoint/2010/main" val="268157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mj-lt"/>
              <a:buAutoNum type="arabicPeriod"/>
            </a:pPr>
            <a:r>
              <a:rPr lang="en-US" sz="2000" dirty="0"/>
              <a:t>Generic PSDU concept</a:t>
            </a:r>
          </a:p>
          <a:p>
            <a:pPr lvl="1">
              <a:spcBef>
                <a:spcPts val="600"/>
              </a:spcBef>
              <a:spcAft>
                <a:spcPts val="600"/>
              </a:spcAft>
              <a:buFont typeface="+mj-lt"/>
              <a:buAutoNum type="arabicPeriod"/>
            </a:pPr>
            <a:r>
              <a:rPr lang="en-US" sz="2000" dirty="0"/>
              <a:t>Privacy protected addresses</a:t>
            </a:r>
          </a:p>
          <a:p>
            <a:pPr lvl="1">
              <a:spcBef>
                <a:spcPts val="600"/>
              </a:spcBef>
              <a:spcAft>
                <a:spcPts val="600"/>
              </a:spcAft>
              <a:buFont typeface="+mj-lt"/>
              <a:buAutoNum type="arabicPeriod"/>
            </a:pPr>
            <a:r>
              <a:rPr lang="en-US" sz="2000" dirty="0"/>
              <a:t>Message Control classes and versions</a:t>
            </a:r>
          </a:p>
          <a:p>
            <a:pPr lvl="1">
              <a:spcBef>
                <a:spcPts val="600"/>
              </a:spcBef>
              <a:spcAft>
                <a:spcPts val="600"/>
              </a:spcAft>
              <a:buFont typeface="+mj-lt"/>
              <a:buAutoNum type="arabicPeriod"/>
            </a:pPr>
            <a:r>
              <a:rPr lang="en-US" sz="2000" dirty="0"/>
              <a:t>Discovery, initialization, setup overview</a:t>
            </a:r>
          </a:p>
          <a:p>
            <a:pPr lvl="1">
              <a:spcBef>
                <a:spcPts val="600"/>
              </a:spcBef>
              <a:spcAft>
                <a:spcPts val="600"/>
              </a:spcAft>
              <a:buFont typeface="+mj-lt"/>
              <a:buAutoNum type="arabicPeriod"/>
            </a:pPr>
            <a:endParaRPr lang="en-US" sz="2000" dirty="0"/>
          </a:p>
          <a:p>
            <a:pPr>
              <a:spcBef>
                <a:spcPts val="600"/>
              </a:spcBef>
              <a:spcAft>
                <a:spcPts val="600"/>
              </a:spcAft>
              <a:buFont typeface="+mj-lt"/>
              <a:buAutoNum type="arabicPeriod"/>
            </a:pPr>
            <a:r>
              <a:rPr lang="en-US" sz="2000" dirty="0"/>
              <a:t>Specific PSDU definitions</a:t>
            </a:r>
          </a:p>
          <a:p>
            <a:pPr lvl="1">
              <a:spcBef>
                <a:spcPts val="600"/>
              </a:spcBef>
              <a:spcAft>
                <a:spcPts val="600"/>
              </a:spcAft>
              <a:buFont typeface="+mj-lt"/>
              <a:buAutoNum type="arabicPeriod"/>
            </a:pPr>
            <a:r>
              <a:rPr lang="en-US" sz="2000" dirty="0"/>
              <a:t>PSDUs</a:t>
            </a:r>
          </a:p>
          <a:p>
            <a:pPr lvl="1">
              <a:spcBef>
                <a:spcPts val="600"/>
              </a:spcBef>
              <a:spcAft>
                <a:spcPts val="600"/>
              </a:spcAft>
              <a:buFont typeface="+mj-lt"/>
              <a:buAutoNum type="arabicPeriod"/>
            </a:pPr>
            <a:r>
              <a:rPr lang="en-US" sz="2000" dirty="0"/>
              <a:t>Fields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Tree>
    <p:extLst>
      <p:ext uri="{BB962C8B-B14F-4D97-AF65-F5344CB8AC3E}">
        <p14:creationId xmlns:p14="http://schemas.microsoft.com/office/powerpoint/2010/main" val="3163199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Generic PSDU Concepts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sp>
        <p:nvSpPr>
          <p:cNvPr id="11" name="Content Placeholder 10">
            <a:extLst>
              <a:ext uri="{FF2B5EF4-FFF2-40B4-BE49-F238E27FC236}">
                <a16:creationId xmlns:a16="http://schemas.microsoft.com/office/drawing/2014/main" id="{418845D3-0FF0-6104-AD7F-3B85D09A3DA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855644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Compressed PSDU: Format Proposal</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Generic compressed PSDU format</a:t>
            </a:r>
          </a:p>
          <a:p>
            <a:pPr lvl="1">
              <a:spcBef>
                <a:spcPts val="600"/>
              </a:spcBef>
              <a:spcAft>
                <a:spcPts val="600"/>
              </a:spcAft>
              <a:buFont typeface="Arial" panose="020B0604020202020204" pitchFamily="34" charset="0"/>
              <a:buChar char="•"/>
            </a:pPr>
            <a:r>
              <a:rPr lang="en-US" sz="1400" dirty="0"/>
              <a:t>1-octet PSDU ID (0-127, 128-255 reserved for 2-octet extension, …)</a:t>
            </a:r>
          </a:p>
          <a:p>
            <a:pPr lvl="1">
              <a:spcBef>
                <a:spcPts val="600"/>
              </a:spcBef>
              <a:spcAft>
                <a:spcPts val="600"/>
              </a:spcAft>
              <a:buFont typeface="Arial" panose="020B0604020202020204" pitchFamily="34" charset="0"/>
              <a:buChar char="•"/>
            </a:pPr>
            <a:r>
              <a:rPr lang="en-US" sz="1400" dirty="0"/>
              <a:t>Remaining PSDU content is ID specific</a:t>
            </a:r>
          </a:p>
          <a:p>
            <a:pPr lvl="1">
              <a:spcBef>
                <a:spcPts val="600"/>
              </a:spcBef>
              <a:spcAft>
                <a:spcPts val="600"/>
              </a:spcAft>
              <a:buFont typeface="Arial" panose="020B0604020202020204" pitchFamily="34" charset="0"/>
              <a:buChar char="•"/>
            </a:pPr>
            <a:endParaRPr lang="en-US" sz="1400" dirty="0"/>
          </a:p>
          <a:p>
            <a:pPr marL="0" indent="0">
              <a:spcBef>
                <a:spcPts val="600"/>
              </a:spcBef>
              <a:spcAft>
                <a:spcPts val="600"/>
              </a:spcAft>
              <a:buNone/>
            </a:pPr>
            <a:endParaRPr lang="en-US" sz="1400" dirty="0"/>
          </a:p>
          <a:p>
            <a:pPr marL="457200" lvl="1" indent="0">
              <a:spcBef>
                <a:spcPts val="600"/>
              </a:spcBef>
              <a:spcAft>
                <a:spcPts val="600"/>
              </a:spcAft>
              <a:buNone/>
            </a:pPr>
            <a:endParaRPr lang="en-US" sz="1400" dirty="0"/>
          </a:p>
          <a:p>
            <a:pPr>
              <a:spcBef>
                <a:spcPts val="600"/>
              </a:spcBef>
              <a:spcAft>
                <a:spcPts val="600"/>
              </a:spcAft>
              <a:buFont typeface="Arial" panose="020B0604020202020204" pitchFamily="34" charset="0"/>
              <a:buChar char="•"/>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pic>
        <p:nvPicPr>
          <p:cNvPr id="14" name="Picture 13">
            <a:extLst>
              <a:ext uri="{FF2B5EF4-FFF2-40B4-BE49-F238E27FC236}">
                <a16:creationId xmlns:a16="http://schemas.microsoft.com/office/drawing/2014/main" id="{01D9C611-0438-5B69-8491-71BC979FA90E}"/>
              </a:ext>
            </a:extLst>
          </p:cNvPr>
          <p:cNvPicPr>
            <a:picLocks noChangeAspect="1"/>
          </p:cNvPicPr>
          <p:nvPr/>
        </p:nvPicPr>
        <p:blipFill>
          <a:blip r:embed="rId2"/>
          <a:stretch>
            <a:fillRect/>
          </a:stretch>
        </p:blipFill>
        <p:spPr>
          <a:xfrm>
            <a:off x="2709863" y="4267200"/>
            <a:ext cx="3270250" cy="537696"/>
          </a:xfrm>
          <a:prstGeom prst="rect">
            <a:avLst/>
          </a:prstGeom>
        </p:spPr>
      </p:pic>
    </p:spTree>
    <p:extLst>
      <p:ext uri="{BB962C8B-B14F-4D97-AF65-F5344CB8AC3E}">
        <p14:creationId xmlns:p14="http://schemas.microsoft.com/office/powerpoint/2010/main" val="586030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Privacy Protected Addresses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Static MAC address in message header has privacy </a:t>
            </a:r>
          </a:p>
          <a:p>
            <a:pPr>
              <a:spcBef>
                <a:spcPts val="600"/>
              </a:spcBef>
              <a:spcAft>
                <a:spcPts val="600"/>
              </a:spcAft>
              <a:buFont typeface="Arial" panose="020B0604020202020204" pitchFamily="34" charset="0"/>
              <a:buChar char="•"/>
            </a:pPr>
            <a:r>
              <a:rPr lang="en-US" sz="1800" dirty="0"/>
              <a:t>Resolvable Private Address (RPA) protects against tracking</a:t>
            </a:r>
            <a:endParaRPr lang="en-US" sz="1400" dirty="0"/>
          </a:p>
          <a:p>
            <a:pPr lvl="1">
              <a:spcBef>
                <a:spcPts val="600"/>
              </a:spcBef>
              <a:spcAft>
                <a:spcPts val="600"/>
              </a:spcAft>
              <a:buFont typeface="Arial" panose="020B0604020202020204" pitchFamily="34" charset="0"/>
              <a:buChar char="•"/>
            </a:pPr>
            <a:r>
              <a:rPr lang="en-US" sz="1400" dirty="0" err="1"/>
              <a:t>IdentityResolvingKey</a:t>
            </a:r>
            <a:r>
              <a:rPr lang="en-US" sz="1400" dirty="0"/>
              <a:t>[16] (IRK) is commonly known to PAN participants only</a:t>
            </a:r>
          </a:p>
          <a:p>
            <a:pPr lvl="1">
              <a:spcBef>
                <a:spcPts val="600"/>
              </a:spcBef>
              <a:spcAft>
                <a:spcPts val="600"/>
              </a:spcAft>
              <a:buFont typeface="Arial" panose="020B0604020202020204" pitchFamily="34" charset="0"/>
              <a:buChar char="•"/>
            </a:pPr>
            <a:r>
              <a:rPr lang="en-US" sz="1400" dirty="0" err="1"/>
              <a:t>prand</a:t>
            </a:r>
            <a:r>
              <a:rPr lang="en-US" sz="1400" dirty="0"/>
              <a:t>[3] transmitted in POLL/ADV-POLL every ranging block</a:t>
            </a:r>
          </a:p>
          <a:p>
            <a:pPr lvl="1">
              <a:spcBef>
                <a:spcPts val="600"/>
              </a:spcBef>
              <a:spcAft>
                <a:spcPts val="600"/>
              </a:spcAft>
              <a:buFont typeface="Arial" panose="020B0604020202020204" pitchFamily="34" charset="0"/>
              <a:buChar char="•"/>
            </a:pPr>
            <a:r>
              <a:rPr lang="en-US" sz="1400" dirty="0"/>
              <a:t>hash[3] = AES-128-ECB(key=IRK[3], data=(0x000…[13] || </a:t>
            </a:r>
            <a:r>
              <a:rPr lang="en-US" sz="1400" dirty="0" err="1"/>
              <a:t>prand</a:t>
            </a:r>
            <a:r>
              <a:rPr lang="en-US" sz="1400" dirty="0"/>
              <a:t>[3])) every packet</a:t>
            </a:r>
          </a:p>
          <a:p>
            <a:pPr lvl="1">
              <a:spcBef>
                <a:spcPts val="600"/>
              </a:spcBef>
              <a:spcAft>
                <a:spcPts val="600"/>
              </a:spcAft>
              <a:buFont typeface="Arial" panose="020B0604020202020204" pitchFamily="34" charset="0"/>
              <a:buChar char="•"/>
            </a:pPr>
            <a:endParaRPr lang="en-US" sz="1400" dirty="0"/>
          </a:p>
          <a:p>
            <a:pPr marL="0" indent="0">
              <a:spcBef>
                <a:spcPts val="600"/>
              </a:spcBef>
              <a:spcAft>
                <a:spcPts val="600"/>
              </a:spcAft>
              <a:buNone/>
            </a:pPr>
            <a:endParaRPr lang="en-US" sz="1400" dirty="0"/>
          </a:p>
          <a:p>
            <a:pPr marL="457200" lvl="1" indent="0">
              <a:spcBef>
                <a:spcPts val="600"/>
              </a:spcBef>
              <a:spcAft>
                <a:spcPts val="600"/>
              </a:spcAft>
              <a:buNone/>
            </a:pPr>
            <a:endParaRPr lang="en-US" sz="1400" dirty="0"/>
          </a:p>
          <a:p>
            <a:pPr>
              <a:spcBef>
                <a:spcPts val="600"/>
              </a:spcBef>
              <a:spcAft>
                <a:spcPts val="600"/>
              </a:spcAft>
              <a:buFont typeface="Arial" panose="020B0604020202020204" pitchFamily="34" charset="0"/>
              <a:buChar char="•"/>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sp>
        <p:nvSpPr>
          <p:cNvPr id="10" name="TextBox 9">
            <a:extLst>
              <a:ext uri="{FF2B5EF4-FFF2-40B4-BE49-F238E27FC236}">
                <a16:creationId xmlns:a16="http://schemas.microsoft.com/office/drawing/2014/main" id="{99195D9F-C343-1717-52AD-C1F59B04E298}"/>
              </a:ext>
            </a:extLst>
          </p:cNvPr>
          <p:cNvSpPr txBox="1"/>
          <p:nvPr/>
        </p:nvSpPr>
        <p:spPr>
          <a:xfrm>
            <a:off x="741829" y="4552269"/>
            <a:ext cx="3124200" cy="338554"/>
          </a:xfrm>
          <a:prstGeom prst="rect">
            <a:avLst/>
          </a:prstGeom>
          <a:noFill/>
        </p:spPr>
        <p:txBody>
          <a:bodyPr wrap="square">
            <a:spAutoFit/>
          </a:bodyPr>
          <a:lstStyle/>
          <a:p>
            <a:r>
              <a:rPr lang="en-US" sz="1600" dirty="0">
                <a:latin typeface="+mn-lt"/>
              </a:rPr>
              <a:t>POLL and ADV-POLL</a:t>
            </a:r>
          </a:p>
        </p:txBody>
      </p:sp>
      <p:sp>
        <p:nvSpPr>
          <p:cNvPr id="11" name="TextBox 10">
            <a:extLst>
              <a:ext uri="{FF2B5EF4-FFF2-40B4-BE49-F238E27FC236}">
                <a16:creationId xmlns:a16="http://schemas.microsoft.com/office/drawing/2014/main" id="{70AEC1C8-F83B-9C1F-4CC8-D5C50DDAFA9C}"/>
              </a:ext>
            </a:extLst>
          </p:cNvPr>
          <p:cNvSpPr txBox="1"/>
          <p:nvPr/>
        </p:nvSpPr>
        <p:spPr>
          <a:xfrm>
            <a:off x="737347" y="5477782"/>
            <a:ext cx="3124200" cy="338554"/>
          </a:xfrm>
          <a:prstGeom prst="rect">
            <a:avLst/>
          </a:prstGeom>
          <a:noFill/>
        </p:spPr>
        <p:txBody>
          <a:bodyPr wrap="square">
            <a:spAutoFit/>
          </a:bodyPr>
          <a:lstStyle/>
          <a:p>
            <a:r>
              <a:rPr lang="en-US" sz="1600" dirty="0">
                <a:latin typeface="+mn-lt"/>
              </a:rPr>
              <a:t>Other packets</a:t>
            </a:r>
          </a:p>
        </p:txBody>
      </p:sp>
      <p:pic>
        <p:nvPicPr>
          <p:cNvPr id="19" name="Picture 18">
            <a:extLst>
              <a:ext uri="{FF2B5EF4-FFF2-40B4-BE49-F238E27FC236}">
                <a16:creationId xmlns:a16="http://schemas.microsoft.com/office/drawing/2014/main" id="{3A257405-69E7-3A28-19E8-51D6FA324063}"/>
              </a:ext>
            </a:extLst>
          </p:cNvPr>
          <p:cNvPicPr>
            <a:picLocks noChangeAspect="1"/>
          </p:cNvPicPr>
          <p:nvPr/>
        </p:nvPicPr>
        <p:blipFill>
          <a:blip r:embed="rId2"/>
          <a:stretch>
            <a:fillRect/>
          </a:stretch>
        </p:blipFill>
        <p:spPr>
          <a:xfrm>
            <a:off x="3733800" y="4208111"/>
            <a:ext cx="4182291" cy="985357"/>
          </a:xfrm>
          <a:prstGeom prst="rect">
            <a:avLst/>
          </a:prstGeom>
        </p:spPr>
      </p:pic>
      <p:pic>
        <p:nvPicPr>
          <p:cNvPr id="20" name="Picture 19">
            <a:extLst>
              <a:ext uri="{FF2B5EF4-FFF2-40B4-BE49-F238E27FC236}">
                <a16:creationId xmlns:a16="http://schemas.microsoft.com/office/drawing/2014/main" id="{51CA4953-3795-5CD4-7347-2A7628084A0B}"/>
              </a:ext>
            </a:extLst>
          </p:cNvPr>
          <p:cNvPicPr>
            <a:picLocks noChangeAspect="1"/>
          </p:cNvPicPr>
          <p:nvPr/>
        </p:nvPicPr>
        <p:blipFill>
          <a:blip r:embed="rId3"/>
          <a:stretch>
            <a:fillRect/>
          </a:stretch>
        </p:blipFill>
        <p:spPr>
          <a:xfrm>
            <a:off x="3733799" y="5493058"/>
            <a:ext cx="4182291" cy="667853"/>
          </a:xfrm>
          <a:prstGeom prst="rect">
            <a:avLst/>
          </a:prstGeom>
        </p:spPr>
      </p:pic>
    </p:spTree>
    <p:extLst>
      <p:ext uri="{BB962C8B-B14F-4D97-AF65-F5344CB8AC3E}">
        <p14:creationId xmlns:p14="http://schemas.microsoft.com/office/powerpoint/2010/main" val="2329133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Message Control</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err="1"/>
              <a:t>MessageControl</a:t>
            </a:r>
            <a:r>
              <a:rPr lang="en-US" sz="1800" dirty="0"/>
              <a:t>[1] defines following of payload </a:t>
            </a:r>
          </a:p>
          <a:p>
            <a:pPr lvl="1">
              <a:spcBef>
                <a:spcPts val="600"/>
              </a:spcBef>
              <a:spcAft>
                <a:spcPts val="600"/>
              </a:spcAft>
              <a:buFont typeface="Arial" panose="020B0604020202020204" pitchFamily="34" charset="0"/>
              <a:buChar char="•"/>
            </a:pPr>
            <a:r>
              <a:rPr lang="en-US" sz="1400" dirty="0"/>
              <a:t>High nibble: 16 </a:t>
            </a:r>
            <a:r>
              <a:rPr lang="en-US" sz="1400" dirty="0" err="1"/>
              <a:t>submessage</a:t>
            </a:r>
            <a:r>
              <a:rPr lang="en-US" sz="1400" dirty="0"/>
              <a:t> (incl. 1 for generic error codes), for example:</a:t>
            </a:r>
          </a:p>
          <a:p>
            <a:pPr lvl="1">
              <a:spcBef>
                <a:spcPts val="600"/>
              </a:spcBef>
              <a:spcAft>
                <a:spcPts val="600"/>
              </a:spcAft>
              <a:buFont typeface="Arial" panose="020B0604020202020204" pitchFamily="34" charset="0"/>
              <a:buChar char="•"/>
            </a:pPr>
            <a:r>
              <a:rPr lang="en-US" sz="1400" dirty="0"/>
              <a:t>Low nibble: 16 versions (backward compatible) of message content, for example:</a:t>
            </a:r>
          </a:p>
          <a:p>
            <a:pPr marL="0" indent="0">
              <a:spcBef>
                <a:spcPts val="600"/>
              </a:spcBef>
              <a:spcAft>
                <a:spcPts val="600"/>
              </a:spcAft>
              <a:buNone/>
            </a:pPr>
            <a:endParaRPr lang="en-US" sz="1400" dirty="0"/>
          </a:p>
          <a:p>
            <a:pPr marL="457200" lvl="1" indent="0">
              <a:spcBef>
                <a:spcPts val="600"/>
              </a:spcBef>
              <a:spcAft>
                <a:spcPts val="600"/>
              </a:spcAft>
              <a:buNone/>
            </a:pPr>
            <a:endParaRPr lang="en-US" sz="1400" dirty="0"/>
          </a:p>
          <a:p>
            <a:pPr>
              <a:spcBef>
                <a:spcPts val="600"/>
              </a:spcBef>
              <a:spcAft>
                <a:spcPts val="600"/>
              </a:spcAft>
              <a:buFont typeface="Arial" panose="020B0604020202020204" pitchFamily="34" charset="0"/>
              <a:buChar char="•"/>
            </a:pPr>
            <a:endParaRPr lang="en-US" sz="1800" dirty="0"/>
          </a:p>
          <a:p>
            <a:pPr lvl="1">
              <a:spcBef>
                <a:spcPts val="600"/>
              </a:spcBef>
              <a:spcAft>
                <a:spcPts val="600"/>
              </a:spcAft>
              <a:buFont typeface="Arial" panose="020B0604020202020204" pitchFamily="34" charset="0"/>
              <a:buChar char="•"/>
            </a:pPr>
            <a:endParaRPr lang="en-US" sz="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pic>
        <p:nvPicPr>
          <p:cNvPr id="7" name="Picture 6">
            <a:extLst>
              <a:ext uri="{FF2B5EF4-FFF2-40B4-BE49-F238E27FC236}">
                <a16:creationId xmlns:a16="http://schemas.microsoft.com/office/drawing/2014/main" id="{4769C842-52C6-340F-1748-5C022CF23BE9}"/>
              </a:ext>
            </a:extLst>
          </p:cNvPr>
          <p:cNvPicPr>
            <a:picLocks noChangeAspect="1"/>
          </p:cNvPicPr>
          <p:nvPr/>
        </p:nvPicPr>
        <p:blipFill>
          <a:blip r:embed="rId2"/>
          <a:stretch>
            <a:fillRect/>
          </a:stretch>
        </p:blipFill>
        <p:spPr>
          <a:xfrm>
            <a:off x="1143000" y="3048000"/>
            <a:ext cx="7112000" cy="3683000"/>
          </a:xfrm>
          <a:prstGeom prst="rect">
            <a:avLst/>
          </a:prstGeom>
        </p:spPr>
      </p:pic>
    </p:spTree>
    <p:extLst>
      <p:ext uri="{BB962C8B-B14F-4D97-AF65-F5344CB8AC3E}">
        <p14:creationId xmlns:p14="http://schemas.microsoft.com/office/powerpoint/2010/main" val="953273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Baltimore Refresher: </a:t>
            </a:r>
            <a:br>
              <a:rPr lang="en-US" dirty="0"/>
            </a:br>
            <a:r>
              <a:rPr lang="en-US" dirty="0"/>
              <a:t>MMS Initialization &amp; Setup [3]</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pic>
        <p:nvPicPr>
          <p:cNvPr id="23" name="Picture 22">
            <a:extLst>
              <a:ext uri="{FF2B5EF4-FFF2-40B4-BE49-F238E27FC236}">
                <a16:creationId xmlns:a16="http://schemas.microsoft.com/office/drawing/2014/main" id="{5AB53C5E-0D27-421E-A85A-2D93DE39DC57}"/>
              </a:ext>
            </a:extLst>
          </p:cNvPr>
          <p:cNvPicPr>
            <a:picLocks noChangeAspect="1"/>
          </p:cNvPicPr>
          <p:nvPr/>
        </p:nvPicPr>
        <p:blipFill>
          <a:blip r:embed="rId2"/>
          <a:stretch>
            <a:fillRect/>
          </a:stretch>
        </p:blipFill>
        <p:spPr>
          <a:xfrm>
            <a:off x="605340" y="2959263"/>
            <a:ext cx="7992197" cy="2357275"/>
          </a:xfrm>
          <a:prstGeom prst="rect">
            <a:avLst/>
          </a:prstGeom>
        </p:spPr>
      </p:pic>
      <p:sp>
        <p:nvSpPr>
          <p:cNvPr id="24" name="Rectangle 23">
            <a:extLst>
              <a:ext uri="{FF2B5EF4-FFF2-40B4-BE49-F238E27FC236}">
                <a16:creationId xmlns:a16="http://schemas.microsoft.com/office/drawing/2014/main" id="{8D1DB6FA-55BA-8F91-B077-490EEEE4945F}"/>
              </a:ext>
            </a:extLst>
          </p:cNvPr>
          <p:cNvSpPr/>
          <p:nvPr/>
        </p:nvSpPr>
        <p:spPr bwMode="auto">
          <a:xfrm>
            <a:off x="5031377" y="3103092"/>
            <a:ext cx="990600" cy="1015045"/>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712528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7C7C8BBC-67A5-FD87-2A60-5A12B3E7F70C}"/>
              </a:ext>
            </a:extLst>
          </p:cNvPr>
          <p:cNvPicPr>
            <a:picLocks noChangeAspect="1"/>
          </p:cNvPicPr>
          <p:nvPr/>
        </p:nvPicPr>
        <p:blipFill>
          <a:blip r:embed="rId2"/>
          <a:stretch>
            <a:fillRect/>
          </a:stretch>
        </p:blipFill>
        <p:spPr>
          <a:xfrm>
            <a:off x="448611" y="1600200"/>
            <a:ext cx="2234487" cy="2172987"/>
          </a:xfrm>
          <a:prstGeom prst="rect">
            <a:avLst/>
          </a:prstGeom>
          <a:ln w="41275">
            <a:noFill/>
          </a:ln>
        </p:spPr>
      </p:pic>
      <p:sp>
        <p:nvSpPr>
          <p:cNvPr id="15" name="Rectangle 14">
            <a:extLst>
              <a:ext uri="{FF2B5EF4-FFF2-40B4-BE49-F238E27FC236}">
                <a16:creationId xmlns:a16="http://schemas.microsoft.com/office/drawing/2014/main" id="{4E094E8F-8C2C-9FB0-AF7C-B0AFCDAECC13}"/>
              </a:ext>
            </a:extLst>
          </p:cNvPr>
          <p:cNvSpPr/>
          <p:nvPr/>
        </p:nvSpPr>
        <p:spPr bwMode="auto">
          <a:xfrm>
            <a:off x="479432" y="1688065"/>
            <a:ext cx="833792" cy="859052"/>
          </a:xfrm>
          <a:prstGeom prst="rect">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pic>
        <p:nvPicPr>
          <p:cNvPr id="26" name="Picture 25">
            <a:extLst>
              <a:ext uri="{FF2B5EF4-FFF2-40B4-BE49-F238E27FC236}">
                <a16:creationId xmlns:a16="http://schemas.microsoft.com/office/drawing/2014/main" id="{2EDAF210-502C-D5CC-193C-6AAD00A9137C}"/>
              </a:ext>
            </a:extLst>
          </p:cNvPr>
          <p:cNvPicPr>
            <a:picLocks noChangeAspect="1"/>
          </p:cNvPicPr>
          <p:nvPr/>
        </p:nvPicPr>
        <p:blipFill>
          <a:blip r:embed="rId3"/>
          <a:stretch>
            <a:fillRect/>
          </a:stretch>
        </p:blipFill>
        <p:spPr>
          <a:xfrm>
            <a:off x="304800" y="3774968"/>
            <a:ext cx="8686800" cy="2549632"/>
          </a:xfrm>
          <a:prstGeom prst="rect">
            <a:avLst/>
          </a:prstGeom>
          <a:ln w="31750">
            <a:solidFill>
              <a:srgbClr val="FF0000"/>
            </a:solidFill>
          </a:ln>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MMS Initialization &amp; Setup</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May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cxnSp>
        <p:nvCxnSpPr>
          <p:cNvPr id="17" name="Straight Connector 16">
            <a:extLst>
              <a:ext uri="{FF2B5EF4-FFF2-40B4-BE49-F238E27FC236}">
                <a16:creationId xmlns:a16="http://schemas.microsoft.com/office/drawing/2014/main" id="{DC9E74B1-A95D-EE5F-B8B3-CF8828B84699}"/>
              </a:ext>
            </a:extLst>
          </p:cNvPr>
          <p:cNvCxnSpPr/>
          <p:nvPr/>
        </p:nvCxnSpPr>
        <p:spPr bwMode="auto">
          <a:xfrm flipH="1">
            <a:off x="304800" y="2359481"/>
            <a:ext cx="174632" cy="1355558"/>
          </a:xfrm>
          <a:prstGeom prst="line">
            <a:avLst/>
          </a:prstGeom>
          <a:solidFill>
            <a:schemeClr val="accent1"/>
          </a:solidFill>
          <a:ln w="25400" cap="flat" cmpd="sng" algn="ctr">
            <a:solidFill>
              <a:srgbClr val="FF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a:extLst>
              <a:ext uri="{FF2B5EF4-FFF2-40B4-BE49-F238E27FC236}">
                <a16:creationId xmlns:a16="http://schemas.microsoft.com/office/drawing/2014/main" id="{FECDF842-D947-7B0D-2CB9-99EAF9E960EE}"/>
              </a:ext>
            </a:extLst>
          </p:cNvPr>
          <p:cNvCxnSpPr/>
          <p:nvPr/>
        </p:nvCxnSpPr>
        <p:spPr bwMode="auto">
          <a:xfrm>
            <a:off x="1313224" y="2506746"/>
            <a:ext cx="7678376" cy="1208293"/>
          </a:xfrm>
          <a:prstGeom prst="line">
            <a:avLst/>
          </a:prstGeom>
          <a:solidFill>
            <a:schemeClr val="accent1"/>
          </a:solidFill>
          <a:ln w="25400" cap="flat" cmpd="sng" algn="ctr">
            <a:solidFill>
              <a:srgbClr val="FF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Rectangle 10">
            <a:extLst>
              <a:ext uri="{FF2B5EF4-FFF2-40B4-BE49-F238E27FC236}">
                <a16:creationId xmlns:a16="http://schemas.microsoft.com/office/drawing/2014/main" id="{E537528D-0D2B-6887-1AE7-DC64F2662EF6}"/>
              </a:ext>
            </a:extLst>
          </p:cNvPr>
          <p:cNvSpPr/>
          <p:nvPr/>
        </p:nvSpPr>
        <p:spPr bwMode="auto">
          <a:xfrm>
            <a:off x="4056424" y="4768287"/>
            <a:ext cx="762000" cy="413313"/>
          </a:xfrm>
          <a:prstGeom prst="rect">
            <a:avLst/>
          </a:prstGeom>
          <a:noFill/>
          <a:ln w="22225"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3DB2ECF7-E11F-21EB-72CB-32013069A817}"/>
              </a:ext>
            </a:extLst>
          </p:cNvPr>
          <p:cNvSpPr txBox="1"/>
          <p:nvPr/>
        </p:nvSpPr>
        <p:spPr>
          <a:xfrm>
            <a:off x="5334000" y="2495239"/>
            <a:ext cx="3501685" cy="2339102"/>
          </a:xfrm>
          <a:prstGeom prst="rect">
            <a:avLst/>
          </a:prstGeom>
          <a:noFill/>
        </p:spPr>
        <p:txBody>
          <a:bodyPr wrap="square">
            <a:spAutoFit/>
          </a:bodyPr>
          <a:lstStyle/>
          <a:p>
            <a:pPr marL="0" indent="-228600">
              <a:spcBef>
                <a:spcPts val="600"/>
              </a:spcBef>
              <a:spcAft>
                <a:spcPts val="600"/>
              </a:spcAft>
              <a:buFont typeface="Arial" panose="020B0604020202020204" pitchFamily="34" charset="0"/>
              <a:buChar char="•"/>
            </a:pPr>
            <a:r>
              <a:rPr lang="en-US" sz="1800" dirty="0">
                <a:solidFill>
                  <a:schemeClr val="bg1"/>
                </a:solidFill>
                <a:latin typeface="+mn-lt"/>
              </a:rPr>
              <a:t>Use</a:t>
            </a:r>
          </a:p>
          <a:p>
            <a:pPr marL="400050" lvl="1" indent="-228600">
              <a:spcBef>
                <a:spcPts val="600"/>
              </a:spcBef>
              <a:spcAft>
                <a:spcPts val="600"/>
              </a:spcAft>
              <a:buFont typeface="Arial" panose="020B0604020202020204" pitchFamily="34" charset="0"/>
              <a:buChar char="•"/>
            </a:pPr>
            <a:r>
              <a:rPr lang="en-US" sz="1400" dirty="0">
                <a:solidFill>
                  <a:schemeClr val="bg1"/>
                </a:solidFill>
                <a:latin typeface="+mn-lt"/>
              </a:rPr>
              <a:t>optional features negotiation</a:t>
            </a:r>
          </a:p>
          <a:p>
            <a:pPr marL="400050" lvl="1" indent="-228600">
              <a:spcBef>
                <a:spcPts val="600"/>
              </a:spcBef>
              <a:spcAft>
                <a:spcPts val="600"/>
              </a:spcAft>
              <a:buFont typeface="Arial" panose="020B0604020202020204" pitchFamily="34" charset="0"/>
              <a:buChar char="•"/>
            </a:pPr>
            <a:r>
              <a:rPr lang="en-US" sz="1400" dirty="0">
                <a:solidFill>
                  <a:schemeClr val="bg1"/>
                </a:solidFill>
                <a:latin typeface="+mn-lt"/>
              </a:rPr>
              <a:t>Future feature improvements and addons</a:t>
            </a:r>
          </a:p>
          <a:p>
            <a:pPr marL="0" indent="-228600">
              <a:spcBef>
                <a:spcPts val="600"/>
              </a:spcBef>
              <a:spcAft>
                <a:spcPts val="600"/>
              </a:spcAft>
              <a:buFont typeface="Arial" panose="020B0604020202020204" pitchFamily="34" charset="0"/>
              <a:buChar char="•"/>
            </a:pPr>
            <a:r>
              <a:rPr lang="en-US" sz="1800" dirty="0">
                <a:solidFill>
                  <a:schemeClr val="accent2"/>
                </a:solidFill>
                <a:latin typeface="+mn-lt"/>
              </a:rPr>
              <a:t>Ex.: 0x02, 0x34, 0x56</a:t>
            </a:r>
            <a:endParaRPr lang="en-US" sz="1400" dirty="0">
              <a:solidFill>
                <a:schemeClr val="accent2"/>
              </a:solidFill>
              <a:latin typeface="+mn-lt"/>
            </a:endParaRPr>
          </a:p>
          <a:p>
            <a:pPr marL="400050" lvl="1" indent="-228600">
              <a:spcBef>
                <a:spcPts val="600"/>
              </a:spcBef>
              <a:spcAft>
                <a:spcPts val="600"/>
              </a:spcAft>
              <a:buFont typeface="Arial" panose="020B0604020202020204" pitchFamily="34" charset="0"/>
              <a:buChar char="•"/>
            </a:pPr>
            <a:r>
              <a:rPr lang="en-US" sz="1400" dirty="0">
                <a:solidFill>
                  <a:schemeClr val="accent2"/>
                </a:solidFill>
                <a:latin typeface="+mn-lt"/>
              </a:rPr>
              <a:t>means: Initiator supports </a:t>
            </a:r>
            <a:r>
              <a:rPr lang="en-US" sz="1400" dirty="0" err="1">
                <a:solidFill>
                  <a:schemeClr val="accent2"/>
                </a:solidFill>
                <a:latin typeface="+mn-lt"/>
              </a:rPr>
              <a:t>MsgCtl</a:t>
            </a:r>
            <a:r>
              <a:rPr lang="en-US" sz="1400" dirty="0">
                <a:solidFill>
                  <a:schemeClr val="accent2"/>
                </a:solidFill>
                <a:latin typeface="+mn-lt"/>
              </a:rPr>
              <a:t>=0x30-0x34 and 0x50-0x56</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2895686" y="1844675"/>
            <a:ext cx="6005491" cy="1719658"/>
          </a:xfrm>
          <a:solidFill>
            <a:schemeClr val="bg1"/>
          </a:solidFill>
        </p:spPr>
        <p:txBody>
          <a:bodyPr/>
          <a:lstStyle/>
          <a:p>
            <a:pPr marL="234950" indent="-234950">
              <a:spcBef>
                <a:spcPts val="600"/>
              </a:spcBef>
              <a:spcAft>
                <a:spcPts val="600"/>
              </a:spcAft>
              <a:buFont typeface="Arial" panose="020B0604020202020204" pitchFamily="34" charset="0"/>
              <a:buChar char="•"/>
            </a:pPr>
            <a:r>
              <a:rPr lang="en-US" sz="1800" dirty="0"/>
              <a:t>ADV-POLL </a:t>
            </a:r>
            <a:r>
              <a:rPr lang="en-US" sz="1800" dirty="0" err="1"/>
              <a:t>MsgCtl</a:t>
            </a:r>
            <a:r>
              <a:rPr lang="en-US" sz="1800" dirty="0"/>
              <a:t>=0x00: Supported Message Control List (SMCL) </a:t>
            </a:r>
          </a:p>
          <a:p>
            <a:pPr marL="344488" lvl="1" indent="-173038">
              <a:spcBef>
                <a:spcPts val="600"/>
              </a:spcBef>
              <a:spcAft>
                <a:spcPts val="600"/>
              </a:spcAft>
              <a:buFont typeface="Arial" panose="020B0604020202020204" pitchFamily="34" charset="0"/>
              <a:buChar char="•"/>
            </a:pPr>
            <a:r>
              <a:rPr lang="en-US" sz="1400" dirty="0"/>
              <a:t>Initiator enlists self supported </a:t>
            </a:r>
            <a:r>
              <a:rPr lang="en-US" sz="1400" dirty="0" err="1"/>
              <a:t>MsgCtls</a:t>
            </a:r>
            <a:endParaRPr lang="en-US" sz="1400" dirty="0"/>
          </a:p>
          <a:p>
            <a:pPr marL="344488" lvl="1" indent="-173038">
              <a:spcBef>
                <a:spcPts val="600"/>
              </a:spcBef>
              <a:spcAft>
                <a:spcPts val="600"/>
              </a:spcAft>
              <a:buFont typeface="Arial" panose="020B0604020202020204" pitchFamily="34" charset="0"/>
              <a:buChar char="•"/>
            </a:pPr>
            <a:r>
              <a:rPr lang="en-US" sz="1400" dirty="0"/>
              <a:t>Responder picks one </a:t>
            </a:r>
            <a:r>
              <a:rPr lang="en-US" sz="1400" dirty="0" err="1"/>
              <a:t>MsgCtl</a:t>
            </a:r>
            <a:r>
              <a:rPr lang="en-US" sz="1400" dirty="0"/>
              <a:t> (Responder version &lt;= Initiator version) to be used later in ADV-RESP, SOR, POLL, RESP, REPORT</a:t>
            </a:r>
          </a:p>
          <a:p>
            <a:pPr marL="171450" lvl="1" indent="0">
              <a:spcBef>
                <a:spcPts val="600"/>
              </a:spcBef>
              <a:spcAft>
                <a:spcPts val="600"/>
              </a:spcAft>
              <a:buNone/>
            </a:pPr>
            <a:endParaRPr lang="en-US" sz="600" dirty="0"/>
          </a:p>
        </p:txBody>
      </p:sp>
    </p:spTree>
    <p:extLst>
      <p:ext uri="{BB962C8B-B14F-4D97-AF65-F5344CB8AC3E}">
        <p14:creationId xmlns:p14="http://schemas.microsoft.com/office/powerpoint/2010/main" val="22479216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110710</TotalTime>
  <Words>2454</Words>
  <Application>Microsoft Macintosh PowerPoint</Application>
  <PresentationFormat>On-screen Show (4:3)</PresentationFormat>
  <Paragraphs>370</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Times New Roman</vt:lpstr>
      <vt:lpstr>Office Theme</vt:lpstr>
      <vt:lpstr>PowerPoint Presentation</vt:lpstr>
      <vt:lpstr>PowerPoint Presentation</vt:lpstr>
      <vt:lpstr>Agenda</vt:lpstr>
      <vt:lpstr>Generic PSDU Concepts</vt:lpstr>
      <vt:lpstr>Compressed PSDU: Format Proposal</vt:lpstr>
      <vt:lpstr>Privacy Protected Addresses</vt:lpstr>
      <vt:lpstr>Message Control</vt:lpstr>
      <vt:lpstr>Baltimore Refresher:  MMS Initialization &amp; Setup [3]</vt:lpstr>
      <vt:lpstr>MMS Initialization &amp; Setup</vt:lpstr>
      <vt:lpstr>MMS Initialization &amp; Setup</vt:lpstr>
      <vt:lpstr>NBA-MMS UWB PSDU Definitions</vt:lpstr>
      <vt:lpstr>Advertising Poll (MsgCtl=0x00)</vt:lpstr>
      <vt:lpstr>Advertising Response (MsgCtl=0x00)</vt:lpstr>
      <vt:lpstr>Start of Ranging (MsgCtl=0x00)</vt:lpstr>
      <vt:lpstr>MMS Ranging: POLL, RESP, REPORT</vt:lpstr>
      <vt:lpstr>Poll (MsgCtl=0x00)</vt:lpstr>
      <vt:lpstr>Response (MsgCtl=0x00)</vt:lpstr>
      <vt:lpstr>Initiator Report (MsgCtl=0x00)</vt:lpstr>
      <vt:lpstr>Responder Report (MsgCtl=0x00)</vt:lpstr>
      <vt:lpstr>NBA-MMS UWB PSDU Fields</vt:lpstr>
      <vt:lpstr>Start-of-Ranging: Time Offset</vt:lpstr>
      <vt:lpstr>Setup: Channel Seed</vt:lpstr>
      <vt:lpstr>Setup: Channel Select</vt:lpstr>
      <vt:lpstr>Setup: UWB PHY Config</vt:lpstr>
      <vt:lpstr>Setup: UWB MAC Config</vt:lpstr>
      <vt:lpstr>Setup: NB PHY Config</vt:lpstr>
      <vt:lpstr>Setup: NB MAC Config</vt:lpstr>
      <vt:lpstr>Summary</vt:lpstr>
      <vt:lpstr>References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Alexander Krebs</cp:lastModifiedBy>
  <cp:revision>397</cp:revision>
  <cp:lastPrinted>1998-02-10T13:28:06Z</cp:lastPrinted>
  <dcterms:created xsi:type="dcterms:W3CDTF">2021-07-16T20:39:58Z</dcterms:created>
  <dcterms:modified xsi:type="dcterms:W3CDTF">2023-05-17T17:00:54Z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