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69" r:id="rId3"/>
    <p:sldId id="310" r:id="rId4"/>
    <p:sldId id="317" r:id="rId5"/>
    <p:sldId id="316" r:id="rId6"/>
    <p:sldId id="318" r:id="rId7"/>
    <p:sldId id="289" r:id="rId8"/>
    <p:sldId id="266"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ang Wei" initials="WW" lastIdx="3" clrIdx="0">
    <p:extLst>
      <p:ext uri="{19B8F6BF-5375-455C-9EA6-DF929625EA0E}">
        <p15:presenceInfo xmlns:p15="http://schemas.microsoft.com/office/powerpoint/2012/main" userId="f5a690b6fab89984" providerId="Windows Live"/>
      </p:ext>
    </p:extLst>
  </p:cmAuthor>
  <p:cmAuthor id="2" name="Hanxiao (Tony, WT Lab)" initials="H(WL" lastIdx="7" clrIdx="1">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288" autoAdjust="0"/>
    <p:restoredTop sz="94660"/>
  </p:normalViewPr>
  <p:slideViewPr>
    <p:cSldViewPr>
      <p:cViewPr varScale="1">
        <p:scale>
          <a:sx n="68" d="100"/>
          <a:sy n="68" d="100"/>
        </p:scale>
        <p:origin x="832" y="4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zh-CN" altLang="en-US" dirty="0"/>
              <a:t>单击此处编辑母版标题样式</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dirty="0"/>
              <a:t>单击此处编辑母版副标题样式</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zh-CN" altLang="en-US" dirty="0"/>
              <a:t>单击此处编辑母版标题样式</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r" latinLnBrk="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sz="1800" b="1" i="0" u="none" strike="noStrike" cap="none" spc="0" normalizeH="0" baseline="0">
              <a:ln>
                <a:noFill/>
              </a:ln>
              <a:solidFill>
                <a:srgbClr val="000000"/>
              </a:solidFill>
              <a:effectLst/>
              <a:uLnTx/>
              <a:uFillTx/>
              <a:cs typeface="Arial Unicode MS" charset="0"/>
            </a:endParaRPr>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802.15-23/</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0257</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2" name="Date Placeholder 3"/>
          <p:cNvSpPr txBox="1">
            <a:spLocks/>
          </p:cNvSpPr>
          <p:nvPr userDrawn="1"/>
        </p:nvSpPr>
        <p:spPr bwMode="auto">
          <a:xfrm>
            <a:off x="5320010" y="6381328"/>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Chenchen LIU et al., Huawei</a:t>
            </a:r>
          </a:p>
        </p:txBody>
      </p:sp>
      <p:sp>
        <p:nvSpPr>
          <p:cNvPr id="13" name="Date Placeholder 3"/>
          <p:cNvSpPr txBox="1">
            <a:spLocks/>
          </p:cNvSpPr>
          <p:nvPr userDrawn="1"/>
        </p:nvSpPr>
        <p:spPr bwMode="auto">
          <a:xfrm>
            <a:off x="684213" y="260911"/>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2023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chemeClr val="tx1"/>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chemeClr val="tx1"/>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chemeClr val="tx1"/>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tx1"/>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tx1"/>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4.png"/><Relationship Id="rId7" Type="http://schemas.openxmlformats.org/officeDocument/2006/relationships/image" Target="../media/image40.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3.png"/><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10" name="Rectangle 3"/>
          <p:cNvSpPr>
            <a:spLocks noChangeArrowheads="1"/>
          </p:cNvSpPr>
          <p:nvPr/>
        </p:nvSpPr>
        <p:spPr bwMode="auto">
          <a:xfrm>
            <a:off x="152400" y="609600"/>
            <a:ext cx="8991600" cy="4980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914400">
              <a:buClrTx/>
              <a:buSzTx/>
              <a:buFontTx/>
              <a:buNone/>
            </a:pPr>
            <a:r>
              <a:rPr lang="en-US" altLang="zh-CN" sz="1800" b="1" u="sng" dirty="0">
                <a:solidFill>
                  <a:srgbClr val="000000"/>
                </a:solidFill>
                <a:effectLst>
                  <a:outerShdw blurRad="38100" dist="38100" dir="2700000" algn="tl">
                    <a:srgbClr val="C0C0C0"/>
                  </a:outerShdw>
                </a:effectLst>
                <a:latin typeface="Times New Roman" panose="02020603050405020304" pitchFamily="18" charset="0"/>
                <a:ea typeface="宋体" panose="02010600030101010101" pitchFamily="2" charset="-122"/>
              </a:rPr>
              <a:t>Project: IEEE P802.15 Working Group for Wireless Personal Area Networks (WPANs)</a:t>
            </a:r>
            <a:endParaRPr lang="en-US" altLang="zh-CN" sz="1600" b="1" dirty="0">
              <a:solidFill>
                <a:srgbClr val="000000"/>
              </a:solidFill>
              <a:latin typeface="Times New Roman" panose="02020603050405020304" pitchFamily="18" charset="0"/>
              <a:ea typeface="宋体" panose="02010600030101010101" pitchFamily="2" charset="-122"/>
            </a:endParaRPr>
          </a:p>
          <a:p>
            <a:pPr defTabSz="914400">
              <a:buClrTx/>
              <a:buSzTx/>
              <a:buFontTx/>
              <a:buNone/>
            </a:pPr>
            <a:endParaRPr lang="en-US" altLang="zh-CN" sz="1600" dirty="0">
              <a:solidFill>
                <a:srgbClr val="000000"/>
              </a:solidFill>
              <a:latin typeface="Times New Roman" panose="02020603050405020304" pitchFamily="18" charset="0"/>
              <a:ea typeface="宋体" panose="02010600030101010101" pitchFamily="2" charset="-122"/>
            </a:endParaRP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Submission Title:</a:t>
            </a:r>
            <a:r>
              <a:rPr lang="en-US" altLang="zh-CN" sz="1600" dirty="0">
                <a:solidFill>
                  <a:srgbClr val="000000"/>
                </a:solidFill>
                <a:latin typeface="Times New Roman" panose="02020603050405020304" pitchFamily="18" charset="0"/>
                <a:ea typeface="宋体" panose="02010600030101010101" pitchFamily="2" charset="-122"/>
              </a:rPr>
              <a:t> [CIR bitmap pattern discussion]	</a:t>
            </a: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Date Submitted: </a:t>
            </a:r>
            <a:r>
              <a:rPr lang="en-US" altLang="zh-CN" sz="1600" dirty="0">
                <a:solidFill>
                  <a:srgbClr val="000000"/>
                </a:solidFill>
                <a:latin typeface="Times New Roman" panose="02020603050405020304" pitchFamily="18" charset="0"/>
                <a:ea typeface="宋体" panose="02010600030101010101" pitchFamily="2" charset="-122"/>
              </a:rPr>
              <a:t>[</a:t>
            </a:r>
            <a:r>
              <a:rPr lang="en-US" altLang="zh-CN" sz="1600" dirty="0">
                <a:solidFill>
                  <a:schemeClr val="tx1"/>
                </a:solidFill>
                <a:latin typeface="Times New Roman" panose="02020603050405020304" pitchFamily="18" charset="0"/>
                <a:ea typeface="宋体" panose="02010600030101010101" pitchFamily="2" charset="-122"/>
              </a:rPr>
              <a:t>May, 2023</a:t>
            </a:r>
            <a:r>
              <a:rPr lang="en-US" altLang="zh-CN" sz="1600" dirty="0">
                <a:solidFill>
                  <a:srgbClr val="000000"/>
                </a:solidFill>
                <a:latin typeface="Times New Roman" panose="02020603050405020304" pitchFamily="18" charset="0"/>
                <a:ea typeface="宋体" panose="02010600030101010101" pitchFamily="2" charset="-122"/>
              </a:rPr>
              <a:t>]	</a:t>
            </a: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Source:</a:t>
            </a:r>
            <a:r>
              <a:rPr lang="en-US" altLang="zh-CN" sz="1600" dirty="0">
                <a:solidFill>
                  <a:srgbClr val="000000"/>
                </a:solidFill>
                <a:latin typeface="Times New Roman" panose="02020603050405020304" pitchFamily="18" charset="0"/>
                <a:ea typeface="宋体" panose="02010600030101010101" pitchFamily="2" charset="-122"/>
              </a:rPr>
              <a:t> [</a:t>
            </a:r>
            <a:r>
              <a:rPr lang="en-US" altLang="zh-CN" sz="1600" dirty="0" err="1">
                <a:solidFill>
                  <a:schemeClr val="tx1"/>
                </a:solidFill>
                <a:latin typeface="Times New Roman" panose="02020603050405020304" pitchFamily="18" charset="0"/>
                <a:ea typeface="宋体" panose="02010600030101010101" pitchFamily="2" charset="-122"/>
              </a:rPr>
              <a:t>Chenchen</a:t>
            </a:r>
            <a:r>
              <a:rPr lang="en-US" altLang="zh-CN" sz="1600" dirty="0">
                <a:solidFill>
                  <a:schemeClr val="tx1"/>
                </a:solidFill>
                <a:latin typeface="Times New Roman" panose="02020603050405020304" pitchFamily="18" charset="0"/>
                <a:ea typeface="宋体" panose="02010600030101010101" pitchFamily="2" charset="-122"/>
              </a:rPr>
              <a:t> Liu, Bin Qian, Lei Huang, </a:t>
            </a:r>
            <a:r>
              <a:rPr lang="en-US" altLang="en-US" sz="1600" dirty="0">
                <a:solidFill>
                  <a:schemeClr val="tx1"/>
                </a:solidFill>
              </a:rPr>
              <a:t>David </a:t>
            </a:r>
            <a:r>
              <a:rPr lang="en-US" altLang="en-US" sz="1600" dirty="0" err="1">
                <a:solidFill>
                  <a:schemeClr val="tx1"/>
                </a:solidFill>
              </a:rPr>
              <a:t>Xun</a:t>
            </a:r>
            <a:r>
              <a:rPr lang="en-US" altLang="en-US" sz="1600" dirty="0">
                <a:solidFill>
                  <a:schemeClr val="tx1"/>
                </a:solidFill>
              </a:rPr>
              <a:t> Yang</a:t>
            </a:r>
            <a:r>
              <a:rPr lang="en-US" altLang="zh-CN" sz="1600" dirty="0">
                <a:solidFill>
                  <a:srgbClr val="000000"/>
                </a:solidFill>
                <a:latin typeface="Times New Roman" panose="02020603050405020304" pitchFamily="18" charset="0"/>
                <a:ea typeface="宋体" panose="02010600030101010101" pitchFamily="2" charset="-122"/>
              </a:rPr>
              <a:t>] Company [</a:t>
            </a:r>
            <a:r>
              <a:rPr lang="en-US" altLang="en-US" sz="1600" dirty="0">
                <a:solidFill>
                  <a:schemeClr val="tx1"/>
                </a:solidFill>
              </a:rPr>
              <a:t>Huawei Technologies</a:t>
            </a:r>
            <a:r>
              <a:rPr lang="en-US" altLang="zh-CN" sz="1600" dirty="0">
                <a:solidFill>
                  <a:srgbClr val="000000"/>
                </a:solidFill>
                <a:latin typeface="Times New Roman" panose="02020603050405020304" pitchFamily="18" charset="0"/>
                <a:ea typeface="宋体" panose="02010600030101010101" pitchFamily="2" charset="-122"/>
              </a:rPr>
              <a:t>]</a:t>
            </a:r>
          </a:p>
          <a:p>
            <a:pPr defTabSz="914400">
              <a:buClrTx/>
              <a:buSzTx/>
              <a:buFontTx/>
              <a:buNone/>
            </a:pPr>
            <a:r>
              <a:rPr lang="en-US" altLang="zh-CN" sz="1600" dirty="0">
                <a:solidFill>
                  <a:srgbClr val="000000"/>
                </a:solidFill>
                <a:latin typeface="Times New Roman" panose="02020603050405020304" pitchFamily="18" charset="0"/>
                <a:ea typeface="宋体" panose="02010600030101010101" pitchFamily="2" charset="-122"/>
              </a:rPr>
              <a:t>Address [</a:t>
            </a:r>
            <a:r>
              <a:rPr lang="en-US" altLang="en-US" sz="1600" dirty="0">
                <a:solidFill>
                  <a:schemeClr val="tx1"/>
                </a:solidFill>
                <a:cs typeface="Times New Roman" panose="02020603050405020304" pitchFamily="18" charset="0"/>
              </a:rPr>
              <a:t>Huawei </a:t>
            </a:r>
            <a:r>
              <a:rPr lang="en-US" altLang="en-US" sz="1600" dirty="0" err="1">
                <a:solidFill>
                  <a:schemeClr val="tx1"/>
                </a:solidFill>
                <a:cs typeface="Times New Roman" panose="02020603050405020304" pitchFamily="18" charset="0"/>
              </a:rPr>
              <a:t>Bantian</a:t>
            </a:r>
            <a:r>
              <a:rPr lang="en-US" altLang="en-US" sz="1600" dirty="0">
                <a:solidFill>
                  <a:schemeClr val="tx1"/>
                </a:solidFill>
                <a:cs typeface="Times New Roman" panose="02020603050405020304" pitchFamily="18" charset="0"/>
              </a:rPr>
              <a:t> Base, </a:t>
            </a:r>
            <a:r>
              <a:rPr lang="en-US" altLang="en-US" sz="1600" dirty="0" err="1">
                <a:solidFill>
                  <a:schemeClr val="tx1"/>
                </a:solidFill>
                <a:cs typeface="Times New Roman" panose="02020603050405020304" pitchFamily="18" charset="0"/>
              </a:rPr>
              <a:t>Longgang</a:t>
            </a:r>
            <a:r>
              <a:rPr lang="en-US" altLang="en-US" sz="1600" dirty="0">
                <a:solidFill>
                  <a:schemeClr val="tx1"/>
                </a:solidFill>
                <a:cs typeface="Times New Roman" panose="02020603050405020304" pitchFamily="18" charset="0"/>
              </a:rPr>
              <a:t> District, Shenzhen, 518129 China</a:t>
            </a:r>
            <a:r>
              <a:rPr lang="en-US" altLang="zh-CN" sz="1600" dirty="0">
                <a:solidFill>
                  <a:srgbClr val="000000"/>
                </a:solidFill>
                <a:latin typeface="Times New Roman" panose="02020603050405020304" pitchFamily="18" charset="0"/>
                <a:ea typeface="宋体" panose="02010600030101010101" pitchFamily="2" charset="-122"/>
              </a:rPr>
              <a:t>]</a:t>
            </a:r>
          </a:p>
          <a:p>
            <a:pPr defTabSz="914400">
              <a:buClrTx/>
              <a:buSzTx/>
              <a:buFontTx/>
              <a:buNone/>
            </a:pPr>
            <a:r>
              <a:rPr lang="en-US" altLang="zh-CN" sz="1600" dirty="0">
                <a:solidFill>
                  <a:srgbClr val="000000"/>
                </a:solidFill>
                <a:latin typeface="Times New Roman" panose="02020603050405020304" pitchFamily="18" charset="0"/>
                <a:ea typeface="宋体" panose="02010600030101010101" pitchFamily="2" charset="-122"/>
              </a:rPr>
              <a:t>E-Mail:[</a:t>
            </a:r>
            <a:r>
              <a:rPr lang="en-US" altLang="zh-CN" sz="1600" dirty="0">
                <a:solidFill>
                  <a:schemeClr val="tx1"/>
                </a:solidFill>
                <a:latin typeface="Times New Roman" panose="02020603050405020304" pitchFamily="18" charset="0"/>
                <a:ea typeface="宋体" panose="02010600030101010101" pitchFamily="2" charset="-122"/>
              </a:rPr>
              <a:t>liuchenchen1@Huawei.com</a:t>
            </a:r>
            <a:r>
              <a:rPr lang="en-US" altLang="zh-CN" sz="1600" dirty="0">
                <a:solidFill>
                  <a:srgbClr val="000000"/>
                </a:solidFill>
                <a:latin typeface="Times New Roman" panose="02020603050405020304" pitchFamily="18" charset="0"/>
                <a:ea typeface="宋体" panose="02010600030101010101" pitchFamily="2" charset="-122"/>
              </a:rPr>
              <a:t>]	</a:t>
            </a:r>
          </a:p>
          <a:p>
            <a:pPr defTabSz="914400">
              <a:spcBef>
                <a:spcPts val="600"/>
              </a:spcBef>
              <a:spcAft>
                <a:spcPts val="600"/>
              </a:spcAft>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Re:</a:t>
            </a:r>
            <a:r>
              <a:rPr lang="en-US" altLang="zh-CN" sz="1600" dirty="0">
                <a:solidFill>
                  <a:srgbClr val="000000"/>
                </a:solidFill>
                <a:latin typeface="Times New Roman" panose="02020603050405020304" pitchFamily="18" charset="0"/>
                <a:ea typeface="宋体" panose="02010600030101010101" pitchFamily="2" charset="-122"/>
              </a:rPr>
              <a:t> [</a:t>
            </a:r>
            <a:r>
              <a:rPr lang="en-US" altLang="zh-CN" sz="1600" dirty="0">
                <a:solidFill>
                  <a:srgbClr val="FF0000"/>
                </a:solidFill>
                <a:latin typeface="Times New Roman" panose="02020603050405020304" pitchFamily="18" charset="0"/>
                <a:ea typeface="宋体" panose="02010600030101010101" pitchFamily="2" charset="-122"/>
              </a:rPr>
              <a:t>Task Group 4ab: UWB Next Generation</a:t>
            </a:r>
            <a:r>
              <a:rPr lang="en-US" altLang="zh-CN" sz="1600" dirty="0">
                <a:solidFill>
                  <a:srgbClr val="000000"/>
                </a:solidFill>
                <a:latin typeface="Times New Roman" panose="02020603050405020304" pitchFamily="18" charset="0"/>
                <a:ea typeface="宋体" panose="02010600030101010101" pitchFamily="2" charset="-122"/>
              </a:rPr>
              <a:t>]</a:t>
            </a:r>
          </a:p>
          <a:p>
            <a:pPr defTabSz="914400">
              <a:spcBef>
                <a:spcPts val="100"/>
              </a:spcBef>
              <a:spcAft>
                <a:spcPts val="100"/>
              </a:spcAft>
              <a:buClrTx/>
              <a:buSzTx/>
              <a:buFontTx/>
              <a:buNone/>
            </a:pPr>
            <a:r>
              <a:rPr lang="en-US" altLang="zh-CN" sz="1200" dirty="0">
                <a:solidFill>
                  <a:srgbClr val="3333CC"/>
                </a:solidFill>
                <a:latin typeface="Times New Roman" panose="02020603050405020304" pitchFamily="18" charset="0"/>
                <a:ea typeface="宋体" panose="02010600030101010101" pitchFamily="2" charset="-122"/>
              </a:rPr>
              <a:t>	</a:t>
            </a:r>
            <a:endParaRPr lang="en-US" altLang="zh-CN" sz="1200" dirty="0">
              <a:solidFill>
                <a:srgbClr val="000000"/>
              </a:solidFill>
              <a:latin typeface="Times New Roman" panose="02020603050405020304" pitchFamily="18" charset="0"/>
              <a:ea typeface="宋体" panose="02010600030101010101" pitchFamily="2" charset="-122"/>
            </a:endParaRPr>
          </a:p>
          <a:p>
            <a:pPr defTabSz="914400">
              <a:spcBef>
                <a:spcPts val="600"/>
              </a:spcBef>
              <a:spcAft>
                <a:spcPts val="600"/>
              </a:spcAft>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Abstract:</a:t>
            </a:r>
            <a:r>
              <a:rPr lang="en-US" altLang="zh-CN" sz="1600" dirty="0">
                <a:solidFill>
                  <a:srgbClr val="000000"/>
                </a:solidFill>
                <a:latin typeface="Times New Roman" panose="02020603050405020304" pitchFamily="18" charset="0"/>
                <a:ea typeface="宋体" panose="02010600030101010101" pitchFamily="2" charset="-122"/>
              </a:rPr>
              <a:t>	[The CIR bitmap patterns and corresponding signaling method will be discussed to save the CIR feedback overhead ]</a:t>
            </a:r>
          </a:p>
          <a:p>
            <a:pPr defTabSz="914400">
              <a:spcBef>
                <a:spcPts val="600"/>
              </a:spcBef>
              <a:spcAft>
                <a:spcPts val="600"/>
              </a:spcAft>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Purpose:</a:t>
            </a:r>
            <a:r>
              <a:rPr lang="en-US" altLang="zh-CN" sz="1600" dirty="0">
                <a:solidFill>
                  <a:srgbClr val="000000"/>
                </a:solidFill>
                <a:latin typeface="Times New Roman" panose="02020603050405020304" pitchFamily="18" charset="0"/>
                <a:ea typeface="宋体" panose="02010600030101010101" pitchFamily="2" charset="-122"/>
              </a:rPr>
              <a:t>	[ ]</a:t>
            </a: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Notice:</a:t>
            </a:r>
            <a:r>
              <a:rPr lang="en-US" altLang="zh-CN" sz="1600" dirty="0">
                <a:solidFill>
                  <a:srgbClr val="000000"/>
                </a:solidFill>
                <a:latin typeface="Times New Roman" panose="02020603050405020304" pitchFamily="18" charset="0"/>
                <a:ea typeface="宋体" panose="02010600030101010101" pitchFamily="2"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Release:</a:t>
            </a:r>
            <a:r>
              <a:rPr lang="en-US" altLang="zh-CN" sz="1600" dirty="0">
                <a:solidFill>
                  <a:srgbClr val="000000"/>
                </a:solidFill>
                <a:latin typeface="Times New Roman" panose="02020603050405020304" pitchFamily="18" charset="0"/>
                <a:ea typeface="宋体" panose="02010600030101010101" pitchFamily="2" charset="-122"/>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Background</a:t>
            </a:r>
            <a:endParaRPr lang="zh-CN" altLang="en-US" dirty="0"/>
          </a:p>
        </p:txBody>
      </p:sp>
      <p:sp>
        <p:nvSpPr>
          <p:cNvPr id="3" name="内容占位符 2"/>
          <p:cNvSpPr>
            <a:spLocks noGrp="1"/>
          </p:cNvSpPr>
          <p:nvPr>
            <p:ph idx="1"/>
          </p:nvPr>
        </p:nvSpPr>
        <p:spPr>
          <a:xfrm>
            <a:off x="685799" y="1556792"/>
            <a:ext cx="7770813" cy="4968552"/>
          </a:xfrm>
        </p:spPr>
        <p:txBody>
          <a:bodyPr/>
          <a:lstStyle/>
          <a:p>
            <a:pPr>
              <a:buFont typeface="Wingdings" panose="05000000000000000000" pitchFamily="2" charset="2"/>
              <a:buChar char="Ø"/>
            </a:pPr>
            <a:r>
              <a:rPr lang="en-US" altLang="zh-CN" dirty="0"/>
              <a:t>According to the Latest Consensus on UWB Sensing for 802.15.4ab document [1], a limited set of reasonable bitmap options will be defined in the standard</a:t>
            </a:r>
          </a:p>
          <a:p>
            <a:pPr>
              <a:buFont typeface="Wingdings" panose="05000000000000000000" pitchFamily="2" charset="2"/>
              <a:buChar char="Ø"/>
            </a:pPr>
            <a:r>
              <a:rPr lang="en-US" altLang="zh-CN" dirty="0"/>
              <a:t>The allowed configs are one or two continuous strings of 1s within the bitmap length</a:t>
            </a:r>
          </a:p>
          <a:p>
            <a:pPr>
              <a:buFont typeface="Wingdings" panose="05000000000000000000" pitchFamily="2" charset="2"/>
              <a:buChar char="Ø"/>
            </a:pPr>
            <a:r>
              <a:rPr lang="en-US" altLang="zh-CN" dirty="0"/>
              <a:t>Based those consensus, some CIR bitmap </a:t>
            </a:r>
            <a:r>
              <a:rPr lang="en-US" altLang="zh-CN" dirty="0">
                <a:solidFill>
                  <a:srgbClr val="000000"/>
                </a:solidFill>
                <a:latin typeface="Times New Roman" panose="02020603050405020304" pitchFamily="18" charset="0"/>
                <a:ea typeface="宋体" panose="02010600030101010101" pitchFamily="2" charset="-122"/>
              </a:rPr>
              <a:t>patterns and corresponding signaling method are proposed</a:t>
            </a:r>
            <a:endParaRPr lang="en-US" altLang="zh-CN"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grpSp>
        <p:nvGrpSpPr>
          <p:cNvPr id="5" name="Group 4">
            <a:extLst>
              <a:ext uri="{FF2B5EF4-FFF2-40B4-BE49-F238E27FC236}">
                <a16:creationId xmlns:a16="http://schemas.microsoft.com/office/drawing/2014/main" id="{9C282261-6159-4144-9D17-B75B40CF87CC}"/>
              </a:ext>
            </a:extLst>
          </p:cNvPr>
          <p:cNvGrpSpPr/>
          <p:nvPr/>
        </p:nvGrpSpPr>
        <p:grpSpPr>
          <a:xfrm>
            <a:off x="611560" y="4797152"/>
            <a:ext cx="8352928" cy="2060848"/>
            <a:chOff x="1115471" y="4293098"/>
            <a:chExt cx="9195106" cy="2364666"/>
          </a:xfrm>
        </p:grpSpPr>
        <p:grpSp>
          <p:nvGrpSpPr>
            <p:cNvPr id="6" name="Group 6">
              <a:extLst>
                <a:ext uri="{FF2B5EF4-FFF2-40B4-BE49-F238E27FC236}">
                  <a16:creationId xmlns:a16="http://schemas.microsoft.com/office/drawing/2014/main" id="{376845BB-2A3D-40D0-9218-44D93A84F5C9}"/>
                </a:ext>
              </a:extLst>
            </p:cNvPr>
            <p:cNvGrpSpPr/>
            <p:nvPr/>
          </p:nvGrpSpPr>
          <p:grpSpPr>
            <a:xfrm>
              <a:off x="1115471" y="4293098"/>
              <a:ext cx="9195106" cy="2364666"/>
              <a:chOff x="1115471" y="4293098"/>
              <a:chExt cx="9195106" cy="2364666"/>
            </a:xfrm>
          </p:grpSpPr>
          <p:sp>
            <p:nvSpPr>
              <p:cNvPr id="15" name="TextBox 57">
                <a:extLst>
                  <a:ext uri="{FF2B5EF4-FFF2-40B4-BE49-F238E27FC236}">
                    <a16:creationId xmlns:a16="http://schemas.microsoft.com/office/drawing/2014/main" id="{1C5415B3-7FCE-41F5-885F-0464C882AAA3}"/>
                  </a:ext>
                </a:extLst>
              </p:cNvPr>
              <p:cNvSpPr txBox="1"/>
              <p:nvPr/>
            </p:nvSpPr>
            <p:spPr>
              <a:xfrm>
                <a:off x="6926783" y="5166296"/>
                <a:ext cx="3383794" cy="177293"/>
              </a:xfrm>
              <a:prstGeom prst="rect">
                <a:avLst/>
              </a:prstGeom>
            </p:spPr>
            <p:txBody>
              <a:bodyPr wrap="square" lIns="0" tIns="0" rIns="0" bIns="0" rtlCol="0">
                <a:spAutoFit/>
              </a:bodyPr>
              <a:lstStyle/>
              <a:p>
                <a:pPr algn="l">
                  <a:lnSpc>
                    <a:spcPct val="96000"/>
                  </a:lnSpc>
                </a:pPr>
                <a:r>
                  <a:rPr lang="en-US" sz="1200" dirty="0">
                    <a:solidFill>
                      <a:schemeClr val="accent2"/>
                    </a:solidFill>
                    <a:latin typeface="Microsoft Sans Serif"/>
                    <a:cs typeface="Microsoft Sans Serif" panose="020B0604020202020204" pitchFamily="34" charset="0"/>
                  </a:rPr>
                  <a:t>Noise Threshold</a:t>
                </a:r>
              </a:p>
            </p:txBody>
          </p:sp>
          <p:grpSp>
            <p:nvGrpSpPr>
              <p:cNvPr id="16" name="Group 58">
                <a:extLst>
                  <a:ext uri="{FF2B5EF4-FFF2-40B4-BE49-F238E27FC236}">
                    <a16:creationId xmlns:a16="http://schemas.microsoft.com/office/drawing/2014/main" id="{6ACFD0C2-8789-4A95-8D39-3E578B30E89D}"/>
                  </a:ext>
                </a:extLst>
              </p:cNvPr>
              <p:cNvGrpSpPr/>
              <p:nvPr/>
            </p:nvGrpSpPr>
            <p:grpSpPr>
              <a:xfrm>
                <a:off x="1115471" y="4293098"/>
                <a:ext cx="7335055" cy="2364666"/>
                <a:chOff x="1403648" y="4242778"/>
                <a:chExt cx="7335055" cy="2364666"/>
              </a:xfrm>
            </p:grpSpPr>
            <p:grpSp>
              <p:nvGrpSpPr>
                <p:cNvPr id="17" name="Group 59">
                  <a:extLst>
                    <a:ext uri="{FF2B5EF4-FFF2-40B4-BE49-F238E27FC236}">
                      <a16:creationId xmlns:a16="http://schemas.microsoft.com/office/drawing/2014/main" id="{EE32148E-9E0E-45F4-A032-77EFDF29C1FA}"/>
                    </a:ext>
                  </a:extLst>
                </p:cNvPr>
                <p:cNvGrpSpPr/>
                <p:nvPr/>
              </p:nvGrpSpPr>
              <p:grpSpPr>
                <a:xfrm>
                  <a:off x="1403648" y="4242778"/>
                  <a:ext cx="7335055" cy="2364666"/>
                  <a:chOff x="2501014" y="3926350"/>
                  <a:chExt cx="3668618" cy="1397724"/>
                </a:xfrm>
              </p:grpSpPr>
              <p:cxnSp>
                <p:nvCxnSpPr>
                  <p:cNvPr id="23" name="Straight Arrow Connector 65">
                    <a:extLst>
                      <a:ext uri="{FF2B5EF4-FFF2-40B4-BE49-F238E27FC236}">
                        <a16:creationId xmlns:a16="http://schemas.microsoft.com/office/drawing/2014/main" id="{0AF3913F-E19C-4135-915E-EFE3FE5A9A5D}"/>
                      </a:ext>
                    </a:extLst>
                  </p:cNvPr>
                  <p:cNvCxnSpPr>
                    <a:cxnSpLocks/>
                  </p:cNvCxnSpPr>
                  <p:nvPr/>
                </p:nvCxnSpPr>
                <p:spPr>
                  <a:xfrm flipV="1">
                    <a:off x="3766742" y="4366732"/>
                    <a:ext cx="5470" cy="31321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66">
                    <a:extLst>
                      <a:ext uri="{FF2B5EF4-FFF2-40B4-BE49-F238E27FC236}">
                        <a16:creationId xmlns:a16="http://schemas.microsoft.com/office/drawing/2014/main" id="{16AB3936-A0DA-4B1A-B377-C4A412CA8901}"/>
                      </a:ext>
                    </a:extLst>
                  </p:cNvPr>
                  <p:cNvCxnSpPr>
                    <a:cxnSpLocks/>
                  </p:cNvCxnSpPr>
                  <p:nvPr/>
                </p:nvCxnSpPr>
                <p:spPr>
                  <a:xfrm flipV="1">
                    <a:off x="3623169" y="4239347"/>
                    <a:ext cx="5040" cy="443972"/>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p:nvGrpSpPr>
                  <p:cNvPr id="25" name="Group 67">
                    <a:extLst>
                      <a:ext uri="{FF2B5EF4-FFF2-40B4-BE49-F238E27FC236}">
                        <a16:creationId xmlns:a16="http://schemas.microsoft.com/office/drawing/2014/main" id="{F7E0A872-4703-4499-8970-AAB72E0588F4}"/>
                      </a:ext>
                    </a:extLst>
                  </p:cNvPr>
                  <p:cNvGrpSpPr/>
                  <p:nvPr/>
                </p:nvGrpSpPr>
                <p:grpSpPr>
                  <a:xfrm>
                    <a:off x="2501014" y="3926350"/>
                    <a:ext cx="3668618" cy="1397724"/>
                    <a:chOff x="2501014" y="3926350"/>
                    <a:chExt cx="3668618" cy="1397724"/>
                  </a:xfrm>
                </p:grpSpPr>
                <p:grpSp>
                  <p:nvGrpSpPr>
                    <p:cNvPr id="26" name="Group 68">
                      <a:extLst>
                        <a:ext uri="{FF2B5EF4-FFF2-40B4-BE49-F238E27FC236}">
                          <a16:creationId xmlns:a16="http://schemas.microsoft.com/office/drawing/2014/main" id="{16BD8D37-A450-45C8-87FC-D41785B8A460}"/>
                        </a:ext>
                      </a:extLst>
                    </p:cNvPr>
                    <p:cNvGrpSpPr/>
                    <p:nvPr/>
                  </p:nvGrpSpPr>
                  <p:grpSpPr>
                    <a:xfrm>
                      <a:off x="3243535" y="3926350"/>
                      <a:ext cx="2926097" cy="1397724"/>
                      <a:chOff x="3552734" y="4631269"/>
                      <a:chExt cx="2506101" cy="1710918"/>
                    </a:xfrm>
                  </p:grpSpPr>
                  <p:grpSp>
                    <p:nvGrpSpPr>
                      <p:cNvPr id="30" name="Group 72">
                        <a:extLst>
                          <a:ext uri="{FF2B5EF4-FFF2-40B4-BE49-F238E27FC236}">
                            <a16:creationId xmlns:a16="http://schemas.microsoft.com/office/drawing/2014/main" id="{E31395D9-CD76-46E5-AEE0-FE290795CACC}"/>
                          </a:ext>
                        </a:extLst>
                      </p:cNvPr>
                      <p:cNvGrpSpPr/>
                      <p:nvPr/>
                    </p:nvGrpSpPr>
                    <p:grpSpPr>
                      <a:xfrm>
                        <a:off x="3586864" y="4631269"/>
                        <a:ext cx="2471971" cy="1428925"/>
                        <a:chOff x="3905675" y="5201918"/>
                        <a:chExt cx="2471971" cy="1428925"/>
                      </a:xfrm>
                    </p:grpSpPr>
                    <p:grpSp>
                      <p:nvGrpSpPr>
                        <p:cNvPr id="33" name="Group 75">
                          <a:extLst>
                            <a:ext uri="{FF2B5EF4-FFF2-40B4-BE49-F238E27FC236}">
                              <a16:creationId xmlns:a16="http://schemas.microsoft.com/office/drawing/2014/main" id="{9260CCC8-2527-425C-B307-3D9023E199DF}"/>
                            </a:ext>
                          </a:extLst>
                        </p:cNvPr>
                        <p:cNvGrpSpPr/>
                        <p:nvPr/>
                      </p:nvGrpSpPr>
                      <p:grpSpPr>
                        <a:xfrm>
                          <a:off x="3905675" y="5223959"/>
                          <a:ext cx="2471971" cy="1406884"/>
                          <a:chOff x="4293054" y="3729785"/>
                          <a:chExt cx="2471971" cy="1406884"/>
                        </a:xfrm>
                      </p:grpSpPr>
                      <p:grpSp>
                        <p:nvGrpSpPr>
                          <p:cNvPr id="35" name="Group 77">
                            <a:extLst>
                              <a:ext uri="{FF2B5EF4-FFF2-40B4-BE49-F238E27FC236}">
                                <a16:creationId xmlns:a16="http://schemas.microsoft.com/office/drawing/2014/main" id="{13A9848F-DC7F-48B4-B7F0-90A2A3D3CCC2}"/>
                              </a:ext>
                            </a:extLst>
                          </p:cNvPr>
                          <p:cNvGrpSpPr/>
                          <p:nvPr/>
                        </p:nvGrpSpPr>
                        <p:grpSpPr>
                          <a:xfrm>
                            <a:off x="4293054" y="3729785"/>
                            <a:ext cx="2471971" cy="907896"/>
                            <a:chOff x="8975324" y="915165"/>
                            <a:chExt cx="2618913" cy="1162236"/>
                          </a:xfrm>
                        </p:grpSpPr>
                        <p:cxnSp>
                          <p:nvCxnSpPr>
                            <p:cNvPr id="38" name="Straight Connector 80">
                              <a:extLst>
                                <a:ext uri="{FF2B5EF4-FFF2-40B4-BE49-F238E27FC236}">
                                  <a16:creationId xmlns:a16="http://schemas.microsoft.com/office/drawing/2014/main" id="{F6089B27-11FA-48A4-AE16-5E5397862294}"/>
                                </a:ext>
                              </a:extLst>
                            </p:cNvPr>
                            <p:cNvCxnSpPr/>
                            <p:nvPr/>
                          </p:nvCxnSpPr>
                          <p:spPr>
                            <a:xfrm>
                              <a:off x="8975324" y="2068497"/>
                              <a:ext cx="2618913" cy="0"/>
                            </a:xfrm>
                            <a:prstGeom prst="line">
                              <a:avLst/>
                            </a:prstGeom>
                            <a:ln w="19050">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39" name="Straight Arrow Connector 81">
                              <a:extLst>
                                <a:ext uri="{FF2B5EF4-FFF2-40B4-BE49-F238E27FC236}">
                                  <a16:creationId xmlns:a16="http://schemas.microsoft.com/office/drawing/2014/main" id="{31A25EA7-DC2A-4ABB-BA48-34CA21E542DC}"/>
                                </a:ext>
                              </a:extLst>
                            </p:cNvPr>
                            <p:cNvCxnSpPr>
                              <a:cxnSpLocks/>
                            </p:cNvCxnSpPr>
                            <p:nvPr/>
                          </p:nvCxnSpPr>
                          <p:spPr>
                            <a:xfrm flipV="1">
                              <a:off x="9699808" y="915165"/>
                              <a:ext cx="0" cy="1162236"/>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82">
                              <a:extLst>
                                <a:ext uri="{FF2B5EF4-FFF2-40B4-BE49-F238E27FC236}">
                                  <a16:creationId xmlns:a16="http://schemas.microsoft.com/office/drawing/2014/main" id="{D8293CA1-A6E2-438D-A1F8-608BB18DBFC9}"/>
                                </a:ext>
                              </a:extLst>
                            </p:cNvPr>
                            <p:cNvCxnSpPr>
                              <a:cxnSpLocks/>
                            </p:cNvCxnSpPr>
                            <p:nvPr/>
                          </p:nvCxnSpPr>
                          <p:spPr>
                            <a:xfrm flipV="1">
                              <a:off x="9566088" y="1530025"/>
                              <a:ext cx="0" cy="547376"/>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83">
                              <a:extLst>
                                <a:ext uri="{FF2B5EF4-FFF2-40B4-BE49-F238E27FC236}">
                                  <a16:creationId xmlns:a16="http://schemas.microsoft.com/office/drawing/2014/main" id="{EC4614CE-6180-4F70-96CE-F3D022B2E72B}"/>
                                </a:ext>
                              </a:extLst>
                            </p:cNvPr>
                            <p:cNvCxnSpPr>
                              <a:cxnSpLocks/>
                            </p:cNvCxnSpPr>
                            <p:nvPr/>
                          </p:nvCxnSpPr>
                          <p:spPr>
                            <a:xfrm flipV="1">
                              <a:off x="9823289" y="1178304"/>
                              <a:ext cx="0" cy="889454"/>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84">
                              <a:extLst>
                                <a:ext uri="{FF2B5EF4-FFF2-40B4-BE49-F238E27FC236}">
                                  <a16:creationId xmlns:a16="http://schemas.microsoft.com/office/drawing/2014/main" id="{67B7DD62-BC9F-48C8-92B8-0EF9CCAAAC66}"/>
                                </a:ext>
                              </a:extLst>
                            </p:cNvPr>
                            <p:cNvCxnSpPr>
                              <a:cxnSpLocks/>
                            </p:cNvCxnSpPr>
                            <p:nvPr/>
                          </p:nvCxnSpPr>
                          <p:spPr>
                            <a:xfrm flipV="1">
                              <a:off x="9983916" y="1652009"/>
                              <a:ext cx="0" cy="425392"/>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85">
                              <a:extLst>
                                <a:ext uri="{FF2B5EF4-FFF2-40B4-BE49-F238E27FC236}">
                                  <a16:creationId xmlns:a16="http://schemas.microsoft.com/office/drawing/2014/main" id="{C2F952A3-439B-4258-871A-7F013CD0C56C}"/>
                                </a:ext>
                              </a:extLst>
                            </p:cNvPr>
                            <p:cNvCxnSpPr>
                              <a:cxnSpLocks/>
                            </p:cNvCxnSpPr>
                            <p:nvPr/>
                          </p:nvCxnSpPr>
                          <p:spPr>
                            <a:xfrm flipV="1">
                              <a:off x="10226152" y="1906553"/>
                              <a:ext cx="0" cy="169078"/>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36" name="TextBox 78">
                                <a:extLst>
                                  <a:ext uri="{FF2B5EF4-FFF2-40B4-BE49-F238E27FC236}">
                                    <a16:creationId xmlns:a16="http://schemas.microsoft.com/office/drawing/2014/main" id="{B609F63E-220E-43EF-BC1D-77CBA28E7E26}"/>
                                  </a:ext>
                                </a:extLst>
                              </p:cNvPr>
                              <p:cNvSpPr txBox="1"/>
                              <p:nvPr/>
                            </p:nvSpPr>
                            <p:spPr>
                              <a:xfrm>
                                <a:off x="4413980" y="4634853"/>
                                <a:ext cx="358771" cy="17814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oMath>
                                  </m:oMathPara>
                                </a14:m>
                                <a:endParaRPr lang="en-US" sz="1000" dirty="0"/>
                              </a:p>
                            </p:txBody>
                          </p:sp>
                        </mc:Choice>
                        <mc:Fallback xmlns="">
                          <p:sp>
                            <p:nvSpPr>
                              <p:cNvPr id="26" name="TextBox 25">
                                <a:extLst>
                                  <a:ext uri="{FF2B5EF4-FFF2-40B4-BE49-F238E27FC236}">
                                    <a16:creationId xmlns:a16="http://schemas.microsoft.com/office/drawing/2014/main" id="{347DFD37-A669-4C26-A31E-846BB411A47F}"/>
                                  </a:ext>
                                </a:extLst>
                              </p:cNvPr>
                              <p:cNvSpPr txBox="1">
                                <a:spLocks noRot="1" noChangeAspect="1" noMove="1" noResize="1" noEditPoints="1" noAdjustHandles="1" noChangeArrowheads="1" noChangeShapeType="1" noTextEdit="1"/>
                              </p:cNvSpPr>
                              <p:nvPr/>
                            </p:nvSpPr>
                            <p:spPr>
                              <a:xfrm>
                                <a:off x="4413980" y="4634853"/>
                                <a:ext cx="358771" cy="178149"/>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7" name="TextBox 79">
                                <a:extLst>
                                  <a:ext uri="{FF2B5EF4-FFF2-40B4-BE49-F238E27FC236}">
                                    <a16:creationId xmlns:a16="http://schemas.microsoft.com/office/drawing/2014/main" id="{6B182666-CF12-4002-8AA2-D3B7BC403CFF}"/>
                                  </a:ext>
                                </a:extLst>
                              </p:cNvPr>
                              <p:cNvSpPr txBox="1"/>
                              <p:nvPr/>
                            </p:nvSpPr>
                            <p:spPr>
                              <a:xfrm>
                                <a:off x="4496961" y="4961674"/>
                                <a:ext cx="460870" cy="17499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900" i="1" smtClean="0">
                                              <a:solidFill>
                                                <a:srgbClr val="FF0000"/>
                                              </a:solidFill>
                                              <a:latin typeface="Cambria Math" panose="02040503050406030204" pitchFamily="18" charset="0"/>
                                              <a:cs typeface="Microsoft Sans Serif" panose="020B0604020202020204" pitchFamily="34" charset="0"/>
                                            </a:rPr>
                                          </m:ctrlPr>
                                        </m:sSubPr>
                                        <m:e>
                                          <m:r>
                                            <a:rPr lang="en-US" sz="900" b="0" i="1" smtClean="0">
                                              <a:solidFill>
                                                <a:srgbClr val="FF0000"/>
                                              </a:solidFill>
                                              <a:latin typeface="Cambria Math" panose="02040503050406030204" pitchFamily="18" charset="0"/>
                                              <a:cs typeface="Microsoft Sans Serif" panose="020B0604020202020204" pitchFamily="34" charset="0"/>
                                            </a:rPr>
                                            <m:t>𝐵𝑀</m:t>
                                          </m:r>
                                        </m:e>
                                        <m:sub>
                                          <m:r>
                                            <a:rPr lang="en-US" sz="900" i="1" smtClean="0">
                                              <a:solidFill>
                                                <a:srgbClr val="FF0000"/>
                                              </a:solidFill>
                                              <a:latin typeface="Cambria Math" panose="02040503050406030204" pitchFamily="18" charset="0"/>
                                              <a:cs typeface="Microsoft Sans Serif" panose="020B0604020202020204" pitchFamily="34" charset="0"/>
                                            </a:rPr>
                                            <m:t>𝑜</m:t>
                                          </m:r>
                                          <m:r>
                                            <a:rPr lang="en-US" sz="900" b="0" i="1" smtClean="0">
                                              <a:solidFill>
                                                <a:srgbClr val="FF0000"/>
                                              </a:solidFill>
                                              <a:latin typeface="Cambria Math" panose="02040503050406030204" pitchFamily="18" charset="0"/>
                                              <a:cs typeface="Microsoft Sans Serif" panose="020B0604020202020204" pitchFamily="34" charset="0"/>
                                            </a:rPr>
                                            <m:t>𝑓𝑓𝑠𝑒𝑡</m:t>
                                          </m:r>
                                        </m:sub>
                                      </m:sSub>
                                    </m:oMath>
                                  </m:oMathPara>
                                </a14:m>
                                <a:endParaRPr lang="en-US" sz="900" dirty="0">
                                  <a:solidFill>
                                    <a:srgbClr val="FF0000"/>
                                  </a:solidFill>
                                </a:endParaRPr>
                              </a:p>
                            </p:txBody>
                          </p:sp>
                        </mc:Choice>
                        <mc:Fallback xmlns="">
                          <p:sp>
                            <p:nvSpPr>
                              <p:cNvPr id="80" name="TextBox 79">
                                <a:extLst>
                                  <a:ext uri="{FF2B5EF4-FFF2-40B4-BE49-F238E27FC236}">
                                    <a16:creationId xmlns:a16="http://schemas.microsoft.com/office/drawing/2014/main" id="{A688C960-FDDC-97AA-7D4E-612FF72B8F74}"/>
                                  </a:ext>
                                </a:extLst>
                              </p:cNvPr>
                              <p:cNvSpPr txBox="1">
                                <a:spLocks noRot="1" noChangeAspect="1" noMove="1" noResize="1" noEditPoints="1" noAdjustHandles="1" noChangeArrowheads="1" noChangeShapeType="1" noTextEdit="1"/>
                              </p:cNvSpPr>
                              <p:nvPr/>
                            </p:nvSpPr>
                            <p:spPr>
                              <a:xfrm>
                                <a:off x="4496961" y="4961674"/>
                                <a:ext cx="460870" cy="174995"/>
                              </a:xfrm>
                              <a:prstGeom prst="rect">
                                <a:avLst/>
                              </a:prstGeom>
                              <a:blipFill>
                                <a:blip r:embed="rId5"/>
                                <a:stretch>
                                  <a:fillRect/>
                                </a:stretch>
                              </a:blipFill>
                            </p:spPr>
                            <p:txBody>
                              <a:bodyPr/>
                              <a:lstStyle/>
                              <a:p>
                                <a:r>
                                  <a:rPr lang="en-US">
                                    <a:noFill/>
                                  </a:rPr>
                                  <a:t> </a:t>
                                </a:r>
                              </a:p>
                            </p:txBody>
                          </p:sp>
                        </mc:Fallback>
                      </mc:AlternateContent>
                    </p:grpSp>
                    <p:sp>
                      <p:nvSpPr>
                        <p:cNvPr id="34" name="Rectangle 76">
                          <a:extLst>
                            <a:ext uri="{FF2B5EF4-FFF2-40B4-BE49-F238E27FC236}">
                              <a16:creationId xmlns:a16="http://schemas.microsoft.com/office/drawing/2014/main" id="{01CBA001-5979-4641-A999-5A59C99863B6}"/>
                            </a:ext>
                          </a:extLst>
                        </p:cNvPr>
                        <p:cNvSpPr/>
                        <p:nvPr/>
                      </p:nvSpPr>
                      <p:spPr bwMode="auto">
                        <a:xfrm>
                          <a:off x="4463292" y="5201918"/>
                          <a:ext cx="623030" cy="1254854"/>
                        </a:xfrm>
                        <a:prstGeom prst="rect">
                          <a:avLst/>
                        </a:prstGeom>
                        <a:noFill/>
                        <a:ln w="28575">
                          <a:solidFill>
                            <a:schemeClr val="accent2"/>
                          </a:solidFill>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grpSp>
                  <p:sp>
                    <p:nvSpPr>
                      <p:cNvPr id="31" name="TextBox 73">
                        <a:extLst>
                          <a:ext uri="{FF2B5EF4-FFF2-40B4-BE49-F238E27FC236}">
                            <a16:creationId xmlns:a16="http://schemas.microsoft.com/office/drawing/2014/main" id="{651AEBFF-EB1E-4B88-9A8F-A829433FF530}"/>
                          </a:ext>
                        </a:extLst>
                      </p:cNvPr>
                      <p:cNvSpPr txBox="1"/>
                      <p:nvPr/>
                    </p:nvSpPr>
                    <p:spPr>
                      <a:xfrm>
                        <a:off x="3552734" y="6213909"/>
                        <a:ext cx="2075260" cy="128278"/>
                      </a:xfrm>
                      <a:prstGeom prst="rect">
                        <a:avLst/>
                      </a:prstGeom>
                    </p:spPr>
                    <p:txBody>
                      <a:bodyPr wrap="square" lIns="0" tIns="0" rIns="0" bIns="0" rtlCol="0">
                        <a:spAutoFit/>
                      </a:bodyPr>
                      <a:lstStyle/>
                      <a:p>
                        <a:pPr algn="l">
                          <a:lnSpc>
                            <a:spcPct val="96000"/>
                          </a:lnSpc>
                        </a:pPr>
                        <a:r>
                          <a:rPr lang="en-US" sz="1200" dirty="0">
                            <a:latin typeface="Microsoft Sans Serif"/>
                            <a:cs typeface="Microsoft Sans Serif" panose="020B0604020202020204" pitchFamily="34" charset="0"/>
                          </a:rPr>
                          <a:t>Sensing window parameters defined relative to the earliest detected tap</a:t>
                        </a:r>
                      </a:p>
                    </p:txBody>
                  </p:sp>
                  <mc:AlternateContent xmlns:mc="http://schemas.openxmlformats.org/markup-compatibility/2006" xmlns:a14="http://schemas.microsoft.com/office/drawing/2010/main">
                    <mc:Choice Requires="a14">
                      <p:sp>
                        <p:nvSpPr>
                          <p:cNvPr id="32" name="TextBox 74">
                            <a:extLst>
                              <a:ext uri="{FF2B5EF4-FFF2-40B4-BE49-F238E27FC236}">
                                <a16:creationId xmlns:a16="http://schemas.microsoft.com/office/drawing/2014/main" id="{2383C4E4-81E9-4156-B39D-18FF1A53E06E}"/>
                              </a:ext>
                            </a:extLst>
                          </p:cNvPr>
                          <p:cNvSpPr txBox="1"/>
                          <p:nvPr/>
                        </p:nvSpPr>
                        <p:spPr>
                          <a:xfrm>
                            <a:off x="3978576" y="5574919"/>
                            <a:ext cx="426278" cy="29840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r>
                                    <a:rPr lang="en-US" sz="1000" b="0" i="1" smtClean="0">
                                      <a:solidFill>
                                        <a:schemeClr val="tx2"/>
                                      </a:solidFill>
                                      <a:latin typeface="Cambria Math" panose="02040503050406030204" pitchFamily="18" charset="0"/>
                                      <a:cs typeface="Microsoft Sans Serif" panose="020B0604020202020204" pitchFamily="34" charset="0"/>
                                    </a:rPr>
                                    <m:t>+</m:t>
                                  </m:r>
                                  <m:sSub>
                                    <m:sSubPr>
                                      <m:ctrlPr>
                                        <a:rPr lang="en-US" sz="1000" i="1">
                                          <a:solidFill>
                                            <a:schemeClr val="tx2"/>
                                          </a:solidFill>
                                          <a:latin typeface="Cambria Math" panose="02040503050406030204" pitchFamily="18" charset="0"/>
                                          <a:cs typeface="Microsoft Sans Serif" panose="020B0604020202020204" pitchFamily="34" charset="0"/>
                                        </a:rPr>
                                      </m:ctrlPr>
                                    </m:sSubPr>
                                    <m:e>
                                      <m:r>
                                        <a:rPr lang="en-US" sz="1000" b="0" i="1" smtClean="0">
                                          <a:solidFill>
                                            <a:schemeClr val="tx2"/>
                                          </a:solidFill>
                                          <a:latin typeface="Cambria Math" panose="02040503050406030204" pitchFamily="18" charset="0"/>
                                          <a:cs typeface="Microsoft Sans Serif" panose="020B0604020202020204" pitchFamily="34" charset="0"/>
                                        </a:rPr>
                                        <m:t>𝑊</m:t>
                                      </m:r>
                                    </m:e>
                                    <m:sub>
                                      <m:r>
                                        <a:rPr lang="en-US" sz="1000" b="0" i="1" smtClean="0">
                                          <a:solidFill>
                                            <a:schemeClr val="tx2"/>
                                          </a:solidFill>
                                          <a:latin typeface="Cambria Math" panose="02040503050406030204" pitchFamily="18" charset="0"/>
                                          <a:cs typeface="Microsoft Sans Serif" panose="020B0604020202020204" pitchFamily="34" charset="0"/>
                                        </a:rPr>
                                        <m:t>𝑜𝑓𝑓𝑠𝑒𝑡</m:t>
                                      </m:r>
                                    </m:sub>
                                  </m:sSub>
                                </m:oMath>
                              </m:oMathPara>
                            </a14:m>
                            <a:endParaRPr lang="en-US" sz="1000" dirty="0">
                              <a:solidFill>
                                <a:schemeClr val="tx2"/>
                              </a:solidFill>
                            </a:endParaRPr>
                          </a:p>
                          <a:p>
                            <a:endParaRPr lang="en-US" sz="1000" dirty="0">
                              <a:solidFill>
                                <a:schemeClr val="tx2"/>
                              </a:solidFill>
                            </a:endParaRPr>
                          </a:p>
                        </p:txBody>
                      </p:sp>
                    </mc:Choice>
                    <mc:Fallback xmlns="">
                      <p:sp>
                        <p:nvSpPr>
                          <p:cNvPr id="75" name="TextBox 74">
                            <a:extLst>
                              <a:ext uri="{FF2B5EF4-FFF2-40B4-BE49-F238E27FC236}">
                                <a16:creationId xmlns:a16="http://schemas.microsoft.com/office/drawing/2014/main" id="{91430660-D394-4B0D-9F4B-F950182F4EE1}"/>
                              </a:ext>
                            </a:extLst>
                          </p:cNvPr>
                          <p:cNvSpPr txBox="1">
                            <a:spLocks noRot="1" noChangeAspect="1" noMove="1" noResize="1" noEditPoints="1" noAdjustHandles="1" noChangeArrowheads="1" noChangeShapeType="1" noTextEdit="1"/>
                          </p:cNvSpPr>
                          <p:nvPr/>
                        </p:nvSpPr>
                        <p:spPr>
                          <a:xfrm>
                            <a:off x="3978576" y="5574919"/>
                            <a:ext cx="426278" cy="298401"/>
                          </a:xfrm>
                          <a:prstGeom prst="rect">
                            <a:avLst/>
                          </a:prstGeom>
                          <a:blipFill>
                            <a:blip r:embed="rId6"/>
                            <a:stretch>
                              <a:fillRect/>
                            </a:stretch>
                          </a:blipFill>
                        </p:spPr>
                        <p:txBody>
                          <a:bodyPr/>
                          <a:lstStyle/>
                          <a:p>
                            <a:r>
                              <a:rPr lang="en-US">
                                <a:noFill/>
                              </a:rPr>
                              <a:t> </a:t>
                            </a:r>
                          </a:p>
                        </p:txBody>
                      </p:sp>
                    </mc:Fallback>
                  </mc:AlternateContent>
                </p:grpSp>
                <p:sp>
                  <p:nvSpPr>
                    <p:cNvPr id="27" name="TextBox 69">
                      <a:extLst>
                        <a:ext uri="{FF2B5EF4-FFF2-40B4-BE49-F238E27FC236}">
                          <a16:creationId xmlns:a16="http://schemas.microsoft.com/office/drawing/2014/main" id="{C4C96F71-7C6C-4A96-B670-C91B861CB126}"/>
                        </a:ext>
                      </a:extLst>
                    </p:cNvPr>
                    <p:cNvSpPr txBox="1"/>
                    <p:nvPr/>
                  </p:nvSpPr>
                  <p:spPr>
                    <a:xfrm>
                      <a:off x="2501014" y="4029191"/>
                      <a:ext cx="1023704" cy="209590"/>
                    </a:xfrm>
                    <a:prstGeom prst="rect">
                      <a:avLst/>
                    </a:prstGeom>
                    <a:ln>
                      <a:noFill/>
                    </a:ln>
                  </p:spPr>
                  <p:txBody>
                    <a:bodyPr wrap="square" lIns="0" tIns="0" rIns="0" bIns="0" rtlCol="0">
                      <a:spAutoFit/>
                    </a:bodyPr>
                    <a:lstStyle/>
                    <a:p>
                      <a:pPr algn="l">
                        <a:lnSpc>
                          <a:spcPct val="96000"/>
                        </a:lnSpc>
                      </a:pPr>
                      <a:r>
                        <a:rPr lang="en-US" sz="1200" dirty="0">
                          <a:solidFill>
                            <a:srgbClr val="7030A0"/>
                          </a:solidFill>
                          <a:latin typeface="Microsoft Sans Serif"/>
                          <a:cs typeface="Microsoft Sans Serif" panose="020B0604020202020204" pitchFamily="34" charset="0"/>
                        </a:rPr>
                        <a:t>Reference Point: Earliest detected tap</a:t>
                      </a:r>
                    </a:p>
                  </p:txBody>
                </p:sp>
                <p:sp>
                  <p:nvSpPr>
                    <p:cNvPr id="28" name="Oval 70">
                      <a:extLst>
                        <a:ext uri="{FF2B5EF4-FFF2-40B4-BE49-F238E27FC236}">
                          <a16:creationId xmlns:a16="http://schemas.microsoft.com/office/drawing/2014/main" id="{75EF7654-E3DD-45CA-AC20-F1C30C12F920}"/>
                        </a:ext>
                      </a:extLst>
                    </p:cNvPr>
                    <p:cNvSpPr/>
                    <p:nvPr/>
                  </p:nvSpPr>
                  <p:spPr bwMode="auto">
                    <a:xfrm>
                      <a:off x="3567405" y="4239347"/>
                      <a:ext cx="116231" cy="482633"/>
                    </a:xfrm>
                    <a:prstGeom prst="ellipse">
                      <a:avLst/>
                    </a:prstGeom>
                    <a:noFill/>
                    <a:ln w="9525"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29" name="Straight Arrow Connector 71">
                      <a:extLst>
                        <a:ext uri="{FF2B5EF4-FFF2-40B4-BE49-F238E27FC236}">
                          <a16:creationId xmlns:a16="http://schemas.microsoft.com/office/drawing/2014/main" id="{A957872E-D172-41D2-B586-6F65A2352272}"/>
                        </a:ext>
                      </a:extLst>
                    </p:cNvPr>
                    <p:cNvCxnSpPr>
                      <a:cxnSpLocks/>
                      <a:endCxn id="28" idx="1"/>
                    </p:cNvCxnSpPr>
                    <p:nvPr/>
                  </p:nvCxnSpPr>
                  <p:spPr bwMode="auto">
                    <a:xfrm>
                      <a:off x="2916774" y="4162679"/>
                      <a:ext cx="667652" cy="147348"/>
                    </a:xfrm>
                    <a:prstGeom prst="straightConnector1">
                      <a:avLst/>
                    </a:prstGeom>
                    <a:solidFill>
                      <a:srgbClr val="00B8FF"/>
                    </a:solidFill>
                    <a:ln w="9525" cap="flat" cmpd="sng" algn="ctr">
                      <a:solidFill>
                        <a:srgbClr val="7030A0"/>
                      </a:solidFill>
                      <a:prstDash val="solid"/>
                      <a:round/>
                      <a:headEnd type="none" w="med" len="med"/>
                      <a:tailEnd type="triangle"/>
                    </a:ln>
                    <a:effectLst/>
                  </p:spPr>
                </p:cxnSp>
              </p:grpSp>
            </p:grpSp>
            <p:cxnSp>
              <p:nvCxnSpPr>
                <p:cNvPr id="18" name="Straight Connector 60">
                  <a:extLst>
                    <a:ext uri="{FF2B5EF4-FFF2-40B4-BE49-F238E27FC236}">
                      <a16:creationId xmlns:a16="http://schemas.microsoft.com/office/drawing/2014/main" id="{3AA2C60C-4EA0-4EB3-95F8-8D87230E8B13}"/>
                    </a:ext>
                  </a:extLst>
                </p:cNvPr>
                <p:cNvCxnSpPr>
                  <a:cxnSpLocks/>
                </p:cNvCxnSpPr>
                <p:nvPr/>
              </p:nvCxnSpPr>
              <p:spPr bwMode="auto">
                <a:xfrm flipV="1">
                  <a:off x="2843808" y="5245238"/>
                  <a:ext cx="4025253" cy="26576"/>
                </a:xfrm>
                <a:prstGeom prst="line">
                  <a:avLst/>
                </a:prstGeom>
                <a:ln>
                  <a:headEnd type="none" w="med" len="med"/>
                  <a:tailEnd type="none" w="med" len="med"/>
                </a:ln>
              </p:spPr>
              <p:style>
                <a:lnRef idx="1">
                  <a:schemeClr val="accent6"/>
                </a:lnRef>
                <a:fillRef idx="0">
                  <a:schemeClr val="accent6"/>
                </a:fillRef>
                <a:effectRef idx="0">
                  <a:schemeClr val="accent6"/>
                </a:effectRef>
                <a:fontRef idx="minor">
                  <a:schemeClr val="tx1"/>
                </a:fontRef>
              </p:style>
            </p:cxnSp>
            <p:cxnSp>
              <p:nvCxnSpPr>
                <p:cNvPr id="19" name="Straight Arrow Connector 61">
                  <a:extLst>
                    <a:ext uri="{FF2B5EF4-FFF2-40B4-BE49-F238E27FC236}">
                      <a16:creationId xmlns:a16="http://schemas.microsoft.com/office/drawing/2014/main" id="{EA222025-64BA-4DE5-A365-7D6D8A1DFC9D}"/>
                    </a:ext>
                  </a:extLst>
                </p:cNvPr>
                <p:cNvCxnSpPr>
                  <a:cxnSpLocks/>
                </p:cNvCxnSpPr>
                <p:nvPr/>
              </p:nvCxnSpPr>
              <p:spPr>
                <a:xfrm flipV="1">
                  <a:off x="3075306" y="5322930"/>
                  <a:ext cx="0" cy="18254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62">
                  <a:extLst>
                    <a:ext uri="{FF2B5EF4-FFF2-40B4-BE49-F238E27FC236}">
                      <a16:creationId xmlns:a16="http://schemas.microsoft.com/office/drawing/2014/main" id="{4C8C0460-CFC6-4856-A002-EECE97887CD0}"/>
                    </a:ext>
                  </a:extLst>
                </p:cNvPr>
                <p:cNvCxnSpPr>
                  <a:cxnSpLocks/>
                </p:cNvCxnSpPr>
                <p:nvPr/>
              </p:nvCxnSpPr>
              <p:spPr>
                <a:xfrm flipV="1">
                  <a:off x="5977913" y="5342083"/>
                  <a:ext cx="0" cy="18254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63">
                  <a:extLst>
                    <a:ext uri="{FF2B5EF4-FFF2-40B4-BE49-F238E27FC236}">
                      <a16:creationId xmlns:a16="http://schemas.microsoft.com/office/drawing/2014/main" id="{78DFF3EB-0CB5-4B90-92D2-6D3E43ED7CC3}"/>
                    </a:ext>
                  </a:extLst>
                </p:cNvPr>
                <p:cNvCxnSpPr>
                  <a:cxnSpLocks/>
                </p:cNvCxnSpPr>
                <p:nvPr/>
              </p:nvCxnSpPr>
              <p:spPr>
                <a:xfrm flipV="1">
                  <a:off x="5508104" y="4937071"/>
                  <a:ext cx="0" cy="587557"/>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64">
                  <a:extLst>
                    <a:ext uri="{FF2B5EF4-FFF2-40B4-BE49-F238E27FC236}">
                      <a16:creationId xmlns:a16="http://schemas.microsoft.com/office/drawing/2014/main" id="{8E0D9BB9-F950-43CE-ABFD-82AC89B2596B}"/>
                    </a:ext>
                  </a:extLst>
                </p:cNvPr>
                <p:cNvCxnSpPr>
                  <a:cxnSpLocks/>
                </p:cNvCxnSpPr>
                <p:nvPr/>
              </p:nvCxnSpPr>
              <p:spPr>
                <a:xfrm flipV="1">
                  <a:off x="3362716" y="5322930"/>
                  <a:ext cx="0" cy="182545"/>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p:grpSp>
        <p:grpSp>
          <p:nvGrpSpPr>
            <p:cNvPr id="7" name="Group 49">
              <a:extLst>
                <a:ext uri="{FF2B5EF4-FFF2-40B4-BE49-F238E27FC236}">
                  <a16:creationId xmlns:a16="http://schemas.microsoft.com/office/drawing/2014/main" id="{0678E1D8-DA06-4455-B368-CCDB7A9E330D}"/>
                </a:ext>
              </a:extLst>
            </p:cNvPr>
            <p:cNvGrpSpPr/>
            <p:nvPr/>
          </p:nvGrpSpPr>
          <p:grpSpPr>
            <a:xfrm>
              <a:off x="3359114" y="5477046"/>
              <a:ext cx="3092675" cy="881880"/>
              <a:chOff x="3359114" y="5477046"/>
              <a:chExt cx="3092675" cy="881880"/>
            </a:xfrm>
          </p:grpSpPr>
          <mc:AlternateContent xmlns:mc="http://schemas.openxmlformats.org/markup-compatibility/2006" xmlns:a14="http://schemas.microsoft.com/office/drawing/2010/main">
            <mc:Choice Requires="a14">
              <p:sp>
                <p:nvSpPr>
                  <p:cNvPr id="8" name="TextBox 50">
                    <a:extLst>
                      <a:ext uri="{FF2B5EF4-FFF2-40B4-BE49-F238E27FC236}">
                        <a16:creationId xmlns:a16="http://schemas.microsoft.com/office/drawing/2014/main" id="{3E1F74DE-F1A3-4958-AA87-CFC52DE03DAC}"/>
                      </a:ext>
                    </a:extLst>
                  </p:cNvPr>
                  <p:cNvSpPr txBox="1"/>
                  <p:nvPr/>
                </p:nvSpPr>
                <p:spPr>
                  <a:xfrm>
                    <a:off x="4949878" y="5616765"/>
                    <a:ext cx="1501911" cy="412613"/>
                  </a:xfrm>
                  <a:prstGeom prst="rect">
                    <a:avLst/>
                  </a:prstGeom>
                  <a:noFill/>
                </p:spPr>
                <p:txBody>
                  <a:bodyPr wrap="square">
                    <a:spAutoFit/>
                  </a:bodyPr>
                  <a:lstStyle/>
                  <a:p>
                    <a14:m>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r>
                          <a:rPr lang="en-US" sz="1000" b="0" i="1" smtClean="0">
                            <a:solidFill>
                              <a:schemeClr val="tx2"/>
                            </a:solidFill>
                            <a:latin typeface="Cambria Math" panose="02040503050406030204" pitchFamily="18" charset="0"/>
                            <a:cs typeface="Microsoft Sans Serif" panose="020B0604020202020204" pitchFamily="34" charset="0"/>
                          </a:rPr>
                          <m:t>+</m:t>
                        </m:r>
                        <m:sSub>
                          <m:sSubPr>
                            <m:ctrlPr>
                              <a:rPr lang="en-US" sz="1000" i="1">
                                <a:solidFill>
                                  <a:schemeClr val="tx2"/>
                                </a:solidFill>
                                <a:latin typeface="Cambria Math" panose="02040503050406030204" pitchFamily="18" charset="0"/>
                                <a:cs typeface="Microsoft Sans Serif" panose="020B0604020202020204" pitchFamily="34" charset="0"/>
                              </a:rPr>
                            </m:ctrlPr>
                          </m:sSubPr>
                          <m:e>
                            <m:r>
                              <a:rPr lang="en-US" sz="1000" b="0" i="1" smtClean="0">
                                <a:solidFill>
                                  <a:schemeClr val="tx2"/>
                                </a:solidFill>
                                <a:latin typeface="Cambria Math" panose="02040503050406030204" pitchFamily="18" charset="0"/>
                                <a:cs typeface="Microsoft Sans Serif" panose="020B0604020202020204" pitchFamily="34" charset="0"/>
                              </a:rPr>
                              <m:t>𝑊</m:t>
                            </m:r>
                          </m:e>
                          <m:sub>
                            <m:r>
                              <a:rPr lang="en-US" sz="1000" b="0" i="1" smtClean="0">
                                <a:solidFill>
                                  <a:schemeClr val="tx2"/>
                                </a:solidFill>
                                <a:latin typeface="Cambria Math" panose="02040503050406030204" pitchFamily="18" charset="0"/>
                                <a:cs typeface="Microsoft Sans Serif" panose="020B0604020202020204" pitchFamily="34" charset="0"/>
                              </a:rPr>
                              <m:t>𝑜𝑓𝑓𝑠𝑒𝑡</m:t>
                            </m:r>
                          </m:sub>
                        </m:sSub>
                      </m:oMath>
                    </a14:m>
                    <a:r>
                      <a:rPr lang="en-US" sz="1000" dirty="0">
                        <a:solidFill>
                          <a:schemeClr val="tx2"/>
                        </a:solidFill>
                      </a:rPr>
                      <a:t>+</a:t>
                    </a:r>
                    <a:r>
                      <a:rPr lang="en-US" sz="1000" dirty="0">
                        <a:solidFill>
                          <a:schemeClr val="tx2"/>
                        </a:solidFill>
                        <a:cs typeface="Microsoft Sans Serif" panose="020B0604020202020204" pitchFamily="34" charset="0"/>
                      </a:rPr>
                      <a:t> </a:t>
                    </a:r>
                    <a14:m>
                      <m:oMath xmlns:m="http://schemas.openxmlformats.org/officeDocument/2006/math">
                        <m:sSub>
                          <m:sSubPr>
                            <m:ctrlPr>
                              <a:rPr lang="en-US" sz="1000" i="1">
                                <a:solidFill>
                                  <a:schemeClr val="tx2"/>
                                </a:solidFill>
                                <a:latin typeface="Cambria Math" panose="02040503050406030204" pitchFamily="18" charset="0"/>
                                <a:cs typeface="Microsoft Sans Serif" panose="020B0604020202020204" pitchFamily="34" charset="0"/>
                              </a:rPr>
                            </m:ctrlPr>
                          </m:sSubPr>
                          <m:e>
                            <m:r>
                              <a:rPr lang="en-US" sz="1000" b="0" i="1" smtClean="0">
                                <a:solidFill>
                                  <a:schemeClr val="tx2"/>
                                </a:solidFill>
                                <a:latin typeface="Cambria Math" panose="02040503050406030204" pitchFamily="18" charset="0"/>
                                <a:cs typeface="Microsoft Sans Serif" panose="020B0604020202020204" pitchFamily="34" charset="0"/>
                              </a:rPr>
                              <m:t>𝑊</m:t>
                            </m:r>
                          </m:e>
                          <m:sub>
                            <m:r>
                              <a:rPr lang="en-US" sz="1000" b="0" i="1" smtClean="0">
                                <a:solidFill>
                                  <a:schemeClr val="tx2"/>
                                </a:solidFill>
                                <a:latin typeface="Cambria Math" panose="02040503050406030204" pitchFamily="18" charset="0"/>
                                <a:cs typeface="Microsoft Sans Serif" panose="020B0604020202020204" pitchFamily="34" charset="0"/>
                              </a:rPr>
                              <m:t>𝑙𝑒𝑛𝑔𝑡h</m:t>
                            </m:r>
                          </m:sub>
                        </m:sSub>
                      </m:oMath>
                    </a14:m>
                    <a:endParaRPr lang="en-US" sz="1000" dirty="0">
                      <a:solidFill>
                        <a:schemeClr val="tx2"/>
                      </a:solidFill>
                    </a:endParaRPr>
                  </a:p>
                  <a:p>
                    <a:endParaRPr lang="en-US" sz="1000" dirty="0">
                      <a:solidFill>
                        <a:schemeClr val="tx2"/>
                      </a:solidFill>
                    </a:endParaRPr>
                  </a:p>
                </p:txBody>
              </p:sp>
            </mc:Choice>
            <mc:Fallback xmlns="">
              <p:sp>
                <p:nvSpPr>
                  <p:cNvPr id="51" name="TextBox 50">
                    <a:extLst>
                      <a:ext uri="{FF2B5EF4-FFF2-40B4-BE49-F238E27FC236}">
                        <a16:creationId xmlns:a16="http://schemas.microsoft.com/office/drawing/2014/main" id="{2B29747D-FB77-4526-AEF5-F61ED3AA6C95}"/>
                      </a:ext>
                    </a:extLst>
                  </p:cNvPr>
                  <p:cNvSpPr txBox="1">
                    <a:spLocks noRot="1" noChangeAspect="1" noMove="1" noResize="1" noEditPoints="1" noAdjustHandles="1" noChangeArrowheads="1" noChangeShapeType="1" noTextEdit="1"/>
                  </p:cNvSpPr>
                  <p:nvPr/>
                </p:nvSpPr>
                <p:spPr>
                  <a:xfrm>
                    <a:off x="4949878" y="5616765"/>
                    <a:ext cx="1501911" cy="412613"/>
                  </a:xfrm>
                  <a:prstGeom prst="rect">
                    <a:avLst/>
                  </a:prstGeom>
                  <a:blipFill>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51">
                    <a:extLst>
                      <a:ext uri="{FF2B5EF4-FFF2-40B4-BE49-F238E27FC236}">
                        <a16:creationId xmlns:a16="http://schemas.microsoft.com/office/drawing/2014/main" id="{49A0BACB-FB43-4372-ACBF-B8E418AF86C3}"/>
                      </a:ext>
                    </a:extLst>
                  </p:cNvPr>
                  <p:cNvSpPr txBox="1"/>
                  <p:nvPr/>
                </p:nvSpPr>
                <p:spPr>
                  <a:xfrm>
                    <a:off x="4205731" y="5990181"/>
                    <a:ext cx="1075894" cy="25872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rgbClr val="FF0000"/>
                                  </a:solidFill>
                                  <a:latin typeface="Cambria Math" panose="02040503050406030204" pitchFamily="18" charset="0"/>
                                  <a:cs typeface="Microsoft Sans Serif" panose="020B0604020202020204" pitchFamily="34" charset="0"/>
                                </a:rPr>
                              </m:ctrlPr>
                            </m:sSubPr>
                            <m:e>
                              <m:r>
                                <a:rPr lang="en-US" sz="1000" b="0" i="1" smtClean="0">
                                  <a:solidFill>
                                    <a:srgbClr val="FF0000"/>
                                  </a:solidFill>
                                  <a:latin typeface="Cambria Math" panose="02040503050406030204" pitchFamily="18" charset="0"/>
                                  <a:cs typeface="Microsoft Sans Serif" panose="020B0604020202020204" pitchFamily="34" charset="0"/>
                                </a:rPr>
                                <m:t>𝐵𝑀</m:t>
                              </m:r>
                            </m:e>
                            <m:sub>
                              <m:r>
                                <a:rPr lang="en-US" sz="1000" i="1" smtClean="0">
                                  <a:solidFill>
                                    <a:srgbClr val="FF0000"/>
                                  </a:solidFill>
                                  <a:latin typeface="Cambria Math" panose="02040503050406030204" pitchFamily="18" charset="0"/>
                                  <a:cs typeface="Microsoft Sans Serif" panose="020B0604020202020204" pitchFamily="34" charset="0"/>
                                </a:rPr>
                                <m:t>𝑙</m:t>
                              </m:r>
                              <m:r>
                                <a:rPr lang="en-US" sz="1000" b="0" i="1" smtClean="0">
                                  <a:solidFill>
                                    <a:srgbClr val="FF0000"/>
                                  </a:solidFill>
                                  <a:latin typeface="Cambria Math" panose="02040503050406030204" pitchFamily="18" charset="0"/>
                                  <a:cs typeface="Microsoft Sans Serif" panose="020B0604020202020204" pitchFamily="34" charset="0"/>
                                </a:rPr>
                                <m:t>𝑒𝑛𝑔𝑡h</m:t>
                              </m:r>
                            </m:sub>
                          </m:sSub>
                        </m:oMath>
                      </m:oMathPara>
                    </a14:m>
                    <a:endParaRPr lang="en-US" sz="1000" dirty="0">
                      <a:solidFill>
                        <a:srgbClr val="FF0000"/>
                      </a:solidFill>
                    </a:endParaRPr>
                  </a:p>
                </p:txBody>
              </p:sp>
            </mc:Choice>
            <mc:Fallback xmlns="">
              <p:sp>
                <p:nvSpPr>
                  <p:cNvPr id="52" name="TextBox 51">
                    <a:extLst>
                      <a:ext uri="{FF2B5EF4-FFF2-40B4-BE49-F238E27FC236}">
                        <a16:creationId xmlns:a16="http://schemas.microsoft.com/office/drawing/2014/main" id="{5B688B2A-5897-F864-A0BD-A4683E6F16C9}"/>
                      </a:ext>
                    </a:extLst>
                  </p:cNvPr>
                  <p:cNvSpPr txBox="1">
                    <a:spLocks noRot="1" noChangeAspect="1" noMove="1" noResize="1" noEditPoints="1" noAdjustHandles="1" noChangeArrowheads="1" noChangeShapeType="1" noTextEdit="1"/>
                  </p:cNvSpPr>
                  <p:nvPr/>
                </p:nvSpPr>
                <p:spPr>
                  <a:xfrm>
                    <a:off x="4205731" y="5990181"/>
                    <a:ext cx="1075894" cy="258725"/>
                  </a:xfrm>
                  <a:prstGeom prst="rect">
                    <a:avLst/>
                  </a:prstGeom>
                  <a:blipFill>
                    <a:blip r:embed="rId8"/>
                    <a:stretch>
                      <a:fillRect/>
                    </a:stretch>
                  </a:blipFill>
                </p:spPr>
                <p:txBody>
                  <a:bodyPr/>
                  <a:lstStyle/>
                  <a:p>
                    <a:r>
                      <a:rPr lang="en-US">
                        <a:noFill/>
                      </a:rPr>
                      <a:t> </a:t>
                    </a:r>
                  </a:p>
                </p:txBody>
              </p:sp>
            </mc:Fallback>
          </mc:AlternateContent>
          <p:cxnSp>
            <p:nvCxnSpPr>
              <p:cNvPr id="10" name="Straight Connector 52">
                <a:extLst>
                  <a:ext uri="{FF2B5EF4-FFF2-40B4-BE49-F238E27FC236}">
                    <a16:creationId xmlns:a16="http://schemas.microsoft.com/office/drawing/2014/main" id="{F8D58288-C0A8-47C2-9B06-5186750B522F}"/>
                  </a:ext>
                </a:extLst>
              </p:cNvPr>
              <p:cNvCxnSpPr/>
              <p:nvPr/>
            </p:nvCxnSpPr>
            <p:spPr bwMode="auto">
              <a:xfrm>
                <a:off x="3359114" y="5567954"/>
                <a:ext cx="0" cy="790972"/>
              </a:xfrm>
              <a:prstGeom prst="line">
                <a:avLst/>
              </a:prstGeom>
              <a:ln>
                <a:solidFill>
                  <a:srgbClr val="FF0000"/>
                </a:solidFill>
                <a:prstDash val="sysDot"/>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11" name="Straight Connector 53">
                <a:extLst>
                  <a:ext uri="{FF2B5EF4-FFF2-40B4-BE49-F238E27FC236}">
                    <a16:creationId xmlns:a16="http://schemas.microsoft.com/office/drawing/2014/main" id="{9601B0A8-DC68-46A2-A1FD-F8ABD0479E64}"/>
                  </a:ext>
                </a:extLst>
              </p:cNvPr>
              <p:cNvCxnSpPr/>
              <p:nvPr/>
            </p:nvCxnSpPr>
            <p:spPr bwMode="auto">
              <a:xfrm>
                <a:off x="3981496" y="5555795"/>
                <a:ext cx="0" cy="790972"/>
              </a:xfrm>
              <a:prstGeom prst="line">
                <a:avLst/>
              </a:prstGeom>
              <a:ln>
                <a:solidFill>
                  <a:srgbClr val="FF0000"/>
                </a:solidFill>
                <a:prstDash val="sysDot"/>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12" name="Straight Arrow Connector 54">
                <a:extLst>
                  <a:ext uri="{FF2B5EF4-FFF2-40B4-BE49-F238E27FC236}">
                    <a16:creationId xmlns:a16="http://schemas.microsoft.com/office/drawing/2014/main" id="{395DB430-0526-4407-87F7-F33F62E3C7AF}"/>
                  </a:ext>
                </a:extLst>
              </p:cNvPr>
              <p:cNvCxnSpPr/>
              <p:nvPr/>
            </p:nvCxnSpPr>
            <p:spPr bwMode="auto">
              <a:xfrm>
                <a:off x="3359114" y="6237628"/>
                <a:ext cx="622382" cy="0"/>
              </a:xfrm>
              <a:prstGeom prst="straightConnector1">
                <a:avLst/>
              </a:prstGeom>
              <a:solidFill>
                <a:schemeClr val="accent1"/>
              </a:solidFill>
              <a:ln w="12700"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Connector 55">
                <a:extLst>
                  <a:ext uri="{FF2B5EF4-FFF2-40B4-BE49-F238E27FC236}">
                    <a16:creationId xmlns:a16="http://schemas.microsoft.com/office/drawing/2014/main" id="{C1BD5BCE-CDBD-4EA2-AB52-806AEF1DFA67}"/>
                  </a:ext>
                </a:extLst>
              </p:cNvPr>
              <p:cNvCxnSpPr>
                <a:cxnSpLocks/>
              </p:cNvCxnSpPr>
              <p:nvPr/>
            </p:nvCxnSpPr>
            <p:spPr bwMode="auto">
              <a:xfrm>
                <a:off x="5435949" y="5477046"/>
                <a:ext cx="0" cy="869721"/>
              </a:xfrm>
              <a:prstGeom prst="line">
                <a:avLst/>
              </a:prstGeom>
              <a:ln>
                <a:solidFill>
                  <a:srgbClr val="FF0000"/>
                </a:solidFill>
                <a:prstDash val="sysDot"/>
                <a:headEnd type="none" w="sm" len="sm"/>
                <a:tailEnd type="none" w="sm" len="sm"/>
              </a:ln>
            </p:spPr>
            <p:style>
              <a:lnRef idx="1">
                <a:schemeClr val="accent6"/>
              </a:lnRef>
              <a:fillRef idx="0">
                <a:schemeClr val="accent6"/>
              </a:fillRef>
              <a:effectRef idx="0">
                <a:schemeClr val="accent6"/>
              </a:effectRef>
              <a:fontRef idx="minor">
                <a:schemeClr val="tx1"/>
              </a:fontRef>
            </p:style>
          </p:cxnSp>
          <p:cxnSp>
            <p:nvCxnSpPr>
              <p:cNvPr id="14" name="Straight Arrow Connector 56">
                <a:extLst>
                  <a:ext uri="{FF2B5EF4-FFF2-40B4-BE49-F238E27FC236}">
                    <a16:creationId xmlns:a16="http://schemas.microsoft.com/office/drawing/2014/main" id="{F8009CC9-33B2-4CD8-9ADC-3DA32FE85EBC}"/>
                  </a:ext>
                </a:extLst>
              </p:cNvPr>
              <p:cNvCxnSpPr/>
              <p:nvPr/>
            </p:nvCxnSpPr>
            <p:spPr bwMode="auto">
              <a:xfrm>
                <a:off x="3987718" y="6237628"/>
                <a:ext cx="1448231" cy="0"/>
              </a:xfrm>
              <a:prstGeom prst="straightConnector1">
                <a:avLst/>
              </a:prstGeom>
              <a:solidFill>
                <a:schemeClr val="accent1"/>
              </a:solidFill>
              <a:ln w="12700"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spTree>
    <p:extLst>
      <p:ext uri="{BB962C8B-B14F-4D97-AF65-F5344CB8AC3E}">
        <p14:creationId xmlns:p14="http://schemas.microsoft.com/office/powerpoint/2010/main" val="3191703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BDBBA85-6725-4414-996B-89583BEAD3DE}"/>
              </a:ext>
            </a:extLst>
          </p:cNvPr>
          <p:cNvSpPr>
            <a:spLocks noGrp="1"/>
          </p:cNvSpPr>
          <p:nvPr>
            <p:ph type="title"/>
          </p:nvPr>
        </p:nvSpPr>
        <p:spPr/>
        <p:txBody>
          <a:bodyPr/>
          <a:lstStyle/>
          <a:p>
            <a:r>
              <a:rPr lang="en-US" altLang="zh-CN" dirty="0"/>
              <a:t>CIR bitmap </a:t>
            </a:r>
            <a:r>
              <a:rPr lang="en-US" altLang="zh-CN" dirty="0">
                <a:latin typeface="Times New Roman" panose="02020603050405020304" pitchFamily="18" charset="0"/>
                <a:ea typeface="宋体" panose="02010600030101010101" pitchFamily="2" charset="-122"/>
              </a:rPr>
              <a:t>pattern: Option1 </a:t>
            </a:r>
            <a:endParaRPr lang="zh-CN" altLang="en-US" dirty="0"/>
          </a:p>
        </p:txBody>
      </p:sp>
      <p:sp>
        <p:nvSpPr>
          <p:cNvPr id="4" name="灯片编号占位符 3">
            <a:extLst>
              <a:ext uri="{FF2B5EF4-FFF2-40B4-BE49-F238E27FC236}">
                <a16:creationId xmlns:a16="http://schemas.microsoft.com/office/drawing/2014/main" id="{E3D58E87-C60B-4865-A205-7EC55380CD88}"/>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pic>
        <p:nvPicPr>
          <p:cNvPr id="3" name="图片 2">
            <a:extLst>
              <a:ext uri="{FF2B5EF4-FFF2-40B4-BE49-F238E27FC236}">
                <a16:creationId xmlns:a16="http://schemas.microsoft.com/office/drawing/2014/main" id="{CBF85D34-B72C-4BC0-B448-A9014A29174C}"/>
              </a:ext>
            </a:extLst>
          </p:cNvPr>
          <p:cNvPicPr>
            <a:picLocks noChangeAspect="1"/>
          </p:cNvPicPr>
          <p:nvPr/>
        </p:nvPicPr>
        <p:blipFill>
          <a:blip r:embed="rId2"/>
          <a:stretch>
            <a:fillRect/>
          </a:stretch>
        </p:blipFill>
        <p:spPr>
          <a:xfrm>
            <a:off x="4531471" y="4378464"/>
            <a:ext cx="4104456" cy="1952588"/>
          </a:xfrm>
          <a:prstGeom prst="rect">
            <a:avLst/>
          </a:prstGeom>
        </p:spPr>
      </p:pic>
      <mc:AlternateContent xmlns:mc="http://schemas.openxmlformats.org/markup-compatibility/2006" xmlns:a14="http://schemas.microsoft.com/office/drawing/2010/main">
        <mc:Choice Requires="a14">
          <p:sp>
            <p:nvSpPr>
              <p:cNvPr id="5" name="文本框 4">
                <a:extLst>
                  <a:ext uri="{FF2B5EF4-FFF2-40B4-BE49-F238E27FC236}">
                    <a16:creationId xmlns:a16="http://schemas.microsoft.com/office/drawing/2014/main" id="{66AD76B6-2F10-4FA3-A3A2-C6FEC4D2B6DD}"/>
                  </a:ext>
                </a:extLst>
              </p:cNvPr>
              <p:cNvSpPr txBox="1"/>
              <p:nvPr/>
            </p:nvSpPr>
            <p:spPr>
              <a:xfrm>
                <a:off x="685800" y="1700808"/>
                <a:ext cx="8206680" cy="3053528"/>
              </a:xfrm>
              <a:prstGeom prst="rect">
                <a:avLst/>
              </a:prstGeom>
              <a:noFill/>
            </p:spPr>
            <p:txBody>
              <a:bodyPr wrap="square" rtlCol="0">
                <a:spAutoFit/>
              </a:bodyPr>
              <a:lstStyle/>
              <a:p>
                <a:pPr marL="342900" indent="-342900">
                  <a:buFont typeface="Wingdings" panose="05000000000000000000" pitchFamily="2" charset="2"/>
                  <a:buChar char="Ø"/>
                </a:pPr>
                <a:r>
                  <a:rPr lang="en-US" altLang="zh-CN" dirty="0">
                    <a:solidFill>
                      <a:schemeClr val="tx1"/>
                    </a:solidFill>
                  </a:rPr>
                  <a:t>The CIR taps can be grouped in a perfect binary tree form,   where each node represent all the CIR taps that can be regarded as the leaf node with the corresponding node as root</a:t>
                </a:r>
              </a:p>
              <a:p>
                <a:pPr marL="342900" indent="-342900">
                  <a:buFont typeface="Wingdings" panose="05000000000000000000" pitchFamily="2" charset="2"/>
                  <a:buChar char="Ø"/>
                </a:pPr>
                <a:r>
                  <a:rPr lang="en-US" altLang="zh-CN" dirty="0">
                    <a:solidFill>
                      <a:schemeClr val="tx1"/>
                    </a:solidFill>
                  </a:rPr>
                  <a:t>Since the maximum CIR tap length is 256, only 9 bits are need to signaling one continuous CIR taps</a:t>
                </a:r>
              </a:p>
              <a:p>
                <a:pPr marL="342900" indent="-342900">
                  <a:buFont typeface="Wingdings" panose="05000000000000000000" pitchFamily="2" charset="2"/>
                  <a:buChar char="Ø"/>
                </a:pPr>
                <a:r>
                  <a:rPr lang="en-US" altLang="zh-CN" dirty="0">
                    <a:solidFill>
                      <a:schemeClr val="tx1"/>
                    </a:solidFill>
                  </a:rPr>
                  <a:t>More overhead can be saved if we limit the minimum number of CIR taps or only certain patterns are allowed. For example, </a:t>
                </a:r>
                <a:r>
                  <a:rPr lang="zh-CN" altLang="en-US" dirty="0">
                    <a:solidFill>
                      <a:schemeClr val="tx1"/>
                    </a:solidFill>
                  </a:rPr>
                  <a:t> </a:t>
                </a:r>
                <a:r>
                  <a:rPr lang="en-US" altLang="zh-CN" dirty="0">
                    <a:solidFill>
                      <a:schemeClr val="tx1"/>
                    </a:solidFill>
                  </a:rPr>
                  <a:t>if Ng</a:t>
                </a:r>
                <a14:m>
                  <m:oMath xmlns:m="http://schemas.openxmlformats.org/officeDocument/2006/math">
                    <m:r>
                      <a:rPr lang="en-US" altLang="zh-CN" i="1" smtClean="0">
                        <a:solidFill>
                          <a:schemeClr val="tx1"/>
                        </a:solidFill>
                        <a:latin typeface="Cambria Math" panose="02040503050406030204" pitchFamily="18" charset="0"/>
                        <a:ea typeface="Cambria Math" panose="02040503050406030204" pitchFamily="18" charset="0"/>
                      </a:rPr>
                      <m:t>≥</m:t>
                    </m:r>
                    <m:sSup>
                      <m:sSupPr>
                        <m:ctrlPr>
                          <a:rPr lang="en-US" altLang="zh-CN" i="1">
                            <a:solidFill>
                              <a:schemeClr val="tx1"/>
                            </a:solidFill>
                            <a:latin typeface="Cambria Math" panose="02040503050406030204" pitchFamily="18" charset="0"/>
                          </a:rPr>
                        </m:ctrlPr>
                      </m:sSupPr>
                      <m:e>
                        <m:r>
                          <a:rPr lang="en-US" altLang="zh-CN" i="1">
                            <a:solidFill>
                              <a:schemeClr val="tx1"/>
                            </a:solidFill>
                            <a:latin typeface="Cambria Math" panose="02040503050406030204" pitchFamily="18" charset="0"/>
                          </a:rPr>
                          <m:t>2</m:t>
                        </m:r>
                      </m:e>
                      <m:sup>
                        <m:r>
                          <a:rPr lang="en-US" altLang="zh-CN" i="1">
                            <a:solidFill>
                              <a:schemeClr val="tx1"/>
                            </a:solidFill>
                            <a:latin typeface="Cambria Math" panose="02040503050406030204" pitchFamily="18" charset="0"/>
                          </a:rPr>
                          <m:t>𝑘</m:t>
                        </m:r>
                      </m:sup>
                    </m:sSup>
                  </m:oMath>
                </a14:m>
                <a:r>
                  <a:rPr lang="zh-CN" altLang="en-US" dirty="0">
                    <a:solidFill>
                      <a:schemeClr val="tx1"/>
                    </a:solidFill>
                  </a:rPr>
                  <a:t>，</a:t>
                </a:r>
                <a:r>
                  <a:rPr lang="en-US" altLang="zh-CN" dirty="0">
                    <a:solidFill>
                      <a:schemeClr val="tx1"/>
                    </a:solidFill>
                  </a:rPr>
                  <a:t>(9-k)bits are needed</a:t>
                </a:r>
                <a:endParaRPr lang="zh-CN" altLang="en-US" dirty="0">
                  <a:solidFill>
                    <a:schemeClr val="tx1"/>
                  </a:solidFill>
                </a:endParaRPr>
              </a:p>
            </p:txBody>
          </p:sp>
        </mc:Choice>
        <mc:Fallback xmlns="">
          <p:sp>
            <p:nvSpPr>
              <p:cNvPr id="5" name="文本框 4">
                <a:extLst>
                  <a:ext uri="{FF2B5EF4-FFF2-40B4-BE49-F238E27FC236}">
                    <a16:creationId xmlns:a16="http://schemas.microsoft.com/office/drawing/2014/main" id="{66AD76B6-2F10-4FA3-A3A2-C6FEC4D2B6DD}"/>
                  </a:ext>
                </a:extLst>
              </p:cNvPr>
              <p:cNvSpPr txBox="1">
                <a:spLocks noRot="1" noChangeAspect="1" noMove="1" noResize="1" noEditPoints="1" noAdjustHandles="1" noChangeArrowheads="1" noChangeShapeType="1" noTextEdit="1"/>
              </p:cNvSpPr>
              <p:nvPr/>
            </p:nvSpPr>
            <p:spPr>
              <a:xfrm>
                <a:off x="685800" y="1700808"/>
                <a:ext cx="8206680" cy="3053528"/>
              </a:xfrm>
              <a:prstGeom prst="rect">
                <a:avLst/>
              </a:prstGeom>
              <a:blipFill>
                <a:blip r:embed="rId3"/>
                <a:stretch>
                  <a:fillRect l="-1040" t="-1597" r="-1709" b="-3792"/>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9" name="文本框 8">
                <a:extLst>
                  <a:ext uri="{FF2B5EF4-FFF2-40B4-BE49-F238E27FC236}">
                    <a16:creationId xmlns:a16="http://schemas.microsoft.com/office/drawing/2014/main" id="{5DB1205A-6D72-45D7-8D18-3034DE579065}"/>
                  </a:ext>
                </a:extLst>
              </p:cNvPr>
              <p:cNvSpPr txBox="1"/>
              <p:nvPr/>
            </p:nvSpPr>
            <p:spPr>
              <a:xfrm>
                <a:off x="107504" y="5201293"/>
                <a:ext cx="4104456" cy="970907"/>
              </a:xfrm>
              <a:prstGeom prst="rect">
                <a:avLst/>
              </a:prstGeom>
              <a:noFill/>
            </p:spPr>
            <p:txBody>
              <a:bodyPr wrap="square" rtlCol="0">
                <a:spAutoFit/>
              </a:bodyPr>
              <a:lstStyle/>
              <a:p>
                <a:r>
                  <a:rPr lang="en-US" altLang="zh-CN" sz="1600" dirty="0">
                    <a:solidFill>
                      <a:schemeClr val="tx1"/>
                    </a:solidFill>
                    <a:latin typeface="+mn-lt"/>
                  </a:rPr>
                  <a:t>e.g. Pattern=[</a:t>
                </a:r>
                <a14:m>
                  <m:oMath xmlns:m="http://schemas.openxmlformats.org/officeDocument/2006/math">
                    <m:sSub>
                      <m:sSubPr>
                        <m:ctrlPr>
                          <a:rPr lang="en-US" altLang="zh-CN" sz="1600" i="1" smtClean="0">
                            <a:solidFill>
                              <a:schemeClr val="tx1"/>
                            </a:solidFill>
                            <a:latin typeface="Cambria Math" panose="02040503050406030204" pitchFamily="18" charset="0"/>
                          </a:rPr>
                        </m:ctrlPr>
                      </m:sSubPr>
                      <m:e>
                        <m:r>
                          <a:rPr lang="en-US" altLang="zh-CN" sz="1600" b="0" i="1" smtClean="0">
                            <a:solidFill>
                              <a:schemeClr val="tx1"/>
                            </a:solidFill>
                            <a:latin typeface="Cambria Math" panose="02040503050406030204" pitchFamily="18" charset="0"/>
                          </a:rPr>
                          <m:t>𝑏</m:t>
                        </m:r>
                      </m:e>
                      <m:sub>
                        <m:r>
                          <a:rPr lang="en-US" altLang="zh-CN" sz="1600" b="0" i="1" smtClean="0">
                            <a:solidFill>
                              <a:schemeClr val="tx1"/>
                            </a:solidFill>
                            <a:latin typeface="Cambria Math" panose="02040503050406030204" pitchFamily="18" charset="0"/>
                          </a:rPr>
                          <m:t>0</m:t>
                        </m:r>
                      </m:sub>
                    </m:sSub>
                  </m:oMath>
                </a14:m>
                <a:r>
                  <a:rPr lang="en-US" altLang="zh-CN" sz="1600" dirty="0">
                    <a:solidFill>
                      <a:schemeClr val="tx1"/>
                    </a:solidFill>
                    <a:latin typeface="+mn-lt"/>
                  </a:rPr>
                  <a:t>, </a:t>
                </a:r>
                <a14:m>
                  <m:oMath xmlns:m="http://schemas.openxmlformats.org/officeDocument/2006/math">
                    <m:sSub>
                      <m:sSubPr>
                        <m:ctrlPr>
                          <a:rPr lang="en-US" altLang="zh-CN" sz="1600" i="1">
                            <a:solidFill>
                              <a:schemeClr val="tx1"/>
                            </a:solidFill>
                            <a:latin typeface="Cambria Math" panose="02040503050406030204" pitchFamily="18" charset="0"/>
                          </a:rPr>
                        </m:ctrlPr>
                      </m:sSubPr>
                      <m:e>
                        <m:r>
                          <a:rPr lang="en-US" altLang="zh-CN" sz="1600" i="1">
                            <a:solidFill>
                              <a:schemeClr val="tx1"/>
                            </a:solidFill>
                            <a:latin typeface="Cambria Math" panose="02040503050406030204" pitchFamily="18" charset="0"/>
                          </a:rPr>
                          <m:t>𝑏</m:t>
                        </m:r>
                      </m:e>
                      <m:sub>
                        <m:r>
                          <a:rPr lang="en-US" altLang="zh-CN" sz="1600" b="0" i="1" smtClean="0">
                            <a:solidFill>
                              <a:schemeClr val="tx1"/>
                            </a:solidFill>
                            <a:latin typeface="Cambria Math" panose="02040503050406030204" pitchFamily="18" charset="0"/>
                          </a:rPr>
                          <m:t>1</m:t>
                        </m:r>
                      </m:sub>
                    </m:sSub>
                  </m:oMath>
                </a14:m>
                <a:r>
                  <a:rPr lang="en-US" altLang="zh-CN" sz="1600" dirty="0">
                    <a:solidFill>
                      <a:schemeClr val="tx1"/>
                    </a:solidFill>
                    <a:latin typeface="+mn-lt"/>
                  </a:rPr>
                  <a:t>, </a:t>
                </a:r>
                <a14:m>
                  <m:oMath xmlns:m="http://schemas.openxmlformats.org/officeDocument/2006/math">
                    <m:r>
                      <a:rPr lang="en-US" altLang="zh-CN" sz="1600" i="1" smtClean="0">
                        <a:solidFill>
                          <a:schemeClr val="tx1"/>
                        </a:solidFill>
                        <a:latin typeface="Cambria Math" panose="02040503050406030204" pitchFamily="18" charset="0"/>
                      </a:rPr>
                      <m:t>⋯</m:t>
                    </m:r>
                  </m:oMath>
                </a14:m>
                <a:r>
                  <a:rPr lang="en-US" altLang="zh-CN" sz="1600" dirty="0">
                    <a:solidFill>
                      <a:schemeClr val="tx1"/>
                    </a:solidFill>
                    <a:latin typeface="+mn-lt"/>
                  </a:rPr>
                  <a:t>, </a:t>
                </a:r>
                <a14:m>
                  <m:oMath xmlns:m="http://schemas.openxmlformats.org/officeDocument/2006/math">
                    <m:sSub>
                      <m:sSubPr>
                        <m:ctrlPr>
                          <a:rPr lang="en-US" altLang="zh-CN" sz="1600" i="1">
                            <a:solidFill>
                              <a:schemeClr val="tx1"/>
                            </a:solidFill>
                            <a:latin typeface="Cambria Math" panose="02040503050406030204" pitchFamily="18" charset="0"/>
                          </a:rPr>
                        </m:ctrlPr>
                      </m:sSubPr>
                      <m:e>
                        <m:r>
                          <a:rPr lang="en-US" altLang="zh-CN" sz="1600" i="1">
                            <a:solidFill>
                              <a:schemeClr val="tx1"/>
                            </a:solidFill>
                            <a:latin typeface="Cambria Math" panose="02040503050406030204" pitchFamily="18" charset="0"/>
                          </a:rPr>
                          <m:t>𝑏</m:t>
                        </m:r>
                      </m:e>
                      <m:sub>
                        <m:r>
                          <a:rPr lang="en-US" altLang="zh-CN" sz="1600" b="0" i="1" smtClean="0">
                            <a:solidFill>
                              <a:schemeClr val="tx1"/>
                            </a:solidFill>
                            <a:latin typeface="Cambria Math" panose="02040503050406030204" pitchFamily="18" charset="0"/>
                          </a:rPr>
                          <m:t>8</m:t>
                        </m:r>
                      </m:sub>
                    </m:sSub>
                  </m:oMath>
                </a14:m>
                <a:r>
                  <a:rPr lang="en-US" altLang="zh-CN" sz="1600" dirty="0">
                    <a:solidFill>
                      <a:schemeClr val="tx1"/>
                    </a:solidFill>
                    <a:latin typeface="+mn-lt"/>
                  </a:rPr>
                  <a:t>], let </a:t>
                </a:r>
                <a14:m>
                  <m:oMath xmlns:m="http://schemas.openxmlformats.org/officeDocument/2006/math">
                    <m:r>
                      <a:rPr lang="en-US" altLang="zh-CN" sz="1600" b="0" i="1" smtClean="0">
                        <a:solidFill>
                          <a:schemeClr val="tx1"/>
                        </a:solidFill>
                        <a:latin typeface="Cambria Math" panose="02040503050406030204" pitchFamily="18" charset="0"/>
                      </a:rPr>
                      <m:t>𝑘</m:t>
                    </m:r>
                    <m:r>
                      <a:rPr lang="en-US" altLang="zh-CN" sz="1600" b="0" i="1" smtClean="0">
                        <a:solidFill>
                          <a:schemeClr val="tx1"/>
                        </a:solidFill>
                        <a:latin typeface="Cambria Math" panose="02040503050406030204" pitchFamily="18" charset="0"/>
                      </a:rPr>
                      <m:t>=</m:t>
                    </m:r>
                    <m:func>
                      <m:funcPr>
                        <m:ctrlPr>
                          <a:rPr lang="en-US" altLang="zh-CN" sz="1600" i="1">
                            <a:solidFill>
                              <a:schemeClr val="tx1"/>
                            </a:solidFill>
                            <a:latin typeface="Cambria Math" panose="02040503050406030204" pitchFamily="18" charset="0"/>
                          </a:rPr>
                        </m:ctrlPr>
                      </m:funcPr>
                      <m:fName>
                        <m:limLow>
                          <m:limLowPr>
                            <m:ctrlPr>
                              <a:rPr lang="en-US" altLang="zh-CN" sz="1600" i="1">
                                <a:solidFill>
                                  <a:schemeClr val="tx1"/>
                                </a:solidFill>
                                <a:latin typeface="Cambria Math" panose="02040503050406030204" pitchFamily="18" charset="0"/>
                              </a:rPr>
                            </m:ctrlPr>
                          </m:limLowPr>
                          <m:e>
                            <m:r>
                              <m:rPr>
                                <m:sty m:val="p"/>
                              </m:rPr>
                              <a:rPr lang="en-US" altLang="zh-CN" sz="1600">
                                <a:solidFill>
                                  <a:schemeClr val="tx1"/>
                                </a:solidFill>
                                <a:latin typeface="Cambria Math" panose="02040503050406030204" pitchFamily="18" charset="0"/>
                              </a:rPr>
                              <m:t>min</m:t>
                            </m:r>
                          </m:e>
                          <m:lim>
                            <m:sSub>
                              <m:sSubPr>
                                <m:ctrlPr>
                                  <a:rPr lang="en-US" altLang="zh-CN" sz="1600" i="1">
                                    <a:solidFill>
                                      <a:schemeClr val="tx1"/>
                                    </a:solidFill>
                                    <a:latin typeface="Cambria Math" panose="02040503050406030204" pitchFamily="18" charset="0"/>
                                  </a:rPr>
                                </m:ctrlPr>
                              </m:sSubPr>
                              <m:e>
                                <m:r>
                                  <a:rPr lang="en-US" altLang="zh-CN" sz="1600" i="1">
                                    <a:solidFill>
                                      <a:schemeClr val="tx1"/>
                                    </a:solidFill>
                                    <a:latin typeface="Cambria Math" panose="02040503050406030204" pitchFamily="18" charset="0"/>
                                  </a:rPr>
                                  <m:t>𝑏</m:t>
                                </m:r>
                              </m:e>
                              <m:sub>
                                <m:r>
                                  <a:rPr lang="en-US" altLang="zh-CN" sz="1600" i="1">
                                    <a:solidFill>
                                      <a:schemeClr val="tx1"/>
                                    </a:solidFill>
                                    <a:latin typeface="Cambria Math" panose="02040503050406030204" pitchFamily="18" charset="0"/>
                                  </a:rPr>
                                  <m:t>𝑖</m:t>
                                </m:r>
                              </m:sub>
                            </m:sSub>
                            <m:r>
                              <a:rPr lang="en-US" altLang="zh-CN" sz="1600" i="1">
                                <a:solidFill>
                                  <a:schemeClr val="tx1"/>
                                </a:solidFill>
                                <a:latin typeface="Cambria Math" panose="02040503050406030204" pitchFamily="18" charset="0"/>
                              </a:rPr>
                              <m:t>&gt;</m:t>
                            </m:r>
                            <m:r>
                              <a:rPr lang="en-US" altLang="zh-CN" sz="1600" b="0" i="1" smtClean="0">
                                <a:solidFill>
                                  <a:schemeClr val="tx1"/>
                                </a:solidFill>
                                <a:latin typeface="Cambria Math" panose="02040503050406030204" pitchFamily="18" charset="0"/>
                              </a:rPr>
                              <m:t>0</m:t>
                            </m:r>
                          </m:lim>
                        </m:limLow>
                      </m:fName>
                      <m:e>
                        <m:r>
                          <a:rPr lang="en-US" altLang="zh-CN" sz="1600" b="0" i="1" smtClean="0">
                            <a:solidFill>
                              <a:schemeClr val="tx1"/>
                            </a:solidFill>
                            <a:latin typeface="Cambria Math" panose="02040503050406030204" pitchFamily="18" charset="0"/>
                          </a:rPr>
                          <m:t>𝑖</m:t>
                        </m:r>
                      </m:e>
                    </m:func>
                  </m:oMath>
                </a14:m>
                <a:r>
                  <a:rPr lang="en-US" altLang="zh-CN" sz="1600" dirty="0">
                    <a:solidFill>
                      <a:schemeClr val="tx1"/>
                    </a:solidFill>
                    <a:latin typeface="+mn-lt"/>
                  </a:rPr>
                  <a:t>, then</a:t>
                </a:r>
              </a:p>
              <a:p>
                <a:pPr/>
                <a14:m>
                  <m:oMathPara xmlns:m="http://schemas.openxmlformats.org/officeDocument/2006/math">
                    <m:oMathParaPr>
                      <m:jc m:val="centerGroup"/>
                    </m:oMathParaPr>
                    <m:oMath xmlns:m="http://schemas.openxmlformats.org/officeDocument/2006/math">
                      <m:sSub>
                        <m:sSubPr>
                          <m:ctrlPr>
                            <a:rPr lang="en-US" altLang="zh-CN" sz="1600" b="0" i="1" smtClean="0">
                              <a:solidFill>
                                <a:schemeClr val="tx1"/>
                              </a:solidFill>
                              <a:latin typeface="Cambria Math" panose="02040503050406030204" pitchFamily="18" charset="0"/>
                            </a:rPr>
                          </m:ctrlPr>
                        </m:sSubPr>
                        <m:e>
                          <m:r>
                            <a:rPr lang="en-US" altLang="zh-CN" sz="1600" b="0" i="1" smtClean="0">
                              <a:solidFill>
                                <a:schemeClr val="tx1"/>
                              </a:solidFill>
                              <a:latin typeface="Cambria Math" panose="02040503050406030204" pitchFamily="18" charset="0"/>
                            </a:rPr>
                            <m:t>𝑁</m:t>
                          </m:r>
                        </m:e>
                        <m:sub>
                          <m:r>
                            <a:rPr lang="en-US" altLang="zh-CN" sz="1600" b="0" i="1" smtClean="0">
                              <a:solidFill>
                                <a:schemeClr val="tx1"/>
                              </a:solidFill>
                              <a:latin typeface="Cambria Math" panose="02040503050406030204" pitchFamily="18" charset="0"/>
                            </a:rPr>
                            <m:t>𝑔</m:t>
                          </m:r>
                        </m:sub>
                      </m:sSub>
                      <m:r>
                        <a:rPr lang="en-US" altLang="zh-CN" sz="1600" b="0" i="1" smtClean="0">
                          <a:solidFill>
                            <a:schemeClr val="tx1"/>
                          </a:solidFill>
                          <a:latin typeface="Cambria Math" panose="02040503050406030204" pitchFamily="18" charset="0"/>
                        </a:rPr>
                        <m:t>=</m:t>
                      </m:r>
                      <m:sSup>
                        <m:sSupPr>
                          <m:ctrlPr>
                            <a:rPr lang="en-US" altLang="zh-CN" sz="1600" b="0" i="1" smtClean="0">
                              <a:solidFill>
                                <a:schemeClr val="tx1"/>
                              </a:solidFill>
                              <a:latin typeface="Cambria Math" panose="02040503050406030204" pitchFamily="18" charset="0"/>
                            </a:rPr>
                          </m:ctrlPr>
                        </m:sSupPr>
                        <m:e>
                          <m:r>
                            <a:rPr lang="en-US" altLang="zh-CN" sz="1600" b="0" i="1" smtClean="0">
                              <a:solidFill>
                                <a:schemeClr val="tx1"/>
                              </a:solidFill>
                              <a:latin typeface="Cambria Math" panose="02040503050406030204" pitchFamily="18" charset="0"/>
                            </a:rPr>
                            <m:t>2</m:t>
                          </m:r>
                        </m:e>
                        <m:sup>
                          <m:r>
                            <a:rPr lang="en-US" altLang="zh-CN" sz="1600" b="0" i="1" smtClean="0">
                              <a:solidFill>
                                <a:schemeClr val="tx1"/>
                              </a:solidFill>
                              <a:latin typeface="Cambria Math" panose="02040503050406030204" pitchFamily="18" charset="0"/>
                            </a:rPr>
                            <m:t>𝑘</m:t>
                          </m:r>
                        </m:sup>
                      </m:sSup>
                    </m:oMath>
                  </m:oMathPara>
                </a14:m>
                <a:endParaRPr lang="en-US" altLang="zh-CN" sz="1600" dirty="0">
                  <a:solidFill>
                    <a:schemeClr val="tx1"/>
                  </a:solidFill>
                  <a:latin typeface="+mn-lt"/>
                </a:endParaRPr>
              </a:p>
              <a:p>
                <a:pPr/>
                <a14:m>
                  <m:oMathPara xmlns:m="http://schemas.openxmlformats.org/officeDocument/2006/math">
                    <m:oMathParaPr>
                      <m:jc m:val="centerGroup"/>
                    </m:oMathParaPr>
                    <m:oMath xmlns:m="http://schemas.openxmlformats.org/officeDocument/2006/math">
                      <m:r>
                        <m:rPr>
                          <m:sty m:val="p"/>
                        </m:rPr>
                        <a:rPr lang="en-US" altLang="zh-CN" sz="1600" b="0" i="0" smtClean="0">
                          <a:solidFill>
                            <a:schemeClr val="tx1"/>
                          </a:solidFill>
                          <a:latin typeface="Cambria Math" panose="02040503050406030204" pitchFamily="18" charset="0"/>
                        </a:rPr>
                        <m:t>id</m:t>
                      </m:r>
                      <m:r>
                        <a:rPr lang="en-US" altLang="zh-CN" sz="1600" b="0" i="1" smtClean="0">
                          <a:solidFill>
                            <a:schemeClr val="tx1"/>
                          </a:solidFill>
                          <a:latin typeface="Cambria Math" panose="02040503050406030204" pitchFamily="18" charset="0"/>
                        </a:rPr>
                        <m:t>=</m:t>
                      </m:r>
                      <m:r>
                        <m:rPr>
                          <m:nor/>
                        </m:rPr>
                        <a:rPr lang="en-US" altLang="zh-CN" sz="1600" dirty="0">
                          <a:solidFill>
                            <a:schemeClr val="tx1"/>
                          </a:solidFill>
                          <a:latin typeface="+mn-lt"/>
                        </a:rPr>
                        <m:t>[</m:t>
                      </m:r>
                      <m:sSub>
                        <m:sSubPr>
                          <m:ctrlPr>
                            <a:rPr lang="en-US" altLang="zh-CN" sz="1600" i="1">
                              <a:solidFill>
                                <a:schemeClr val="tx1"/>
                              </a:solidFill>
                              <a:latin typeface="Cambria Math" panose="02040503050406030204" pitchFamily="18" charset="0"/>
                            </a:rPr>
                          </m:ctrlPr>
                        </m:sSubPr>
                        <m:e>
                          <m:r>
                            <a:rPr lang="en-US" altLang="zh-CN" sz="1600" i="1">
                              <a:solidFill>
                                <a:schemeClr val="tx1"/>
                              </a:solidFill>
                              <a:latin typeface="Cambria Math" panose="02040503050406030204" pitchFamily="18" charset="0"/>
                            </a:rPr>
                            <m:t>𝑏</m:t>
                          </m:r>
                        </m:e>
                        <m:sub>
                          <m:r>
                            <a:rPr lang="en-US" altLang="zh-CN" sz="1600" i="1" smtClean="0">
                              <a:solidFill>
                                <a:schemeClr val="tx1"/>
                              </a:solidFill>
                              <a:latin typeface="Cambria Math" panose="02040503050406030204" pitchFamily="18" charset="0"/>
                            </a:rPr>
                            <m:t>𝑘</m:t>
                          </m:r>
                          <m:r>
                            <a:rPr lang="en-US" altLang="zh-CN" sz="1600" b="0" i="1" smtClean="0">
                              <a:solidFill>
                                <a:schemeClr val="tx1"/>
                              </a:solidFill>
                              <a:latin typeface="Cambria Math" panose="02040503050406030204" pitchFamily="18" charset="0"/>
                            </a:rPr>
                            <m:t>+1</m:t>
                          </m:r>
                        </m:sub>
                      </m:sSub>
                      <m:r>
                        <m:rPr>
                          <m:nor/>
                        </m:rPr>
                        <a:rPr lang="en-US" altLang="zh-CN" sz="1600" dirty="0">
                          <a:solidFill>
                            <a:schemeClr val="tx1"/>
                          </a:solidFill>
                          <a:latin typeface="+mn-lt"/>
                        </a:rPr>
                        <m:t>, </m:t>
                      </m:r>
                      <m:sSub>
                        <m:sSubPr>
                          <m:ctrlPr>
                            <a:rPr lang="en-US" altLang="zh-CN" sz="1600" i="1">
                              <a:solidFill>
                                <a:schemeClr val="tx1"/>
                              </a:solidFill>
                              <a:latin typeface="Cambria Math" panose="02040503050406030204" pitchFamily="18" charset="0"/>
                            </a:rPr>
                          </m:ctrlPr>
                        </m:sSubPr>
                        <m:e>
                          <m:r>
                            <a:rPr lang="en-US" altLang="zh-CN" sz="1600" i="1">
                              <a:solidFill>
                                <a:schemeClr val="tx1"/>
                              </a:solidFill>
                              <a:latin typeface="Cambria Math" panose="02040503050406030204" pitchFamily="18" charset="0"/>
                            </a:rPr>
                            <m:t>𝑏</m:t>
                          </m:r>
                        </m:e>
                        <m:sub>
                          <m:r>
                            <a:rPr lang="en-US" altLang="zh-CN" sz="1600" b="0" i="1" smtClean="0">
                              <a:solidFill>
                                <a:schemeClr val="tx1"/>
                              </a:solidFill>
                              <a:latin typeface="Cambria Math" panose="02040503050406030204" pitchFamily="18" charset="0"/>
                            </a:rPr>
                            <m:t>𝑘</m:t>
                          </m:r>
                          <m:r>
                            <a:rPr lang="en-US" altLang="zh-CN" sz="1600" i="1">
                              <a:solidFill>
                                <a:schemeClr val="tx1"/>
                              </a:solidFill>
                              <a:latin typeface="Cambria Math" panose="02040503050406030204" pitchFamily="18" charset="0"/>
                            </a:rPr>
                            <m:t>+2</m:t>
                          </m:r>
                        </m:sub>
                      </m:sSub>
                      <m:r>
                        <m:rPr>
                          <m:nor/>
                        </m:rPr>
                        <a:rPr lang="en-US" altLang="zh-CN" sz="1600" dirty="0">
                          <a:solidFill>
                            <a:schemeClr val="tx1"/>
                          </a:solidFill>
                          <a:latin typeface="+mn-lt"/>
                        </a:rPr>
                        <m:t>, </m:t>
                      </m:r>
                      <m:r>
                        <a:rPr lang="en-US" altLang="zh-CN" sz="1600" i="1">
                          <a:solidFill>
                            <a:schemeClr val="tx1"/>
                          </a:solidFill>
                          <a:latin typeface="Cambria Math" panose="02040503050406030204" pitchFamily="18" charset="0"/>
                        </a:rPr>
                        <m:t>⋯</m:t>
                      </m:r>
                      <m:r>
                        <m:rPr>
                          <m:nor/>
                        </m:rPr>
                        <a:rPr lang="en-US" altLang="zh-CN" sz="1600" dirty="0">
                          <a:solidFill>
                            <a:schemeClr val="tx1"/>
                          </a:solidFill>
                          <a:latin typeface="+mn-lt"/>
                        </a:rPr>
                        <m:t>, </m:t>
                      </m:r>
                      <m:sSub>
                        <m:sSubPr>
                          <m:ctrlPr>
                            <a:rPr lang="en-US" altLang="zh-CN" sz="1600" i="1">
                              <a:solidFill>
                                <a:schemeClr val="tx1"/>
                              </a:solidFill>
                              <a:latin typeface="Cambria Math" panose="02040503050406030204" pitchFamily="18" charset="0"/>
                            </a:rPr>
                          </m:ctrlPr>
                        </m:sSubPr>
                        <m:e>
                          <m:r>
                            <a:rPr lang="en-US" altLang="zh-CN" sz="1600" i="1">
                              <a:solidFill>
                                <a:schemeClr val="tx1"/>
                              </a:solidFill>
                              <a:latin typeface="Cambria Math" panose="02040503050406030204" pitchFamily="18" charset="0"/>
                            </a:rPr>
                            <m:t>𝑏</m:t>
                          </m:r>
                        </m:e>
                        <m:sub>
                          <m:r>
                            <a:rPr lang="en-US" altLang="zh-CN" sz="1600" b="0" i="1" smtClean="0">
                              <a:solidFill>
                                <a:schemeClr val="tx1"/>
                              </a:solidFill>
                              <a:latin typeface="Cambria Math" panose="02040503050406030204" pitchFamily="18" charset="0"/>
                            </a:rPr>
                            <m:t>8</m:t>
                          </m:r>
                        </m:sub>
                      </m:sSub>
                      <m:r>
                        <m:rPr>
                          <m:nor/>
                        </m:rPr>
                        <a:rPr lang="en-US" altLang="zh-CN" sz="1600" dirty="0">
                          <a:solidFill>
                            <a:schemeClr val="tx1"/>
                          </a:solidFill>
                          <a:latin typeface="+mn-lt"/>
                        </a:rPr>
                        <m:t>]</m:t>
                      </m:r>
                    </m:oMath>
                  </m:oMathPara>
                </a14:m>
                <a:endParaRPr lang="zh-CN" altLang="en-US" sz="1600" dirty="0">
                  <a:solidFill>
                    <a:schemeClr val="tx1"/>
                  </a:solidFill>
                  <a:latin typeface="+mn-lt"/>
                </a:endParaRPr>
              </a:p>
            </p:txBody>
          </p:sp>
        </mc:Choice>
        <mc:Fallback xmlns="">
          <p:sp>
            <p:nvSpPr>
              <p:cNvPr id="9" name="文本框 8">
                <a:extLst>
                  <a:ext uri="{FF2B5EF4-FFF2-40B4-BE49-F238E27FC236}">
                    <a16:creationId xmlns:a16="http://schemas.microsoft.com/office/drawing/2014/main" id="{5DB1205A-6D72-45D7-8D18-3034DE579065}"/>
                  </a:ext>
                </a:extLst>
              </p:cNvPr>
              <p:cNvSpPr txBox="1">
                <a:spLocks noRot="1" noChangeAspect="1" noMove="1" noResize="1" noEditPoints="1" noAdjustHandles="1" noChangeArrowheads="1" noChangeShapeType="1" noTextEdit="1"/>
              </p:cNvSpPr>
              <p:nvPr/>
            </p:nvSpPr>
            <p:spPr>
              <a:xfrm>
                <a:off x="107504" y="5201293"/>
                <a:ext cx="4104456" cy="970907"/>
              </a:xfrm>
              <a:prstGeom prst="rect">
                <a:avLst/>
              </a:prstGeom>
              <a:blipFill>
                <a:blip r:embed="rId4"/>
                <a:stretch>
                  <a:fillRect l="-892" t="-1875" b="-2500"/>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080784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E3981B1-8CDC-4D3E-826F-7101D3B58AE1}"/>
              </a:ext>
            </a:extLst>
          </p:cNvPr>
          <p:cNvSpPr>
            <a:spLocks noGrp="1"/>
          </p:cNvSpPr>
          <p:nvPr>
            <p:ph type="title"/>
          </p:nvPr>
        </p:nvSpPr>
        <p:spPr/>
        <p:txBody>
          <a:bodyPr/>
          <a:lstStyle/>
          <a:p>
            <a:r>
              <a:rPr lang="en-US" altLang="zh-CN" dirty="0"/>
              <a:t>CIR bitmap pattern: Option2 </a:t>
            </a:r>
            <a:endParaRPr lang="zh-CN" altLang="en-US" dirty="0"/>
          </a:p>
        </p:txBody>
      </p:sp>
      <mc:AlternateContent xmlns:mc="http://schemas.openxmlformats.org/markup-compatibility/2006" xmlns:a14="http://schemas.microsoft.com/office/drawing/2010/main">
        <mc:Choice Requires="a14">
          <p:sp>
            <p:nvSpPr>
              <p:cNvPr id="3" name="内容占位符 2">
                <a:extLst>
                  <a:ext uri="{FF2B5EF4-FFF2-40B4-BE49-F238E27FC236}">
                    <a16:creationId xmlns:a16="http://schemas.microsoft.com/office/drawing/2014/main" id="{032D95C7-1CD2-4DA1-BBF0-79D9CB29A073}"/>
                  </a:ext>
                </a:extLst>
              </p:cNvPr>
              <p:cNvSpPr>
                <a:spLocks noGrp="1"/>
              </p:cNvSpPr>
              <p:nvPr>
                <p:ph idx="1"/>
              </p:nvPr>
            </p:nvSpPr>
            <p:spPr>
              <a:xfrm>
                <a:off x="539552" y="1988840"/>
                <a:ext cx="8064896" cy="4113213"/>
              </a:xfrm>
            </p:spPr>
            <p:txBody>
              <a:bodyPr/>
              <a:lstStyle/>
              <a:p>
                <a:pPr>
                  <a:buFont typeface="Wingdings" panose="05000000000000000000" pitchFamily="2" charset="2"/>
                  <a:buChar char="Ø"/>
                </a:pPr>
                <a:r>
                  <a:rPr lang="en-US" altLang="zh-CN" dirty="0"/>
                  <a:t>Let the step size of continuous CIR tap be </a:t>
                </a:r>
                <a14:m>
                  <m:oMath xmlns:m="http://schemas.openxmlformats.org/officeDocument/2006/math">
                    <m:sSup>
                      <m:sSupPr>
                        <m:ctrlPr>
                          <a:rPr lang="en-US" altLang="zh-CN" b="0" i="1">
                            <a:latin typeface="Cambria Math" panose="02040503050406030204" pitchFamily="18" charset="0"/>
                          </a:rPr>
                        </m:ctrlPr>
                      </m:sSupPr>
                      <m:e>
                        <m:r>
                          <a:rPr lang="en-US" altLang="zh-CN" b="0" i="1">
                            <a:latin typeface="Cambria Math" panose="02040503050406030204" pitchFamily="18" charset="0"/>
                          </a:rPr>
                          <m:t>2</m:t>
                        </m:r>
                      </m:e>
                      <m:sup>
                        <m:r>
                          <a:rPr lang="en-US" altLang="zh-CN" b="0" i="1">
                            <a:latin typeface="Cambria Math" panose="02040503050406030204" pitchFamily="18" charset="0"/>
                          </a:rPr>
                          <m:t>𝑘</m:t>
                        </m:r>
                      </m:sup>
                    </m:sSup>
                  </m:oMath>
                </a14:m>
                <a:r>
                  <a:rPr lang="en-US" altLang="zh-CN" dirty="0"/>
                  <a:t>, then the 256 taps can be divided into </a:t>
                </a:r>
                <a14:m>
                  <m:oMath xmlns:m="http://schemas.openxmlformats.org/officeDocument/2006/math">
                    <m:sSup>
                      <m:sSupPr>
                        <m:ctrlPr>
                          <a:rPr lang="en-US" altLang="zh-CN" i="1" dirty="0" smtClean="0">
                            <a:latin typeface="Cambria Math" panose="02040503050406030204" pitchFamily="18" charset="0"/>
                          </a:rPr>
                        </m:ctrlPr>
                      </m:sSupPr>
                      <m:e>
                        <m:r>
                          <a:rPr lang="en-US" altLang="zh-CN" b="1" i="1" dirty="0" smtClean="0">
                            <a:latin typeface="Cambria Math" panose="02040503050406030204" pitchFamily="18" charset="0"/>
                          </a:rPr>
                          <m:t>𝟐</m:t>
                        </m:r>
                      </m:e>
                      <m:sup>
                        <m:r>
                          <a:rPr lang="en-US" altLang="zh-CN" b="1" i="1" dirty="0" smtClean="0">
                            <a:latin typeface="Cambria Math" panose="02040503050406030204" pitchFamily="18" charset="0"/>
                          </a:rPr>
                          <m:t>𝟖</m:t>
                        </m:r>
                        <m:r>
                          <a:rPr lang="en-US" altLang="zh-CN" b="1" i="1" dirty="0" smtClean="0">
                            <a:latin typeface="Cambria Math" panose="02040503050406030204" pitchFamily="18" charset="0"/>
                          </a:rPr>
                          <m:t>−</m:t>
                        </m:r>
                        <m:r>
                          <a:rPr lang="en-US" altLang="zh-CN" b="1" i="1" dirty="0" smtClean="0">
                            <a:latin typeface="Cambria Math" panose="02040503050406030204" pitchFamily="18" charset="0"/>
                          </a:rPr>
                          <m:t>𝒌</m:t>
                        </m:r>
                      </m:sup>
                    </m:sSup>
                  </m:oMath>
                </a14:m>
                <a:r>
                  <a:rPr lang="en-US" altLang="zh-CN" dirty="0"/>
                  <a:t> groups, 8-k bits are needed to indicate the start or the end of the group</a:t>
                </a:r>
              </a:p>
              <a:p>
                <a:pPr>
                  <a:buFont typeface="Wingdings" panose="05000000000000000000" pitchFamily="2" charset="2"/>
                  <a:buChar char="Ø"/>
                </a:pPr>
                <a:r>
                  <a:rPr lang="en-US" altLang="zh-CN" dirty="0"/>
                  <a:t>For two continuous CIR tap blocks, only 3(8-k) bits are need, since the window offset can be set properly to make the first block starts with the first CIR tap    </a:t>
                </a:r>
              </a:p>
              <a:p>
                <a:pPr>
                  <a:buFont typeface="Wingdings" panose="05000000000000000000" pitchFamily="2" charset="2"/>
                  <a:buChar char="Ø"/>
                </a:pPr>
                <a:endParaRPr lang="zh-CN" altLang="en-US" dirty="0"/>
              </a:p>
            </p:txBody>
          </p:sp>
        </mc:Choice>
        <mc:Fallback xmlns="">
          <p:sp>
            <p:nvSpPr>
              <p:cNvPr id="3" name="内容占位符 2">
                <a:extLst>
                  <a:ext uri="{FF2B5EF4-FFF2-40B4-BE49-F238E27FC236}">
                    <a16:creationId xmlns:a16="http://schemas.microsoft.com/office/drawing/2014/main" id="{032D95C7-1CD2-4DA1-BBF0-79D9CB29A073}"/>
                  </a:ext>
                </a:extLst>
              </p:cNvPr>
              <p:cNvSpPr>
                <a:spLocks noGrp="1" noRot="1" noChangeAspect="1" noMove="1" noResize="1" noEditPoints="1" noAdjustHandles="1" noChangeArrowheads="1" noChangeShapeType="1" noTextEdit="1"/>
              </p:cNvSpPr>
              <p:nvPr>
                <p:ph idx="1"/>
              </p:nvPr>
            </p:nvSpPr>
            <p:spPr>
              <a:xfrm>
                <a:off x="539552" y="1988840"/>
                <a:ext cx="8064896" cy="4113213"/>
              </a:xfrm>
              <a:blipFill>
                <a:blip r:embed="rId2"/>
                <a:stretch>
                  <a:fillRect l="-1059" t="-1037" r="-908"/>
                </a:stretch>
              </a:blipFill>
            </p:spPr>
            <p:txBody>
              <a:bodyPr/>
              <a:lstStyle/>
              <a:p>
                <a:r>
                  <a:rPr lang="zh-CN" altLang="en-US">
                    <a:noFill/>
                  </a:rPr>
                  <a:t> </a:t>
                </a:r>
              </a:p>
            </p:txBody>
          </p:sp>
        </mc:Fallback>
      </mc:AlternateContent>
      <p:sp>
        <p:nvSpPr>
          <p:cNvPr id="4" name="灯片编号占位符 3">
            <a:extLst>
              <a:ext uri="{FF2B5EF4-FFF2-40B4-BE49-F238E27FC236}">
                <a16:creationId xmlns:a16="http://schemas.microsoft.com/office/drawing/2014/main" id="{E90F8052-19B0-44D6-A41E-99D217177B9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pic>
        <p:nvPicPr>
          <p:cNvPr id="48" name="图片 47">
            <a:extLst>
              <a:ext uri="{FF2B5EF4-FFF2-40B4-BE49-F238E27FC236}">
                <a16:creationId xmlns:a16="http://schemas.microsoft.com/office/drawing/2014/main" id="{2C81449F-DD3E-4035-ACAF-D601C8212224}"/>
              </a:ext>
            </a:extLst>
          </p:cNvPr>
          <p:cNvPicPr>
            <a:picLocks noChangeAspect="1"/>
          </p:cNvPicPr>
          <p:nvPr/>
        </p:nvPicPr>
        <p:blipFill>
          <a:blip r:embed="rId3"/>
          <a:stretch>
            <a:fillRect/>
          </a:stretch>
        </p:blipFill>
        <p:spPr>
          <a:xfrm>
            <a:off x="1619672" y="4725144"/>
            <a:ext cx="5667375" cy="1219200"/>
          </a:xfrm>
          <a:prstGeom prst="rect">
            <a:avLst/>
          </a:prstGeom>
        </p:spPr>
      </p:pic>
    </p:spTree>
    <p:extLst>
      <p:ext uri="{BB962C8B-B14F-4D97-AF65-F5344CB8AC3E}">
        <p14:creationId xmlns:p14="http://schemas.microsoft.com/office/powerpoint/2010/main" val="3142398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BDBBA85-6725-4414-996B-89583BEAD3DE}"/>
              </a:ext>
            </a:extLst>
          </p:cNvPr>
          <p:cNvSpPr>
            <a:spLocks noGrp="1"/>
          </p:cNvSpPr>
          <p:nvPr>
            <p:ph type="title"/>
          </p:nvPr>
        </p:nvSpPr>
        <p:spPr/>
        <p:txBody>
          <a:bodyPr/>
          <a:lstStyle/>
          <a:p>
            <a:r>
              <a:rPr lang="en-US" altLang="zh-CN" dirty="0"/>
              <a:t>CIR bitmap pattern: Option3 </a:t>
            </a:r>
            <a:endParaRPr lang="zh-CN" altLang="en-US" dirty="0"/>
          </a:p>
        </p:txBody>
      </p:sp>
      <p:sp>
        <p:nvSpPr>
          <p:cNvPr id="3" name="内容占位符 2">
            <a:extLst>
              <a:ext uri="{FF2B5EF4-FFF2-40B4-BE49-F238E27FC236}">
                <a16:creationId xmlns:a16="http://schemas.microsoft.com/office/drawing/2014/main" id="{6A6F7016-DE4B-4D73-B7CF-24ED2A2D6EFC}"/>
              </a:ext>
            </a:extLst>
          </p:cNvPr>
          <p:cNvSpPr>
            <a:spLocks noGrp="1"/>
          </p:cNvSpPr>
          <p:nvPr>
            <p:ph idx="1"/>
          </p:nvPr>
        </p:nvSpPr>
        <p:spPr>
          <a:xfrm>
            <a:off x="540854" y="1556792"/>
            <a:ext cx="8136904" cy="4113213"/>
          </a:xfrm>
        </p:spPr>
        <p:txBody>
          <a:bodyPr/>
          <a:lstStyle/>
          <a:p>
            <a:pPr>
              <a:buFont typeface="Wingdings" panose="05000000000000000000" pitchFamily="2" charset="2"/>
              <a:buChar char="Ø"/>
            </a:pPr>
            <a:r>
              <a:rPr lang="en-US" altLang="zh-CN" dirty="0"/>
              <a:t>The CIR bitmap patterns can be further simplified by selecting limited patterns from Option 1 and Option 2, e.g.</a:t>
            </a:r>
          </a:p>
          <a:p>
            <a:pPr>
              <a:buFont typeface="Wingdings" panose="05000000000000000000" pitchFamily="2" charset="2"/>
              <a:buChar char="Ø"/>
            </a:pPr>
            <a:endParaRPr lang="zh-CN" altLang="en-US" dirty="0"/>
          </a:p>
        </p:txBody>
      </p:sp>
      <p:sp>
        <p:nvSpPr>
          <p:cNvPr id="4" name="灯片编号占位符 3">
            <a:extLst>
              <a:ext uri="{FF2B5EF4-FFF2-40B4-BE49-F238E27FC236}">
                <a16:creationId xmlns:a16="http://schemas.microsoft.com/office/drawing/2014/main" id="{E3D58E87-C60B-4865-A205-7EC55380CD88}"/>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graphicFrame>
        <p:nvGraphicFramePr>
          <p:cNvPr id="5" name="表格 4">
            <a:extLst>
              <a:ext uri="{FF2B5EF4-FFF2-40B4-BE49-F238E27FC236}">
                <a16:creationId xmlns:a16="http://schemas.microsoft.com/office/drawing/2014/main" id="{11786102-3147-448E-8498-99D4FFC8254B}"/>
              </a:ext>
            </a:extLst>
          </p:cNvPr>
          <p:cNvGraphicFramePr>
            <a:graphicFrameLocks noGrp="1"/>
          </p:cNvGraphicFramePr>
          <p:nvPr>
            <p:extLst>
              <p:ext uri="{D42A27DB-BD31-4B8C-83A1-F6EECF244321}">
                <p14:modId xmlns:p14="http://schemas.microsoft.com/office/powerpoint/2010/main" val="1772492202"/>
              </p:ext>
            </p:extLst>
          </p:nvPr>
        </p:nvGraphicFramePr>
        <p:xfrm>
          <a:off x="1492510" y="2548711"/>
          <a:ext cx="5704956" cy="3858768"/>
        </p:xfrm>
        <a:graphic>
          <a:graphicData uri="http://schemas.openxmlformats.org/drawingml/2006/table">
            <a:tbl>
              <a:tblPr firstRow="1" firstCol="1" bandRow="1">
                <a:tableStyleId>{5C22544A-7EE6-4342-B048-85BDC9FD1C3A}</a:tableStyleId>
              </a:tblPr>
              <a:tblGrid>
                <a:gridCol w="1440160">
                  <a:extLst>
                    <a:ext uri="{9D8B030D-6E8A-4147-A177-3AD203B41FA5}">
                      <a16:colId xmlns:a16="http://schemas.microsoft.com/office/drawing/2014/main" val="1794985855"/>
                    </a:ext>
                  </a:extLst>
                </a:gridCol>
                <a:gridCol w="1066199">
                  <a:extLst>
                    <a:ext uri="{9D8B030D-6E8A-4147-A177-3AD203B41FA5}">
                      <a16:colId xmlns:a16="http://schemas.microsoft.com/office/drawing/2014/main" val="4167360154"/>
                    </a:ext>
                  </a:extLst>
                </a:gridCol>
                <a:gridCol w="1066199">
                  <a:extLst>
                    <a:ext uri="{9D8B030D-6E8A-4147-A177-3AD203B41FA5}">
                      <a16:colId xmlns:a16="http://schemas.microsoft.com/office/drawing/2014/main" val="1724821172"/>
                    </a:ext>
                  </a:extLst>
                </a:gridCol>
                <a:gridCol w="1066199">
                  <a:extLst>
                    <a:ext uri="{9D8B030D-6E8A-4147-A177-3AD203B41FA5}">
                      <a16:colId xmlns:a16="http://schemas.microsoft.com/office/drawing/2014/main" val="1063435391"/>
                    </a:ext>
                  </a:extLst>
                </a:gridCol>
                <a:gridCol w="1066199">
                  <a:extLst>
                    <a:ext uri="{9D8B030D-6E8A-4147-A177-3AD203B41FA5}">
                      <a16:colId xmlns:a16="http://schemas.microsoft.com/office/drawing/2014/main" val="874929537"/>
                    </a:ext>
                  </a:extLst>
                </a:gridCol>
              </a:tblGrid>
              <a:tr h="213726">
                <a:tc>
                  <a:txBody>
                    <a:bodyPr/>
                    <a:lstStyle/>
                    <a:p>
                      <a:pPr algn="ctr">
                        <a:lnSpc>
                          <a:spcPct val="150000"/>
                        </a:lnSpc>
                        <a:spcAft>
                          <a:spcPts val="0"/>
                        </a:spcAft>
                      </a:pPr>
                      <a:r>
                        <a:rPr lang="en-US" sz="1050" kern="100" dirty="0">
                          <a:effectLst/>
                        </a:rPr>
                        <a:t>CIR Bitmap Pattern</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dirty="0">
                          <a:effectLst/>
                        </a:rPr>
                        <a:t>Start tap1</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a:effectLst/>
                        </a:rPr>
                        <a:t>End tap1</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a:effectLst/>
                        </a:rPr>
                        <a:t>Start tap2</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a:effectLst/>
                        </a:rPr>
                        <a:t>End tap2</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573816432"/>
                  </a:ext>
                </a:extLst>
              </a:tr>
              <a:tr h="213726">
                <a:tc>
                  <a:txBody>
                    <a:bodyPr/>
                    <a:lstStyle/>
                    <a:p>
                      <a:pPr algn="ctr">
                        <a:lnSpc>
                          <a:spcPct val="150000"/>
                        </a:lnSpc>
                        <a:spcAft>
                          <a:spcPts val="0"/>
                        </a:spcAft>
                      </a:pPr>
                      <a:r>
                        <a:rPr lang="en-US" sz="1050" kern="100" dirty="0">
                          <a:effectLst/>
                        </a:rPr>
                        <a:t>0</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dirty="0">
                          <a:effectLst/>
                        </a:rPr>
                        <a:t>1</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dirty="0">
                          <a:effectLst/>
                        </a:rPr>
                        <a:t>256</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a:effectLst/>
                        </a:rPr>
                        <a:t>n</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a:effectLst/>
                        </a:rPr>
                        <a:t>n</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002384316"/>
                  </a:ext>
                </a:extLst>
              </a:tr>
              <a:tr h="213726">
                <a:tc>
                  <a:txBody>
                    <a:bodyPr/>
                    <a:lstStyle/>
                    <a:p>
                      <a:pPr algn="ctr">
                        <a:lnSpc>
                          <a:spcPct val="150000"/>
                        </a:lnSpc>
                        <a:spcAft>
                          <a:spcPts val="0"/>
                        </a:spcAft>
                      </a:pPr>
                      <a:r>
                        <a:rPr lang="en-US" sz="1050" kern="100" dirty="0">
                          <a:effectLst/>
                        </a:rPr>
                        <a:t>1</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dirty="0">
                          <a:effectLst/>
                        </a:rPr>
                        <a:t>1</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dirty="0">
                          <a:effectLst/>
                        </a:rPr>
                        <a:t>128</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a:effectLst/>
                        </a:rPr>
                        <a:t>n</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a:effectLst/>
                        </a:rPr>
                        <a:t>n</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424637632"/>
                  </a:ext>
                </a:extLst>
              </a:tr>
              <a:tr h="213726">
                <a:tc>
                  <a:txBody>
                    <a:bodyPr/>
                    <a:lstStyle/>
                    <a:p>
                      <a:pPr algn="ctr">
                        <a:lnSpc>
                          <a:spcPct val="150000"/>
                        </a:lnSpc>
                        <a:spcAft>
                          <a:spcPts val="0"/>
                        </a:spcAft>
                      </a:pPr>
                      <a:r>
                        <a:rPr lang="en-US" sz="1050" kern="100" dirty="0">
                          <a:effectLst/>
                        </a:rPr>
                        <a:t>2</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a:effectLst/>
                        </a:rPr>
                        <a:t>1</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dirty="0">
                          <a:effectLst/>
                        </a:rPr>
                        <a:t>64</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a:effectLst/>
                        </a:rPr>
                        <a:t>n</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a:effectLst/>
                        </a:rPr>
                        <a:t>n</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128649937"/>
                  </a:ext>
                </a:extLst>
              </a:tr>
              <a:tr h="213726">
                <a:tc>
                  <a:txBody>
                    <a:bodyPr/>
                    <a:lstStyle/>
                    <a:p>
                      <a:pPr algn="ctr">
                        <a:lnSpc>
                          <a:spcPct val="150000"/>
                        </a:lnSpc>
                        <a:spcAft>
                          <a:spcPts val="0"/>
                        </a:spcAft>
                      </a:pPr>
                      <a:r>
                        <a:rPr lang="en-US" sz="1050" kern="100" dirty="0">
                          <a:effectLst/>
                        </a:rPr>
                        <a:t>3</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a:effectLst/>
                        </a:rPr>
                        <a:t>1</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dirty="0">
                          <a:effectLst/>
                        </a:rPr>
                        <a:t>32</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dirty="0">
                          <a:effectLst/>
                        </a:rPr>
                        <a:t>n</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a:effectLst/>
                        </a:rPr>
                        <a:t>n</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786794091"/>
                  </a:ext>
                </a:extLst>
              </a:tr>
              <a:tr h="213726">
                <a:tc>
                  <a:txBody>
                    <a:bodyPr/>
                    <a:lstStyle/>
                    <a:p>
                      <a:pPr algn="ctr">
                        <a:lnSpc>
                          <a:spcPct val="150000"/>
                        </a:lnSpc>
                        <a:spcAft>
                          <a:spcPts val="0"/>
                        </a:spcAft>
                      </a:pPr>
                      <a:r>
                        <a:rPr lang="en-US" sz="1050" kern="100" dirty="0">
                          <a:effectLst/>
                        </a:rPr>
                        <a:t>4</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a:effectLst/>
                        </a:rPr>
                        <a:t>1</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dirty="0">
                          <a:effectLst/>
                        </a:rPr>
                        <a:t>16</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dirty="0">
                          <a:effectLst/>
                        </a:rPr>
                        <a:t>n</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a:effectLst/>
                        </a:rPr>
                        <a:t>n</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14633590"/>
                  </a:ext>
                </a:extLst>
              </a:tr>
              <a:tr h="213726">
                <a:tc>
                  <a:txBody>
                    <a:bodyPr/>
                    <a:lstStyle/>
                    <a:p>
                      <a:pPr algn="ctr">
                        <a:lnSpc>
                          <a:spcPct val="150000"/>
                        </a:lnSpc>
                        <a:spcAft>
                          <a:spcPts val="0"/>
                        </a:spcAft>
                      </a:pPr>
                      <a:r>
                        <a:rPr lang="en-US" sz="1050" kern="100" dirty="0">
                          <a:effectLst/>
                        </a:rPr>
                        <a:t>5</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a:effectLst/>
                        </a:rPr>
                        <a:t>1</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dirty="0">
                          <a:effectLst/>
                        </a:rPr>
                        <a:t>8</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dirty="0">
                          <a:effectLst/>
                        </a:rPr>
                        <a:t>n</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a:effectLst/>
                        </a:rPr>
                        <a:t>n</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105198156"/>
                  </a:ext>
                </a:extLst>
              </a:tr>
              <a:tr h="213726">
                <a:tc>
                  <a:txBody>
                    <a:bodyPr/>
                    <a:lstStyle/>
                    <a:p>
                      <a:pPr algn="ctr">
                        <a:lnSpc>
                          <a:spcPct val="150000"/>
                        </a:lnSpc>
                        <a:spcAft>
                          <a:spcPts val="0"/>
                        </a:spcAft>
                      </a:pPr>
                      <a:r>
                        <a:rPr lang="en-US" sz="1050" kern="100" dirty="0">
                          <a:effectLst/>
                        </a:rPr>
                        <a:t>6</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a:effectLst/>
                        </a:rPr>
                        <a:t>1</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dirty="0">
                          <a:effectLst/>
                        </a:rPr>
                        <a:t>4</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dirty="0">
                          <a:effectLst/>
                        </a:rPr>
                        <a:t>n</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a:effectLst/>
                        </a:rPr>
                        <a:t>n</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481127639"/>
                  </a:ext>
                </a:extLst>
              </a:tr>
              <a:tr h="213726">
                <a:tc>
                  <a:txBody>
                    <a:bodyPr/>
                    <a:lstStyle/>
                    <a:p>
                      <a:pPr algn="ctr">
                        <a:lnSpc>
                          <a:spcPct val="150000"/>
                        </a:lnSpc>
                        <a:spcAft>
                          <a:spcPts val="0"/>
                        </a:spcAft>
                      </a:pPr>
                      <a:r>
                        <a:rPr lang="en-US" sz="1050" kern="100" dirty="0">
                          <a:effectLst/>
                        </a:rPr>
                        <a:t>7</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a:effectLst/>
                        </a:rPr>
                        <a:t>1</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a:effectLst/>
                        </a:rPr>
                        <a:t>32</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dirty="0">
                          <a:effectLst/>
                        </a:rPr>
                        <a:t>65</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a:effectLst/>
                        </a:rPr>
                        <a:t>96</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04008483"/>
                  </a:ext>
                </a:extLst>
              </a:tr>
              <a:tr h="213726">
                <a:tc>
                  <a:txBody>
                    <a:bodyPr/>
                    <a:lstStyle/>
                    <a:p>
                      <a:pPr algn="ctr">
                        <a:lnSpc>
                          <a:spcPct val="150000"/>
                        </a:lnSpc>
                        <a:spcAft>
                          <a:spcPts val="0"/>
                        </a:spcAft>
                      </a:pPr>
                      <a:r>
                        <a:rPr lang="en-US" sz="1050" kern="100" dirty="0">
                          <a:effectLst/>
                        </a:rPr>
                        <a:t>8</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a:effectLst/>
                        </a:rPr>
                        <a:t>1</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a:effectLst/>
                        </a:rPr>
                        <a:t>32</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dirty="0">
                          <a:effectLst/>
                        </a:rPr>
                        <a:t>97</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a:effectLst/>
                        </a:rPr>
                        <a:t>128</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277193476"/>
                  </a:ext>
                </a:extLst>
              </a:tr>
              <a:tr h="213726">
                <a:tc>
                  <a:txBody>
                    <a:bodyPr/>
                    <a:lstStyle/>
                    <a:p>
                      <a:pPr algn="ctr">
                        <a:lnSpc>
                          <a:spcPct val="150000"/>
                        </a:lnSpc>
                        <a:spcAft>
                          <a:spcPts val="0"/>
                        </a:spcAft>
                      </a:pPr>
                      <a:r>
                        <a:rPr lang="en-US" sz="1050" kern="100" dirty="0">
                          <a:effectLst/>
                        </a:rPr>
                        <a:t>9</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a:effectLst/>
                        </a:rPr>
                        <a:t>1</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a:effectLst/>
                        </a:rPr>
                        <a:t>32</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dirty="0">
                          <a:effectLst/>
                        </a:rPr>
                        <a:t>129</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dirty="0">
                          <a:effectLst/>
                        </a:rPr>
                        <a:t>160</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502434457"/>
                  </a:ext>
                </a:extLst>
              </a:tr>
              <a:tr h="213726">
                <a:tc>
                  <a:txBody>
                    <a:bodyPr/>
                    <a:lstStyle/>
                    <a:p>
                      <a:pPr algn="ctr">
                        <a:lnSpc>
                          <a:spcPct val="150000"/>
                        </a:lnSpc>
                        <a:spcAft>
                          <a:spcPts val="0"/>
                        </a:spcAft>
                      </a:pPr>
                      <a:r>
                        <a:rPr lang="en-US" sz="1050" kern="100" dirty="0">
                          <a:effectLst/>
                        </a:rPr>
                        <a:t>10</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a:effectLst/>
                        </a:rPr>
                        <a:t>1</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a:effectLst/>
                        </a:rPr>
                        <a:t>32</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dirty="0">
                          <a:effectLst/>
                        </a:rPr>
                        <a:t>161</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a:effectLst/>
                        </a:rPr>
                        <a:t>192</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769575540"/>
                  </a:ext>
                </a:extLst>
              </a:tr>
              <a:tr h="213726">
                <a:tc>
                  <a:txBody>
                    <a:bodyPr/>
                    <a:lstStyle/>
                    <a:p>
                      <a:pPr algn="ctr">
                        <a:lnSpc>
                          <a:spcPct val="150000"/>
                        </a:lnSpc>
                        <a:spcAft>
                          <a:spcPts val="0"/>
                        </a:spcAft>
                      </a:pPr>
                      <a:r>
                        <a:rPr lang="en-US" sz="1050" kern="100" dirty="0">
                          <a:effectLst/>
                        </a:rPr>
                        <a:t>11</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a:effectLst/>
                        </a:rPr>
                        <a:t>1</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a:effectLst/>
                        </a:rPr>
                        <a:t>32</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dirty="0">
                          <a:effectLst/>
                        </a:rPr>
                        <a:t>193</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dirty="0">
                          <a:effectLst/>
                        </a:rPr>
                        <a:t>224</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77067682"/>
                  </a:ext>
                </a:extLst>
              </a:tr>
              <a:tr h="213726">
                <a:tc>
                  <a:txBody>
                    <a:bodyPr/>
                    <a:lstStyle/>
                    <a:p>
                      <a:pPr algn="ctr">
                        <a:lnSpc>
                          <a:spcPct val="150000"/>
                        </a:lnSpc>
                        <a:spcAft>
                          <a:spcPts val="0"/>
                        </a:spcAft>
                      </a:pPr>
                      <a:r>
                        <a:rPr lang="en-US" sz="1050" kern="100" dirty="0">
                          <a:effectLst/>
                        </a:rPr>
                        <a:t>12</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a:effectLst/>
                        </a:rPr>
                        <a:t>1</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a:effectLst/>
                        </a:rPr>
                        <a:t>32</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dirty="0">
                          <a:effectLst/>
                        </a:rPr>
                        <a:t>225</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dirty="0">
                          <a:effectLst/>
                        </a:rPr>
                        <a:t>256</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395463307"/>
                  </a:ext>
                </a:extLst>
              </a:tr>
              <a:tr h="213726">
                <a:tc>
                  <a:txBody>
                    <a:bodyPr/>
                    <a:lstStyle/>
                    <a:p>
                      <a:pPr algn="ctr">
                        <a:lnSpc>
                          <a:spcPct val="150000"/>
                        </a:lnSpc>
                        <a:spcAft>
                          <a:spcPts val="0"/>
                        </a:spcAft>
                      </a:pPr>
                      <a:r>
                        <a:rPr lang="en-US" sz="1050" kern="100" dirty="0">
                          <a:effectLst/>
                        </a:rPr>
                        <a:t>13</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a:effectLst/>
                        </a:rPr>
                        <a:t>1</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a:effectLst/>
                        </a:rPr>
                        <a:t>64</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dirty="0">
                          <a:effectLst/>
                        </a:rPr>
                        <a:t>129</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dirty="0">
                          <a:effectLst/>
                        </a:rPr>
                        <a:t>192</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958676009"/>
                  </a:ext>
                </a:extLst>
              </a:tr>
              <a:tr h="213726">
                <a:tc>
                  <a:txBody>
                    <a:bodyPr/>
                    <a:lstStyle/>
                    <a:p>
                      <a:pPr algn="ctr">
                        <a:lnSpc>
                          <a:spcPct val="150000"/>
                        </a:lnSpc>
                        <a:spcAft>
                          <a:spcPts val="0"/>
                        </a:spcAft>
                      </a:pPr>
                      <a:r>
                        <a:rPr lang="en-US" sz="1050" kern="100" dirty="0">
                          <a:effectLst/>
                        </a:rPr>
                        <a:t>14</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a:effectLst/>
                        </a:rPr>
                        <a:t>1</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a:effectLst/>
                        </a:rPr>
                        <a:t>64</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dirty="0">
                          <a:effectLst/>
                        </a:rPr>
                        <a:t>193</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dirty="0">
                          <a:effectLst/>
                        </a:rPr>
                        <a:t>256</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5229806"/>
                  </a:ext>
                </a:extLst>
              </a:tr>
              <a:tr h="213726">
                <a:tc>
                  <a:txBody>
                    <a:bodyPr/>
                    <a:lstStyle/>
                    <a:p>
                      <a:pPr algn="ctr">
                        <a:lnSpc>
                          <a:spcPct val="150000"/>
                        </a:lnSpc>
                        <a:spcAft>
                          <a:spcPts val="0"/>
                        </a:spcAft>
                      </a:pPr>
                      <a:r>
                        <a:rPr lang="en-US" sz="1050" kern="100" dirty="0">
                          <a:effectLst/>
                        </a:rPr>
                        <a:t>15</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a:effectLst/>
                        </a:rPr>
                        <a:t>1</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a:effectLst/>
                        </a:rPr>
                        <a:t>64</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dirty="0">
                          <a:effectLst/>
                        </a:rPr>
                        <a:t>129</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dirty="0">
                          <a:effectLst/>
                        </a:rPr>
                        <a:t>252</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049240745"/>
                  </a:ext>
                </a:extLst>
              </a:tr>
              <a:tr h="213726">
                <a:tc>
                  <a:txBody>
                    <a:bodyPr/>
                    <a:lstStyle/>
                    <a:p>
                      <a:pPr algn="ctr">
                        <a:lnSpc>
                          <a:spcPct val="150000"/>
                        </a:lnSpc>
                        <a:spcAft>
                          <a:spcPts val="0"/>
                        </a:spcAft>
                      </a:pPr>
                      <a:r>
                        <a:rPr lang="en-US" sz="1050" kern="100" dirty="0">
                          <a:effectLst/>
                        </a:rPr>
                        <a:t>…</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a:effectLst/>
                        </a:rPr>
                        <a:t> </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a:effectLst/>
                        </a:rPr>
                        <a:t> </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dirty="0">
                          <a:effectLst/>
                        </a:rPr>
                        <a:t> </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1050" kern="100" dirty="0">
                          <a:effectLst/>
                        </a:rPr>
                        <a:t> </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519317094"/>
                  </a:ext>
                </a:extLst>
              </a:tr>
            </a:tbl>
          </a:graphicData>
        </a:graphic>
      </p:graphicFrame>
    </p:spTree>
    <p:extLst>
      <p:ext uri="{BB962C8B-B14F-4D97-AF65-F5344CB8AC3E}">
        <p14:creationId xmlns:p14="http://schemas.microsoft.com/office/powerpoint/2010/main" val="3805914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E671739-D2CC-408B-91FC-DCE492F9F800}"/>
              </a:ext>
            </a:extLst>
          </p:cNvPr>
          <p:cNvSpPr>
            <a:spLocks noGrp="1"/>
          </p:cNvSpPr>
          <p:nvPr>
            <p:ph type="title"/>
          </p:nvPr>
        </p:nvSpPr>
        <p:spPr/>
        <p:txBody>
          <a:bodyPr/>
          <a:lstStyle/>
          <a:p>
            <a:r>
              <a:rPr lang="en-US" altLang="zh-CN" dirty="0"/>
              <a:t>Comparison</a:t>
            </a:r>
            <a:endParaRPr lang="zh-CN" altLang="en-US" dirty="0"/>
          </a:p>
        </p:txBody>
      </p:sp>
      <p:sp>
        <p:nvSpPr>
          <p:cNvPr id="4" name="灯片编号占位符 3">
            <a:extLst>
              <a:ext uri="{FF2B5EF4-FFF2-40B4-BE49-F238E27FC236}">
                <a16:creationId xmlns:a16="http://schemas.microsoft.com/office/drawing/2014/main" id="{BFE4A705-11D2-47CF-9021-07D1E921F42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mc:AlternateContent xmlns:mc="http://schemas.openxmlformats.org/markup-compatibility/2006" xmlns:a14="http://schemas.microsoft.com/office/drawing/2010/main">
        <mc:Choice Requires="a14">
          <p:graphicFrame>
            <p:nvGraphicFramePr>
              <p:cNvPr id="6" name="表格 5">
                <a:extLst>
                  <a:ext uri="{FF2B5EF4-FFF2-40B4-BE49-F238E27FC236}">
                    <a16:creationId xmlns:a16="http://schemas.microsoft.com/office/drawing/2014/main" id="{37F6F1A2-4B22-471F-9AB1-34596CAB000A}"/>
                  </a:ext>
                </a:extLst>
              </p:cNvPr>
              <p:cNvGraphicFramePr>
                <a:graphicFrameLocks noGrp="1"/>
              </p:cNvGraphicFramePr>
              <p:nvPr>
                <p:extLst>
                  <p:ext uri="{D42A27DB-BD31-4B8C-83A1-F6EECF244321}">
                    <p14:modId xmlns:p14="http://schemas.microsoft.com/office/powerpoint/2010/main" val="613569610"/>
                  </p:ext>
                </p:extLst>
              </p:nvPr>
            </p:nvGraphicFramePr>
            <p:xfrm>
              <a:off x="1469058" y="2883897"/>
              <a:ext cx="6349899" cy="175260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1476089917"/>
                        </a:ext>
                      </a:extLst>
                    </a:gridCol>
                    <a:gridCol w="1565349">
                      <a:extLst>
                        <a:ext uri="{9D8B030D-6E8A-4147-A177-3AD203B41FA5}">
                          <a16:colId xmlns:a16="http://schemas.microsoft.com/office/drawing/2014/main" val="3718486996"/>
                        </a:ext>
                      </a:extLst>
                    </a:gridCol>
                    <a:gridCol w="1512168">
                      <a:extLst>
                        <a:ext uri="{9D8B030D-6E8A-4147-A177-3AD203B41FA5}">
                          <a16:colId xmlns:a16="http://schemas.microsoft.com/office/drawing/2014/main" val="2225461056"/>
                        </a:ext>
                      </a:extLst>
                    </a:gridCol>
                    <a:gridCol w="1748382">
                      <a:extLst>
                        <a:ext uri="{9D8B030D-6E8A-4147-A177-3AD203B41FA5}">
                          <a16:colId xmlns:a16="http://schemas.microsoft.com/office/drawing/2014/main" val="2413377627"/>
                        </a:ext>
                      </a:extLst>
                    </a:gridCol>
                  </a:tblGrid>
                  <a:tr h="370840">
                    <a:tc>
                      <a:txBody>
                        <a:bodyPr/>
                        <a:lstStyle/>
                        <a:p>
                          <a:pPr algn="ctr"/>
                          <a:endParaRPr lang="zh-CN" altLang="en-US" dirty="0"/>
                        </a:p>
                      </a:txBody>
                      <a:tcPr/>
                    </a:tc>
                    <a:tc>
                      <a:txBody>
                        <a:bodyPr/>
                        <a:lstStyle/>
                        <a:p>
                          <a:pPr algn="ctr"/>
                          <a:r>
                            <a:rPr lang="en-US" altLang="zh-CN" dirty="0"/>
                            <a:t>No. of bits for 1 BLK</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t>No. of bits for 2 BLK</a:t>
                          </a:r>
                          <a:endParaRPr lang="zh-CN" altLang="en-US" dirty="0"/>
                        </a:p>
                      </a:txBody>
                      <a:tcPr/>
                    </a:tc>
                    <a:tc>
                      <a:txBody>
                        <a:bodyPr/>
                        <a:lstStyle/>
                        <a:p>
                          <a:pPr algn="ctr"/>
                          <a:r>
                            <a:rPr lang="en-US" altLang="zh-CN" dirty="0"/>
                            <a:t>No. of patterns per BLK</a:t>
                          </a:r>
                          <a:endParaRPr lang="zh-CN" altLang="en-US" dirty="0"/>
                        </a:p>
                      </a:txBody>
                      <a:tcPr/>
                    </a:tc>
                    <a:extLst>
                      <a:ext uri="{0D108BD9-81ED-4DB2-BD59-A6C34878D82A}">
                        <a16:rowId xmlns:a16="http://schemas.microsoft.com/office/drawing/2014/main" val="2080230478"/>
                      </a:ext>
                    </a:extLst>
                  </a:tr>
                  <a:tr h="370840">
                    <a:tc>
                      <a:txBody>
                        <a:bodyPr/>
                        <a:lstStyle/>
                        <a:p>
                          <a:pPr algn="ctr"/>
                          <a:r>
                            <a:rPr lang="en-US" altLang="zh-CN" dirty="0"/>
                            <a:t>Option1</a:t>
                          </a:r>
                          <a:endParaRPr lang="zh-CN" altLang="en-US" dirty="0"/>
                        </a:p>
                      </a:txBody>
                      <a:tcPr/>
                    </a:tc>
                    <a:tc>
                      <a:txBody>
                        <a:bodyPr/>
                        <a:lstStyle/>
                        <a:p>
                          <a:pPr algn="ctr"/>
                          <a:r>
                            <a:rPr lang="en-US" altLang="zh-CN" dirty="0"/>
                            <a:t>9-k</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t>2*(9-k)</a:t>
                          </a:r>
                          <a:endParaRPr lang="zh-CN" altLang="en-US" dirty="0"/>
                        </a:p>
                      </a:txBody>
                      <a:tcPr/>
                    </a:tc>
                    <a:tc>
                      <a:txBody>
                        <a:bodyPr/>
                        <a:lstStyle/>
                        <a:p>
                          <a:pPr algn="ctr"/>
                          <a14:m>
                            <m:oMathPara xmlns:m="http://schemas.openxmlformats.org/officeDocument/2006/math">
                              <m:oMathParaPr>
                                <m:jc m:val="centerGroup"/>
                              </m:oMathParaPr>
                              <m:oMath xmlns:m="http://schemas.openxmlformats.org/officeDocument/2006/math">
                                <m:sSup>
                                  <m:sSupPr>
                                    <m:ctrlPr>
                                      <a:rPr lang="en-US" altLang="zh-CN" i="1" smtClean="0">
                                        <a:latin typeface="Cambria Math" panose="02040503050406030204" pitchFamily="18" charset="0"/>
                                      </a:rPr>
                                    </m:ctrlPr>
                                  </m:sSupPr>
                                  <m:e>
                                    <m:r>
                                      <a:rPr lang="en-US" altLang="zh-CN" b="0" i="1" smtClean="0">
                                        <a:latin typeface="Cambria Math" panose="02040503050406030204" pitchFamily="18" charset="0"/>
                                      </a:rPr>
                                      <m:t>2</m:t>
                                    </m:r>
                                  </m:e>
                                  <m:sup>
                                    <m:r>
                                      <a:rPr lang="en-US" altLang="zh-CN" b="0" i="1" smtClean="0">
                                        <a:latin typeface="Cambria Math" panose="02040503050406030204" pitchFamily="18" charset="0"/>
                                      </a:rPr>
                                      <m:t>9−</m:t>
                                    </m:r>
                                    <m:r>
                                      <a:rPr lang="en-US" altLang="zh-CN" b="0" i="1" smtClean="0">
                                        <a:latin typeface="Cambria Math" panose="02040503050406030204" pitchFamily="18" charset="0"/>
                                      </a:rPr>
                                      <m:t>𝑘</m:t>
                                    </m:r>
                                  </m:sup>
                                </m:sSup>
                                <m:r>
                                  <a:rPr lang="en-US" altLang="zh-CN" b="0" i="1" smtClean="0">
                                    <a:latin typeface="Cambria Math" panose="02040503050406030204" pitchFamily="18" charset="0"/>
                                  </a:rPr>
                                  <m:t>−1</m:t>
                                </m:r>
                              </m:oMath>
                            </m:oMathPara>
                          </a14:m>
                          <a:endParaRPr lang="zh-CN" altLang="en-US" dirty="0"/>
                        </a:p>
                      </a:txBody>
                      <a:tcPr/>
                    </a:tc>
                    <a:extLst>
                      <a:ext uri="{0D108BD9-81ED-4DB2-BD59-A6C34878D82A}">
                        <a16:rowId xmlns:a16="http://schemas.microsoft.com/office/drawing/2014/main" val="1691238789"/>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t>Option2</a:t>
                          </a:r>
                          <a:endParaRPr lang="zh-CN" altLang="en-US" dirty="0"/>
                        </a:p>
                      </a:txBody>
                      <a:tcPr/>
                    </a:tc>
                    <a:tc>
                      <a:txBody>
                        <a:bodyPr/>
                        <a:lstStyle/>
                        <a:p>
                          <a:pPr algn="ctr"/>
                          <a:r>
                            <a:rPr lang="en-US" altLang="zh-CN" dirty="0"/>
                            <a:t>8-k</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t>3*(9-k)</a:t>
                          </a:r>
                          <a:endParaRPr lang="zh-CN" altLang="en-US" dirty="0"/>
                        </a:p>
                      </a:txBody>
                      <a:tcPr/>
                    </a:tc>
                    <a:tc>
                      <a:txBody>
                        <a:bodyPr/>
                        <a:lstStyle/>
                        <a:p>
                          <a:pPr algn="ctr"/>
                          <a14:m>
                            <m:oMath xmlns:m="http://schemas.openxmlformats.org/officeDocument/2006/math">
                              <m:sSup>
                                <m:sSupPr>
                                  <m:ctrlPr>
                                    <a:rPr lang="en-US" altLang="zh-CN" i="1" smtClean="0">
                                      <a:latin typeface="Cambria Math" panose="02040503050406030204" pitchFamily="18" charset="0"/>
                                    </a:rPr>
                                  </m:ctrlPr>
                                </m:sSupPr>
                                <m:e>
                                  <m:r>
                                    <a:rPr lang="en-US" altLang="zh-CN" b="0" i="1" smtClean="0">
                                      <a:latin typeface="Cambria Math" panose="02040503050406030204" pitchFamily="18" charset="0"/>
                                    </a:rPr>
                                    <m:t>2</m:t>
                                  </m:r>
                                </m:e>
                                <m:sup>
                                  <m:r>
                                    <a:rPr lang="en-US" altLang="zh-CN" b="0" i="1" smtClean="0">
                                      <a:latin typeface="Cambria Math" panose="02040503050406030204" pitchFamily="18" charset="0"/>
                                    </a:rPr>
                                    <m:t>7−</m:t>
                                  </m:r>
                                  <m:r>
                                    <a:rPr lang="en-US" altLang="zh-CN" b="0" i="1" smtClean="0">
                                      <a:latin typeface="Cambria Math" panose="02040503050406030204" pitchFamily="18" charset="0"/>
                                    </a:rPr>
                                    <m:t>𝑘</m:t>
                                  </m:r>
                                </m:sup>
                              </m:sSup>
                            </m:oMath>
                          </a14:m>
                          <a:r>
                            <a:rPr lang="en-US" altLang="zh-CN" dirty="0"/>
                            <a:t>*</a:t>
                          </a:r>
                          <a14:m>
                            <m:oMath xmlns:m="http://schemas.openxmlformats.org/officeDocument/2006/math">
                              <m:sSup>
                                <m:sSupPr>
                                  <m:ctrlPr>
                                    <a:rPr lang="en-US" altLang="zh-CN" i="1" smtClean="0">
                                      <a:latin typeface="Cambria Math" panose="02040503050406030204" pitchFamily="18" charset="0"/>
                                    </a:rPr>
                                  </m:ctrlPr>
                                </m:sSupPr>
                                <m:e>
                                  <m:r>
                                    <a:rPr lang="en-US" altLang="zh-CN" b="0" i="1" smtClean="0">
                                      <a:latin typeface="Cambria Math" panose="02040503050406030204" pitchFamily="18" charset="0"/>
                                    </a:rPr>
                                    <m:t>(2</m:t>
                                  </m:r>
                                </m:e>
                                <m:sup>
                                  <m:r>
                                    <a:rPr lang="en-US" altLang="zh-CN" b="0" i="1" smtClean="0">
                                      <a:latin typeface="Cambria Math" panose="02040503050406030204" pitchFamily="18" charset="0"/>
                                    </a:rPr>
                                    <m:t>8−</m:t>
                                  </m:r>
                                  <m:r>
                                    <a:rPr lang="en-US" altLang="zh-CN" b="0" i="1" smtClean="0">
                                      <a:latin typeface="Cambria Math" panose="02040503050406030204" pitchFamily="18" charset="0"/>
                                    </a:rPr>
                                    <m:t>𝑘</m:t>
                                  </m:r>
                                </m:sup>
                              </m:sSup>
                              <m:r>
                                <a:rPr lang="en-US" altLang="zh-CN" b="0" i="1" smtClean="0">
                                  <a:latin typeface="Cambria Math" panose="02040503050406030204" pitchFamily="18" charset="0"/>
                                </a:rPr>
                                <m:t>+1)</m:t>
                              </m:r>
                            </m:oMath>
                          </a14:m>
                          <a:endParaRPr lang="zh-CN" altLang="en-US" dirty="0"/>
                        </a:p>
                      </a:txBody>
                      <a:tcPr/>
                    </a:tc>
                    <a:extLst>
                      <a:ext uri="{0D108BD9-81ED-4DB2-BD59-A6C34878D82A}">
                        <a16:rowId xmlns:a16="http://schemas.microsoft.com/office/drawing/2014/main" val="516959033"/>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t>Option3</a:t>
                          </a:r>
                          <a:endParaRPr lang="zh-CN" altLang="en-US" dirty="0"/>
                        </a:p>
                      </a:txBody>
                      <a:tcPr/>
                    </a:tc>
                    <a:tc>
                      <a:txBody>
                        <a:bodyPr/>
                        <a:lstStyle/>
                        <a:p>
                          <a:pPr algn="ctr"/>
                          <a14:m>
                            <m:oMathPara xmlns:m="http://schemas.openxmlformats.org/officeDocument/2006/math">
                              <m:oMathParaPr>
                                <m:jc m:val="centerGroup"/>
                              </m:oMathParaPr>
                              <m:oMath xmlns:m="http://schemas.openxmlformats.org/officeDocument/2006/math">
                                <m:func>
                                  <m:funcPr>
                                    <m:ctrlPr>
                                      <a:rPr lang="en-US" altLang="zh-CN" i="1" smtClean="0">
                                        <a:latin typeface="Cambria Math" panose="02040503050406030204" pitchFamily="18" charset="0"/>
                                      </a:rPr>
                                    </m:ctrlPr>
                                  </m:funcPr>
                                  <m:fName>
                                    <m:sSub>
                                      <m:sSubPr>
                                        <m:ctrlPr>
                                          <a:rPr lang="en-US" altLang="zh-CN" i="1" smtClean="0">
                                            <a:latin typeface="Cambria Math" panose="02040503050406030204" pitchFamily="18" charset="0"/>
                                          </a:rPr>
                                        </m:ctrlPr>
                                      </m:sSubPr>
                                      <m:e>
                                        <m:r>
                                          <m:rPr>
                                            <m:sty m:val="p"/>
                                          </m:rPr>
                                          <a:rPr lang="en-US" altLang="zh-CN" i="0" smtClean="0">
                                            <a:latin typeface="Cambria Math" panose="02040503050406030204" pitchFamily="18" charset="0"/>
                                          </a:rPr>
                                          <m:t>log</m:t>
                                        </m:r>
                                      </m:e>
                                      <m:sub>
                                        <m:r>
                                          <a:rPr lang="en-US" altLang="zh-CN" b="0" i="1" smtClean="0">
                                            <a:latin typeface="Cambria Math" panose="02040503050406030204" pitchFamily="18" charset="0"/>
                                          </a:rPr>
                                          <m:t>2</m:t>
                                        </m:r>
                                      </m:sub>
                                    </m:sSub>
                                  </m:fName>
                                  <m:e>
                                    <m:r>
                                      <a:rPr lang="en-US" altLang="zh-CN" b="0" i="1" smtClean="0">
                                        <a:latin typeface="Cambria Math" panose="02040503050406030204" pitchFamily="18" charset="0"/>
                                      </a:rPr>
                                      <m:t>𝑁</m:t>
                                    </m:r>
                                  </m:e>
                                </m:func>
                              </m:oMath>
                            </m:oMathPara>
                          </a14:m>
                          <a:endParaRPr lang="zh-CN" altLang="en-US" dirty="0"/>
                        </a:p>
                      </a:txBody>
                      <a:tcPr/>
                    </a:tc>
                    <a:tc>
                      <a:txBody>
                        <a:bodyPr/>
                        <a:lstStyle/>
                        <a:p>
                          <a:pPr algn="ctr"/>
                          <a14:m>
                            <m:oMathPara xmlns:m="http://schemas.openxmlformats.org/officeDocument/2006/math">
                              <m:oMathParaPr>
                                <m:jc m:val="centerGroup"/>
                              </m:oMathParaPr>
                              <m:oMath xmlns:m="http://schemas.openxmlformats.org/officeDocument/2006/math">
                                <m:func>
                                  <m:funcPr>
                                    <m:ctrlPr>
                                      <a:rPr lang="en-US" altLang="zh-CN" i="1" smtClean="0">
                                        <a:latin typeface="Cambria Math" panose="02040503050406030204" pitchFamily="18" charset="0"/>
                                      </a:rPr>
                                    </m:ctrlPr>
                                  </m:funcPr>
                                  <m:fName>
                                    <m:sSub>
                                      <m:sSubPr>
                                        <m:ctrlPr>
                                          <a:rPr lang="en-US" altLang="zh-CN" i="1" smtClean="0">
                                            <a:latin typeface="Cambria Math" panose="02040503050406030204" pitchFamily="18" charset="0"/>
                                          </a:rPr>
                                        </m:ctrlPr>
                                      </m:sSubPr>
                                      <m:e>
                                        <m:r>
                                          <m:rPr>
                                            <m:sty m:val="p"/>
                                          </m:rPr>
                                          <a:rPr lang="en-US" altLang="zh-CN" i="0" smtClean="0">
                                            <a:latin typeface="Cambria Math" panose="02040503050406030204" pitchFamily="18" charset="0"/>
                                          </a:rPr>
                                          <m:t>log</m:t>
                                        </m:r>
                                      </m:e>
                                      <m:sub>
                                        <m:r>
                                          <a:rPr lang="en-US" altLang="zh-CN" b="0" i="1" smtClean="0">
                                            <a:latin typeface="Cambria Math" panose="02040503050406030204" pitchFamily="18" charset="0"/>
                                          </a:rPr>
                                          <m:t>2</m:t>
                                        </m:r>
                                      </m:sub>
                                    </m:sSub>
                                  </m:fName>
                                  <m:e>
                                    <m:r>
                                      <a:rPr lang="en-US" altLang="zh-CN" b="0" i="1" smtClean="0">
                                        <a:latin typeface="Cambria Math" panose="02040503050406030204" pitchFamily="18" charset="0"/>
                                      </a:rPr>
                                      <m:t>𝑁</m:t>
                                    </m:r>
                                  </m:e>
                                </m:func>
                              </m:oMath>
                            </m:oMathPara>
                          </a14:m>
                          <a:endParaRPr lang="zh-CN" altLang="en-US" dirty="0"/>
                        </a:p>
                      </a:txBody>
                      <a:tcPr/>
                    </a:tc>
                    <a:tc>
                      <a:txBody>
                        <a:bodyPr/>
                        <a:lstStyle/>
                        <a:p>
                          <a:pPr algn="ctr"/>
                          <a:r>
                            <a:rPr lang="en-US" altLang="zh-CN" dirty="0"/>
                            <a:t>N</a:t>
                          </a:r>
                          <a:endParaRPr lang="zh-CN" altLang="en-US" dirty="0"/>
                        </a:p>
                      </a:txBody>
                      <a:tcPr/>
                    </a:tc>
                    <a:extLst>
                      <a:ext uri="{0D108BD9-81ED-4DB2-BD59-A6C34878D82A}">
                        <a16:rowId xmlns:a16="http://schemas.microsoft.com/office/drawing/2014/main" val="153680175"/>
                      </a:ext>
                    </a:extLst>
                  </a:tr>
                </a:tbl>
              </a:graphicData>
            </a:graphic>
          </p:graphicFrame>
        </mc:Choice>
        <mc:Fallback xmlns="">
          <p:graphicFrame>
            <p:nvGraphicFramePr>
              <p:cNvPr id="6" name="表格 5">
                <a:extLst>
                  <a:ext uri="{FF2B5EF4-FFF2-40B4-BE49-F238E27FC236}">
                    <a16:creationId xmlns:a16="http://schemas.microsoft.com/office/drawing/2014/main" id="{37F6F1A2-4B22-471F-9AB1-34596CAB000A}"/>
                  </a:ext>
                </a:extLst>
              </p:cNvPr>
              <p:cNvGraphicFramePr>
                <a:graphicFrameLocks noGrp="1"/>
              </p:cNvGraphicFramePr>
              <p:nvPr>
                <p:extLst>
                  <p:ext uri="{D42A27DB-BD31-4B8C-83A1-F6EECF244321}">
                    <p14:modId xmlns:p14="http://schemas.microsoft.com/office/powerpoint/2010/main" val="613569610"/>
                  </p:ext>
                </p:extLst>
              </p:nvPr>
            </p:nvGraphicFramePr>
            <p:xfrm>
              <a:off x="1469058" y="2883897"/>
              <a:ext cx="6349899" cy="175260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1476089917"/>
                        </a:ext>
                      </a:extLst>
                    </a:gridCol>
                    <a:gridCol w="1565349">
                      <a:extLst>
                        <a:ext uri="{9D8B030D-6E8A-4147-A177-3AD203B41FA5}">
                          <a16:colId xmlns:a16="http://schemas.microsoft.com/office/drawing/2014/main" val="3718486996"/>
                        </a:ext>
                      </a:extLst>
                    </a:gridCol>
                    <a:gridCol w="1512168">
                      <a:extLst>
                        <a:ext uri="{9D8B030D-6E8A-4147-A177-3AD203B41FA5}">
                          <a16:colId xmlns:a16="http://schemas.microsoft.com/office/drawing/2014/main" val="2225461056"/>
                        </a:ext>
                      </a:extLst>
                    </a:gridCol>
                    <a:gridCol w="1748382">
                      <a:extLst>
                        <a:ext uri="{9D8B030D-6E8A-4147-A177-3AD203B41FA5}">
                          <a16:colId xmlns:a16="http://schemas.microsoft.com/office/drawing/2014/main" val="2413377627"/>
                        </a:ext>
                      </a:extLst>
                    </a:gridCol>
                  </a:tblGrid>
                  <a:tr h="640080">
                    <a:tc>
                      <a:txBody>
                        <a:bodyPr/>
                        <a:lstStyle/>
                        <a:p>
                          <a:pPr algn="ctr"/>
                          <a:endParaRPr lang="zh-CN" altLang="en-US" dirty="0"/>
                        </a:p>
                      </a:txBody>
                      <a:tcPr/>
                    </a:tc>
                    <a:tc>
                      <a:txBody>
                        <a:bodyPr/>
                        <a:lstStyle/>
                        <a:p>
                          <a:pPr algn="ctr"/>
                          <a:r>
                            <a:rPr lang="en-US" altLang="zh-CN" dirty="0"/>
                            <a:t>No. of bits for 1 BLK</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t>No. of bits for 2 BLK</a:t>
                          </a:r>
                          <a:endParaRPr lang="zh-CN" altLang="en-US" dirty="0"/>
                        </a:p>
                      </a:txBody>
                      <a:tcPr/>
                    </a:tc>
                    <a:tc>
                      <a:txBody>
                        <a:bodyPr/>
                        <a:lstStyle/>
                        <a:p>
                          <a:pPr algn="ctr"/>
                          <a:r>
                            <a:rPr lang="en-US" altLang="zh-CN" dirty="0"/>
                            <a:t>No. of patterns per BLK</a:t>
                          </a:r>
                          <a:endParaRPr lang="zh-CN" altLang="en-US" dirty="0"/>
                        </a:p>
                      </a:txBody>
                      <a:tcPr/>
                    </a:tc>
                    <a:extLst>
                      <a:ext uri="{0D108BD9-81ED-4DB2-BD59-A6C34878D82A}">
                        <a16:rowId xmlns:a16="http://schemas.microsoft.com/office/drawing/2014/main" val="2080230478"/>
                      </a:ext>
                    </a:extLst>
                  </a:tr>
                  <a:tr h="370840">
                    <a:tc>
                      <a:txBody>
                        <a:bodyPr/>
                        <a:lstStyle/>
                        <a:p>
                          <a:pPr algn="ctr"/>
                          <a:r>
                            <a:rPr lang="en-US" altLang="zh-CN" dirty="0"/>
                            <a:t>Option1</a:t>
                          </a:r>
                          <a:endParaRPr lang="zh-CN" altLang="en-US" dirty="0"/>
                        </a:p>
                      </a:txBody>
                      <a:tcPr/>
                    </a:tc>
                    <a:tc>
                      <a:txBody>
                        <a:bodyPr/>
                        <a:lstStyle/>
                        <a:p>
                          <a:pPr algn="ctr"/>
                          <a:r>
                            <a:rPr lang="en-US" altLang="zh-CN" dirty="0"/>
                            <a:t>9-k</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t>2*(9-k)</a:t>
                          </a:r>
                          <a:endParaRPr lang="zh-CN" altLang="en-US" dirty="0"/>
                        </a:p>
                      </a:txBody>
                      <a:tcPr/>
                    </a:tc>
                    <a:tc>
                      <a:txBody>
                        <a:bodyPr/>
                        <a:lstStyle/>
                        <a:p>
                          <a:endParaRPr lang="zh-CN"/>
                        </a:p>
                      </a:txBody>
                      <a:tcPr>
                        <a:blipFill>
                          <a:blip r:embed="rId2"/>
                          <a:stretch>
                            <a:fillRect l="-263763" t="-180328" r="-1394" b="-224590"/>
                          </a:stretch>
                        </a:blipFill>
                      </a:tcPr>
                    </a:tc>
                    <a:extLst>
                      <a:ext uri="{0D108BD9-81ED-4DB2-BD59-A6C34878D82A}">
                        <a16:rowId xmlns:a16="http://schemas.microsoft.com/office/drawing/2014/main" val="1691238789"/>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t>Option2</a:t>
                          </a:r>
                          <a:endParaRPr lang="zh-CN" altLang="en-US" dirty="0"/>
                        </a:p>
                      </a:txBody>
                      <a:tcPr/>
                    </a:tc>
                    <a:tc>
                      <a:txBody>
                        <a:bodyPr/>
                        <a:lstStyle/>
                        <a:p>
                          <a:pPr algn="ctr"/>
                          <a:r>
                            <a:rPr lang="en-US" altLang="zh-CN" dirty="0"/>
                            <a:t>8-k</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t>3*(9-k)</a:t>
                          </a:r>
                          <a:endParaRPr lang="zh-CN" altLang="en-US" dirty="0"/>
                        </a:p>
                      </a:txBody>
                      <a:tcPr/>
                    </a:tc>
                    <a:tc>
                      <a:txBody>
                        <a:bodyPr/>
                        <a:lstStyle/>
                        <a:p>
                          <a:endParaRPr lang="zh-CN"/>
                        </a:p>
                      </a:txBody>
                      <a:tcPr>
                        <a:blipFill>
                          <a:blip r:embed="rId2"/>
                          <a:stretch>
                            <a:fillRect l="-263763" t="-280328" r="-1394" b="-124590"/>
                          </a:stretch>
                        </a:blipFill>
                      </a:tcPr>
                    </a:tc>
                    <a:extLst>
                      <a:ext uri="{0D108BD9-81ED-4DB2-BD59-A6C34878D82A}">
                        <a16:rowId xmlns:a16="http://schemas.microsoft.com/office/drawing/2014/main" val="516959033"/>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t>Option3</a:t>
                          </a:r>
                          <a:endParaRPr lang="zh-CN" altLang="en-US" dirty="0"/>
                        </a:p>
                      </a:txBody>
                      <a:tcPr/>
                    </a:tc>
                    <a:tc>
                      <a:txBody>
                        <a:bodyPr/>
                        <a:lstStyle/>
                        <a:p>
                          <a:endParaRPr lang="zh-CN"/>
                        </a:p>
                      </a:txBody>
                      <a:tcPr>
                        <a:blipFill>
                          <a:blip r:embed="rId2"/>
                          <a:stretch>
                            <a:fillRect l="-97665" t="-380328" r="-210117" b="-24590"/>
                          </a:stretch>
                        </a:blipFill>
                      </a:tcPr>
                    </a:tc>
                    <a:tc>
                      <a:txBody>
                        <a:bodyPr/>
                        <a:lstStyle/>
                        <a:p>
                          <a:endParaRPr lang="zh-CN"/>
                        </a:p>
                      </a:txBody>
                      <a:tcPr>
                        <a:blipFill>
                          <a:blip r:embed="rId2"/>
                          <a:stretch>
                            <a:fillRect l="-204016" t="-380328" r="-116867" b="-24590"/>
                          </a:stretch>
                        </a:blipFill>
                      </a:tcPr>
                    </a:tc>
                    <a:tc>
                      <a:txBody>
                        <a:bodyPr/>
                        <a:lstStyle/>
                        <a:p>
                          <a:pPr algn="ctr"/>
                          <a:r>
                            <a:rPr lang="en-US" altLang="zh-CN" dirty="0"/>
                            <a:t>N</a:t>
                          </a:r>
                          <a:endParaRPr lang="zh-CN" altLang="en-US" dirty="0"/>
                        </a:p>
                      </a:txBody>
                      <a:tcPr/>
                    </a:tc>
                    <a:extLst>
                      <a:ext uri="{0D108BD9-81ED-4DB2-BD59-A6C34878D82A}">
                        <a16:rowId xmlns:a16="http://schemas.microsoft.com/office/drawing/2014/main" val="153680175"/>
                      </a:ext>
                    </a:extLst>
                  </a:tr>
                </a:tbl>
              </a:graphicData>
            </a:graphic>
          </p:graphicFrame>
        </mc:Fallback>
      </mc:AlternateContent>
      <mc:AlternateContent xmlns:mc="http://schemas.openxmlformats.org/markup-compatibility/2006" xmlns:a14="http://schemas.microsoft.com/office/drawing/2010/main">
        <mc:Choice Requires="a14">
          <p:sp>
            <p:nvSpPr>
              <p:cNvPr id="7" name="文本框 6">
                <a:extLst>
                  <a:ext uri="{FF2B5EF4-FFF2-40B4-BE49-F238E27FC236}">
                    <a16:creationId xmlns:a16="http://schemas.microsoft.com/office/drawing/2014/main" id="{E61F6B29-72C9-4314-9B24-120A8850D5CD}"/>
                  </a:ext>
                </a:extLst>
              </p:cNvPr>
              <p:cNvSpPr txBox="1"/>
              <p:nvPr/>
            </p:nvSpPr>
            <p:spPr>
              <a:xfrm>
                <a:off x="899592" y="1988840"/>
                <a:ext cx="7488832" cy="468205"/>
              </a:xfrm>
              <a:prstGeom prst="rect">
                <a:avLst/>
              </a:prstGeom>
              <a:noFill/>
            </p:spPr>
            <p:txBody>
              <a:bodyPr wrap="square" rtlCol="0">
                <a:spAutoFit/>
              </a:bodyPr>
              <a:lstStyle/>
              <a:p>
                <a:r>
                  <a:rPr lang="en-US" altLang="zh-CN" dirty="0">
                    <a:solidFill>
                      <a:schemeClr val="tx1"/>
                    </a:solidFill>
                  </a:rPr>
                  <a:t>Let the minimum feedback CIR tap block length be </a:t>
                </a:r>
                <a14:m>
                  <m:oMath xmlns:m="http://schemas.openxmlformats.org/officeDocument/2006/math">
                    <m:sSup>
                      <m:sSupPr>
                        <m:ctrlPr>
                          <a:rPr lang="en-US" altLang="zh-CN" i="1" kern="0">
                            <a:solidFill>
                              <a:srgbClr val="000000"/>
                            </a:solidFill>
                            <a:latin typeface="Cambria Math" panose="02040503050406030204" pitchFamily="18" charset="0"/>
                          </a:rPr>
                        </m:ctrlPr>
                      </m:sSupPr>
                      <m:e>
                        <m:r>
                          <a:rPr lang="en-US" altLang="zh-CN" i="1" kern="0">
                            <a:solidFill>
                              <a:srgbClr val="000000"/>
                            </a:solidFill>
                            <a:latin typeface="Cambria Math" panose="02040503050406030204" pitchFamily="18" charset="0"/>
                          </a:rPr>
                          <m:t>2</m:t>
                        </m:r>
                      </m:e>
                      <m:sup>
                        <m:r>
                          <a:rPr lang="en-US" altLang="zh-CN" i="1" kern="0">
                            <a:solidFill>
                              <a:srgbClr val="000000"/>
                            </a:solidFill>
                            <a:latin typeface="Cambria Math" panose="02040503050406030204" pitchFamily="18" charset="0"/>
                          </a:rPr>
                          <m:t>𝑘</m:t>
                        </m:r>
                      </m:sup>
                    </m:sSup>
                  </m:oMath>
                </a14:m>
                <a:r>
                  <a:rPr lang="en-US" altLang="zh-CN" dirty="0">
                    <a:solidFill>
                      <a:schemeClr val="tx1"/>
                    </a:solidFill>
                  </a:rPr>
                  <a:t> </a:t>
                </a:r>
                <a:endParaRPr lang="zh-CN" altLang="en-US" dirty="0">
                  <a:solidFill>
                    <a:schemeClr val="tx1"/>
                  </a:solidFill>
                </a:endParaRPr>
              </a:p>
            </p:txBody>
          </p:sp>
        </mc:Choice>
        <mc:Fallback xmlns="">
          <p:sp>
            <p:nvSpPr>
              <p:cNvPr id="7" name="文本框 6">
                <a:extLst>
                  <a:ext uri="{FF2B5EF4-FFF2-40B4-BE49-F238E27FC236}">
                    <a16:creationId xmlns:a16="http://schemas.microsoft.com/office/drawing/2014/main" id="{E61F6B29-72C9-4314-9B24-120A8850D5CD}"/>
                  </a:ext>
                </a:extLst>
              </p:cNvPr>
              <p:cNvSpPr txBox="1">
                <a:spLocks noRot="1" noChangeAspect="1" noMove="1" noResize="1" noEditPoints="1" noAdjustHandles="1" noChangeArrowheads="1" noChangeShapeType="1" noTextEdit="1"/>
              </p:cNvSpPr>
              <p:nvPr/>
            </p:nvSpPr>
            <p:spPr>
              <a:xfrm>
                <a:off x="899592" y="1988840"/>
                <a:ext cx="7488832" cy="468205"/>
              </a:xfrm>
              <a:prstGeom prst="rect">
                <a:avLst/>
              </a:prstGeom>
              <a:blipFill>
                <a:blip r:embed="rId3"/>
                <a:stretch>
                  <a:fillRect l="-1303" t="-9091" b="-28571"/>
                </a:stretch>
              </a:blipFill>
            </p:spPr>
            <p:txBody>
              <a:bodyPr/>
              <a:lstStyle/>
              <a:p>
                <a:r>
                  <a:rPr lang="zh-CN" altLang="en-US">
                    <a:noFill/>
                  </a:rPr>
                  <a:t> </a:t>
                </a:r>
              </a:p>
            </p:txBody>
          </p:sp>
        </mc:Fallback>
      </mc:AlternateContent>
      <p:sp>
        <p:nvSpPr>
          <p:cNvPr id="3" name="文本框 2">
            <a:extLst>
              <a:ext uri="{FF2B5EF4-FFF2-40B4-BE49-F238E27FC236}">
                <a16:creationId xmlns:a16="http://schemas.microsoft.com/office/drawing/2014/main" id="{2ECB6CE1-9BFA-4D14-8FF6-D9D0F11555EB}"/>
              </a:ext>
            </a:extLst>
          </p:cNvPr>
          <p:cNvSpPr txBox="1"/>
          <p:nvPr/>
        </p:nvSpPr>
        <p:spPr>
          <a:xfrm>
            <a:off x="1835696" y="5085184"/>
            <a:ext cx="5983261" cy="707886"/>
          </a:xfrm>
          <a:prstGeom prst="rect">
            <a:avLst/>
          </a:prstGeom>
          <a:noFill/>
        </p:spPr>
        <p:txBody>
          <a:bodyPr wrap="square" rtlCol="0">
            <a:spAutoFit/>
          </a:bodyPr>
          <a:lstStyle/>
          <a:p>
            <a:r>
              <a:rPr lang="en-US" altLang="zh-CN" sz="2000" dirty="0">
                <a:solidFill>
                  <a:schemeClr val="tx1"/>
                </a:solidFill>
              </a:rPr>
              <a:t>Note—N denotes the number of patterns defined for option3</a:t>
            </a:r>
            <a:r>
              <a:rPr lang="zh-CN" altLang="en-US" sz="2000" dirty="0">
                <a:solidFill>
                  <a:schemeClr val="tx1"/>
                </a:solidFill>
              </a:rPr>
              <a:t>，</a:t>
            </a:r>
            <a:r>
              <a:rPr lang="en-US" altLang="zh-CN" sz="2000" dirty="0">
                <a:solidFill>
                  <a:schemeClr val="tx1"/>
                </a:solidFill>
              </a:rPr>
              <a:t>which is TBD </a:t>
            </a:r>
            <a:endParaRPr lang="zh-CN" altLang="en-US" sz="2000" dirty="0">
              <a:solidFill>
                <a:schemeClr val="tx1"/>
              </a:solidFill>
            </a:endParaRPr>
          </a:p>
        </p:txBody>
      </p:sp>
    </p:spTree>
    <p:extLst>
      <p:ext uri="{BB962C8B-B14F-4D97-AF65-F5344CB8AC3E}">
        <p14:creationId xmlns:p14="http://schemas.microsoft.com/office/powerpoint/2010/main" val="1719847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Summary</a:t>
            </a:r>
            <a:endParaRPr lang="zh-CN" altLang="en-US" dirty="0"/>
          </a:p>
        </p:txBody>
      </p:sp>
      <p:sp>
        <p:nvSpPr>
          <p:cNvPr id="3" name="内容占位符 2"/>
          <p:cNvSpPr>
            <a:spLocks noGrp="1"/>
          </p:cNvSpPr>
          <p:nvPr>
            <p:ph idx="1"/>
          </p:nvPr>
        </p:nvSpPr>
        <p:spPr>
          <a:xfrm>
            <a:off x="611560" y="1556792"/>
            <a:ext cx="8424936" cy="4752528"/>
          </a:xfrm>
        </p:spPr>
        <p:txBody>
          <a:bodyPr/>
          <a:lstStyle/>
          <a:p>
            <a:pPr>
              <a:buFont typeface="Wingdings" panose="05000000000000000000" pitchFamily="2" charset="2"/>
              <a:buChar char="Ø"/>
            </a:pPr>
            <a:r>
              <a:rPr lang="en-US" altLang="zh-CN" dirty="0"/>
              <a:t>Three CIR bitmap pattern options are proposed in the contribution</a:t>
            </a:r>
          </a:p>
          <a:p>
            <a:pPr>
              <a:buFont typeface="Wingdings" panose="05000000000000000000" pitchFamily="2" charset="2"/>
              <a:buChar char="Ø"/>
            </a:pPr>
            <a:r>
              <a:rPr lang="en-US" altLang="zh-CN" dirty="0"/>
              <a:t>Consider all the tradeoff between complexity and flexibility, we think Option1 is better</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368415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References</a:t>
            </a:r>
            <a:endParaRPr lang="zh-CN" altLang="en-US" dirty="0"/>
          </a:p>
        </p:txBody>
      </p:sp>
      <p:sp>
        <p:nvSpPr>
          <p:cNvPr id="3" name="内容占位符 2"/>
          <p:cNvSpPr>
            <a:spLocks noGrp="1"/>
          </p:cNvSpPr>
          <p:nvPr>
            <p:ph idx="1"/>
          </p:nvPr>
        </p:nvSpPr>
        <p:spPr>
          <a:xfrm>
            <a:off x="350665" y="1751013"/>
            <a:ext cx="8784976" cy="4113213"/>
          </a:xfrm>
        </p:spPr>
        <p:txBody>
          <a:bodyPr/>
          <a:lstStyle/>
          <a:p>
            <a:r>
              <a:rPr lang="en-US" altLang="zh-CN" sz="1800" b="0" dirty="0"/>
              <a:t>[1] 15-23-0079-01-04ab-latest-consensus-on-uwb-sensing-for-802-15-4ab</a:t>
            </a:r>
          </a:p>
          <a:p>
            <a:r>
              <a:rPr lang="en-US" altLang="zh-CN" sz="1800" b="0" dirty="0"/>
              <a:t>[2] 15-23-0120-00-04ab-cir-report-size</a:t>
            </a:r>
          </a:p>
          <a:p>
            <a:r>
              <a:rPr lang="en-US" altLang="zh-CN" sz="1800" b="0"/>
              <a:t>[</a:t>
            </a:r>
            <a:r>
              <a:rPr lang="en-US" altLang="zh-CN" sz="1800" b="0" dirty="0"/>
              <a:t>3] P802.15.4z, Draft Standard for Low-Rate Wireless Networks</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567690439"/>
      </p:ext>
    </p:extLst>
  </p:cSld>
  <p:clrMapOvr>
    <a:masterClrMapping/>
  </p:clrMapOvr>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42213</TotalTime>
  <Words>777</Words>
  <Application>Microsoft Office PowerPoint</Application>
  <PresentationFormat>全屏显示(4:3)</PresentationFormat>
  <Paragraphs>164</Paragraphs>
  <Slides>8</Slides>
  <Notes>1</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8</vt:i4>
      </vt:variant>
    </vt:vector>
  </HeadingPairs>
  <TitlesOfParts>
    <vt:vector size="17" baseType="lpstr">
      <vt:lpstr>Arial Unicode MS</vt:lpstr>
      <vt:lpstr>MS Gothic</vt:lpstr>
      <vt:lpstr>宋体</vt:lpstr>
      <vt:lpstr>Calibri</vt:lpstr>
      <vt:lpstr>Cambria Math</vt:lpstr>
      <vt:lpstr>Microsoft Sans Serif</vt:lpstr>
      <vt:lpstr>Times New Roman</vt:lpstr>
      <vt:lpstr>Wingdings</vt:lpstr>
      <vt:lpstr>Office 主题</vt:lpstr>
      <vt:lpstr>PowerPoint 演示文稿</vt:lpstr>
      <vt:lpstr>Background</vt:lpstr>
      <vt:lpstr>CIR bitmap pattern: Option1 </vt:lpstr>
      <vt:lpstr>CIR bitmap pattern: Option2 </vt:lpstr>
      <vt:lpstr>CIR bitmap pattern: Option3 </vt:lpstr>
      <vt:lpstr>Comparison</vt:lpstr>
      <vt:lpstr>Summary</vt:lpstr>
      <vt:lpstr>References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on sensing and feedback procedure</dc:title>
  <dc:creator>liuchenchen</dc:creator>
  <cp:lastModifiedBy>liuchenchen</cp:lastModifiedBy>
  <cp:revision>520</cp:revision>
  <cp:lastPrinted>1601-01-01T00:00:00Z</cp:lastPrinted>
  <dcterms:created xsi:type="dcterms:W3CDTF">2020-06-15T07:09:50Z</dcterms:created>
  <dcterms:modified xsi:type="dcterms:W3CDTF">2023-05-15T13:14:14Z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(3)A1mLWpJ/OKym+jFhmVh2Ne94JR+Ky6FZOLGBWnqgrixH36fkUUZc01e9MupN5goHQljPGDt7
5RNnoRpTydxna0AzWIwHnWQvwnPrxkrr7cpZcKTglFWO01yPtqFZJcAKkGzOEUcUHpUYSg+9
OGbyAGQslt1kiv2YkxiJWpYUD8a/iErKU+NOMJWX2MPCEk6kxkHSrZ5BHs8v/tb8YrTxxoPF
J5vsD/SI3a2QZR5Ecf</vt:lpwstr>
  </property>
  <property fmtid="{D5CDD505-2E9C-101B-9397-08002B2CF9AE}" pid="3" name="_2015_ms_pID_7253431">
    <vt:lpwstr>f1YFalb04jWisjvJukmkV3v1sCwJb4Fq+/WHd9y2nyvtRgSJSinRv1
dMpwpXoYJ9ALTmuNYHJgLp/xFFCbgouM1sr2cglcEjI/4l44T+LPFz3o4z+QR5ISf1JqV+p0
p3IlYbpTwsem2BOz9+c00iInnTTBwoSUYVBmgCToDaeTFMrhEP3gT2mzRb6P1RZDy+zW3HQ7
rUlHkJ9DGmjit1IAiJD5vrDmIpgcqtG+/VSi</vt:lpwstr>
  </property>
  <property fmtid="{D5CDD505-2E9C-101B-9397-08002B2CF9AE}" pid="4" name="_2015_ms_pID_7253432">
    <vt:lpwstr>KtZDeaKr1tMC+tgiizJSeyg=</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1683790182</vt:lpwstr>
  </property>
</Properties>
</file>