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5.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139"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140"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141"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142"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143"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9EDE35D2-5602-477F-9FA2-65B0C61B2AB2}"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1"/>
          <p:cNvSpPr/>
          <p:nvPr/>
        </p:nvSpPr>
        <p:spPr>
          <a:xfrm>
            <a:off x="3288600" y="9736920"/>
            <a:ext cx="877320" cy="783720"/>
          </a:xfrm>
          <a:prstGeom prst="rect">
            <a:avLst/>
          </a:prstGeom>
          <a:noFill/>
          <a:ln w="0">
            <a:noFill/>
          </a:ln>
        </p:spPr>
        <p:style>
          <a:lnRef idx="0"/>
          <a:fillRef idx="0"/>
          <a:effectRef idx="0"/>
          <a:fontRef idx="minor"/>
        </p:style>
        <p:txBody>
          <a:bodyPr lIns="0" rIns="0" tIns="0" bIns="0" anchor="t">
            <a:noAutofit/>
          </a:bodyPr>
          <a:p>
            <a:pPr algn="r">
              <a:lnSpc>
                <a:spcPct val="100000"/>
              </a:lnSpc>
              <a:tabLst>
                <a:tab algn="l" pos="182880"/>
                <a:tab algn="l" pos="365760"/>
                <a:tab algn="l" pos="548640"/>
                <a:tab algn="l" pos="731520"/>
              </a:tabLst>
            </a:pPr>
            <a:fld id="{024661D3-76C5-4255-99AF-BFA0FF78E924}"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188" name="PlaceHolder 1"/>
          <p:cNvSpPr>
            <a:spLocks noGrp="1"/>
          </p:cNvSpPr>
          <p:nvPr>
            <p:ph type="body"/>
          </p:nvPr>
        </p:nvSpPr>
        <p:spPr>
          <a:xfrm>
            <a:off x="1036080" y="4777200"/>
            <a:ext cx="5679720" cy="450576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189" name="PlaceHolder 2"/>
          <p:cNvSpPr>
            <a:spLocks noGrp="1"/>
          </p:cNvSpPr>
          <p:nvPr>
            <p:ph type="sldImg"/>
          </p:nvPr>
        </p:nvSpPr>
        <p:spPr>
          <a:xfrm>
            <a:off x="1282680" y="760320"/>
            <a:ext cx="5191920" cy="373824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9960" cy="20088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802-15-23-0250-00</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2" name="CustomShape 3"/>
          <p:cNvSpPr/>
          <p:nvPr/>
        </p:nvSpPr>
        <p:spPr>
          <a:xfrm>
            <a:off x="685800" y="6475320"/>
            <a:ext cx="1726200" cy="292680"/>
          </a:xfrm>
          <a:prstGeom prst="rect">
            <a:avLst/>
          </a:prstGeom>
          <a:noFill/>
          <a:ln w="0">
            <a:noFill/>
          </a:ln>
        </p:spPr>
        <p:style>
          <a:lnRef idx="0"/>
          <a:fillRef idx="0"/>
          <a:effectRef idx="0"/>
          <a:fontRef idx="minor"/>
        </p:style>
        <p:txBody>
          <a:bodyPr lIns="0" rIns="0" tIns="0" bIns="0" anchor="t">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5" name="CustomShape 6"/>
          <p:cNvSpPr/>
          <p:nvPr/>
        </p:nvSpPr>
        <p:spPr>
          <a:xfrm>
            <a:off x="3749040" y="6475320"/>
            <a:ext cx="1726200" cy="292680"/>
          </a:xfrm>
          <a:prstGeom prst="rect">
            <a:avLst/>
          </a:prstGeom>
          <a:noFill/>
          <a:ln w="0">
            <a:noFill/>
          </a:ln>
        </p:spPr>
        <p:style>
          <a:lnRef idx="0"/>
          <a:fillRef idx="0"/>
          <a:effectRef idx="0"/>
          <a:fontRef idx="minor"/>
        </p:style>
        <p:txBody>
          <a:bodyPr lIns="0" rIns="0" tIns="0" bIns="0" anchor="t">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4856F162-638C-4CB6-B78E-B0DDCE8A073A}" type="slidenum">
              <a:rPr b="0" lang="en-IE" sz="2000" spc="-1" strike="noStrike">
                <a:solidFill>
                  <a:srgbClr val="000000"/>
                </a:solidFill>
                <a:latin typeface="Times New Roman"/>
                <a:ea typeface="DejaVu Sans"/>
              </a:rPr>
              <a:t>21</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26200" cy="292680"/>
          </a:xfrm>
          <a:prstGeom prst="rect">
            <a:avLst/>
          </a:prstGeom>
          <a:noFill/>
          <a:ln w="0">
            <a:noFill/>
          </a:ln>
        </p:spPr>
        <p:style>
          <a:lnRef idx="0"/>
          <a:fillRef idx="0"/>
          <a:effectRef idx="0"/>
          <a:fontRef idx="minor"/>
        </p:style>
        <p:txBody>
          <a:bodyPr lIns="0" rIns="0" tIns="0" bIns="0" anchor="t">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61760" cy="20088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May 2023</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777600"/>
            <a:ext cx="8228520" cy="114408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9" name="PlaceHolder 2"/>
          <p:cNvSpPr>
            <a:spLocks noGrp="1"/>
          </p:cNvSpPr>
          <p:nvPr>
            <p:ph type="body"/>
          </p:nvPr>
        </p:nvSpPr>
        <p:spPr>
          <a:xfrm>
            <a:off x="457200" y="2252520"/>
            <a:ext cx="8228520" cy="39765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9960" cy="20088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802-15-23-0250-00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48" name="CustomShape 3"/>
          <p:cNvSpPr/>
          <p:nvPr/>
        </p:nvSpPr>
        <p:spPr>
          <a:xfrm>
            <a:off x="685800" y="6475320"/>
            <a:ext cx="1726200" cy="292680"/>
          </a:xfrm>
          <a:prstGeom prst="rect">
            <a:avLst/>
          </a:prstGeom>
          <a:noFill/>
          <a:ln w="0">
            <a:noFill/>
          </a:ln>
        </p:spPr>
        <p:style>
          <a:lnRef idx="0"/>
          <a:fillRef idx="0"/>
          <a:effectRef idx="0"/>
          <a:fontRef idx="minor"/>
        </p:style>
        <p:txBody>
          <a:bodyPr lIns="0" rIns="0" tIns="0" bIns="0" anchor="t">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51" name="CustomShape 6"/>
          <p:cNvSpPr/>
          <p:nvPr/>
        </p:nvSpPr>
        <p:spPr>
          <a:xfrm>
            <a:off x="3749040" y="6475320"/>
            <a:ext cx="1726200" cy="292680"/>
          </a:xfrm>
          <a:prstGeom prst="rect">
            <a:avLst/>
          </a:prstGeom>
          <a:noFill/>
          <a:ln w="0">
            <a:noFill/>
          </a:ln>
        </p:spPr>
        <p:style>
          <a:lnRef idx="0"/>
          <a:fillRef idx="0"/>
          <a:effectRef idx="0"/>
          <a:fontRef idx="minor"/>
        </p:style>
        <p:txBody>
          <a:bodyPr lIns="0" rIns="0" tIns="0" bIns="0" anchor="t">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071D21D6-A859-44C3-A41F-7F11B33532C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6200" cy="292680"/>
          </a:xfrm>
          <a:prstGeom prst="rect">
            <a:avLst/>
          </a:prstGeom>
          <a:noFill/>
          <a:ln w="0">
            <a:noFill/>
          </a:ln>
        </p:spPr>
        <p:style>
          <a:lnRef idx="0"/>
          <a:fillRef idx="0"/>
          <a:effectRef idx="0"/>
          <a:fontRef idx="minor"/>
        </p:style>
        <p:txBody>
          <a:bodyPr lIns="0" rIns="0" tIns="0" bIns="0" anchor="t">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61760" cy="20088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May 2023</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9960" cy="20088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802-15-23-0250-00</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94" name="CustomShape 3"/>
          <p:cNvSpPr/>
          <p:nvPr/>
        </p:nvSpPr>
        <p:spPr>
          <a:xfrm>
            <a:off x="685800" y="6475320"/>
            <a:ext cx="1726200" cy="292680"/>
          </a:xfrm>
          <a:prstGeom prst="rect">
            <a:avLst/>
          </a:prstGeom>
          <a:noFill/>
          <a:ln w="0">
            <a:noFill/>
          </a:ln>
        </p:spPr>
        <p:style>
          <a:lnRef idx="0"/>
          <a:fillRef idx="0"/>
          <a:effectRef idx="0"/>
          <a:fontRef idx="minor"/>
        </p:style>
        <p:txBody>
          <a:bodyPr lIns="0" rIns="0" tIns="0" bIns="0" anchor="t">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97" name="CustomShape 6"/>
          <p:cNvSpPr/>
          <p:nvPr/>
        </p:nvSpPr>
        <p:spPr>
          <a:xfrm>
            <a:off x="3749040" y="6475320"/>
            <a:ext cx="1726200" cy="292680"/>
          </a:xfrm>
          <a:prstGeom prst="rect">
            <a:avLst/>
          </a:prstGeom>
          <a:noFill/>
          <a:ln w="0">
            <a:noFill/>
          </a:ln>
        </p:spPr>
        <p:style>
          <a:lnRef idx="0"/>
          <a:fillRef idx="0"/>
          <a:effectRef idx="0"/>
          <a:fontRef idx="minor"/>
        </p:style>
        <p:txBody>
          <a:bodyPr lIns="0" rIns="0" tIns="0" bIns="0" anchor="t">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9E7D1837-B774-4E47-B4D3-16F3F777FF9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26200" cy="292680"/>
          </a:xfrm>
          <a:prstGeom prst="rect">
            <a:avLst/>
          </a:prstGeom>
          <a:noFill/>
          <a:ln w="0">
            <a:noFill/>
          </a:ln>
        </p:spPr>
        <p:style>
          <a:lnRef idx="0"/>
          <a:fillRef idx="0"/>
          <a:effectRef idx="0"/>
          <a:fontRef idx="minor"/>
        </p:style>
        <p:txBody>
          <a:bodyPr lIns="0" rIns="0" tIns="0" bIns="0" anchor="t">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61760" cy="20088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May 2023</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datatracker.ietf.org/meeting/116/proceedings" TargetMode="External"/><Relationship Id="rId2"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hyperlink" Target="https://datatracker.ietf.org/doc/minutes-116-raw-202303310300/" TargetMode="External"/><Relationship Id="rId2" Type="http://schemas.openxmlformats.org/officeDocument/2006/relationships/hyperlink" Target="https://www.meetecho.com/ietf116/recordings#RAW" TargetMode="External"/><Relationship Id="rId3" Type="http://schemas.openxmlformats.org/officeDocument/2006/relationships/hyperlink" Target="https://datatracker.ietf.org/doc/draft-ietf-raw-use-cases/" TargetMode="External"/><Relationship Id="rId4" Type="http://schemas.openxmlformats.org/officeDocument/2006/relationships/hyperlink" Target="https://datatracker.ietf.org/doc/draft-ietf-raw-technologies/" TargetMode="External"/><Relationship Id="rId5"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hyperlink" Target="https://datatracker.ietf.org/doc/draft-ietf-raw-architecture/" TargetMode="External"/><Relationship Id="rId2" Type="http://schemas.openxmlformats.org/officeDocument/2006/relationships/hyperlink" Target="https://datatracker.ietf.org/doc/draft-ietf-raw-oam-support/" TargetMode="External"/><Relationship Id="rId3" Type="http://schemas.openxmlformats.org/officeDocument/2006/relationships/hyperlink" Target="https://datatracker.ietf.org/doc/draft-ietf-raw-framework/" TargetMode="External"/><Relationship Id="rId4" Type="http://schemas.openxmlformats.org/officeDocument/2006/relationships/hyperlink" Target="https://datatracker.ietf.org/doc/draft-ietf-raw-industrial-requirements/" TargetMode="External"/><Relationship Id="rId5"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hyperlink" Target="https://datatracker.ietf.org/doc/minutes-116-6lo/" TargetMode="External"/><Relationship Id="rId2" Type="http://schemas.openxmlformats.org/officeDocument/2006/relationships/hyperlink" Target="https://www.meetecho.com/ietf116/recordings#6LO" TargetMode="External"/><Relationship Id="rId3" Type="http://schemas.openxmlformats.org/officeDocument/2006/relationships/hyperlink" Target="https://datatracker.ietf.org/doc/draft&#8208;ietf&#8208;6lo&#8208;nfc/" TargetMode="External"/><Relationship Id="rId4" Type="http://schemas.openxmlformats.org/officeDocument/2006/relationships/hyperlink" Target="https://datatracker.ietf.org/doc/draft&#8208;ietf&#8208;6lo&#8208;use-cases/" TargetMode="External"/><Relationship Id="rId5" Type="http://schemas.openxmlformats.org/officeDocument/2006/relationships/slideLayout" Target="../slideLayouts/slideLayout25.xml"/>
</Relationships>
</file>

<file path=ppt/slides/_rels/slide17.xml.rels><?xml version="1.0" encoding="UTF-8"?>
<Relationships xmlns="http://schemas.openxmlformats.org/package/2006/relationships"><Relationship Id="rId1" Type="http://schemas.openxmlformats.org/officeDocument/2006/relationships/hyperlink" Target="https://datatracker.ietf.org/doc/draft&#8208;ietf&#8208;6lo&#8208;multicast&#8208;registration/" TargetMode="External"/><Relationship Id="rId2" Type="http://schemas.openxmlformats.org/officeDocument/2006/relationships/hyperlink" Target="https://datatracker.ietf.org/doc//draft-gomez-6lo-schc-15dot4/" TargetMode="External"/><Relationship Id="rId3" Type="http://schemas.openxmlformats.org/officeDocument/2006/relationships/hyperlink" Target="https://datatracker.ietf.org/doc/draft-ietf-6lo-path-aware-semantic-addressing/" TargetMode="External"/><Relationship Id="rId4" Type="http://schemas.openxmlformats.org/officeDocument/2006/relationships/slideLayout" Target="../slideLayouts/slideLayout25.xml"/>
</Relationships>
</file>

<file path=ppt/slides/_rels/slide18.xml.rels><?xml version="1.0" encoding="UTF-8"?>
<Relationships xmlns="http://schemas.openxmlformats.org/package/2006/relationships"><Relationship Id="rId1" Type="http://schemas.openxmlformats.org/officeDocument/2006/relationships/hyperlink" Target="https://datatracker.ietf.org/doc/minutes-116-lpwan-202303300400/" TargetMode="External"/><Relationship Id="rId2" Type="http://schemas.openxmlformats.org/officeDocument/2006/relationships/hyperlink" Target="https://www.meetecho.com/ietf116/recordings#LPWAN" TargetMode="External"/><Relationship Id="rId3" Type="http://schemas.openxmlformats.org/officeDocument/2006/relationships/hyperlink" Target="https://datatracker.ietf.org/doc/draft-ietf-lpwan-schc-over-sigfox/" TargetMode="External"/><Relationship Id="rId4" Type="http://schemas.openxmlformats.org/officeDocument/2006/relationships/hyperlink" Target="https://datatracker.ietf.org/doc/draft-ietf-lpwan-schc-compound-ack/" TargetMode="External"/><Relationship Id="rId5" Type="http://schemas.openxmlformats.org/officeDocument/2006/relationships/slideLayout" Target="../slideLayouts/slideLayout25.xml"/>
</Relationships>
</file>

<file path=ppt/slides/_rels/slide19.xml.rels><?xml version="1.0" encoding="UTF-8"?>
<Relationships xmlns="http://schemas.openxmlformats.org/package/2006/relationships"><Relationship Id="rId1" Type="http://schemas.openxmlformats.org/officeDocument/2006/relationships/hyperlink" Target="https://datatracker.ietf.org/doc/minutes-116-lake-202303300030/" TargetMode="External"/><Relationship Id="rId2" Type="http://schemas.openxmlformats.org/officeDocument/2006/relationships/hyperlink" Target="https://www.meetecho.com/ietf116/recordings#LAKE" TargetMode="External"/><Relationship Id="rId3" Type="http://schemas.openxmlformats.org/officeDocument/2006/relationships/hyperlink" Target="https://datatracker.ietf.org/doc/draft-ietf-lake-edhoc/" TargetMode="External"/><Relationship Id="rId4" Type="http://schemas.openxmlformats.org/officeDocument/2006/relationships/hyperlink" Target="https://datatracker.ietf.org/doc/draft-ietf-lake-traces/" TargetMode="External"/><Relationship Id="rId5"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hyperlink" Target="https://datatracker.ietf.org/doc/minutes-116-suit/" TargetMode="External"/><Relationship Id="rId2" Type="http://schemas.openxmlformats.org/officeDocument/2006/relationships/hyperlink" Target="https://www.meetecho.com/ietf116/recordings#SUIT" TargetMode="External"/><Relationship Id="rId3" Type="http://schemas.openxmlformats.org/officeDocument/2006/relationships/hyperlink" Target="https://datatracker.ietf.org/doc/draft-ietf-suit-manifest/" TargetMode="External"/><Relationship Id="rId4" Type="http://schemas.openxmlformats.org/officeDocument/2006/relationships/hyperlink" Target="https://datatracker.ietf.org/doc/draft-ietf-suit-firmware-encryption/" TargetMode="External"/><Relationship Id="rId5" Type="http://schemas.openxmlformats.org/officeDocument/2006/relationships/hyperlink" Target="https://datatracker.ietf.org/doc/draft-ietf-suit-report/" TargetMode="External"/><Relationship Id="rId6" Type="http://schemas.openxmlformats.org/officeDocument/2006/relationships/hyperlink" Target="https://datatracker.ietf.org/doc/draft-ietf-suit-mud/" TargetMode="External"/><Relationship Id="rId7" Type="http://schemas.openxmlformats.org/officeDocument/2006/relationships/hyperlink" Target="https://datatracker.ietf.org/doc/draft-ietf-suit-trust-domains/" TargetMode="External"/><Relationship Id="rId8" Type="http://schemas.openxmlformats.org/officeDocument/2006/relationships/hyperlink" Target="https://datatracker.ietf.org/doc/draft-ietf-suit-update-management/" TargetMode="External"/><Relationship Id="rId9" Type="http://schemas.openxmlformats.org/officeDocument/2006/relationships/hyperlink" Target="https://datatracker.ietf.org/doc/draft-moran-suit-mti/" TargetMode="External"/><Relationship Id="rId10" Type="http://schemas.openxmlformats.org/officeDocument/2006/relationships/slideLayout" Target="../slideLayouts/slideLayout25.xml"/>
</Relationships>
</file>

<file path=ppt/slides/_rels/slide21.xml.rels><?xml version="1.0" encoding="UTF-8"?>
<Relationships xmlns="http://schemas.openxmlformats.org/package/2006/relationships"><Relationship Id="rId1" Type="http://schemas.openxmlformats.org/officeDocument/2006/relationships/hyperlink" Target="https://datatracker.ietf.org/doc/bof-requests" TargetMode="External"/><Relationship Id="rId2" Type="http://schemas.openxmlformats.org/officeDocument/2006/relationships/hyperlink" Target="https://datatracker.ietf.org/wg/bofs/" TargetMode="External"/><Relationship Id="rId3"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hyperlink" Target="http://standards.ieee.org/about/sasb/patcom/materials.html" TargetMode="External"/><Relationship Id="rId3"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opman/sect6.html" TargetMode="External"/><Relationship Id="rId3"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tandards.ieee.org/faqs/copyrights.html/" TargetMode="External"/><Relationship Id="rId5" Type="http://schemas.openxmlformats.org/officeDocument/2006/relationships/hyperlink" Target="http://standards.ieee.org/develop/policies/best_practices_for_ieee_standards_development_051215.pdf" TargetMode="External"/><Relationship Id="rId6" Type="http://schemas.openxmlformats.org/officeDocument/2006/relationships/hyperlink" Target="https://standards.ieee.org/about/policies/opman/sect6.html" TargetMode="External"/><Relationship Id="rId7"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4" name="CustomShape 1"/>
          <p:cNvSpPr/>
          <p:nvPr/>
        </p:nvSpPr>
        <p:spPr>
          <a:xfrm>
            <a:off x="152280" y="609480"/>
            <a:ext cx="8979120" cy="46137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182880"/>
                <a:tab algn="l" pos="365760"/>
                <a:tab algn="l" pos="548640"/>
                <a:tab algn="l" pos="731520"/>
              </a:tabLst>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tabLst>
                <a:tab algn="l" pos="182880"/>
                <a:tab algn="l" pos="365760"/>
                <a:tab algn="l" pos="548640"/>
                <a:tab algn="l" pos="731520"/>
              </a:tabLst>
            </a:pPr>
            <a:endParaRPr b="0" lang="en-US" sz="18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SC IETF May Slides</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Date Submitted: 14</a:t>
            </a:r>
            <a:r>
              <a:rPr b="1" lang="en-IE" sz="1600" spc="-1" strike="noStrike" baseline="33000">
                <a:solidFill>
                  <a:srgbClr val="000000"/>
                </a:solidFill>
                <a:latin typeface="Times New Roman"/>
                <a:ea typeface="DejaVu Sans"/>
              </a:rPr>
              <a:t>h</a:t>
            </a:r>
            <a:r>
              <a:rPr b="1" lang="en-IE" sz="1600" spc="-1" strike="noStrike">
                <a:solidFill>
                  <a:srgbClr val="000000"/>
                </a:solidFill>
                <a:latin typeface="Times New Roman"/>
                <a:ea typeface="DejaVu Sans"/>
              </a:rPr>
              <a:t> May, 2023</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SC IETF Slides</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0" lang="en-IE" sz="1600" spc="-1" strike="noStrike">
                <a:solidFill>
                  <a:srgbClr val="000000"/>
                </a:solidFill>
                <a:latin typeface="Times New Roman"/>
                <a:ea typeface="DejaVu Sans"/>
              </a:rPr>
              <a:t>Opening Report and slides for SC IETF Meeting.</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CustomShape 1"/>
          <p:cNvSpPr/>
          <p:nvPr/>
        </p:nvSpPr>
        <p:spPr>
          <a:xfrm>
            <a:off x="457200" y="777600"/>
            <a:ext cx="8228520" cy="11440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Agenda for May</a:t>
            </a:r>
            <a:endParaRPr b="0" lang="en-US" sz="4400" spc="-1" strike="noStrike">
              <a:solidFill>
                <a:srgbClr val="000000"/>
              </a:solidFill>
              <a:latin typeface="Arial"/>
            </a:endParaRPr>
          </a:p>
        </p:txBody>
      </p:sp>
      <p:sp>
        <p:nvSpPr>
          <p:cNvPr id="164" name="CustomShape 2"/>
          <p:cNvSpPr/>
          <p:nvPr/>
        </p:nvSpPr>
        <p:spPr>
          <a:xfrm>
            <a:off x="457200" y="2252520"/>
            <a:ext cx="8228520" cy="3976560"/>
          </a:xfrm>
          <a:prstGeom prst="rect">
            <a:avLst/>
          </a:prstGeom>
          <a:noFill/>
          <a:ln w="0">
            <a:noFill/>
          </a:ln>
        </p:spPr>
        <p:style>
          <a:lnRef idx="0"/>
          <a:fillRef idx="0"/>
          <a:effectRef idx="0"/>
          <a:fontRef idx="minor"/>
        </p:style>
        <p:txBody>
          <a:bodyPr lIns="0" rIns="0" tIns="0" bIns="0" anchor="t">
            <a:normAutofit/>
          </a:bodyPr>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Discuss what has happened since IETF 11</a:t>
            </a:r>
            <a:r>
              <a:rPr b="0" lang="en-US" sz="3200" spc="-1" strike="noStrike">
                <a:solidFill>
                  <a:srgbClr val="000000"/>
                </a:solidFill>
                <a:latin typeface="Arial"/>
                <a:ea typeface="DejaVu Sans"/>
              </a:rPr>
              <a:t>6 in Yokohama (March 25 – 31, 2023)</a:t>
            </a:r>
            <a:endParaRPr b="0" lang="en-US" sz="3200" spc="-1" strike="noStrike">
              <a:solidFill>
                <a:srgbClr val="000000"/>
              </a:solidFill>
              <a:latin typeface="Arial"/>
            </a:endParaRPr>
          </a:p>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Discuss what will be going on before IETF 117 in San Francisco (July 22 – 28, 2023)</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CustomShape 1"/>
          <p:cNvSpPr/>
          <p:nvPr/>
        </p:nvSpPr>
        <p:spPr>
          <a:xfrm>
            <a:off x="457200" y="777600"/>
            <a:ext cx="8228520" cy="11440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IETF 116</a:t>
            </a:r>
            <a:endParaRPr b="0" lang="en-US" sz="4400" spc="-1" strike="noStrike">
              <a:solidFill>
                <a:srgbClr val="000000"/>
              </a:solidFill>
              <a:latin typeface="Arial"/>
            </a:endParaRPr>
          </a:p>
        </p:txBody>
      </p:sp>
      <p:sp>
        <p:nvSpPr>
          <p:cNvPr id="166" name="CustomShape 2"/>
          <p:cNvSpPr/>
          <p:nvPr/>
        </p:nvSpPr>
        <p:spPr>
          <a:xfrm>
            <a:off x="457200" y="2252520"/>
            <a:ext cx="8228520" cy="3976560"/>
          </a:xfrm>
          <a:prstGeom prst="rect">
            <a:avLst/>
          </a:prstGeom>
          <a:noFill/>
          <a:ln w="0">
            <a:noFill/>
          </a:ln>
        </p:spPr>
        <p:style>
          <a:lnRef idx="0"/>
          <a:fillRef idx="0"/>
          <a:effectRef idx="0"/>
          <a:fontRef idx="minor"/>
        </p:style>
        <p:txBody>
          <a:bodyPr lIns="0" rIns="0" tIns="0" bIns="0" anchor="t">
            <a:normAutofit/>
          </a:bodyPr>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IETF 116 was held in </a:t>
            </a:r>
            <a:r>
              <a:rPr b="0" lang="en-US" sz="3200" spc="-1" strike="noStrike">
                <a:solidFill>
                  <a:srgbClr val="000000"/>
                </a:solidFill>
                <a:latin typeface="Arial"/>
                <a:ea typeface="DejaVu Sans"/>
              </a:rPr>
              <a:t>Yokohama, Japan between 25</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March and 31</a:t>
            </a:r>
            <a:r>
              <a:rPr b="0" lang="en-US" sz="3200" spc="-1" strike="noStrike" baseline="33000">
                <a:solidFill>
                  <a:srgbClr val="000000"/>
                </a:solidFill>
                <a:latin typeface="Arial"/>
                <a:ea typeface="DejaVu Sans"/>
              </a:rPr>
              <a:t>st</a:t>
            </a:r>
            <a:r>
              <a:rPr b="0" lang="en-US" sz="3200" spc="-1" strike="noStrike">
                <a:solidFill>
                  <a:srgbClr val="000000"/>
                </a:solidFill>
                <a:latin typeface="Arial"/>
                <a:ea typeface="DejaVu Sans"/>
              </a:rPr>
              <a:t> of March, 2023.</a:t>
            </a:r>
            <a:endParaRPr b="0" lang="en-US" sz="3200" spc="-1" strike="noStrike">
              <a:solidFill>
                <a:srgbClr val="000000"/>
              </a:solidFill>
              <a:latin typeface="Arial"/>
            </a:endParaRPr>
          </a:p>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The proceedings are available:</a:t>
            </a:r>
            <a:endParaRPr b="0" lang="en-US" sz="3200" spc="-1" strike="noStrike">
              <a:solidFill>
                <a:srgbClr val="000000"/>
              </a:solidFill>
              <a:latin typeface="Arial"/>
            </a:endParaRPr>
          </a:p>
          <a:p>
            <a:pPr lvl="1" marL="432000" indent="-2160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1"/>
              </a:rPr>
              <a:t>https://datatracker.ietf.org/meeting/116/proceedings</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CustomShape 1"/>
          <p:cNvSpPr/>
          <p:nvPr/>
        </p:nvSpPr>
        <p:spPr>
          <a:xfrm>
            <a:off x="457200" y="777600"/>
            <a:ext cx="8228520" cy="11440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IETF 117</a:t>
            </a:r>
            <a:endParaRPr b="0" lang="en-US" sz="4400" spc="-1" strike="noStrike">
              <a:solidFill>
                <a:srgbClr val="000000"/>
              </a:solidFill>
              <a:latin typeface="Arial"/>
            </a:endParaRPr>
          </a:p>
        </p:txBody>
      </p:sp>
      <p:sp>
        <p:nvSpPr>
          <p:cNvPr id="168" name="CustomShape 2"/>
          <p:cNvSpPr/>
          <p:nvPr/>
        </p:nvSpPr>
        <p:spPr>
          <a:xfrm>
            <a:off x="457200" y="2252520"/>
            <a:ext cx="8228520" cy="3976560"/>
          </a:xfrm>
          <a:prstGeom prst="rect">
            <a:avLst/>
          </a:prstGeom>
          <a:noFill/>
          <a:ln w="0">
            <a:noFill/>
          </a:ln>
        </p:spPr>
        <p:style>
          <a:lnRef idx="0"/>
          <a:fillRef idx="0"/>
          <a:effectRef idx="0"/>
          <a:fontRef idx="minor"/>
        </p:style>
        <p:txBody>
          <a:bodyPr lIns="0" rIns="0" tIns="0" bIns="0" anchor="t">
            <a:normAutofit/>
          </a:bodyPr>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IETF 117 will be held in San Francisco, CA, USA between 22</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July and 28</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July, 2023.</a:t>
            </a:r>
            <a:endParaRPr b="0" lang="en-US" sz="3200" spc="-1" strike="noStrike">
              <a:solidFill>
                <a:srgbClr val="000000"/>
              </a:solidFill>
              <a:latin typeface="Arial"/>
            </a:endParaRPr>
          </a:p>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Registration is now open:</a:t>
            </a:r>
            <a:endParaRPr b="0" lang="en-US" sz="3200" spc="-1" strike="noStrike">
              <a:solidFill>
                <a:srgbClr val="000000"/>
              </a:solidFill>
              <a:latin typeface="Arial"/>
            </a:endParaRPr>
          </a:p>
          <a:p>
            <a:pPr lvl="1" marL="432000" indent="-2160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ea typeface="DejaVu Sans"/>
              </a:rPr>
              <a:t>https://registration.ietf.org/</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CustomShape 1"/>
          <p:cNvSpPr/>
          <p:nvPr/>
        </p:nvSpPr>
        <p:spPr>
          <a:xfrm>
            <a:off x="457200" y="777600"/>
            <a:ext cx="8228520" cy="11440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Working groups to cover</a:t>
            </a:r>
            <a:endParaRPr b="0" lang="en-US" sz="4400" spc="-1" strike="noStrike">
              <a:solidFill>
                <a:srgbClr val="000000"/>
              </a:solidFill>
              <a:latin typeface="Arial"/>
            </a:endParaRPr>
          </a:p>
        </p:txBody>
      </p:sp>
      <p:sp>
        <p:nvSpPr>
          <p:cNvPr id="170" name="CustomShape 2"/>
          <p:cNvSpPr/>
          <p:nvPr/>
        </p:nvSpPr>
        <p:spPr>
          <a:xfrm>
            <a:off x="457200" y="2252520"/>
            <a:ext cx="8228520" cy="3976560"/>
          </a:xfrm>
          <a:prstGeom prst="rect">
            <a:avLst/>
          </a:prstGeom>
          <a:noFill/>
          <a:ln w="0">
            <a:noFill/>
          </a:ln>
        </p:spPr>
        <p:style>
          <a:lnRef idx="0"/>
          <a:fillRef idx="0"/>
          <a:effectRef idx="0"/>
          <a:fontRef idx="minor"/>
        </p:style>
        <p:txBody>
          <a:bodyPr lIns="0" rIns="0" tIns="0" bIns="0" anchor="t">
            <a:normAutofit fontScale="88000"/>
          </a:bodyPr>
          <a:p>
            <a:pPr marL="259920" indent="-2599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Raw – Reliable and Available Wireless</a:t>
            </a:r>
            <a:endParaRPr b="0" lang="en-US" sz="3200" spc="-1" strike="noStrike">
              <a:solidFill>
                <a:srgbClr val="000000"/>
              </a:solidFill>
              <a:latin typeface="Arial"/>
            </a:endParaRPr>
          </a:p>
          <a:p>
            <a:pPr marL="259920" indent="-2599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6lo – IPv6 over Networks of Resource-constrained Nodes</a:t>
            </a:r>
            <a:endParaRPr b="0" lang="en-US" sz="3200" spc="-1" strike="noStrike">
              <a:solidFill>
                <a:srgbClr val="000000"/>
              </a:solidFill>
              <a:latin typeface="Arial"/>
            </a:endParaRPr>
          </a:p>
          <a:p>
            <a:pPr marL="259920" indent="-2599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Lpwan – IPv6 over Low Power Wide-Area Networks</a:t>
            </a:r>
            <a:endParaRPr b="0" lang="en-US" sz="3200" spc="-1" strike="noStrike">
              <a:solidFill>
                <a:srgbClr val="000000"/>
              </a:solidFill>
              <a:latin typeface="Arial"/>
            </a:endParaRPr>
          </a:p>
          <a:p>
            <a:pPr marL="259920" indent="-2599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Lake – Lightweight Authenticated Key Exchange</a:t>
            </a:r>
            <a:endParaRPr b="0" lang="en-US" sz="3200" spc="-1" strike="noStrike">
              <a:solidFill>
                <a:srgbClr val="000000"/>
              </a:solidFill>
              <a:latin typeface="Arial"/>
            </a:endParaRPr>
          </a:p>
          <a:p>
            <a:pPr marL="259920" indent="-2599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Suit – Software Updates for Internet of Things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CustomShape 1"/>
          <p:cNvSpPr/>
          <p:nvPr/>
        </p:nvSpPr>
        <p:spPr>
          <a:xfrm>
            <a:off x="457200" y="725040"/>
            <a:ext cx="8228520" cy="124956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Raw – Reliable and Available Wireless</a:t>
            </a:r>
            <a:endParaRPr b="0" lang="en-US" sz="4400" spc="-1" strike="noStrike">
              <a:solidFill>
                <a:srgbClr val="000000"/>
              </a:solidFill>
              <a:latin typeface="Arial"/>
            </a:endParaRPr>
          </a:p>
        </p:txBody>
      </p:sp>
      <p:sp>
        <p:nvSpPr>
          <p:cNvPr id="172" name="CustomShape 2"/>
          <p:cNvSpPr/>
          <p:nvPr/>
        </p:nvSpPr>
        <p:spPr>
          <a:xfrm>
            <a:off x="457200" y="2252520"/>
            <a:ext cx="8228520" cy="3976560"/>
          </a:xfrm>
          <a:prstGeom prst="rect">
            <a:avLst/>
          </a:prstGeom>
          <a:noFill/>
          <a:ln w="0">
            <a:noFill/>
          </a:ln>
        </p:spPr>
        <p:style>
          <a:lnRef idx="0"/>
          <a:fillRef idx="0"/>
          <a:effectRef idx="0"/>
          <a:fontRef idx="minor"/>
        </p:style>
        <p:txBody>
          <a:bodyPr lIns="0" rIns="0" tIns="0" bIns="0" anchor="t">
            <a:normAutofit fontScale="69000"/>
          </a:bodyPr>
          <a:p>
            <a:pPr marL="183600" indent="-1836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Did meet in 116, has not indicated whether will meet in 117.</a:t>
            </a:r>
            <a:endParaRPr b="0" lang="en-US" sz="3200" spc="-1" strike="noStrike">
              <a:solidFill>
                <a:srgbClr val="000000"/>
              </a:solidFill>
              <a:latin typeface="Arial"/>
            </a:endParaRPr>
          </a:p>
          <a:p>
            <a:pPr lvl="1" marL="298080" indent="-1490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00"/>
                </a:solidFill>
                <a:uFillTx/>
                <a:latin typeface="Arial"/>
                <a:ea typeface="DejaVu Sans"/>
                <a:hlinkClick r:id="rId1"/>
              </a:rPr>
              <a:t>Minutes</a:t>
            </a:r>
            <a:endParaRPr b="0" lang="en-US" sz="3200" spc="-1" strike="noStrike">
              <a:solidFill>
                <a:srgbClr val="000000"/>
              </a:solidFill>
              <a:latin typeface="Arial"/>
            </a:endParaRPr>
          </a:p>
          <a:p>
            <a:pPr lvl="1" marL="298080" indent="-1490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00"/>
                </a:solidFill>
                <a:uFillTx/>
                <a:latin typeface="Arial"/>
                <a:ea typeface="DejaVu Sans"/>
                <a:hlinkClick r:id="rId2"/>
              </a:rPr>
              <a:t>Session recording</a:t>
            </a:r>
            <a:endParaRPr b="0" lang="en-US" sz="3200" spc="-1" strike="noStrike">
              <a:solidFill>
                <a:srgbClr val="000000"/>
              </a:solidFill>
              <a:latin typeface="Arial"/>
            </a:endParaRPr>
          </a:p>
          <a:p>
            <a:pPr marL="183600" indent="-1836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Document Status</a:t>
            </a:r>
            <a:endParaRPr b="0" lang="en-US" sz="3200" spc="-1" strike="noStrike">
              <a:solidFill>
                <a:srgbClr val="000000"/>
              </a:solidFill>
              <a:latin typeface="Arial"/>
            </a:endParaRPr>
          </a:p>
          <a:p>
            <a:pPr lvl="1" marL="298080" indent="-1490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 </a:t>
            </a:r>
            <a:r>
              <a:rPr b="0" lang="en-US" sz="3200" spc="-1" strike="noStrike">
                <a:solidFill>
                  <a:srgbClr val="000000"/>
                </a:solidFill>
                <a:latin typeface="Arial"/>
                <a:ea typeface="DejaVu Sans"/>
              </a:rPr>
              <a:t>L-Band Digital Aeronautical Communications System (LDACS) was published as RFC9372</a:t>
            </a:r>
            <a:endParaRPr b="0" lang="en-US" sz="3200" spc="-1" strike="noStrike">
              <a:solidFill>
                <a:srgbClr val="000000"/>
              </a:solidFill>
              <a:latin typeface="Arial"/>
            </a:endParaRPr>
          </a:p>
          <a:p>
            <a:pPr lvl="1" marL="367560" indent="-1836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ea typeface="DejaVu Sans"/>
              </a:rPr>
              <a:t>RFC Editor queue</a:t>
            </a:r>
            <a:endParaRPr b="0" lang="en-US" sz="2800" spc="-1" strike="noStrike">
              <a:solidFill>
                <a:srgbClr val="000000"/>
              </a:solidFill>
              <a:latin typeface="Arial"/>
            </a:endParaRPr>
          </a:p>
          <a:p>
            <a:pPr lvl="2" marL="447120" indent="-14904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ea typeface="DejaVu Sans"/>
                <a:hlinkClick r:id="rId3"/>
              </a:rPr>
              <a:t>https://datatracker.ietf.org/doc/draft-ietf-raw-use-cases/</a:t>
            </a:r>
            <a:endParaRPr b="0" lang="en-US" sz="2400" spc="-1" strike="noStrike">
              <a:solidFill>
                <a:srgbClr val="000000"/>
              </a:solidFill>
              <a:latin typeface="Arial"/>
            </a:endParaRPr>
          </a:p>
          <a:p>
            <a:pPr lvl="1" marL="367560" indent="-1836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ea typeface="DejaVu Sans"/>
              </a:rPr>
              <a:t>Awaiting write up</a:t>
            </a:r>
            <a:endParaRPr b="0" lang="en-US" sz="2800" spc="-1" strike="noStrike">
              <a:solidFill>
                <a:srgbClr val="000000"/>
              </a:solidFill>
              <a:latin typeface="Arial"/>
            </a:endParaRPr>
          </a:p>
          <a:p>
            <a:pPr lvl="2" marL="551880" indent="-18360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ea typeface="DejaVu Sans"/>
                <a:hlinkClick r:id="rId4"/>
              </a:rPr>
              <a:t>https://datatracker.ietf.org/doc/draft-ietf-raw-technologies/</a:t>
            </a:r>
            <a:endParaRPr b="0" lang="en-US"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CustomShape 1"/>
          <p:cNvSpPr/>
          <p:nvPr/>
        </p:nvSpPr>
        <p:spPr>
          <a:xfrm>
            <a:off x="457200" y="777600"/>
            <a:ext cx="8228520" cy="11440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Raw WG Documents</a:t>
            </a:r>
            <a:endParaRPr b="0" lang="en-US" sz="4400" spc="-1" strike="noStrike">
              <a:solidFill>
                <a:srgbClr val="000000"/>
              </a:solidFill>
              <a:latin typeface="Arial"/>
            </a:endParaRPr>
          </a:p>
        </p:txBody>
      </p:sp>
      <p:sp>
        <p:nvSpPr>
          <p:cNvPr id="174" name="CustomShape 2"/>
          <p:cNvSpPr/>
          <p:nvPr/>
        </p:nvSpPr>
        <p:spPr>
          <a:xfrm>
            <a:off x="457200" y="2252520"/>
            <a:ext cx="8228520" cy="3976560"/>
          </a:xfrm>
          <a:prstGeom prst="rect">
            <a:avLst/>
          </a:prstGeom>
          <a:noFill/>
          <a:ln w="0">
            <a:noFill/>
          </a:ln>
        </p:spPr>
        <p:style>
          <a:lnRef idx="0"/>
          <a:fillRef idx="0"/>
          <a:effectRef idx="0"/>
          <a:fontRef idx="minor"/>
        </p:style>
        <p:txBody>
          <a:bodyPr lIns="0" rIns="0" tIns="0" bIns="0" anchor="t">
            <a:normAutofit/>
          </a:bodyPr>
          <a:p>
            <a:pPr marL="216000" indent="-2160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ea typeface="DejaVu Sans"/>
              </a:rPr>
              <a:t>WG Documents</a:t>
            </a:r>
            <a:endParaRPr b="0" lang="en-US" sz="2800" spc="-1" strike="noStrike">
              <a:solidFill>
                <a:srgbClr val="000000"/>
              </a:solidFill>
              <a:latin typeface="Arial"/>
            </a:endParaRPr>
          </a:p>
          <a:p>
            <a:pPr lvl="1" marL="432000" indent="-2160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ea typeface="DejaVu Sans"/>
                <a:hlinkClick r:id="rId1"/>
              </a:rPr>
              <a:t>https://datatracker.ietf.org/doc/draft-ietf-raw-architecture/</a:t>
            </a:r>
            <a:endParaRPr b="0" lang="en-US" sz="2400" spc="-1" strike="noStrike">
              <a:solidFill>
                <a:srgbClr val="000000"/>
              </a:solidFill>
              <a:latin typeface="Arial"/>
            </a:endParaRPr>
          </a:p>
          <a:p>
            <a:pPr lvl="1" marL="432000" indent="-21600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ea typeface="DejaVu Sans"/>
                <a:hlinkClick r:id="rId2"/>
              </a:rPr>
              <a:t>https://datatracker.ietf.org/doc/draft-ietf-raw-oam-support/</a:t>
            </a:r>
            <a:endParaRPr b="0" lang="en-US" sz="2400" spc="-1" strike="noStrike">
              <a:solidFill>
                <a:srgbClr val="000000"/>
              </a:solidFill>
              <a:latin typeface="Arial"/>
            </a:endParaRPr>
          </a:p>
          <a:p>
            <a:pPr marL="216000" indent="-2160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ea typeface="DejaVu Sans"/>
              </a:rPr>
              <a:t>Expired WG drafts</a:t>
            </a:r>
            <a:endParaRPr b="0" lang="en-US" sz="2800" spc="-1" strike="noStrike">
              <a:solidFill>
                <a:srgbClr val="000000"/>
              </a:solidFill>
              <a:latin typeface="Arial"/>
            </a:endParaRPr>
          </a:p>
          <a:p>
            <a:pPr lvl="1" marL="432000" indent="-21600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ea typeface="DejaVu Sans"/>
                <a:hlinkClick r:id="rId3"/>
              </a:rPr>
              <a:t>https://datatracker.ietf.org/doc/draft-ietf-raw-framework/</a:t>
            </a:r>
            <a:endParaRPr b="0" lang="en-US" sz="2400" spc="-1" strike="noStrike">
              <a:solidFill>
                <a:srgbClr val="000000"/>
              </a:solidFill>
              <a:latin typeface="Arial"/>
            </a:endParaRPr>
          </a:p>
          <a:p>
            <a:pPr lvl="1" marL="432000" indent="-21600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ea typeface="DejaVu Sans"/>
                <a:hlinkClick r:id="rId4"/>
              </a:rPr>
              <a:t>https://datatracker.ietf.org/doc/draft-ietf-raw-industrial-requirements/</a:t>
            </a:r>
            <a:endParaRPr b="0" lang="en-US"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CustomShape 1"/>
          <p:cNvSpPr/>
          <p:nvPr/>
        </p:nvSpPr>
        <p:spPr>
          <a:xfrm>
            <a:off x="457200" y="725040"/>
            <a:ext cx="8228520" cy="124956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6lo – IPv6 over Networks of Resource-constrained Nodes</a:t>
            </a:r>
            <a:endParaRPr b="0" lang="en-US" sz="4400" spc="-1" strike="noStrike">
              <a:solidFill>
                <a:srgbClr val="000000"/>
              </a:solidFill>
              <a:latin typeface="Arial"/>
            </a:endParaRPr>
          </a:p>
        </p:txBody>
      </p:sp>
      <p:sp>
        <p:nvSpPr>
          <p:cNvPr id="176" name="CustomShape 2"/>
          <p:cNvSpPr/>
          <p:nvPr/>
        </p:nvSpPr>
        <p:spPr>
          <a:xfrm>
            <a:off x="457200" y="2252520"/>
            <a:ext cx="8228520" cy="3976560"/>
          </a:xfrm>
          <a:prstGeom prst="rect">
            <a:avLst/>
          </a:prstGeom>
          <a:noFill/>
          <a:ln w="0">
            <a:noFill/>
          </a:ln>
        </p:spPr>
        <p:style>
          <a:lnRef idx="0"/>
          <a:fillRef idx="0"/>
          <a:effectRef idx="0"/>
          <a:fontRef idx="minor"/>
        </p:style>
        <p:txBody>
          <a:bodyPr lIns="0" rIns="0" tIns="0" bIns="0" anchor="t">
            <a:normAutofit fontScale="88000"/>
          </a:bodyPr>
          <a:p>
            <a:pPr marL="234360" indent="-2343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Did meet in 116, has not indicated whether will meet in 117.</a:t>
            </a:r>
            <a:endParaRPr b="0" lang="en-US" sz="3200" spc="-1" strike="noStrike">
              <a:solidFill>
                <a:srgbClr val="000000"/>
              </a:solidFill>
              <a:latin typeface="Arial"/>
            </a:endParaRPr>
          </a:p>
          <a:p>
            <a:pPr lvl="1" marL="380160" indent="-1900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00"/>
                </a:solidFill>
                <a:uFillTx/>
                <a:latin typeface="Arial"/>
                <a:ea typeface="DejaVu Sans"/>
                <a:hlinkClick r:id="rId1"/>
              </a:rPr>
              <a:t>Minutes</a:t>
            </a:r>
            <a:endParaRPr b="0" lang="en-US" sz="3200" spc="-1" strike="noStrike">
              <a:solidFill>
                <a:srgbClr val="000000"/>
              </a:solidFill>
              <a:latin typeface="Arial"/>
            </a:endParaRPr>
          </a:p>
          <a:p>
            <a:pPr lvl="1" marL="380160" indent="-1900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00"/>
                </a:solidFill>
                <a:uFillTx/>
                <a:latin typeface="Arial"/>
                <a:ea typeface="DejaVu Sans"/>
                <a:hlinkClick r:id="rId2"/>
              </a:rPr>
              <a:t>Session recording</a:t>
            </a:r>
            <a:r>
              <a:rPr b="0" lang="en-US" sz="3200" spc="-1" strike="noStrike">
                <a:solidFill>
                  <a:srgbClr val="000000"/>
                </a:solidFill>
                <a:latin typeface="Arial"/>
                <a:ea typeface="DejaVu Sans"/>
              </a:rPr>
              <a:t> </a:t>
            </a:r>
            <a:endParaRPr b="0" lang="en-US" sz="3200" spc="-1" strike="noStrike">
              <a:solidFill>
                <a:srgbClr val="000000"/>
              </a:solidFill>
              <a:latin typeface="Arial"/>
            </a:endParaRPr>
          </a:p>
          <a:p>
            <a:pPr marL="259920" indent="-2599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Document status</a:t>
            </a:r>
            <a:endParaRPr b="0" lang="en-US" sz="3200" spc="-1" strike="noStrike">
              <a:solidFill>
                <a:srgbClr val="000000"/>
              </a:solidFill>
              <a:latin typeface="Arial"/>
            </a:endParaRPr>
          </a:p>
          <a:p>
            <a:pPr lvl="1" marL="520200" indent="-25992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ea typeface="DejaVu Sans"/>
              </a:rPr>
              <a:t>In RFC Editor queue</a:t>
            </a:r>
            <a:endParaRPr b="0" lang="en-US" sz="2800" spc="-1" strike="noStrike">
              <a:solidFill>
                <a:srgbClr val="000000"/>
              </a:solidFill>
              <a:latin typeface="Arial"/>
            </a:endParaRPr>
          </a:p>
          <a:p>
            <a:pPr lvl="2" marL="780840" indent="-25992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ea typeface="DejaVu Sans"/>
                <a:hlinkClick r:id="rId3"/>
              </a:rPr>
              <a:t>https://datatracker.ietf.org/doc/draft‐ietf‐6lo‐nfc/</a:t>
            </a:r>
            <a:endParaRPr b="0" lang="en-US" sz="2400" spc="-1" strike="noStrike">
              <a:solidFill>
                <a:srgbClr val="000000"/>
              </a:solidFill>
              <a:latin typeface="Arial"/>
            </a:endParaRPr>
          </a:p>
          <a:p>
            <a:pPr lvl="2" marL="780840" indent="-25992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ea typeface="DejaVu Sans"/>
                <a:hlinkClick r:id="rId4"/>
              </a:rPr>
              <a:t>https://datatracker.ietf.org/doc/draft‐ietf‐6lo‐use-cases/</a:t>
            </a:r>
            <a:endParaRPr b="0" lang="en-US"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CustomShape 1"/>
          <p:cNvSpPr/>
          <p:nvPr/>
        </p:nvSpPr>
        <p:spPr>
          <a:xfrm>
            <a:off x="457200" y="777600"/>
            <a:ext cx="8228520" cy="11440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6lo Work in progress</a:t>
            </a:r>
            <a:endParaRPr b="0" lang="en-US" sz="4400" spc="-1" strike="noStrike">
              <a:solidFill>
                <a:srgbClr val="000000"/>
              </a:solidFill>
              <a:latin typeface="Arial"/>
            </a:endParaRPr>
          </a:p>
        </p:txBody>
      </p:sp>
      <p:sp>
        <p:nvSpPr>
          <p:cNvPr id="178" name="CustomShape 2"/>
          <p:cNvSpPr/>
          <p:nvPr/>
        </p:nvSpPr>
        <p:spPr>
          <a:xfrm>
            <a:off x="457200" y="2252520"/>
            <a:ext cx="8228520" cy="3976560"/>
          </a:xfrm>
          <a:prstGeom prst="rect">
            <a:avLst/>
          </a:prstGeom>
          <a:noFill/>
          <a:ln w="0">
            <a:noFill/>
          </a:ln>
        </p:spPr>
        <p:style>
          <a:lnRef idx="0"/>
          <a:fillRef idx="0"/>
          <a:effectRef idx="0"/>
          <a:fontRef idx="minor"/>
        </p:style>
        <p:txBody>
          <a:bodyPr lIns="0" rIns="0" tIns="0" bIns="0" anchor="t">
            <a:normAutofit/>
          </a:bodyPr>
          <a:p>
            <a:pPr lvl="1" marL="432000" indent="-2160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ea typeface="DejaVu Sans"/>
              </a:rPr>
              <a:t>Work in progress</a:t>
            </a:r>
            <a:endParaRPr b="0" lang="en-US" sz="2800" spc="-1" strike="noStrike">
              <a:solidFill>
                <a:srgbClr val="000000"/>
              </a:solidFill>
              <a:latin typeface="Arial"/>
            </a:endParaRPr>
          </a:p>
          <a:p>
            <a:pPr lvl="2" marL="648000" indent="-21600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a:solidFill>
                  <a:srgbClr val="000000"/>
                </a:solidFill>
                <a:latin typeface="Arial"/>
                <a:ea typeface="DejaVu Sans"/>
              </a:rPr>
              <a:t>IPv6 ND Multicast Address Listener Registration</a:t>
            </a:r>
            <a:endParaRPr b="0" lang="en-US" sz="2400" spc="-1" strike="noStrike">
              <a:solidFill>
                <a:srgbClr val="000000"/>
              </a:solidFill>
              <a:latin typeface="Arial"/>
            </a:endParaRPr>
          </a:p>
          <a:p>
            <a:pPr lvl="3" marL="864000" indent="-21600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u="sng">
                <a:solidFill>
                  <a:srgbClr val="0000ff"/>
                </a:solidFill>
                <a:uFillTx/>
                <a:latin typeface="Arial"/>
                <a:ea typeface="DejaVu Sans"/>
                <a:hlinkClick r:id="rId1"/>
              </a:rPr>
              <a:t>https://datatracker.ietf.org/doc/draft‐ietf‐6lo‐multicast‐registration/</a:t>
            </a:r>
            <a:endParaRPr b="0" lang="en-US" sz="2000" spc="-1" strike="noStrike">
              <a:solidFill>
                <a:srgbClr val="000000"/>
              </a:solidFill>
              <a:latin typeface="Arial"/>
            </a:endParaRPr>
          </a:p>
          <a:p>
            <a:pPr lvl="2" marL="648000" indent="-21600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a:solidFill>
                  <a:srgbClr val="000000"/>
                </a:solidFill>
                <a:latin typeface="Arial"/>
                <a:ea typeface="DejaVu Sans"/>
              </a:rPr>
              <a:t>Transmission of SCHC-compressed Packets over IEEE 802.15.4</a:t>
            </a:r>
            <a:endParaRPr b="0" lang="en-US" sz="2400" spc="-1" strike="noStrike">
              <a:solidFill>
                <a:srgbClr val="000000"/>
              </a:solidFill>
              <a:latin typeface="Arial"/>
            </a:endParaRPr>
          </a:p>
          <a:p>
            <a:pPr lvl="3" marL="864000" indent="-21600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u="sng">
                <a:solidFill>
                  <a:srgbClr val="0000ff"/>
                </a:solidFill>
                <a:uFillTx/>
                <a:latin typeface="Arial"/>
                <a:ea typeface="DejaVu Sans"/>
                <a:hlinkClick r:id="rId2"/>
              </a:rPr>
              <a:t>https://datatracker.ietf.org/doc//draft-gomez-6lo-schc-15dot4/</a:t>
            </a:r>
            <a:endParaRPr b="0" lang="en-US" sz="2000" spc="-1" strike="noStrike">
              <a:solidFill>
                <a:srgbClr val="000000"/>
              </a:solidFill>
              <a:latin typeface="Arial"/>
            </a:endParaRPr>
          </a:p>
          <a:p>
            <a:pPr lvl="2" marL="648000" indent="-21600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a:solidFill>
                  <a:srgbClr val="000000"/>
                </a:solidFill>
                <a:latin typeface="Arial"/>
                <a:ea typeface="DejaVu Sans"/>
              </a:rPr>
              <a:t>Path-Aware Semantic Addressing (PASA) for Low power and Lossy Networks</a:t>
            </a:r>
            <a:endParaRPr b="0" lang="en-US" sz="2000" spc="-1" strike="noStrike">
              <a:solidFill>
                <a:srgbClr val="000000"/>
              </a:solidFill>
              <a:latin typeface="Arial"/>
            </a:endParaRPr>
          </a:p>
          <a:p>
            <a:pPr lvl="3" marL="864000" indent="-21600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u="sng">
                <a:solidFill>
                  <a:srgbClr val="0000ff"/>
                </a:solidFill>
                <a:uFillTx/>
                <a:latin typeface="Arial"/>
                <a:ea typeface="DejaVu Sans"/>
                <a:hlinkClick r:id="rId3"/>
              </a:rPr>
              <a:t>https://datatracker.ietf.org/doc/draft-ietf-6lo-path-aware-semantic-addressing/</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CustomShape 1"/>
          <p:cNvSpPr/>
          <p:nvPr/>
        </p:nvSpPr>
        <p:spPr>
          <a:xfrm>
            <a:off x="457200" y="725040"/>
            <a:ext cx="8228520" cy="124956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Lpwan – IPv6 over Low Power Wide-Area Networks</a:t>
            </a:r>
            <a:endParaRPr b="0" lang="en-US" sz="4400" spc="-1" strike="noStrike">
              <a:solidFill>
                <a:srgbClr val="000000"/>
              </a:solidFill>
              <a:latin typeface="Arial"/>
            </a:endParaRPr>
          </a:p>
        </p:txBody>
      </p:sp>
      <p:sp>
        <p:nvSpPr>
          <p:cNvPr id="180" name="CustomShape 2"/>
          <p:cNvSpPr/>
          <p:nvPr/>
        </p:nvSpPr>
        <p:spPr>
          <a:xfrm>
            <a:off x="457200" y="2252520"/>
            <a:ext cx="8228520" cy="3976560"/>
          </a:xfrm>
          <a:prstGeom prst="rect">
            <a:avLst/>
          </a:prstGeom>
          <a:noFill/>
          <a:ln w="0">
            <a:noFill/>
          </a:ln>
        </p:spPr>
        <p:style>
          <a:lnRef idx="0"/>
          <a:fillRef idx="0"/>
          <a:effectRef idx="0"/>
          <a:fontRef idx="minor"/>
        </p:style>
        <p:txBody>
          <a:bodyPr lIns="0" rIns="0" tIns="0" bIns="0" anchor="t">
            <a:normAutofit fontScale="78000"/>
          </a:bodyPr>
          <a:p>
            <a:pPr marL="300600" indent="-3006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Did meet in 116, will be meeting in 117.</a:t>
            </a:r>
            <a:endParaRPr b="0" lang="en-US" sz="3200" spc="-1" strike="noStrike">
              <a:solidFill>
                <a:srgbClr val="000000"/>
              </a:solidFill>
              <a:latin typeface="Arial"/>
            </a:endParaRPr>
          </a:p>
          <a:p>
            <a:pPr lvl="1" marL="336960" indent="-168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00"/>
                </a:solidFill>
                <a:uFillTx/>
                <a:latin typeface="Arial"/>
                <a:ea typeface="DejaVu Sans"/>
                <a:hlinkClick r:id="rId1"/>
              </a:rPr>
              <a:t>Minutes</a:t>
            </a:r>
            <a:endParaRPr b="0" lang="en-US" sz="3200" spc="-1" strike="noStrike">
              <a:solidFill>
                <a:srgbClr val="000000"/>
              </a:solidFill>
              <a:latin typeface="Arial"/>
            </a:endParaRPr>
          </a:p>
          <a:p>
            <a:pPr lvl="1" marL="336960" indent="-168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00"/>
                </a:solidFill>
                <a:uFillTx/>
                <a:latin typeface="Arial"/>
                <a:ea typeface="DejaVu Sans"/>
                <a:hlinkClick r:id="rId2"/>
              </a:rPr>
              <a:t>Session recording</a:t>
            </a:r>
            <a:r>
              <a:rPr b="0" lang="en-US" sz="3200" spc="-1" strike="noStrike">
                <a:solidFill>
                  <a:srgbClr val="000000"/>
                </a:solidFill>
                <a:latin typeface="Arial"/>
                <a:ea typeface="DejaVu Sans"/>
              </a:rPr>
              <a:t> </a:t>
            </a:r>
            <a:endParaRPr b="0" lang="en-US" sz="3200" spc="-1" strike="noStrike">
              <a:solidFill>
                <a:srgbClr val="000000"/>
              </a:solidFill>
              <a:latin typeface="Arial"/>
            </a:endParaRPr>
          </a:p>
          <a:p>
            <a:pPr marL="300600" indent="-3006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Document status</a:t>
            </a:r>
            <a:endParaRPr b="0" lang="en-US" sz="3200" spc="-1" strike="noStrike">
              <a:solidFill>
                <a:srgbClr val="000000"/>
              </a:solidFill>
              <a:latin typeface="Arial"/>
            </a:endParaRPr>
          </a:p>
          <a:p>
            <a:pPr lvl="1" marL="601200" indent="-3006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ea typeface="DejaVu Sans"/>
              </a:rPr>
              <a:t>Static Context Header Compression over Narrowband Internet of Things was published as RFC9391</a:t>
            </a:r>
            <a:endParaRPr b="0" lang="en-US" sz="2800" spc="-1" strike="noStrike">
              <a:solidFill>
                <a:srgbClr val="000000"/>
              </a:solidFill>
              <a:latin typeface="Arial"/>
            </a:endParaRPr>
          </a:p>
          <a:p>
            <a:pPr lvl="1" marL="601200" indent="-3006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ea typeface="DejaVu Sans"/>
              </a:rPr>
              <a:t>RFC Editor queue</a:t>
            </a:r>
            <a:endParaRPr b="0" lang="en-US" sz="2800" spc="-1" strike="noStrike">
              <a:solidFill>
                <a:srgbClr val="000000"/>
              </a:solidFill>
              <a:latin typeface="Arial"/>
            </a:endParaRPr>
          </a:p>
          <a:p>
            <a:pPr lvl="2" marL="902160" indent="-30060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ea typeface="DejaVu Sans"/>
                <a:hlinkClick r:id="rId3"/>
              </a:rPr>
              <a:t>https://datatracker.ietf.org/doc/draft-ietf-lpwan-schc-over-sigfox/</a:t>
            </a:r>
            <a:endParaRPr b="0" lang="en-US" sz="2400" spc="-1" strike="noStrike">
              <a:solidFill>
                <a:srgbClr val="000000"/>
              </a:solidFill>
              <a:latin typeface="Arial"/>
            </a:endParaRPr>
          </a:p>
          <a:p>
            <a:pPr lvl="2" marL="902160" indent="-30060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ea typeface="DejaVu Sans"/>
                <a:hlinkClick r:id="rId4"/>
              </a:rPr>
              <a:t>https://datatracker.ietf.org/doc/draft-ietf-lpwan-schc-compound-ack/</a:t>
            </a:r>
            <a:endParaRPr b="0" lang="en-US" sz="2400" spc="-1" strike="noStrike">
              <a:solidFill>
                <a:srgbClr val="000000"/>
              </a:solidFill>
              <a:latin typeface="Arial"/>
            </a:endParaRPr>
          </a:p>
          <a:p>
            <a:pPr>
              <a:lnSpc>
                <a:spcPct val="100000"/>
              </a:lnSpc>
              <a:tabLst>
                <a:tab algn="l" pos="182880"/>
                <a:tab algn="l" pos="365760"/>
                <a:tab algn="l" pos="548640"/>
                <a:tab algn="l" pos="731520"/>
              </a:tabLst>
            </a:pPr>
            <a:endParaRPr b="0" lang="en-US"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CustomShape 1"/>
          <p:cNvSpPr/>
          <p:nvPr/>
        </p:nvSpPr>
        <p:spPr>
          <a:xfrm>
            <a:off x="457200" y="725040"/>
            <a:ext cx="8228520" cy="124956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Lake – Lightweight Authenticated Key Exchange</a:t>
            </a:r>
            <a:endParaRPr b="0" lang="en-US" sz="4400" spc="-1" strike="noStrike">
              <a:solidFill>
                <a:srgbClr val="000000"/>
              </a:solidFill>
              <a:latin typeface="Arial"/>
            </a:endParaRPr>
          </a:p>
        </p:txBody>
      </p:sp>
      <p:sp>
        <p:nvSpPr>
          <p:cNvPr id="182" name="CustomShape 2"/>
          <p:cNvSpPr/>
          <p:nvPr/>
        </p:nvSpPr>
        <p:spPr>
          <a:xfrm>
            <a:off x="457200" y="2252520"/>
            <a:ext cx="8228520" cy="3976560"/>
          </a:xfrm>
          <a:prstGeom prst="rect">
            <a:avLst/>
          </a:prstGeom>
          <a:noFill/>
          <a:ln w="0">
            <a:noFill/>
          </a:ln>
        </p:spPr>
        <p:style>
          <a:lnRef idx="0"/>
          <a:fillRef idx="0"/>
          <a:effectRef idx="0"/>
          <a:fontRef idx="minor"/>
        </p:style>
        <p:txBody>
          <a:bodyPr lIns="0" rIns="0" tIns="0" bIns="0" anchor="t">
            <a:normAutofit fontScale="79000"/>
          </a:bodyPr>
          <a:p>
            <a:pPr marL="210240" indent="-2102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Did meet in 116, has not indicated whether will meet in 117.</a:t>
            </a:r>
            <a:endParaRPr b="0" lang="en-US" sz="3200" spc="-1" strike="noStrike">
              <a:solidFill>
                <a:srgbClr val="000000"/>
              </a:solidFill>
              <a:latin typeface="Arial"/>
            </a:endParaRPr>
          </a:p>
          <a:p>
            <a:pPr lvl="1" marL="341280" indent="-170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00"/>
                </a:solidFill>
                <a:uFillTx/>
                <a:latin typeface="Arial"/>
                <a:ea typeface="DejaVu Sans"/>
                <a:hlinkClick r:id="rId1"/>
              </a:rPr>
              <a:t>Minutes</a:t>
            </a:r>
            <a:endParaRPr b="0" lang="en-US" sz="3200" spc="-1" strike="noStrike">
              <a:solidFill>
                <a:srgbClr val="000000"/>
              </a:solidFill>
              <a:latin typeface="Arial"/>
            </a:endParaRPr>
          </a:p>
          <a:p>
            <a:pPr lvl="1" marL="341280" indent="-170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00"/>
                </a:solidFill>
                <a:uFillTx/>
                <a:latin typeface="Arial"/>
                <a:ea typeface="DejaVu Sans"/>
                <a:hlinkClick r:id="rId2"/>
              </a:rPr>
              <a:t>Session recording</a:t>
            </a:r>
            <a:endParaRPr b="0" lang="en-US" sz="3200" spc="-1" strike="noStrike">
              <a:solidFill>
                <a:srgbClr val="000000"/>
              </a:solidFill>
              <a:latin typeface="Arial"/>
            </a:endParaRPr>
          </a:p>
          <a:p>
            <a:pPr marL="181440" indent="-1814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Document status</a:t>
            </a:r>
            <a:endParaRPr b="0" lang="en-US" sz="3200" spc="-1" strike="noStrike">
              <a:solidFill>
                <a:srgbClr val="000000"/>
              </a:solidFill>
              <a:latin typeface="Arial"/>
            </a:endParaRPr>
          </a:p>
          <a:p>
            <a:pPr lvl="1" marL="362880" indent="-1814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Waiting for publication</a:t>
            </a:r>
            <a:endParaRPr b="0" lang="en-US" sz="3200" spc="-1" strike="noStrike">
              <a:solidFill>
                <a:srgbClr val="000000"/>
              </a:solidFill>
              <a:latin typeface="Arial"/>
            </a:endParaRPr>
          </a:p>
          <a:p>
            <a:pPr lvl="2" marL="544320" indent="-1814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3"/>
              </a:rPr>
              <a:t>https://datatracker.ietf.org/doc/draft-ietf-lake-edhoc/</a:t>
            </a:r>
            <a:endParaRPr b="0" lang="en-US" sz="3200" spc="-1" strike="noStrike">
              <a:solidFill>
                <a:srgbClr val="000000"/>
              </a:solidFill>
              <a:latin typeface="Arial"/>
            </a:endParaRPr>
          </a:p>
          <a:p>
            <a:pPr lvl="2" marL="544320" indent="-1814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4"/>
              </a:rPr>
              <a:t>https://datatracker.ietf.org/doc/draft-ietf-lake-traces/</a:t>
            </a:r>
            <a:endParaRPr b="0" lang="en-US" sz="3200" spc="-1" strike="noStrike">
              <a:solidFill>
                <a:srgbClr val="000000"/>
              </a:solidFill>
              <a:latin typeface="Arial"/>
            </a:endParaRPr>
          </a:p>
          <a:p>
            <a:pPr>
              <a:lnSpc>
                <a:spcPct val="100000"/>
              </a:lnSpc>
              <a:spcBef>
                <a:spcPts val="1417"/>
              </a:spcBef>
              <a:tabLst>
                <a:tab algn="l" pos="182880"/>
                <a:tab algn="l" pos="365760"/>
                <a:tab algn="l" pos="548640"/>
                <a:tab algn="l" pos="731520"/>
              </a:tabLst>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190440" y="1007640"/>
            <a:ext cx="8751960" cy="5538600"/>
          </a:xfrm>
          <a:prstGeom prst="rect">
            <a:avLst/>
          </a:prstGeom>
          <a:noFill/>
          <a:ln w="0">
            <a:noFill/>
          </a:ln>
        </p:spPr>
        <p:style>
          <a:lnRef idx="0"/>
          <a:fillRef idx="0"/>
          <a:effectRef idx="0"/>
          <a:fontRef idx="minor"/>
        </p:style>
        <p:txBody>
          <a:bodyPr lIns="90000" rIns="90000" tIns="45000" bIns="45000" anchor="t">
            <a:noAutofit/>
          </a:bodyPr>
          <a:p>
            <a:pPr marL="216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tabLst>
                <a:tab algn="l" pos="182880"/>
                <a:tab algn="l" pos="365760"/>
                <a:tab algn="l" pos="548640"/>
                <a:tab algn="l" pos="731520"/>
              </a:tabLst>
            </a:pPr>
            <a:endParaRPr b="0" lang="en-US" sz="1200" spc="-1" strike="noStrike">
              <a:solidFill>
                <a:srgbClr val="000000"/>
              </a:solidFill>
              <a:latin typeface="Arial"/>
            </a:endParaRPr>
          </a:p>
          <a:p>
            <a:pPr marL="216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146" name="CustomShape 2"/>
          <p:cNvSpPr/>
          <p:nvPr/>
        </p:nvSpPr>
        <p:spPr>
          <a:xfrm>
            <a:off x="685800" y="533520"/>
            <a:ext cx="7761240" cy="59832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tabLst>
                <a:tab algn="l" pos="182880"/>
                <a:tab algn="l" pos="365760"/>
                <a:tab algn="l" pos="548640"/>
                <a:tab algn="l" pos="731520"/>
              </a:tabLst>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147" name="CustomShape 3"/>
          <p:cNvSpPr/>
          <p:nvPr/>
        </p:nvSpPr>
        <p:spPr>
          <a:xfrm>
            <a:off x="685800" y="-228600"/>
            <a:ext cx="7761240" cy="1058760"/>
          </a:xfrm>
          <a:prstGeom prst="rect">
            <a:avLst/>
          </a:prstGeom>
          <a:noFill/>
          <a:ln w="0">
            <a:noFill/>
          </a:ln>
        </p:spPr>
        <p:style>
          <a:lnRef idx="0"/>
          <a:fillRef idx="0"/>
          <a:effectRef idx="0"/>
          <a:fontRef idx="minor"/>
        </p:style>
        <p:txBody>
          <a:bodyPr lIns="90000" rIns="90000" tIns="45000" bIns="45000" anchor="t">
            <a:noAutofit/>
          </a:bodyPr>
          <a:p>
            <a:endParaRPr b="0" lang="en-US" sz="1800" spc="-1" strike="noStrike">
              <a:solidFill>
                <a:srgbClr val="000000"/>
              </a:solidFill>
              <a:latin typeface="Arial"/>
            </a:endParaRPr>
          </a:p>
        </p:txBody>
      </p:sp>
      <p:sp>
        <p:nvSpPr>
          <p:cNvPr id="148" name="CustomShape 4"/>
          <p:cNvSpPr/>
          <p:nvPr/>
        </p:nvSpPr>
        <p:spPr>
          <a:xfrm>
            <a:off x="380880" y="838080"/>
            <a:ext cx="8447040" cy="5551560"/>
          </a:xfrm>
          <a:prstGeom prst="rect">
            <a:avLst/>
          </a:prstGeom>
          <a:noFill/>
          <a:ln w="0">
            <a:noFill/>
          </a:ln>
        </p:spPr>
        <p:style>
          <a:lnRef idx="0"/>
          <a:fillRef idx="0"/>
          <a:effectRef idx="0"/>
          <a:fontRef idx="minor"/>
        </p:style>
        <p:txBody>
          <a:bodyPr lIns="90000" rIns="90000" tIns="45000" bIns="45000" anchor="t">
            <a:noAutofit/>
          </a:bodyPr>
          <a:p>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CustomShape 1"/>
          <p:cNvSpPr/>
          <p:nvPr/>
        </p:nvSpPr>
        <p:spPr>
          <a:xfrm>
            <a:off x="457200" y="725040"/>
            <a:ext cx="8228520" cy="124956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Suit – Software Updates for Internet of Things</a:t>
            </a:r>
            <a:endParaRPr b="0" lang="en-US" sz="4400" spc="-1" strike="noStrike">
              <a:solidFill>
                <a:srgbClr val="000000"/>
              </a:solidFill>
              <a:latin typeface="Arial"/>
            </a:endParaRPr>
          </a:p>
        </p:txBody>
      </p:sp>
      <p:sp>
        <p:nvSpPr>
          <p:cNvPr id="184" name="CustomShape 2"/>
          <p:cNvSpPr/>
          <p:nvPr/>
        </p:nvSpPr>
        <p:spPr>
          <a:xfrm>
            <a:off x="457200" y="2252520"/>
            <a:ext cx="8228520" cy="3976560"/>
          </a:xfrm>
          <a:prstGeom prst="rect">
            <a:avLst/>
          </a:prstGeom>
          <a:noFill/>
          <a:ln w="0">
            <a:noFill/>
          </a:ln>
        </p:spPr>
        <p:style>
          <a:lnRef idx="0"/>
          <a:fillRef idx="0"/>
          <a:effectRef idx="0"/>
          <a:fontRef idx="minor"/>
        </p:style>
        <p:txBody>
          <a:bodyPr lIns="0" rIns="0" tIns="0" bIns="0" anchor="t">
            <a:normAutofit fontScale="50000"/>
          </a:bodyPr>
          <a:p>
            <a:pPr marL="239760" indent="-2397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Did meet in 116, will be meeting in 117.</a:t>
            </a:r>
            <a:endParaRPr b="0" lang="en-US" sz="3200" spc="-1" strike="noStrike">
              <a:solidFill>
                <a:srgbClr val="000000"/>
              </a:solidFill>
              <a:latin typeface="Arial"/>
            </a:endParaRPr>
          </a:p>
          <a:p>
            <a:pPr lvl="1" marL="216000" indent="-108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00"/>
                </a:solidFill>
                <a:uFillTx/>
                <a:latin typeface="Arial"/>
                <a:ea typeface="DejaVu Sans"/>
                <a:hlinkClick r:id="rId1"/>
              </a:rPr>
              <a:t>Minutes</a:t>
            </a:r>
            <a:endParaRPr b="0" lang="en-US" sz="3200" spc="-1" strike="noStrike">
              <a:solidFill>
                <a:srgbClr val="000000"/>
              </a:solidFill>
              <a:latin typeface="Arial"/>
            </a:endParaRPr>
          </a:p>
          <a:p>
            <a:pPr lvl="1" marL="216000" indent="-108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00"/>
                </a:solidFill>
                <a:uFillTx/>
                <a:latin typeface="Arial"/>
                <a:ea typeface="DejaVu Sans"/>
                <a:hlinkClick r:id="rId2"/>
              </a:rPr>
              <a:t>Session recording</a:t>
            </a:r>
            <a:endParaRPr b="0" lang="en-US" sz="3200" spc="-1" strike="noStrike">
              <a:solidFill>
                <a:srgbClr val="000000"/>
              </a:solidFill>
              <a:latin typeface="Arial"/>
            </a:endParaRPr>
          </a:p>
          <a:p>
            <a:pPr marL="239760" indent="-2397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Document status</a:t>
            </a:r>
            <a:endParaRPr b="0" lang="en-US" sz="3200" spc="-1" strike="noStrike">
              <a:solidFill>
                <a:srgbClr val="000000"/>
              </a:solidFill>
              <a:latin typeface="Arial"/>
            </a:endParaRPr>
          </a:p>
          <a:p>
            <a:pPr lvl="1" marL="479880" indent="-2397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Publication requested</a:t>
            </a:r>
            <a:endParaRPr b="0" lang="en-US" sz="3200" spc="-1" strike="noStrike">
              <a:solidFill>
                <a:srgbClr val="000000"/>
              </a:solidFill>
              <a:latin typeface="Arial"/>
            </a:endParaRPr>
          </a:p>
          <a:p>
            <a:pPr lvl="4" marL="540000" indent="-108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3"/>
              </a:rPr>
              <a:t>https://datatracker.ietf.org/doc/draft-ietf-suit-manifest/</a:t>
            </a:r>
            <a:endParaRPr b="0" lang="en-US" sz="2800" spc="-1" strike="noStrike">
              <a:solidFill>
                <a:srgbClr val="000000"/>
              </a:solidFill>
              <a:latin typeface="Arial"/>
            </a:endParaRPr>
          </a:p>
          <a:p>
            <a:pPr marL="239760" indent="-2397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Work in Progress</a:t>
            </a:r>
            <a:endParaRPr b="0" lang="en-US" sz="3200" spc="-1" strike="noStrike">
              <a:solidFill>
                <a:srgbClr val="000000"/>
              </a:solidFill>
              <a:latin typeface="Arial"/>
            </a:endParaRPr>
          </a:p>
          <a:p>
            <a:pPr lvl="1" marL="479880" indent="-2397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4"/>
              </a:rPr>
              <a:t>https://datatracker.ietf.org/doc/draft-ietf-suit-firmware-encryption/</a:t>
            </a:r>
            <a:endParaRPr b="0" lang="en-US" sz="2800" spc="-1" strike="noStrike">
              <a:solidFill>
                <a:srgbClr val="000000"/>
              </a:solidFill>
              <a:latin typeface="Arial"/>
            </a:endParaRPr>
          </a:p>
          <a:p>
            <a:pPr lvl="1" marL="479880" indent="-2397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5"/>
              </a:rPr>
              <a:t>https://datatracker.ietf.org/doc/draft-ietf-suit-report/</a:t>
            </a:r>
            <a:endParaRPr b="0" lang="en-US" sz="2800" spc="-1" strike="noStrike">
              <a:solidFill>
                <a:srgbClr val="000000"/>
              </a:solidFill>
              <a:latin typeface="Arial"/>
            </a:endParaRPr>
          </a:p>
          <a:p>
            <a:pPr lvl="1" marL="479880" indent="-2397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6"/>
              </a:rPr>
              <a:t>https://datatracker.ietf.org/doc/draft-ietf-suit-mud/</a:t>
            </a:r>
            <a:endParaRPr b="0" lang="en-US" sz="2800" spc="-1" strike="noStrike">
              <a:solidFill>
                <a:srgbClr val="000000"/>
              </a:solidFill>
              <a:latin typeface="Arial"/>
            </a:endParaRPr>
          </a:p>
          <a:p>
            <a:pPr lvl="1" marL="479880" indent="-2397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7"/>
              </a:rPr>
              <a:t>https://datatracker.ietf.org/doc/draft-ietf-suit-trust-domains/</a:t>
            </a:r>
            <a:endParaRPr b="0" lang="en-US" sz="2800" spc="-1" strike="noStrike">
              <a:solidFill>
                <a:srgbClr val="000000"/>
              </a:solidFill>
              <a:latin typeface="Arial"/>
            </a:endParaRPr>
          </a:p>
          <a:p>
            <a:pPr lvl="1" marL="479880" indent="-2397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8"/>
              </a:rPr>
              <a:t>https://datatracker.ietf.org/doc/draft-ietf-suit-update-management/</a:t>
            </a:r>
            <a:endParaRPr b="0" lang="en-US" sz="2800" spc="-1" strike="noStrike">
              <a:solidFill>
                <a:srgbClr val="000000"/>
              </a:solidFill>
              <a:latin typeface="Arial"/>
            </a:endParaRPr>
          </a:p>
          <a:p>
            <a:pPr lvl="1" marL="479880" indent="-2397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9"/>
              </a:rPr>
              <a:t>https://datatracker.ietf.org/doc/draft-moran-suit-mti/</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CustomShape 1"/>
          <p:cNvSpPr/>
          <p:nvPr/>
        </p:nvSpPr>
        <p:spPr>
          <a:xfrm>
            <a:off x="457200" y="777600"/>
            <a:ext cx="8228520" cy="114408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BoFs in IETF 117</a:t>
            </a:r>
            <a:endParaRPr b="0" lang="en-US" sz="4400" spc="-1" strike="noStrike">
              <a:solidFill>
                <a:srgbClr val="000000"/>
              </a:solidFill>
              <a:latin typeface="Arial"/>
            </a:endParaRPr>
          </a:p>
        </p:txBody>
      </p:sp>
      <p:sp>
        <p:nvSpPr>
          <p:cNvPr id="186" name="CustomShape 2"/>
          <p:cNvSpPr/>
          <p:nvPr/>
        </p:nvSpPr>
        <p:spPr>
          <a:xfrm>
            <a:off x="457200" y="2252520"/>
            <a:ext cx="8228520" cy="3976560"/>
          </a:xfrm>
          <a:prstGeom prst="rect">
            <a:avLst/>
          </a:prstGeom>
          <a:noFill/>
          <a:ln w="0">
            <a:noFill/>
          </a:ln>
        </p:spPr>
        <p:style>
          <a:lnRef idx="0"/>
          <a:fillRef idx="0"/>
          <a:effectRef idx="0"/>
          <a:fontRef idx="minor"/>
        </p:style>
        <p:txBody>
          <a:bodyPr lIns="0" rIns="0" tIns="0" bIns="0" anchor="t">
            <a:normAutofit/>
          </a:bodyPr>
          <a:p>
            <a:pPr marL="385560" indent="-3855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List of requested BoFs can be found from </a:t>
            </a:r>
            <a:r>
              <a:rPr b="0" lang="en-IE" sz="3200" spc="-1" strike="noStrike" u="sng">
                <a:solidFill>
                  <a:srgbClr val="0000ff"/>
                </a:solidFill>
                <a:uFillTx/>
                <a:latin typeface="Arial"/>
                <a:ea typeface="DejaVu Sans"/>
                <a:hlinkClick r:id="rId1"/>
              </a:rPr>
              <a:t>https://datatracker.ietf.org/doc/bof-requests</a:t>
            </a:r>
            <a:endParaRPr b="0" lang="en-US" sz="3200" spc="-1" strike="noStrike">
              <a:solidFill>
                <a:srgbClr val="000000"/>
              </a:solidFill>
              <a:latin typeface="Arial"/>
            </a:endParaRPr>
          </a:p>
          <a:p>
            <a:pPr marL="385560" indent="-3855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List of approved BoFs can be found from </a:t>
            </a:r>
            <a:r>
              <a:rPr b="0" lang="en-IE" sz="3200" spc="-1" strike="noStrike" u="sng">
                <a:solidFill>
                  <a:srgbClr val="0000ff"/>
                </a:solidFill>
                <a:uFillTx/>
                <a:latin typeface="Arial"/>
                <a:ea typeface="DejaVu Sans"/>
                <a:hlinkClick r:id="rId2"/>
              </a:rPr>
              <a:t>https://datatracker.ietf.org/wg/bofs/</a:t>
            </a:r>
            <a:endParaRPr b="0" lang="en-US" sz="3200" spc="-1" strike="noStrike">
              <a:solidFill>
                <a:srgbClr val="000000"/>
              </a:solidFill>
              <a:latin typeface="Arial"/>
            </a:endParaRPr>
          </a:p>
          <a:p>
            <a:pPr marL="385560" indent="-3855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There are no currently approved BoFs for IETF 117 yet.</a:t>
            </a:r>
            <a:endParaRPr b="0" lang="en-US" sz="3200" spc="-1" strike="noStrike">
              <a:solidFill>
                <a:srgbClr val="000000"/>
              </a:solidFill>
              <a:latin typeface="Arial"/>
            </a:endParaRPr>
          </a:p>
          <a:p>
            <a:pPr>
              <a:lnSpc>
                <a:spcPct val="100000"/>
              </a:lnSpc>
              <a:spcBef>
                <a:spcPts val="1134"/>
              </a:spcBef>
              <a:tabLst>
                <a:tab algn="l" pos="182880"/>
                <a:tab algn="l" pos="365760"/>
                <a:tab algn="l" pos="548640"/>
                <a:tab algn="l" pos="731520"/>
              </a:tabLst>
            </a:pPr>
            <a:endParaRPr b="0" lang="en-US" sz="3200" spc="-1" strike="noStrike">
              <a:solidFill>
                <a:srgbClr val="000000"/>
              </a:solidFill>
              <a:latin typeface="Arial"/>
            </a:endParaRPr>
          </a:p>
          <a:p>
            <a:pPr>
              <a:lnSpc>
                <a:spcPct val="100000"/>
              </a:lnSpc>
              <a:spcBef>
                <a:spcPts val="1134"/>
              </a:spcBef>
              <a:tabLst>
                <a:tab algn="l" pos="182880"/>
                <a:tab algn="l" pos="365760"/>
                <a:tab algn="l" pos="548640"/>
                <a:tab algn="l" pos="731520"/>
              </a:tabLst>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339840" y="692280"/>
            <a:ext cx="8827920" cy="385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150" name="CustomShape 2"/>
          <p:cNvSpPr/>
          <p:nvPr/>
        </p:nvSpPr>
        <p:spPr>
          <a:xfrm>
            <a:off x="34920" y="1413000"/>
            <a:ext cx="9132840" cy="4865760"/>
          </a:xfrm>
          <a:prstGeom prst="rect">
            <a:avLst/>
          </a:prstGeom>
          <a:noFill/>
          <a:ln w="0">
            <a:noFill/>
          </a:ln>
        </p:spPr>
        <p:style>
          <a:lnRef idx="0"/>
          <a:fillRef idx="0"/>
          <a:effectRef idx="0"/>
          <a:fontRef idx="minor"/>
        </p:style>
        <p:txBody>
          <a:bodyPr lIns="90000" rIns="90000" tIns="45000" bIns="45000" anchor="t">
            <a:noAutofit/>
          </a:bodyPr>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tabLst>
                <a:tab algn="l" pos="182880"/>
                <a:tab algn="l" pos="365760"/>
                <a:tab algn="l" pos="548640"/>
                <a:tab algn="l" pos="731520"/>
              </a:tabLst>
            </a:pPr>
            <a:endParaRPr b="0" lang="en-US" sz="18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tabLst>
                <a:tab algn="l" pos="182880"/>
                <a:tab algn="l" pos="365760"/>
                <a:tab algn="l" pos="548640"/>
                <a:tab algn="l" pos="731520"/>
              </a:tabLst>
            </a:pPr>
            <a:endParaRPr b="0" lang="en-US" sz="18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684360" y="658800"/>
            <a:ext cx="7761240" cy="817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152" name="CustomShape 2"/>
          <p:cNvSpPr/>
          <p:nvPr/>
        </p:nvSpPr>
        <p:spPr>
          <a:xfrm>
            <a:off x="0" y="1557360"/>
            <a:ext cx="8980560" cy="3373560"/>
          </a:xfrm>
          <a:prstGeom prst="rect">
            <a:avLst/>
          </a:prstGeom>
          <a:noFill/>
          <a:ln w="0">
            <a:noFill/>
          </a:ln>
        </p:spPr>
        <p:style>
          <a:lnRef idx="0"/>
          <a:fillRef idx="0"/>
          <a:effectRef idx="0"/>
          <a:fontRef idx="minor"/>
        </p:style>
        <p:txBody>
          <a:bodyPr lIns="90000" rIns="90000" tIns="45000" bIns="45000" anchor="t">
            <a:noAutofit/>
          </a:bodyPr>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tabLst>
                <a:tab algn="l" pos="182880"/>
                <a:tab algn="l" pos="365760"/>
                <a:tab algn="l" pos="548640"/>
                <a:tab algn="l" pos="731520"/>
              </a:tabLst>
            </a:pPr>
            <a:endParaRPr b="0" lang="en-US" sz="20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tabLst>
                <a:tab algn="l" pos="182880"/>
                <a:tab algn="l" pos="365760"/>
                <a:tab algn="l" pos="548640"/>
                <a:tab algn="l" pos="731520"/>
              </a:tabLst>
            </a:pPr>
            <a:endParaRPr b="0" lang="en-US" sz="20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1"/>
          <p:cNvSpPr/>
          <p:nvPr/>
        </p:nvSpPr>
        <p:spPr>
          <a:xfrm>
            <a:off x="324000" y="630360"/>
            <a:ext cx="8675640" cy="1131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154" name="CustomShape 2"/>
          <p:cNvSpPr/>
          <p:nvPr/>
        </p:nvSpPr>
        <p:spPr>
          <a:xfrm>
            <a:off x="609480" y="1773360"/>
            <a:ext cx="7753320" cy="4456080"/>
          </a:xfrm>
          <a:prstGeom prst="rect">
            <a:avLst/>
          </a:prstGeom>
          <a:noFill/>
          <a:ln w="0">
            <a:noFill/>
          </a:ln>
        </p:spPr>
        <p:style>
          <a:lnRef idx="0"/>
          <a:fillRef idx="0"/>
          <a:effectRef idx="0"/>
          <a:fontRef idx="minor"/>
        </p:style>
        <p:txBody>
          <a:bodyPr lIns="90000" rIns="90000" tIns="45000" bIns="45000" anchor="t">
            <a:noAutofit/>
          </a:bodyPr>
          <a:p>
            <a:pPr marL="216000" indent="-211320">
              <a:lnSpc>
                <a:spcPct val="100000"/>
              </a:lnSpc>
              <a:buClr>
                <a:srgbClr val="000000"/>
              </a:buClr>
              <a:buSzPct val="45000"/>
              <a:buFont typeface="Wingdings" charset="2"/>
              <a:buChar char=""/>
              <a:tabLst>
                <a:tab algn="l" pos="182880"/>
                <a:tab algn="l" pos="365760"/>
                <a:tab algn="l" pos="548640"/>
                <a:tab algn="l" pos="731520"/>
              </a:tabLst>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1320">
              <a:lnSpc>
                <a:spcPct val="100000"/>
              </a:lnSpc>
              <a:buClr>
                <a:srgbClr val="000000"/>
              </a:buClr>
              <a:buSzPct val="45000"/>
              <a:buFont typeface="Wingdings" charset="2"/>
              <a:buChar char=""/>
              <a:tabLst>
                <a:tab algn="l" pos="182880"/>
                <a:tab algn="l" pos="365760"/>
                <a:tab algn="l" pos="548640"/>
                <a:tab algn="l" pos="731520"/>
              </a:tabLst>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1320" algn="ctr">
              <a:lnSpc>
                <a:spcPct val="100000"/>
              </a:lnSpc>
              <a:buClr>
                <a:srgbClr val="000000"/>
              </a:buClr>
              <a:buSzPct val="45000"/>
              <a:buFont typeface="Wingdings" charset="2"/>
              <a:buChar char=""/>
              <a:tabLst>
                <a:tab algn="l" pos="182880"/>
                <a:tab algn="l" pos="365760"/>
                <a:tab algn="l" pos="548640"/>
                <a:tab algn="l" pos="731520"/>
              </a:tabLst>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1320">
              <a:lnSpc>
                <a:spcPct val="100000"/>
              </a:lnSpc>
              <a:buClr>
                <a:srgbClr val="000000"/>
              </a:buClr>
              <a:buSzPct val="45000"/>
              <a:buFont typeface="Wingdings" charset="2"/>
              <a:buChar char=""/>
              <a:tabLst>
                <a:tab algn="l" pos="182880"/>
                <a:tab algn="l" pos="365760"/>
                <a:tab algn="l" pos="548640"/>
                <a:tab algn="l" pos="731520"/>
              </a:tabLst>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324000" y="630360"/>
            <a:ext cx="8675640" cy="1131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156" name="CustomShape 2"/>
          <p:cNvSpPr/>
          <p:nvPr/>
        </p:nvSpPr>
        <p:spPr>
          <a:xfrm>
            <a:off x="609480" y="1773360"/>
            <a:ext cx="7753320" cy="4456080"/>
          </a:xfrm>
          <a:prstGeom prst="rect">
            <a:avLst/>
          </a:prstGeom>
          <a:noFill/>
          <a:ln w="0">
            <a:noFill/>
          </a:ln>
        </p:spPr>
        <p:style>
          <a:lnRef idx="0"/>
          <a:fillRef idx="0"/>
          <a:effectRef idx="0"/>
          <a:fontRef idx="minor"/>
        </p:style>
        <p:txBody>
          <a:bodyPr lIns="90000" rIns="90000" tIns="45000" bIns="45000" anchor="t">
            <a:noAutofit/>
          </a:bodyPr>
          <a:p>
            <a:pPr marL="216000" indent="-211320">
              <a:lnSpc>
                <a:spcPct val="80000"/>
              </a:lnSpc>
              <a:spcBef>
                <a:spcPts val="173"/>
              </a:spcBef>
              <a:buClr>
                <a:srgbClr val="000000"/>
              </a:buClr>
              <a:buSzPct val="45000"/>
              <a:buFont typeface="Wingdings" charset="2"/>
              <a:buChar char=""/>
              <a:tabLst>
                <a:tab algn="l" pos="182880"/>
                <a:tab algn="l" pos="365760"/>
                <a:tab algn="l" pos="548640"/>
                <a:tab algn="l" pos="731520"/>
              </a:tabLst>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1320">
              <a:lnSpc>
                <a:spcPct val="80000"/>
              </a:lnSpc>
              <a:spcBef>
                <a:spcPts val="173"/>
              </a:spcBef>
              <a:buClr>
                <a:srgbClr val="000000"/>
              </a:buClr>
              <a:buSzPct val="45000"/>
              <a:buFont typeface="Wingdings" charset="2"/>
              <a:buChar char=""/>
              <a:tabLst>
                <a:tab algn="l" pos="182880"/>
                <a:tab algn="l" pos="365760"/>
                <a:tab algn="l" pos="548640"/>
                <a:tab algn="l" pos="731520"/>
              </a:tabLst>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1320">
              <a:lnSpc>
                <a:spcPct val="90000"/>
              </a:lnSpc>
              <a:spcBef>
                <a:spcPts val="400"/>
              </a:spcBef>
              <a:buClr>
                <a:srgbClr val="000000"/>
              </a:buClr>
              <a:buSzPct val="45000"/>
              <a:buFont typeface="Wingdings" charset="2"/>
              <a:buChar char=""/>
              <a:tabLst>
                <a:tab algn="l" pos="182880"/>
                <a:tab algn="l" pos="365760"/>
                <a:tab algn="l" pos="548640"/>
                <a:tab algn="l" pos="731520"/>
              </a:tabLst>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tabLst>
                <a:tab algn="l" pos="182880"/>
                <a:tab algn="l" pos="365760"/>
                <a:tab algn="l" pos="548640"/>
                <a:tab algn="l" pos="731520"/>
              </a:tabLst>
            </a:pPr>
            <a:endParaRPr b="0" lang="en-US" sz="1500" spc="-1" strike="noStrike">
              <a:solidFill>
                <a:srgbClr val="000000"/>
              </a:solidFill>
              <a:latin typeface="Arial"/>
            </a:endParaRPr>
          </a:p>
          <a:p>
            <a:pPr marL="216000" indent="-211320">
              <a:lnSpc>
                <a:spcPct val="90000"/>
              </a:lnSpc>
              <a:spcBef>
                <a:spcPts val="400"/>
              </a:spcBef>
              <a:buClr>
                <a:srgbClr val="000000"/>
              </a:buClr>
              <a:buSzPct val="45000"/>
              <a:buFont typeface="Wingdings" charset="2"/>
              <a:buChar char=""/>
              <a:tabLst>
                <a:tab algn="l" pos="182880"/>
                <a:tab algn="l" pos="365760"/>
                <a:tab algn="l" pos="548640"/>
                <a:tab algn="l" pos="731520"/>
              </a:tabLst>
            </a:pPr>
            <a:r>
              <a:rPr b="1" lang="en-IE" sz="1800" spc="-1" strike="noStrike">
                <a:solidFill>
                  <a:srgbClr val="000000"/>
                </a:solidFill>
                <a:latin typeface="Calibri"/>
                <a:ea typeface="Calibri"/>
              </a:rPr>
              <a:t>Material about the patent policy is available at</a:t>
            </a:r>
            <a:br>
              <a:rPr sz="1800"/>
            </a:br>
            <a:r>
              <a:rPr b="1" i="1" lang="en-IE" sz="1600" spc="-1" strike="noStrike" u="sng">
                <a:solidFill>
                  <a:srgbClr val="0000ff"/>
                </a:solidFill>
                <a:uFillTx/>
                <a:latin typeface="Calibri"/>
                <a:ea typeface="Calibri"/>
                <a:hlinkClick r:id="rId2"/>
              </a:rPr>
              <a:t>http://standards.ieee.org/about/sasb/patcom/materials.html</a:t>
            </a:r>
            <a:endParaRPr b="0" lang="en-US" sz="1600" spc="-1" strike="noStrike">
              <a:solidFill>
                <a:srgbClr val="000000"/>
              </a:solidFill>
              <a:latin typeface="Arial"/>
            </a:endParaRPr>
          </a:p>
          <a:p>
            <a:pPr>
              <a:lnSpc>
                <a:spcPct val="90000"/>
              </a:lnSpc>
              <a:tabLst>
                <a:tab algn="l" pos="182880"/>
                <a:tab algn="l" pos="365760"/>
                <a:tab algn="l" pos="548640"/>
                <a:tab algn="l" pos="731520"/>
              </a:tabLst>
            </a:pPr>
            <a:endParaRPr b="0" lang="en-US" sz="1600" spc="-1" strike="noStrike">
              <a:solidFill>
                <a:srgbClr val="000000"/>
              </a:solidFill>
              <a:latin typeface="Arial"/>
            </a:endParaRPr>
          </a:p>
          <a:p>
            <a:pPr marL="630000" indent="-281160" algn="ctr">
              <a:lnSpc>
                <a:spcPct val="90000"/>
              </a:lnSpc>
              <a:buClr>
                <a:srgbClr val="000000"/>
              </a:buClr>
              <a:buSzPct val="45000"/>
              <a:buFont typeface="Wingdings" charset="2"/>
              <a:buChar char=""/>
              <a:tabLst>
                <a:tab algn="l" pos="182880"/>
                <a:tab algn="l" pos="365760"/>
                <a:tab algn="l" pos="548640"/>
                <a:tab algn="l" pos="731520"/>
              </a:tabLst>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CustomShape 1"/>
          <p:cNvSpPr/>
          <p:nvPr/>
        </p:nvSpPr>
        <p:spPr>
          <a:xfrm>
            <a:off x="324000" y="630360"/>
            <a:ext cx="8675640" cy="1131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158" name="CustomShape 2"/>
          <p:cNvSpPr/>
          <p:nvPr/>
        </p:nvSpPr>
        <p:spPr>
          <a:xfrm>
            <a:off x="609480" y="1773360"/>
            <a:ext cx="7753320" cy="4456080"/>
          </a:xfrm>
          <a:prstGeom prst="rect">
            <a:avLst/>
          </a:prstGeom>
          <a:noFill/>
          <a:ln w="0">
            <a:noFill/>
          </a:ln>
        </p:spPr>
        <p:style>
          <a:lnRef idx="0"/>
          <a:fillRef idx="0"/>
          <a:effectRef idx="0"/>
          <a:fontRef idx="minor"/>
        </p:style>
        <p:txBody>
          <a:bodyPr lIns="90000" rIns="90000" tIns="45000" bIns="45000" anchor="t">
            <a:noAutofit/>
          </a:bodyPr>
          <a:p>
            <a:pPr marL="216000" indent="-211320">
              <a:lnSpc>
                <a:spcPct val="90000"/>
              </a:lnSpc>
              <a:buClr>
                <a:srgbClr val="000000"/>
              </a:buClr>
              <a:buSzPct val="45000"/>
              <a:buFont typeface="Wingdings" charset="2"/>
              <a:buChar char=""/>
              <a:tabLst>
                <a:tab algn="l" pos="182880"/>
                <a:tab algn="l" pos="365760"/>
                <a:tab algn="l" pos="548640"/>
                <a:tab algn="l" pos="731520"/>
              </a:tabLst>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tabLst>
                <a:tab algn="l" pos="182880"/>
                <a:tab algn="l" pos="365760"/>
                <a:tab algn="l" pos="548640"/>
                <a:tab algn="l" pos="731520"/>
              </a:tabLst>
            </a:pPr>
            <a:endParaRPr b="0" lang="en-US" sz="20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1320">
              <a:lnSpc>
                <a:spcPct val="80000"/>
              </a:lnSpc>
              <a:spcBef>
                <a:spcPts val="173"/>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CustomShape 1"/>
          <p:cNvSpPr/>
          <p:nvPr/>
        </p:nvSpPr>
        <p:spPr>
          <a:xfrm>
            <a:off x="324000" y="630360"/>
            <a:ext cx="8675640" cy="1131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160" name="CustomShape 2"/>
          <p:cNvSpPr/>
          <p:nvPr/>
        </p:nvSpPr>
        <p:spPr>
          <a:xfrm>
            <a:off x="609480" y="1773360"/>
            <a:ext cx="7753320" cy="4456080"/>
          </a:xfrm>
          <a:prstGeom prst="rect">
            <a:avLst/>
          </a:prstGeom>
          <a:noFill/>
          <a:ln w="0">
            <a:noFill/>
          </a:ln>
        </p:spPr>
        <p:style>
          <a:lnRef idx="0"/>
          <a:fillRef idx="0"/>
          <a:effectRef idx="0"/>
          <a:fontRef idx="minor"/>
        </p:style>
        <p:txBody>
          <a:bodyPr lIns="90000" rIns="90000" tIns="45000" bIns="45000" anchor="t">
            <a:noAutofit/>
          </a:bodyPr>
          <a:p>
            <a:pPr marL="216000" indent="-211320">
              <a:lnSpc>
                <a:spcPct val="90000"/>
              </a:lnSpc>
              <a:spcBef>
                <a:spcPts val="564"/>
              </a:spcBef>
              <a:buClr>
                <a:srgbClr val="000000"/>
              </a:buClr>
              <a:buSzPct val="45000"/>
              <a:buFont typeface="Wingdings" charset="2"/>
              <a:buChar char=""/>
              <a:tabLst>
                <a:tab algn="l" pos="182880"/>
                <a:tab algn="l" pos="365760"/>
                <a:tab algn="l" pos="548640"/>
                <a:tab algn="l" pos="731520"/>
              </a:tabLst>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tabLst>
                <a:tab algn="l" pos="182880"/>
                <a:tab algn="l" pos="365760"/>
                <a:tab algn="l" pos="548640"/>
                <a:tab algn="l" pos="731520"/>
              </a:tabLst>
            </a:pPr>
            <a:endParaRPr b="0" lang="en-US" sz="20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CustomShape 1"/>
          <p:cNvSpPr/>
          <p:nvPr/>
        </p:nvSpPr>
        <p:spPr>
          <a:xfrm>
            <a:off x="324000" y="630360"/>
            <a:ext cx="8675640" cy="1131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162" name="CustomShape 2"/>
          <p:cNvSpPr/>
          <p:nvPr/>
        </p:nvSpPr>
        <p:spPr>
          <a:xfrm>
            <a:off x="335880" y="1828800"/>
            <a:ext cx="8710560" cy="4456080"/>
          </a:xfrm>
          <a:prstGeom prst="rect">
            <a:avLst/>
          </a:prstGeom>
          <a:noFill/>
          <a:ln w="0">
            <a:noFill/>
          </a:ln>
        </p:spPr>
        <p:style>
          <a:lnRef idx="0"/>
          <a:fillRef idx="0"/>
          <a:effectRef idx="0"/>
          <a:fontRef idx="minor"/>
        </p:style>
        <p:txBody>
          <a:bodyPr lIns="90000" rIns="90000" tIns="45000" bIns="45000" anchor="t">
            <a:noAutofit/>
          </a:bodyPr>
          <a:p>
            <a:pPr marL="216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1320">
              <a:lnSpc>
                <a:spcPct val="100000"/>
              </a:lnSpc>
              <a:spcBef>
                <a:spcPts val="15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2"/>
              </a:rPr>
              <a:t>https://standards.ieee.org/about/policies/opman/sect6.html</a:t>
            </a:r>
            <a:endParaRPr b="0" lang="en-US" sz="1200" spc="-1" strike="noStrike">
              <a:solidFill>
                <a:srgbClr val="000000"/>
              </a:solidFill>
              <a:latin typeface="Arial"/>
            </a:endParaRPr>
          </a:p>
          <a:p>
            <a:pPr marL="216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1320">
              <a:lnSpc>
                <a:spcPct val="100000"/>
              </a:lnSpc>
              <a:spcBef>
                <a:spcPts val="150"/>
              </a:spcBef>
              <a:buClr>
                <a:srgbClr val="000000"/>
              </a:buClr>
              <a:buSzPct val="45000"/>
              <a:buFont typeface="Wingdings" charset="2"/>
              <a:buChar char=""/>
              <a:tabLst>
                <a:tab algn="l" pos="182880"/>
                <a:tab algn="l" pos="365760"/>
                <a:tab algn="l" pos="548640"/>
                <a:tab algn="l" pos="731520"/>
              </a:tabLst>
            </a:pPr>
            <a:r>
              <a:rPr b="0" lang="en-IE" sz="1200" spc="-1" strike="noStrike" u="sng">
                <a:solidFill>
                  <a:srgbClr val="0000ff"/>
                </a:solidFill>
                <a:uFillTx/>
                <a:latin typeface="Calibri"/>
                <a:ea typeface="MS PGothic"/>
                <a:hlinkClick r:id="rId3"/>
              </a:rPr>
              <a:t>https://standards.ieee.org/content/dam/ieee-standards/standards/web/documents/other/permissionltrs.zip</a:t>
            </a:r>
            <a:endParaRPr b="0" lang="en-US" sz="1200" spc="-1" strike="noStrike">
              <a:solidFill>
                <a:srgbClr val="000000"/>
              </a:solidFill>
              <a:latin typeface="Arial"/>
            </a:endParaRPr>
          </a:p>
          <a:p>
            <a:pPr marL="216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1320">
              <a:lnSpc>
                <a:spcPct val="100000"/>
              </a:lnSpc>
              <a:spcBef>
                <a:spcPts val="150"/>
              </a:spcBef>
              <a:buClr>
                <a:srgbClr val="000000"/>
              </a:buClr>
              <a:buSzPct val="45000"/>
              <a:buFont typeface="Wingdings" charset="2"/>
              <a:buChar char=""/>
              <a:tabLst>
                <a:tab algn="l" pos="182880"/>
                <a:tab algn="l" pos="365760"/>
                <a:tab algn="l" pos="548640"/>
                <a:tab algn="l" pos="731520"/>
              </a:tabLst>
            </a:pPr>
            <a:r>
              <a:rPr b="0" lang="en-IE" sz="1200" spc="-1" strike="noStrike" u="sng">
                <a:solidFill>
                  <a:srgbClr val="0000ff"/>
                </a:solidFill>
                <a:uFillTx/>
                <a:latin typeface="Calibri"/>
                <a:ea typeface="MS PGothic"/>
                <a:hlinkClick r:id="rId4"/>
              </a:rPr>
              <a:t>http://standards.ieee.org/faqs/copyrights.html/</a:t>
            </a:r>
            <a:endParaRPr b="0" lang="en-US" sz="1200" spc="-1" strike="noStrike">
              <a:solidFill>
                <a:srgbClr val="000000"/>
              </a:solidFill>
              <a:latin typeface="Arial"/>
            </a:endParaRPr>
          </a:p>
          <a:p>
            <a:pPr marL="216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1320">
              <a:lnSpc>
                <a:spcPct val="100000"/>
              </a:lnSpc>
              <a:spcBef>
                <a:spcPts val="150"/>
              </a:spcBef>
              <a:buClr>
                <a:srgbClr val="000000"/>
              </a:buClr>
              <a:buSzPct val="45000"/>
              <a:buFont typeface="Wingdings" charset="2"/>
              <a:buChar char=""/>
              <a:tabLst>
                <a:tab algn="l" pos="182880"/>
                <a:tab algn="l" pos="365760"/>
                <a:tab algn="l" pos="548640"/>
                <a:tab algn="l" pos="731520"/>
              </a:tabLst>
            </a:pPr>
            <a:r>
              <a:rPr b="0" lang="en-IE" sz="1200" spc="-1" strike="noStrike" u="sng">
                <a:solidFill>
                  <a:srgbClr val="0000ff"/>
                </a:solidFill>
                <a:uFillTx/>
                <a:latin typeface="Calibri"/>
                <a:ea typeface="MS PGothic"/>
                <a:hlinkClick r:id="rId5"/>
              </a:rPr>
              <a:t>https://standards.ieee.org/develop/policies/best_practices_for_ieee_standards_development_051215.pdf</a:t>
            </a:r>
            <a:endParaRPr b="0" lang="en-US" sz="1200" spc="-1" strike="noStrike">
              <a:solidFill>
                <a:srgbClr val="000000"/>
              </a:solidFill>
              <a:latin typeface="Arial"/>
            </a:endParaRPr>
          </a:p>
          <a:p>
            <a:pPr marL="216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1320">
              <a:lnSpc>
                <a:spcPct val="100000"/>
              </a:lnSpc>
              <a:spcBef>
                <a:spcPts val="150"/>
              </a:spcBef>
              <a:buClr>
                <a:srgbClr val="000000"/>
              </a:buClr>
              <a:buSzPct val="45000"/>
              <a:buFont typeface="Wingdings" charset="2"/>
              <a:buChar char=""/>
              <a:tabLst>
                <a:tab algn="l" pos="182880"/>
                <a:tab algn="l" pos="365760"/>
                <a:tab algn="l" pos="548640"/>
                <a:tab algn="l" pos="731520"/>
              </a:tabLst>
            </a:pPr>
            <a:r>
              <a:rPr b="0" lang="en-IE" sz="1200" spc="-1" strike="noStrike" u="sng">
                <a:solidFill>
                  <a:srgbClr val="0000ff"/>
                </a:solidFill>
                <a:uFillTx/>
                <a:latin typeface="Calibri"/>
                <a:ea typeface="MS PGothic"/>
                <a:hlinkClick r:id="rId6"/>
              </a:rPr>
              <a:t>https://standards.ieee.org/about/policies/opman/sect6.html</a:t>
            </a:r>
            <a:endParaRPr b="0" lang="en-US" sz="1200" spc="-1" strike="noStrike">
              <a:solidFill>
                <a:srgbClr val="000000"/>
              </a:solidFill>
              <a:latin typeface="Arial"/>
            </a:endParaRPr>
          </a:p>
          <a:p>
            <a:pPr>
              <a:lnSpc>
                <a:spcPct val="90000"/>
              </a:lnSpc>
              <a:spcBef>
                <a:spcPts val="564"/>
              </a:spcBef>
              <a:tabLst>
                <a:tab algn="l" pos="182880"/>
                <a:tab algn="l" pos="365760"/>
                <a:tab algn="l" pos="548640"/>
                <a:tab algn="l" pos="731520"/>
              </a:tabLst>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3701</TotalTime>
  <Application>LibreOffice/7.4.5.1$Linux_X86_64 LibreOffice_project/40$Build-1</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2023-05-14T19:55:00Z</dcterms:modified>
  <cp:revision>146</cp:revision>
  <dc:subject>SC IETF</dc:subject>
  <dc:title>Opening for September</dc:title>
</cp:coreProperties>
</file>

<file path=docProps/custom.xml><?xml version="1.0" encoding="utf-8"?>
<Properties xmlns="http://schemas.openxmlformats.org/officeDocument/2006/custom-properties" xmlns:vt="http://schemas.openxmlformats.org/officeDocument/2006/docPropsVTypes"/>
</file>