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59" r:id="rId2"/>
    <p:sldId id="258" r:id="rId3"/>
    <p:sldId id="271" r:id="rId4"/>
    <p:sldId id="327" r:id="rId5"/>
    <p:sldId id="329" r:id="rId6"/>
    <p:sldId id="318" r:id="rId7"/>
    <p:sldId id="342" r:id="rId8"/>
    <p:sldId id="334" r:id="rId9"/>
    <p:sldId id="335" r:id="rId10"/>
    <p:sldId id="337" r:id="rId11"/>
    <p:sldId id="338" r:id="rId12"/>
    <p:sldId id="331" r:id="rId13"/>
    <p:sldId id="343" r:id="rId14"/>
    <p:sldId id="344" r:id="rId15"/>
    <p:sldId id="345" r:id="rId16"/>
    <p:sldId id="333" r:id="rId17"/>
    <p:sldId id="339" r:id="rId18"/>
    <p:sldId id="340" r:id="rId19"/>
    <p:sldId id="341" r:id="rId20"/>
    <p:sldId id="336" r:id="rId21"/>
    <p:sldId id="33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258"/>
            <p14:sldId id="271"/>
            <p14:sldId id="327"/>
            <p14:sldId id="329"/>
            <p14:sldId id="318"/>
            <p14:sldId id="342"/>
            <p14:sldId id="334"/>
            <p14:sldId id="335"/>
            <p14:sldId id="337"/>
            <p14:sldId id="338"/>
            <p14:sldId id="331"/>
            <p14:sldId id="343"/>
            <p14:sldId id="344"/>
            <p14:sldId id="345"/>
            <p14:sldId id="333"/>
            <p14:sldId id="339"/>
            <p14:sldId id="340"/>
            <p14:sldId id="341"/>
            <p14:sldId id="336"/>
            <p14:sldId id="33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8398CAF-13C3-92FA-FEE6-F473351F0454}" name="Robert Golshan" initials="" userId="S::rgolshan@apple.com::5ff815de-8f29-4282-b1e1-6ebaf4d1f08f" providerId="AD"/>
  <p188:author id="{7B7181B9-84A8-DDA6-ADBD-47AA4D788E10}" name="Alexander Krebs" initials="AK" userId="S::a_krebs@apple.com::f8a49c0f-11ff-450e-9187-1cd14508a1ae"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E6E7E8"/>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04"/>
    <p:restoredTop sz="95915"/>
  </p:normalViewPr>
  <p:slideViewPr>
    <p:cSldViewPr>
      <p:cViewPr varScale="1">
        <p:scale>
          <a:sx n="113" d="100"/>
          <a:sy n="113" d="100"/>
        </p:scale>
        <p:origin x="1950" y="84"/>
      </p:cViewPr>
      <p:guideLst>
        <p:guide orient="horz" pos="2160"/>
        <p:guide pos="2880"/>
      </p:guideLst>
    </p:cSldViewPr>
  </p:slideViewPr>
  <p:notesTextViewPr>
    <p:cViewPr>
      <p:scale>
        <a:sx n="1" d="1"/>
        <a:sy n="1" d="1"/>
      </p:scale>
      <p:origin x="0" y="0"/>
    </p:cViewPr>
  </p:notesTextViewPr>
  <p:notesViewPr>
    <p:cSldViewPr>
      <p:cViewPr varScale="1">
        <p:scale>
          <a:sx n="84" d="100"/>
          <a:sy n="84" d="100"/>
        </p:scale>
        <p:origin x="3786"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802.15-&lt;15-22-0064-00-04ab&gt;</a:t>
            </a:r>
          </a:p>
        </p:txBody>
      </p:sp>
      <p:sp>
        <p:nvSpPr>
          <p:cNvPr id="2051" name="Rectangle 3">
            <a:extLst>
              <a:ext uri="{FF2B5EF4-FFF2-40B4-BE49-F238E27FC236}">
                <a16:creationId xmlns=""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0684230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3D5D8A7A-5251-7345-B20D-9908F6391B89}"/>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5" name="Footer Placeholder 4">
            <a:extLst>
              <a:ext uri="{FF2B5EF4-FFF2-40B4-BE49-F238E27FC236}">
                <a16:creationId xmlns=""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6" name="Slide Number Placeholder 5">
            <a:extLst>
              <a:ext uri="{FF2B5EF4-FFF2-40B4-BE49-F238E27FC236}">
                <a16:creationId xmlns=""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6126BB63-BC75-CD4F-B133-44784E43CF60}"/>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5" name="Footer Placeholder 4">
            <a:extLst>
              <a:ext uri="{FF2B5EF4-FFF2-40B4-BE49-F238E27FC236}">
                <a16:creationId xmlns=""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6" name="Slide Number Placeholder 5">
            <a:extLst>
              <a:ext uri="{FF2B5EF4-FFF2-40B4-BE49-F238E27FC236}">
                <a16:creationId xmlns=""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de-DE" altLang="en-US" dirty="0" smtClean="0"/>
              <a:t>Mar 2023</a:t>
            </a:r>
            <a:endParaRPr lang="en-US" altLang="en-US" dirty="0"/>
          </a:p>
        </p:txBody>
      </p:sp>
      <p:sp>
        <p:nvSpPr>
          <p:cNvPr id="5" name="Footer Placeholder 4">
            <a:extLst>
              <a:ext uri="{FF2B5EF4-FFF2-40B4-BE49-F238E27FC236}">
                <a16:creationId xmlns=""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6" name="Slide Number Placeholder 5">
            <a:extLst>
              <a:ext uri="{FF2B5EF4-FFF2-40B4-BE49-F238E27FC236}">
                <a16:creationId xmlns=""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de-DE" altLang="en-US" dirty="0" smtClean="0"/>
              <a:t>Mar 2023</a:t>
            </a:r>
            <a:endParaRPr lang="en-US" altLang="en-US" dirty="0"/>
          </a:p>
        </p:txBody>
      </p:sp>
      <p:sp>
        <p:nvSpPr>
          <p:cNvPr id="5" name="Footer Placeholder 4">
            <a:extLst>
              <a:ext uri="{FF2B5EF4-FFF2-40B4-BE49-F238E27FC236}">
                <a16:creationId xmlns=""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6" name="Slide Number Placeholder 5">
            <a:extLst>
              <a:ext uri="{FF2B5EF4-FFF2-40B4-BE49-F238E27FC236}">
                <a16:creationId xmlns=""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 xmlns:a16="http://schemas.microsoft.com/office/drawing/2014/main" id="{66138FFA-EC09-224A-9E3B-105E7E9700D7}"/>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5" name="Footer Placeholder 4">
            <a:extLst>
              <a:ext uri="{FF2B5EF4-FFF2-40B4-BE49-F238E27FC236}">
                <a16:creationId xmlns=""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6" name="Slide Number Placeholder 5">
            <a:extLst>
              <a:ext uri="{FF2B5EF4-FFF2-40B4-BE49-F238E27FC236}">
                <a16:creationId xmlns=""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134DF80B-DF85-7841-B6C7-C6BE77BFA959}"/>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6" name="Footer Placeholder 5">
            <a:extLst>
              <a:ext uri="{FF2B5EF4-FFF2-40B4-BE49-F238E27FC236}">
                <a16:creationId xmlns=""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7" name="Slide Number Placeholder 6">
            <a:extLst>
              <a:ext uri="{FF2B5EF4-FFF2-40B4-BE49-F238E27FC236}">
                <a16:creationId xmlns=""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9916B5B3-29CD-1E42-93DD-A81032CE0F03}"/>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8" name="Footer Placeholder 7">
            <a:extLst>
              <a:ext uri="{FF2B5EF4-FFF2-40B4-BE49-F238E27FC236}">
                <a16:creationId xmlns=""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9" name="Slide Number Placeholder 8">
            <a:extLst>
              <a:ext uri="{FF2B5EF4-FFF2-40B4-BE49-F238E27FC236}">
                <a16:creationId xmlns=""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2C955439-0F68-F347-87D7-F0502F239B4C}"/>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4" name="Footer Placeholder 3">
            <a:extLst>
              <a:ext uri="{FF2B5EF4-FFF2-40B4-BE49-F238E27FC236}">
                <a16:creationId xmlns=""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5" name="Slide Number Placeholder 4">
            <a:extLst>
              <a:ext uri="{FF2B5EF4-FFF2-40B4-BE49-F238E27FC236}">
                <a16:creationId xmlns=""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de-DE" altLang="en-US" dirty="0" smtClean="0"/>
              <a:t>Mar 2023</a:t>
            </a:r>
            <a:endParaRPr lang="en-US" altLang="en-US" dirty="0"/>
          </a:p>
        </p:txBody>
      </p:sp>
      <p:sp>
        <p:nvSpPr>
          <p:cNvPr id="3" name="Footer Placeholder 2">
            <a:extLst>
              <a:ext uri="{FF2B5EF4-FFF2-40B4-BE49-F238E27FC236}">
                <a16:creationId xmlns=""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4" name="Slide Number Placeholder 3">
            <a:extLst>
              <a:ext uri="{FF2B5EF4-FFF2-40B4-BE49-F238E27FC236}">
                <a16:creationId xmlns=""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dirty="0"/>
              <a:t>Slide </a:t>
            </a:r>
            <a:fld id="{D63F0650-F2B3-6741-A45C-FCE309717EFE}" type="slidenum">
              <a:rPr lang="en-US" altLang="en-US"/>
              <a:pPr/>
              <a:t>‹#›</a:t>
            </a:fld>
            <a:endParaRPr lang="en-US" altLang="en-US" dirty="0"/>
          </a:p>
        </p:txBody>
      </p:sp>
    </p:spTree>
    <p:extLst>
      <p:ext uri="{BB962C8B-B14F-4D97-AF65-F5344CB8AC3E}">
        <p14:creationId xmlns:p14="http://schemas.microsoft.com/office/powerpoint/2010/main" val="293293549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66154122-F278-564A-962E-652394D50AAC}"/>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6" name="Footer Placeholder 5">
            <a:extLst>
              <a:ext uri="{FF2B5EF4-FFF2-40B4-BE49-F238E27FC236}">
                <a16:creationId xmlns=""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7" name="Slide Number Placeholder 6">
            <a:extLst>
              <a:ext uri="{FF2B5EF4-FFF2-40B4-BE49-F238E27FC236}">
                <a16:creationId xmlns=""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E57E84A7-0E2D-C64E-8406-BD4384DA8A0A}"/>
              </a:ext>
            </a:extLst>
          </p:cNvPr>
          <p:cNvSpPr>
            <a:spLocks noGrp="1"/>
          </p:cNvSpPr>
          <p:nvPr>
            <p:ph type="dt" sz="half" idx="10"/>
          </p:nvPr>
        </p:nvSpPr>
        <p:spPr/>
        <p:txBody>
          <a:bodyPr/>
          <a:lstStyle>
            <a:lvl1pPr>
              <a:defRPr/>
            </a:lvl1pPr>
          </a:lstStyle>
          <a:p>
            <a:r>
              <a:rPr lang="de-DE" altLang="en-US" dirty="0" smtClean="0"/>
              <a:t>Mar 2023</a:t>
            </a:r>
            <a:endParaRPr lang="en-US" altLang="en-US" dirty="0"/>
          </a:p>
        </p:txBody>
      </p:sp>
      <p:sp>
        <p:nvSpPr>
          <p:cNvPr id="6" name="Footer Placeholder 5">
            <a:extLst>
              <a:ext uri="{FF2B5EF4-FFF2-40B4-BE49-F238E27FC236}">
                <a16:creationId xmlns=""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dirty="0" err="1" smtClean="0"/>
              <a:t>Hongwon</a:t>
            </a:r>
            <a:r>
              <a:rPr lang="en-US" altLang="en-US" dirty="0" smtClean="0"/>
              <a:t> Lee et al. (LG Electronics)</a:t>
            </a:r>
            <a:endParaRPr lang="en-US" altLang="en-US" dirty="0"/>
          </a:p>
        </p:txBody>
      </p:sp>
      <p:sp>
        <p:nvSpPr>
          <p:cNvPr id="7" name="Slide Number Placeholder 6">
            <a:extLst>
              <a:ext uri="{FF2B5EF4-FFF2-40B4-BE49-F238E27FC236}">
                <a16:creationId xmlns=""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May </a:t>
            </a:r>
            <a:r>
              <a:rPr lang="de-DE" altLang="en-US" dirty="0" smtClean="0"/>
              <a:t>2023</a:t>
            </a:r>
            <a:endParaRPr lang="en-US" altLang="en-US" dirty="0"/>
          </a:p>
        </p:txBody>
      </p:sp>
      <p:sp>
        <p:nvSpPr>
          <p:cNvPr id="1029" name="Rectangle 5">
            <a:extLst>
              <a:ext uri="{FF2B5EF4-FFF2-40B4-BE49-F238E27FC236}">
                <a16:creationId xmlns=""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smtClean="0"/>
              <a:t>Hongwon</a:t>
            </a:r>
            <a:r>
              <a:rPr lang="en-US" altLang="en-US" dirty="0" smtClean="0"/>
              <a:t> Lee et al. (LG Electronics)</a:t>
            </a:r>
            <a:endParaRPr lang="en-US" altLang="en-US" dirty="0"/>
          </a:p>
        </p:txBody>
      </p:sp>
      <p:sp>
        <p:nvSpPr>
          <p:cNvPr id="1030" name="Rectangle 6">
            <a:extLst>
              <a:ext uri="{FF2B5EF4-FFF2-40B4-BE49-F238E27FC236}">
                <a16:creationId xmlns=""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smtClean="0">
                <a:solidFill>
                  <a:schemeClr val="tx1"/>
                </a:solidFill>
                <a:effectLst/>
                <a:latin typeface="Times New Roman" panose="02020603050405020304" pitchFamily="18" charset="0"/>
                <a:ea typeface="+mn-ea"/>
                <a:cs typeface="+mn-cs"/>
              </a:rPr>
              <a:t>15-23-0249-02-04ab</a:t>
            </a:r>
            <a:r>
              <a:rPr lang="en-US" altLang="en-US" sz="1400" b="1" dirty="0"/>
              <a:t>&gt;</a:t>
            </a:r>
          </a:p>
        </p:txBody>
      </p:sp>
      <p:sp>
        <p:nvSpPr>
          <p:cNvPr id="1032" name="Line 8">
            <a:extLst>
              <a:ext uri="{FF2B5EF4-FFF2-40B4-BE49-F238E27FC236}">
                <a16:creationId xmlns=""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 xmlns:a16="http://schemas.microsoft.com/office/drawing/2014/main" id="{F0D0F26C-6B68-D64B-ABFD-559C7369AAFF}"/>
              </a:ext>
            </a:extLst>
          </p:cNvPr>
          <p:cNvSpPr>
            <a:spLocks noChangeArrowheads="1"/>
          </p:cNvSpPr>
          <p:nvPr/>
        </p:nvSpPr>
        <p:spPr bwMode="auto">
          <a:xfrm>
            <a:off x="685800" y="6475413"/>
            <a:ext cx="3352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smtClean="0"/>
              <a:t>Public advertisement for NBA-MMS-UWB native discovery</a:t>
            </a:r>
            <a:endParaRPr lang="en-US" altLang="en-US" dirty="0"/>
          </a:p>
        </p:txBody>
      </p:sp>
      <p:sp>
        <p:nvSpPr>
          <p:cNvPr id="1034" name="Line 10">
            <a:extLst>
              <a:ext uri="{FF2B5EF4-FFF2-40B4-BE49-F238E27FC236}">
                <a16:creationId xmlns=""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bluetooth.com/specifications/specs/core-specification-5-4/" TargetMode="External"/><Relationship Id="rId2" Type="http://schemas.openxmlformats.org/officeDocument/2006/relationships/hyperlink" Target="https://groups.firaconsortium.org/wg/Technical/document/2424"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de-DE" altLang="en-US" dirty="0" smtClean="0"/>
              <a:t>May 2023</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smtClean="0"/>
              <a:t>Hongwon</a:t>
            </a:r>
            <a:r>
              <a:rPr lang="en-US" altLang="en-US" dirty="0" smtClean="0"/>
              <a:t> Lee et al. (LG Electronics)</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altLang="en-US" sz="1600" dirty="0" smtClean="0"/>
              <a:t>[Public </a:t>
            </a:r>
            <a:r>
              <a:rPr lang="en-US" altLang="en-US" sz="1600" dirty="0"/>
              <a:t>advertisement </a:t>
            </a:r>
            <a:r>
              <a:rPr lang="en-US" altLang="en-US" sz="1600" dirty="0" smtClean="0"/>
              <a:t>for NBA-UWB MMS native discovery]</a:t>
            </a:r>
            <a:r>
              <a:rPr lang="en-US" altLang="en-US" sz="1600" dirty="0"/>
              <a:t>	</a:t>
            </a:r>
          </a:p>
          <a:p>
            <a:r>
              <a:rPr lang="en-US" altLang="en-US" sz="1600" b="1" dirty="0"/>
              <a:t>Date Submitted: </a:t>
            </a:r>
            <a:r>
              <a:rPr lang="en-US" altLang="en-US" sz="1600" dirty="0" smtClean="0"/>
              <a:t>[May, 2023]</a:t>
            </a:r>
            <a:r>
              <a:rPr lang="en-US" altLang="en-US" sz="1600" dirty="0"/>
              <a:t>	</a:t>
            </a:r>
          </a:p>
          <a:p>
            <a:r>
              <a:rPr lang="en-US" altLang="en-US" sz="1600" b="1" dirty="0"/>
              <a:t>Source:</a:t>
            </a:r>
            <a:r>
              <a:rPr lang="en-US" altLang="en-US" sz="1600" dirty="0"/>
              <a:t> </a:t>
            </a:r>
            <a:r>
              <a:rPr lang="en-US" altLang="en-US" sz="1600" dirty="0" smtClean="0"/>
              <a:t>[</a:t>
            </a:r>
            <a:r>
              <a:rPr lang="en-US" altLang="en-US" sz="1600" dirty="0" err="1" smtClean="0"/>
              <a:t>Hongwon</a:t>
            </a:r>
            <a:r>
              <a:rPr lang="en-US" altLang="en-US" sz="1600" dirty="0" smtClean="0"/>
              <a:t> Lee, </a:t>
            </a:r>
            <a:r>
              <a:rPr lang="en-US" altLang="en-US" sz="1600" dirty="0" err="1" smtClean="0"/>
              <a:t>Insun</a:t>
            </a:r>
            <a:r>
              <a:rPr lang="en-US" altLang="en-US" sz="1600" dirty="0" smtClean="0"/>
              <a:t> Jang, Jinsoo Choi, HanGyu Cho(</a:t>
            </a:r>
            <a:r>
              <a:rPr lang="en-US" altLang="ko-KR" sz="1600" dirty="0">
                <a:solidFill>
                  <a:srgbClr val="000000"/>
                </a:solidFill>
                <a:ea typeface="굴림" charset="-127"/>
                <a:cs typeface="Times New Roman" pitchFamily="18" charset="0"/>
              </a:rPr>
              <a:t>LG Electronics</a:t>
            </a:r>
            <a:r>
              <a:rPr lang="en-US" altLang="en-US" sz="1600" dirty="0" smtClean="0"/>
              <a:t>)]</a:t>
            </a:r>
            <a:endParaRPr lang="en-US" altLang="en-US" sz="1600" dirty="0"/>
          </a:p>
          <a:p>
            <a:r>
              <a:rPr lang="en-US" altLang="en-US" sz="1600" b="1" dirty="0"/>
              <a:t>Email: </a:t>
            </a:r>
            <a:r>
              <a:rPr lang="en-US" altLang="en-US" sz="1600" dirty="0" smtClean="0"/>
              <a:t>hongwon.lee@</a:t>
            </a:r>
            <a:r>
              <a:rPr lang="en-US" altLang="en-US" sz="100" dirty="0" smtClean="0"/>
              <a:t> </a:t>
            </a:r>
            <a:r>
              <a:rPr lang="en-US" altLang="en-US" sz="1600" dirty="0" smtClean="0"/>
              <a:t>lge.com</a:t>
            </a:r>
            <a:endParaRPr lang="en-US" altLang="en-US" sz="1600" dirty="0"/>
          </a:p>
          <a:p>
            <a:endParaRPr lang="en-US" altLang="en-US" sz="1600" dirty="0"/>
          </a:p>
          <a:p>
            <a:pPr>
              <a:spcBef>
                <a:spcPts val="600"/>
              </a:spcBef>
              <a:spcAft>
                <a:spcPts val="600"/>
              </a:spcAft>
            </a:pPr>
            <a:r>
              <a:rPr lang="en-US" altLang="en-US" sz="1600" b="1" dirty="0"/>
              <a:t>Re:</a:t>
            </a:r>
            <a:r>
              <a:rPr lang="en-US" altLang="en-US" sz="1600" dirty="0"/>
              <a:t> </a:t>
            </a:r>
            <a:r>
              <a:rPr lang="en-US" altLang="en-US" sz="1600" dirty="0" smtClean="0"/>
              <a:t>[]</a:t>
            </a:r>
            <a:endParaRPr lang="en-US" altLang="en-US" dirty="0"/>
          </a:p>
          <a:p>
            <a:pPr>
              <a:spcBef>
                <a:spcPts val="600"/>
              </a:spcBef>
              <a:spcAft>
                <a:spcPts val="600"/>
              </a:spcAft>
            </a:pPr>
            <a:r>
              <a:rPr lang="en-US" altLang="en-US" sz="1600" b="1" dirty="0"/>
              <a:t>Abstract:</a:t>
            </a:r>
            <a:r>
              <a:rPr lang="en-US" altLang="en-US" sz="1600" dirty="0"/>
              <a:t>	</a:t>
            </a:r>
            <a:r>
              <a:rPr lang="en-US" altLang="en-US" sz="1600" dirty="0" smtClean="0"/>
              <a:t>[Public advertisement for </a:t>
            </a:r>
            <a:r>
              <a:rPr lang="en-US" altLang="en-US" sz="1600" dirty="0"/>
              <a:t>NBA-UWB MMS </a:t>
            </a:r>
            <a:r>
              <a:rPr lang="en-US" altLang="en-US" sz="1600" dirty="0" smtClean="0"/>
              <a:t>native discovery to support various use cases]</a:t>
            </a:r>
            <a:endParaRPr lang="en-US" altLang="en-US" sz="1600" dirty="0"/>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그림 12"/>
          <p:cNvPicPr>
            <a:picLocks noChangeAspect="1"/>
          </p:cNvPicPr>
          <p:nvPr/>
        </p:nvPicPr>
        <p:blipFill>
          <a:blip r:embed="rId2"/>
          <a:stretch>
            <a:fillRect/>
          </a:stretch>
        </p:blipFill>
        <p:spPr>
          <a:xfrm>
            <a:off x="495300" y="1219200"/>
            <a:ext cx="8229600" cy="1432267"/>
          </a:xfrm>
          <a:prstGeom prst="rect">
            <a:avLst/>
          </a:prstGeom>
        </p:spPr>
      </p:pic>
      <p:sp>
        <p:nvSpPr>
          <p:cNvPr id="9"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219200"/>
            <a:ext cx="8305800" cy="4953000"/>
          </a:xfrm>
        </p:spPr>
        <p:txBody>
          <a:bodyPr/>
          <a:lstStyle/>
          <a:p>
            <a:pPr marL="342900" lvl="1" indent="-342900">
              <a:spcBef>
                <a:spcPts val="600"/>
              </a:spcBef>
              <a:spcAft>
                <a:spcPts val="600"/>
              </a:spcAft>
              <a:buFont typeface="Arial" panose="020B0604020202020204" pitchFamily="34" charset="0"/>
              <a:buChar char="•"/>
            </a:pPr>
            <a:endParaRPr lang="en-US" altLang="ko-KR" sz="1800" dirty="0" smtClean="0"/>
          </a:p>
          <a:p>
            <a:pPr marL="342900" lvl="1" indent="-342900">
              <a:spcBef>
                <a:spcPts val="600"/>
              </a:spcBef>
              <a:spcAft>
                <a:spcPts val="600"/>
              </a:spcAft>
              <a:buFont typeface="Arial" panose="020B0604020202020204" pitchFamily="34" charset="0"/>
              <a:buChar char="•"/>
            </a:pPr>
            <a:endParaRPr lang="en-US" altLang="ko-KR" sz="1800" dirty="0"/>
          </a:p>
          <a:p>
            <a:pPr marL="342900" lvl="1" indent="-342900">
              <a:spcBef>
                <a:spcPts val="600"/>
              </a:spcBef>
              <a:spcAft>
                <a:spcPts val="600"/>
              </a:spcAft>
              <a:buFont typeface="Arial" panose="020B0604020202020204" pitchFamily="34" charset="0"/>
              <a:buChar char="•"/>
            </a:pPr>
            <a:endParaRPr lang="en-US" altLang="ko-KR" sz="100" dirty="0" smtClean="0"/>
          </a:p>
          <a:p>
            <a:pPr marL="342900" lvl="1" indent="-342900">
              <a:spcBef>
                <a:spcPts val="600"/>
              </a:spcBef>
              <a:spcAft>
                <a:spcPts val="600"/>
              </a:spcAft>
              <a:buFont typeface="Arial" panose="020B0604020202020204" pitchFamily="34" charset="0"/>
              <a:buChar char="•"/>
            </a:pPr>
            <a:endParaRPr lang="en-US" altLang="ko-KR" sz="500" dirty="0" smtClean="0"/>
          </a:p>
          <a:p>
            <a:pPr marL="685800" lvl="2" indent="-342900">
              <a:spcBef>
                <a:spcPts val="0"/>
              </a:spcBef>
              <a:spcAft>
                <a:spcPts val="600"/>
              </a:spcAft>
              <a:buFont typeface="Arial" panose="020B0604020202020204" pitchFamily="34" charset="0"/>
              <a:buChar char="•"/>
            </a:pPr>
            <a:endParaRPr lang="en-US" altLang="ko-KR" sz="1400" dirty="0"/>
          </a:p>
          <a:p>
            <a:pPr marL="342900" lvl="2" indent="-342900">
              <a:spcBef>
                <a:spcPts val="600"/>
              </a:spcBef>
              <a:spcAft>
                <a:spcPts val="600"/>
              </a:spcAft>
              <a:buFont typeface="Arial" panose="020B0604020202020204" pitchFamily="34" charset="0"/>
              <a:buChar char="•"/>
            </a:pPr>
            <a:r>
              <a:rPr lang="en-US" altLang="ko-KR" sz="1600" dirty="0"/>
              <a:t>1-octet message ID (</a:t>
            </a:r>
            <a:r>
              <a:rPr lang="en-US" altLang="ko-KR" sz="1600" dirty="0" smtClean="0"/>
              <a:t>0x22: </a:t>
            </a:r>
            <a:r>
              <a:rPr lang="en-US" altLang="ko-KR" sz="1600" dirty="0" smtClean="0">
                <a:sym typeface="Wingdings" panose="05000000000000000000" pitchFamily="2" charset="2"/>
              </a:rPr>
              <a:t>PUBLIC-ADV-RESP)</a:t>
            </a:r>
            <a:endParaRPr lang="en-US" altLang="ko-KR" sz="1600" dirty="0"/>
          </a:p>
          <a:p>
            <a:pPr marL="342900" lvl="2" indent="-342900">
              <a:spcBef>
                <a:spcPts val="600"/>
              </a:spcBef>
              <a:spcAft>
                <a:spcPts val="600"/>
              </a:spcAft>
              <a:buFont typeface="Arial" panose="020B0604020202020204" pitchFamily="34" charset="0"/>
              <a:buChar char="•"/>
            </a:pPr>
            <a:r>
              <a:rPr lang="en-US" altLang="ko-KR" sz="1600" dirty="0">
                <a:solidFill>
                  <a:srgbClr val="FF0000"/>
                </a:solidFill>
              </a:rPr>
              <a:t>3-octet Advertiser Address known from PUBLIC-ADV-POLL - destination address</a:t>
            </a:r>
          </a:p>
          <a:p>
            <a:pPr marL="342900" lvl="2" indent="-342900">
              <a:spcBef>
                <a:spcPts val="600"/>
              </a:spcBef>
              <a:spcAft>
                <a:spcPts val="600"/>
              </a:spcAft>
              <a:buFont typeface="Arial" panose="020B0604020202020204" pitchFamily="34" charset="0"/>
              <a:buChar char="•"/>
            </a:pPr>
            <a:r>
              <a:rPr lang="en-US" altLang="ko-KR" sz="1600" dirty="0">
                <a:solidFill>
                  <a:srgbClr val="FF0000"/>
                </a:solidFill>
              </a:rPr>
              <a:t>2-octet Responder Address generated by a responder – source address</a:t>
            </a:r>
          </a:p>
          <a:p>
            <a:pPr marL="342900" lvl="2" indent="-342900">
              <a:spcBef>
                <a:spcPts val="600"/>
              </a:spcBef>
              <a:spcAft>
                <a:spcPts val="600"/>
              </a:spcAft>
              <a:buFont typeface="Arial" panose="020B0604020202020204" pitchFamily="34" charset="0"/>
              <a:buChar char="•"/>
            </a:pPr>
            <a:r>
              <a:rPr lang="en-US" altLang="ko-KR" sz="1600" dirty="0"/>
              <a:t>1-octed message control, setting the following message content</a:t>
            </a:r>
          </a:p>
          <a:p>
            <a:pPr lvl="1">
              <a:spcBef>
                <a:spcPts val="600"/>
              </a:spcBef>
              <a:spcAft>
                <a:spcPts val="600"/>
              </a:spcAft>
              <a:buFont typeface="Arial" panose="020B0604020202020204" pitchFamily="34" charset="0"/>
              <a:buChar char="•"/>
            </a:pPr>
            <a:r>
              <a:rPr lang="en-US" altLang="ko-KR" sz="1400" dirty="0"/>
              <a:t>0x00 (Setup Request): </a:t>
            </a:r>
            <a:r>
              <a:rPr lang="en-US" altLang="ko-KR" sz="1400" dirty="0" err="1"/>
              <a:t>MessageContent</a:t>
            </a:r>
            <a:r>
              <a:rPr lang="en-US" altLang="ko-KR" sz="1400" dirty="0"/>
              <a:t> = [</a:t>
            </a:r>
            <a:r>
              <a:rPr lang="en-US" altLang="ko-KR" sz="1400" dirty="0" err="1"/>
              <a:t>NBChannelSelect</a:t>
            </a:r>
            <a:r>
              <a:rPr lang="en-US" altLang="ko-KR" sz="1400" dirty="0"/>
              <a:t>[2] + </a:t>
            </a:r>
            <a:r>
              <a:rPr lang="en-US" altLang="ko-KR" sz="1400" dirty="0" err="1"/>
              <a:t>UWBPhyCfg</a:t>
            </a:r>
            <a:r>
              <a:rPr lang="en-US" altLang="ko-KR" sz="1400" dirty="0"/>
              <a:t>[3] + </a:t>
            </a:r>
            <a:r>
              <a:rPr lang="en-US" altLang="ko-KR" sz="1400" dirty="0" err="1"/>
              <a:t>UWBMACfg</a:t>
            </a:r>
            <a:r>
              <a:rPr lang="en-US" altLang="ko-KR" sz="1400" dirty="0"/>
              <a:t>[2] + </a:t>
            </a:r>
            <a:r>
              <a:rPr lang="en-US" altLang="ko-KR" sz="1400" dirty="0" err="1"/>
              <a:t>NBPHYCfg</a:t>
            </a:r>
            <a:r>
              <a:rPr lang="en-US" altLang="ko-KR" sz="1400" dirty="0"/>
              <a:t>[1] + </a:t>
            </a:r>
            <a:r>
              <a:rPr lang="en-US" altLang="ko-KR" sz="1400" dirty="0" err="1"/>
              <a:t>NBMACCfg</a:t>
            </a:r>
            <a:r>
              <a:rPr lang="en-US" altLang="ko-KR" sz="1400" dirty="0"/>
              <a:t>[7]</a:t>
            </a:r>
          </a:p>
          <a:p>
            <a:pPr marL="342900" lvl="2" indent="-342900">
              <a:spcBef>
                <a:spcPts val="600"/>
              </a:spcBef>
              <a:spcAft>
                <a:spcPts val="600"/>
              </a:spcAft>
              <a:buFont typeface="Arial" panose="020B0604020202020204" pitchFamily="34" charset="0"/>
              <a:buChar char="•"/>
            </a:pPr>
            <a:r>
              <a:rPr lang="en-US" altLang="ko-KR" sz="1600" dirty="0"/>
              <a:t>2-octet CRC16</a:t>
            </a:r>
          </a:p>
        </p:txBody>
      </p:sp>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smtClean="0"/>
              <a:t>Hongwon</a:t>
            </a:r>
            <a:r>
              <a:rPr lang="en-US" altLang="en-US" dirty="0"/>
              <a:t> </a:t>
            </a:r>
            <a:r>
              <a:rPr lang="en-US" altLang="en-US" dirty="0" smtClean="0"/>
              <a:t>Lee </a:t>
            </a:r>
            <a:r>
              <a:rPr lang="en-US" altLang="en-US" dirty="0"/>
              <a:t>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10</a:t>
            </a:fld>
            <a:endParaRPr lang="en-US" altLang="en-US" dirty="0"/>
          </a:p>
        </p:txBody>
      </p:sp>
      <p:sp>
        <p:nvSpPr>
          <p:cNvPr id="7" name="Title 1">
            <a:extLst>
              <a:ext uri="{FF2B5EF4-FFF2-40B4-BE49-F238E27FC236}">
                <a16:creationId xmlns="" xmlns:a16="http://schemas.microsoft.com/office/drawing/2014/main" id="{467C9B24-E7E8-8547-A1D0-E2535767BF70}"/>
              </a:ext>
            </a:extLst>
          </p:cNvPr>
          <p:cNvSpPr txBox="1">
            <a:spLocks/>
          </p:cNvSpPr>
          <p:nvPr/>
        </p:nvSpPr>
        <p:spPr bwMode="auto">
          <a:xfrm>
            <a:off x="685800" y="685800"/>
            <a:ext cx="78486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400" dirty="0"/>
              <a:t>Proposed advertisement packet format – PUBLIC-ADV-RESP</a:t>
            </a:r>
          </a:p>
        </p:txBody>
      </p:sp>
      <p:sp>
        <p:nvSpPr>
          <p:cNvPr id="12" name="모서리가 둥근 직사각형 11"/>
          <p:cNvSpPr/>
          <p:nvPr/>
        </p:nvSpPr>
        <p:spPr bwMode="auto">
          <a:xfrm>
            <a:off x="495300" y="1352550"/>
            <a:ext cx="3009900" cy="366480"/>
          </a:xfrm>
          <a:prstGeom prst="roundRect">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4156751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그림 10"/>
          <p:cNvPicPr>
            <a:picLocks noChangeAspect="1"/>
          </p:cNvPicPr>
          <p:nvPr/>
        </p:nvPicPr>
        <p:blipFill>
          <a:blip r:embed="rId2"/>
          <a:stretch>
            <a:fillRect/>
          </a:stretch>
        </p:blipFill>
        <p:spPr>
          <a:xfrm>
            <a:off x="559329" y="1295401"/>
            <a:ext cx="8004527" cy="1303866"/>
          </a:xfrm>
          <a:prstGeom prst="rect">
            <a:avLst/>
          </a:prstGeom>
        </p:spPr>
      </p:pic>
      <p:sp>
        <p:nvSpPr>
          <p:cNvPr id="9"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219200"/>
            <a:ext cx="8305800" cy="4953000"/>
          </a:xfrm>
        </p:spPr>
        <p:txBody>
          <a:bodyPr/>
          <a:lstStyle/>
          <a:p>
            <a:pPr marL="342900" lvl="1" indent="-342900">
              <a:spcBef>
                <a:spcPts val="600"/>
              </a:spcBef>
              <a:spcAft>
                <a:spcPts val="600"/>
              </a:spcAft>
              <a:buFont typeface="Arial" panose="020B0604020202020204" pitchFamily="34" charset="0"/>
              <a:buChar char="•"/>
            </a:pPr>
            <a:endParaRPr lang="en-US" altLang="ko-KR" sz="1800" dirty="0" smtClean="0"/>
          </a:p>
          <a:p>
            <a:pPr marL="342900" lvl="1" indent="-342900">
              <a:spcBef>
                <a:spcPts val="600"/>
              </a:spcBef>
              <a:spcAft>
                <a:spcPts val="600"/>
              </a:spcAft>
              <a:buFont typeface="Arial" panose="020B0604020202020204" pitchFamily="34" charset="0"/>
              <a:buChar char="•"/>
            </a:pPr>
            <a:endParaRPr lang="en-US" altLang="ko-KR" sz="1800" dirty="0"/>
          </a:p>
          <a:p>
            <a:pPr marL="342900" lvl="1" indent="-342900">
              <a:spcBef>
                <a:spcPts val="600"/>
              </a:spcBef>
              <a:spcAft>
                <a:spcPts val="600"/>
              </a:spcAft>
              <a:buFont typeface="Arial" panose="020B0604020202020204" pitchFamily="34" charset="0"/>
              <a:buChar char="•"/>
            </a:pPr>
            <a:endParaRPr lang="en-US" altLang="ko-KR" sz="100" dirty="0" smtClean="0"/>
          </a:p>
          <a:p>
            <a:pPr marL="342900" lvl="1" indent="-342900">
              <a:spcBef>
                <a:spcPts val="600"/>
              </a:spcBef>
              <a:spcAft>
                <a:spcPts val="600"/>
              </a:spcAft>
              <a:buFont typeface="Arial" panose="020B0604020202020204" pitchFamily="34" charset="0"/>
              <a:buChar char="•"/>
            </a:pPr>
            <a:endParaRPr lang="en-US" altLang="ko-KR" sz="500" dirty="0" smtClean="0"/>
          </a:p>
          <a:p>
            <a:pPr marL="685800" lvl="2" indent="-342900">
              <a:spcBef>
                <a:spcPts val="0"/>
              </a:spcBef>
              <a:spcAft>
                <a:spcPts val="600"/>
              </a:spcAft>
              <a:buFont typeface="Arial" panose="020B0604020202020204" pitchFamily="34" charset="0"/>
              <a:buChar char="•"/>
            </a:pPr>
            <a:endParaRPr lang="en-US" altLang="ko-KR" sz="700" dirty="0"/>
          </a:p>
          <a:p>
            <a:pPr marL="342900" lvl="2" indent="-342900">
              <a:spcBef>
                <a:spcPts val="600"/>
              </a:spcBef>
              <a:spcAft>
                <a:spcPts val="600"/>
              </a:spcAft>
              <a:buFont typeface="Arial" panose="020B0604020202020204" pitchFamily="34" charset="0"/>
              <a:buChar char="•"/>
            </a:pPr>
            <a:r>
              <a:rPr lang="en-US" altLang="ko-KR" sz="1600" dirty="0"/>
              <a:t>1-octet message ID (0x23: “PUBLIC-SOR”)</a:t>
            </a:r>
          </a:p>
          <a:p>
            <a:pPr marL="342900" lvl="2" indent="-342900">
              <a:spcBef>
                <a:spcPts val="600"/>
              </a:spcBef>
              <a:spcAft>
                <a:spcPts val="600"/>
              </a:spcAft>
              <a:buFont typeface="Arial" panose="020B0604020202020204" pitchFamily="34" charset="0"/>
              <a:buChar char="•"/>
            </a:pPr>
            <a:r>
              <a:rPr lang="en-US" altLang="ko-KR" sz="1600" dirty="0">
                <a:solidFill>
                  <a:srgbClr val="FF0000"/>
                </a:solidFill>
              </a:rPr>
              <a:t>3-octet Advertiser Address known from PUBLIC-ADV-POLL – source address</a:t>
            </a:r>
          </a:p>
          <a:p>
            <a:pPr marL="342900" lvl="2" indent="-342900">
              <a:spcBef>
                <a:spcPts val="600"/>
              </a:spcBef>
              <a:spcAft>
                <a:spcPts val="600"/>
              </a:spcAft>
              <a:buFont typeface="Arial" panose="020B0604020202020204" pitchFamily="34" charset="0"/>
              <a:buChar char="•"/>
            </a:pPr>
            <a:r>
              <a:rPr lang="en-US" altLang="ko-KR" sz="1600" dirty="0">
                <a:solidFill>
                  <a:srgbClr val="FF0000"/>
                </a:solidFill>
              </a:rPr>
              <a:t>2-octet Responder Address(generated by Responder) – destination address</a:t>
            </a:r>
          </a:p>
          <a:p>
            <a:pPr marL="457200" lvl="1" indent="0">
              <a:spcBef>
                <a:spcPts val="600"/>
              </a:spcBef>
              <a:spcAft>
                <a:spcPts val="600"/>
              </a:spcAft>
              <a:buNone/>
            </a:pPr>
            <a:r>
              <a:rPr lang="en-US" altLang="ko-KR" sz="1200" dirty="0" smtClean="0">
                <a:sym typeface="Wingdings" panose="05000000000000000000" pitchFamily="2" charset="2"/>
              </a:rPr>
              <a:t> </a:t>
            </a:r>
            <a:r>
              <a:rPr lang="en-US" altLang="ko-KR" sz="1200" dirty="0" smtClean="0"/>
              <a:t>If Responder Address is conflicted with others in a network, than PUBLIC-SOR is not be transmitted</a:t>
            </a:r>
            <a:endParaRPr lang="en-US" altLang="ko-KR" sz="1500" dirty="0" smtClean="0"/>
          </a:p>
          <a:p>
            <a:pPr marL="342900" lvl="2" indent="-342900">
              <a:spcBef>
                <a:spcPts val="600"/>
              </a:spcBef>
              <a:spcAft>
                <a:spcPts val="600"/>
              </a:spcAft>
              <a:buFont typeface="Arial" panose="020B0604020202020204" pitchFamily="34" charset="0"/>
              <a:buChar char="•"/>
            </a:pPr>
            <a:r>
              <a:rPr lang="en-US" altLang="ko-KR" sz="1600" dirty="0"/>
              <a:t>1-octed message control, setting the following message content</a:t>
            </a:r>
          </a:p>
          <a:p>
            <a:pPr lvl="1">
              <a:spcBef>
                <a:spcPts val="600"/>
              </a:spcBef>
              <a:spcAft>
                <a:spcPts val="600"/>
              </a:spcAft>
              <a:buFont typeface="Arial" panose="020B0604020202020204" pitchFamily="34" charset="0"/>
              <a:buChar char="•"/>
            </a:pPr>
            <a:r>
              <a:rPr lang="en-US" altLang="ko-KR" sz="1400" dirty="0"/>
              <a:t>0x00 (Setup): same fields as ADV-RESP, but prepended by </a:t>
            </a:r>
            <a:r>
              <a:rPr lang="en-US" altLang="ko-KR" sz="1400" dirty="0" err="1"/>
              <a:t>TimeOffset</a:t>
            </a:r>
            <a:r>
              <a:rPr lang="en-US" altLang="ko-KR" sz="1400" dirty="0"/>
              <a:t>[2] and </a:t>
            </a:r>
            <a:r>
              <a:rPr lang="en-US" altLang="ko-KR" sz="1400" dirty="0" err="1"/>
              <a:t>ChannelSeed</a:t>
            </a:r>
            <a:r>
              <a:rPr lang="en-US" altLang="ko-KR" sz="1400" dirty="0"/>
              <a:t>[1]</a:t>
            </a:r>
          </a:p>
          <a:p>
            <a:pPr lvl="1">
              <a:spcBef>
                <a:spcPts val="600"/>
              </a:spcBef>
              <a:spcAft>
                <a:spcPts val="600"/>
              </a:spcAft>
              <a:buFont typeface="Arial" panose="020B0604020202020204" pitchFamily="34" charset="0"/>
              <a:buChar char="•"/>
            </a:pPr>
            <a:r>
              <a:rPr lang="en-US" altLang="ko-KR" sz="1400" dirty="0" err="1"/>
              <a:t>TimeOffset</a:t>
            </a:r>
            <a:r>
              <a:rPr lang="en-US" altLang="ko-KR" sz="1400" dirty="0"/>
              <a:t> is 0-65535us from end of PUBLIC-SOR to beginning of first ranging block (POLL)</a:t>
            </a:r>
          </a:p>
          <a:p>
            <a:pPr lvl="1">
              <a:spcBef>
                <a:spcPts val="600"/>
              </a:spcBef>
              <a:spcAft>
                <a:spcPts val="600"/>
              </a:spcAft>
              <a:buFont typeface="Arial" panose="020B0604020202020204" pitchFamily="34" charset="0"/>
              <a:buChar char="•"/>
            </a:pPr>
            <a:r>
              <a:rPr lang="en-US" altLang="ko-KR" sz="1400" dirty="0" err="1"/>
              <a:t>ChannelSeed</a:t>
            </a:r>
            <a:r>
              <a:rPr lang="en-US" altLang="ko-KR" sz="1400" dirty="0"/>
              <a:t> initializes channel switching function</a:t>
            </a:r>
          </a:p>
          <a:p>
            <a:pPr marL="342900" lvl="2" indent="-342900">
              <a:spcBef>
                <a:spcPts val="600"/>
              </a:spcBef>
              <a:spcAft>
                <a:spcPts val="600"/>
              </a:spcAft>
              <a:buFont typeface="Arial" panose="020B0604020202020204" pitchFamily="34" charset="0"/>
              <a:buChar char="•"/>
            </a:pPr>
            <a:r>
              <a:rPr lang="en-US" altLang="ko-KR" sz="1600" dirty="0"/>
              <a:t>2-octet CRC16</a:t>
            </a:r>
          </a:p>
        </p:txBody>
      </p:sp>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smtClean="0"/>
              <a:t>Hongwon</a:t>
            </a:r>
            <a:r>
              <a:rPr lang="en-US" altLang="en-US" dirty="0"/>
              <a:t> </a:t>
            </a:r>
            <a:r>
              <a:rPr lang="en-US" altLang="en-US" dirty="0" smtClean="0"/>
              <a:t>Lee </a:t>
            </a:r>
            <a:r>
              <a:rPr lang="en-US" altLang="en-US" dirty="0"/>
              <a:t>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11</a:t>
            </a:fld>
            <a:endParaRPr lang="en-US" altLang="en-US" dirty="0"/>
          </a:p>
        </p:txBody>
      </p:sp>
      <p:sp>
        <p:nvSpPr>
          <p:cNvPr id="7" name="Title 1">
            <a:extLst>
              <a:ext uri="{FF2B5EF4-FFF2-40B4-BE49-F238E27FC236}">
                <a16:creationId xmlns="" xmlns:a16="http://schemas.microsoft.com/office/drawing/2014/main" id="{467C9B24-E7E8-8547-A1D0-E2535767BF70}"/>
              </a:ext>
            </a:extLst>
          </p:cNvPr>
          <p:cNvSpPr txBox="1">
            <a:spLocks/>
          </p:cNvSpPr>
          <p:nvPr/>
        </p:nvSpPr>
        <p:spPr bwMode="auto">
          <a:xfrm>
            <a:off x="685800" y="6858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400" dirty="0" smtClean="0"/>
              <a:t>Proposed advertisement packet format – PUBLIC-SOR</a:t>
            </a:r>
            <a:endParaRPr lang="en-US" sz="2400" dirty="0"/>
          </a:p>
        </p:txBody>
      </p:sp>
      <p:sp>
        <p:nvSpPr>
          <p:cNvPr id="12" name="모서리가 둥근 직사각형 11"/>
          <p:cNvSpPr/>
          <p:nvPr/>
        </p:nvSpPr>
        <p:spPr bwMode="auto">
          <a:xfrm>
            <a:off x="609600" y="1364472"/>
            <a:ext cx="2286000" cy="357630"/>
          </a:xfrm>
          <a:prstGeom prst="roundRect">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1081615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smtClean="0"/>
              <a:t>Hongwon</a:t>
            </a:r>
            <a:r>
              <a:rPr lang="en-US" altLang="en-US" dirty="0"/>
              <a:t> </a:t>
            </a:r>
            <a:r>
              <a:rPr lang="en-US" altLang="en-US" dirty="0" smtClean="0"/>
              <a:t>Lee </a:t>
            </a:r>
            <a:r>
              <a:rPr lang="en-US" altLang="en-US" dirty="0"/>
              <a:t>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12</a:t>
            </a:fld>
            <a:endParaRPr lang="en-US" altLang="en-US" dirty="0"/>
          </a:p>
        </p:txBody>
      </p:sp>
      <p:sp>
        <p:nvSpPr>
          <p:cNvPr id="7" name="Title 1">
            <a:extLst>
              <a:ext uri="{FF2B5EF4-FFF2-40B4-BE49-F238E27FC236}">
                <a16:creationId xmlns="" xmlns:a16="http://schemas.microsoft.com/office/drawing/2014/main" id="{467C9B24-E7E8-8547-A1D0-E2535767BF70}"/>
              </a:ext>
            </a:extLst>
          </p:cNvPr>
          <p:cNvSpPr txBox="1">
            <a:spLocks/>
          </p:cNvSpPr>
          <p:nvPr/>
        </p:nvSpPr>
        <p:spPr bwMode="auto">
          <a:xfrm>
            <a:off x="685800" y="6858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800" dirty="0" smtClean="0"/>
              <a:t>Summary</a:t>
            </a:r>
            <a:endParaRPr lang="en-US" sz="2800" dirty="0"/>
          </a:p>
        </p:txBody>
      </p:sp>
      <p:sp>
        <p:nvSpPr>
          <p:cNvPr id="9"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219200"/>
            <a:ext cx="8001000" cy="4953000"/>
          </a:xfrm>
        </p:spPr>
        <p:txBody>
          <a:bodyPr/>
          <a:lstStyle/>
          <a:p>
            <a:pPr marL="0" lvl="1" indent="0">
              <a:spcBef>
                <a:spcPts val="600"/>
              </a:spcBef>
              <a:spcAft>
                <a:spcPts val="600"/>
              </a:spcAft>
              <a:buNone/>
            </a:pPr>
            <a:r>
              <a:rPr lang="en-US" altLang="ko-KR" sz="1800" dirty="0" smtClean="0"/>
              <a:t>In NBA-MMS-UWB native discovery, we think both private and public(non-private) advertisement methods are needed to support</a:t>
            </a:r>
          </a:p>
          <a:p>
            <a:pPr marL="0" lvl="1" indent="0">
              <a:spcBef>
                <a:spcPts val="600"/>
              </a:spcBef>
              <a:spcAft>
                <a:spcPts val="600"/>
              </a:spcAft>
              <a:buNone/>
            </a:pPr>
            <a:r>
              <a:rPr lang="en-US" altLang="ko-KR" sz="1800" dirty="0" smtClean="0"/>
              <a:t>Private advertisement is </a:t>
            </a:r>
            <a:r>
              <a:rPr lang="en-US" altLang="ko-KR" sz="1800" dirty="0"/>
              <a:t>good method to protect device fingerprint like information owned by a person</a:t>
            </a:r>
          </a:p>
          <a:p>
            <a:pPr marL="0" lvl="1" indent="0">
              <a:spcBef>
                <a:spcPts val="600"/>
              </a:spcBef>
              <a:spcAft>
                <a:spcPts val="600"/>
              </a:spcAft>
              <a:buNone/>
            </a:pPr>
            <a:r>
              <a:rPr lang="en-US" altLang="ko-KR" sz="1800" dirty="0" smtClean="0"/>
              <a:t>For public use case like mobile payment, public(non-private) advertisement method shall be supported as well because everybody wants to know information in the below:</a:t>
            </a:r>
          </a:p>
          <a:p>
            <a:pPr marL="342900" lvl="1" indent="-342900">
              <a:spcBef>
                <a:spcPts val="600"/>
              </a:spcBef>
              <a:spcAft>
                <a:spcPts val="600"/>
              </a:spcAft>
              <a:buFont typeface="Arial" panose="020B0604020202020204" pitchFamily="34" charset="0"/>
              <a:buChar char="•"/>
            </a:pPr>
            <a:r>
              <a:rPr lang="en-US" altLang="ko-KR" sz="1800" dirty="0"/>
              <a:t>To discover device which supports proper service intended by an initiator</a:t>
            </a:r>
          </a:p>
          <a:p>
            <a:pPr marL="342900" lvl="1" indent="-342900">
              <a:spcBef>
                <a:spcPts val="600"/>
              </a:spcBef>
              <a:spcAft>
                <a:spcPts val="600"/>
              </a:spcAft>
              <a:buFont typeface="Arial" panose="020B0604020202020204" pitchFamily="34" charset="0"/>
              <a:buChar char="•"/>
            </a:pPr>
            <a:r>
              <a:rPr lang="en-US" altLang="ko-KR" sz="1800" dirty="0"/>
              <a:t>To discover device which intents to join a service which is </a:t>
            </a:r>
            <a:r>
              <a:rPr lang="en-US" altLang="ko-KR" sz="1800" dirty="0" smtClean="0"/>
              <a:t>announced</a:t>
            </a:r>
          </a:p>
          <a:p>
            <a:pPr marL="0" lvl="1" indent="0">
              <a:spcBef>
                <a:spcPts val="600"/>
              </a:spcBef>
              <a:spcAft>
                <a:spcPts val="600"/>
              </a:spcAft>
              <a:buNone/>
            </a:pPr>
            <a:r>
              <a:rPr lang="en-US" altLang="ko-KR" sz="1800" dirty="0" smtClean="0"/>
              <a:t>In this proposal, public(non-private) advertisement option which are PUBLIC-ADV-POLL, PUBLIC-ADV-RESP and PUBLIC-SOR including random address and random delay to avoid collision in crowded environment is proposed</a:t>
            </a:r>
            <a:endParaRPr lang="en-US" altLang="ko-KR" sz="1800" dirty="0"/>
          </a:p>
          <a:p>
            <a:pPr marL="0" lvl="1" indent="0">
              <a:spcBef>
                <a:spcPts val="600"/>
              </a:spcBef>
              <a:spcAft>
                <a:spcPts val="600"/>
              </a:spcAft>
              <a:buNone/>
            </a:pPr>
            <a:endParaRPr lang="en-US" altLang="ko-KR" sz="1800" dirty="0"/>
          </a:p>
        </p:txBody>
      </p:sp>
    </p:spTree>
    <p:extLst>
      <p:ext uri="{BB962C8B-B14F-4D97-AF65-F5344CB8AC3E}">
        <p14:creationId xmlns:p14="http://schemas.microsoft.com/office/powerpoint/2010/main" val="33478395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de-DE" altLang="en-US" smtClean="0"/>
              <a:t>Mar 2023</a:t>
            </a:r>
            <a:endParaRPr lang="en-US" altLang="en-US" dirty="0"/>
          </a:p>
        </p:txBody>
      </p:sp>
      <p:sp>
        <p:nvSpPr>
          <p:cNvPr id="5" name="바닥글 개체 틀 4"/>
          <p:cNvSpPr>
            <a:spLocks noGrp="1"/>
          </p:cNvSpPr>
          <p:nvPr>
            <p:ph type="ftr" sz="quarter" idx="11"/>
          </p:nvPr>
        </p:nvSpPr>
        <p:spPr/>
        <p:txBody>
          <a:bodyPr/>
          <a:lstStyle/>
          <a:p>
            <a:r>
              <a:rPr lang="en-US" altLang="en-US" smtClean="0"/>
              <a:t>Hongwon Lee et al. (LG Electronics)</a:t>
            </a:r>
            <a:endParaRPr lang="en-US" altLang="en-US" dirty="0"/>
          </a:p>
        </p:txBody>
      </p:sp>
      <p:sp>
        <p:nvSpPr>
          <p:cNvPr id="6" name="슬라이드 번호 개체 틀 5"/>
          <p:cNvSpPr>
            <a:spLocks noGrp="1"/>
          </p:cNvSpPr>
          <p:nvPr>
            <p:ph type="sldNum" sz="quarter" idx="12"/>
          </p:nvPr>
        </p:nvSpPr>
        <p:spPr/>
        <p:txBody>
          <a:bodyPr/>
          <a:lstStyle/>
          <a:p>
            <a:r>
              <a:rPr lang="en-US" altLang="en-US" smtClean="0"/>
              <a:t>Slide </a:t>
            </a:r>
            <a:fld id="{402C19D2-AFCD-5441-8B74-E6F734CFFA69}" type="slidenum">
              <a:rPr lang="en-US" altLang="en-US" smtClean="0"/>
              <a:pPr/>
              <a:t>13</a:t>
            </a:fld>
            <a:endParaRPr lang="en-US" altLang="en-US"/>
          </a:p>
        </p:txBody>
      </p:sp>
      <p:graphicFrame>
        <p:nvGraphicFramePr>
          <p:cNvPr id="7" name="표 6"/>
          <p:cNvGraphicFramePr>
            <a:graphicFrameLocks noGrp="1"/>
          </p:cNvGraphicFramePr>
          <p:nvPr>
            <p:extLst>
              <p:ext uri="{D42A27DB-BD31-4B8C-83A1-F6EECF244321}">
                <p14:modId xmlns:p14="http://schemas.microsoft.com/office/powerpoint/2010/main" val="789721152"/>
              </p:ext>
            </p:extLst>
          </p:nvPr>
        </p:nvGraphicFramePr>
        <p:xfrm>
          <a:off x="838200" y="838200"/>
          <a:ext cx="7620000" cy="5562600"/>
        </p:xfrm>
        <a:graphic>
          <a:graphicData uri="http://schemas.openxmlformats.org/drawingml/2006/table">
            <a:tbl>
              <a:tblPr firstRow="1" firstCol="1" bandRow="1">
                <a:tableStyleId>{F5AB1C69-6EDB-4FF4-983F-18BD219EF322}</a:tableStyleId>
              </a:tblPr>
              <a:tblGrid>
                <a:gridCol w="1066800"/>
                <a:gridCol w="958940"/>
                <a:gridCol w="1800960"/>
                <a:gridCol w="3793300"/>
              </a:tblGrid>
              <a:tr h="381000">
                <a:tc>
                  <a:txBody>
                    <a:bodyPr/>
                    <a:lstStyle/>
                    <a:p>
                      <a:pPr marL="0" marR="0" indent="0" algn="ctr" defTabSz="914400" rtl="0" eaLnBrk="1" fontAlgn="auto" latinLnBrk="0" hangingPunct="1">
                        <a:lnSpc>
                          <a:spcPct val="100000"/>
                        </a:lnSpc>
                        <a:spcBef>
                          <a:spcPts val="0"/>
                        </a:spcBef>
                        <a:spcAft>
                          <a:spcPts val="1200"/>
                        </a:spcAft>
                        <a:buClrTx/>
                        <a:buSzTx/>
                        <a:buFontTx/>
                        <a:buNone/>
                        <a:tabLst/>
                        <a:defRPr/>
                      </a:pPr>
                      <a:r>
                        <a:rPr lang="en-US" altLang="ko-KR" sz="1200" b="1" kern="1200" dirty="0" smtClean="0">
                          <a:solidFill>
                            <a:schemeClr val="tx1"/>
                          </a:solidFill>
                          <a:effectLst/>
                          <a:latin typeface="+mn-lt"/>
                          <a:ea typeface="+mn-ea"/>
                          <a:cs typeface="+mn-cs"/>
                        </a:rPr>
                        <a:t>Message Name</a:t>
                      </a:r>
                      <a:endParaRPr lang="ko-KR" altLang="ko-KR" sz="1200" b="1" kern="1200" smtClean="0">
                        <a:solidFill>
                          <a:schemeClr val="tx1"/>
                        </a:solidFill>
                        <a:effectLst/>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ctr" defTabSz="914400" rtl="0" eaLnBrk="1" latinLnBrk="0" hangingPunct="1">
                        <a:spcAft>
                          <a:spcPts val="1200"/>
                        </a:spcAft>
                      </a:pPr>
                      <a:r>
                        <a:rPr lang="en-US" altLang="ko-KR" sz="1200" b="1" kern="1200" dirty="0" err="1" smtClean="0">
                          <a:solidFill>
                            <a:schemeClr val="tx1"/>
                          </a:solidFill>
                          <a:effectLst/>
                          <a:latin typeface="+mn-lt"/>
                          <a:ea typeface="+mn-ea"/>
                          <a:cs typeface="+mn-cs"/>
                        </a:rPr>
                        <a:t>Msg</a:t>
                      </a:r>
                      <a:r>
                        <a:rPr lang="en-US" altLang="ko-KR" sz="1200" b="1" kern="1200" dirty="0" smtClean="0">
                          <a:solidFill>
                            <a:schemeClr val="tx1"/>
                          </a:solidFill>
                          <a:effectLst/>
                          <a:latin typeface="+mn-lt"/>
                          <a:ea typeface="+mn-ea"/>
                          <a:cs typeface="+mn-cs"/>
                        </a:rPr>
                        <a:t> ID</a:t>
                      </a:r>
                      <a:endParaRPr lang="ko-KR" sz="1200" b="1" kern="1200" dirty="0">
                        <a:solidFill>
                          <a:schemeClr val="tx1"/>
                        </a:solidFill>
                        <a:effectLst/>
                        <a:latin typeface="+mn-lt"/>
                        <a:ea typeface="+mn-ea"/>
                        <a:cs typeface="+mn-cs"/>
                      </a:endParaRPr>
                    </a:p>
                  </a:txBody>
                  <a:tcPr marL="28932" marR="289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indent="0" algn="ctr" defTabSz="914400" rtl="0" eaLnBrk="1" fontAlgn="auto" latinLnBrk="0" hangingPunct="1">
                        <a:lnSpc>
                          <a:spcPct val="100000"/>
                        </a:lnSpc>
                        <a:spcBef>
                          <a:spcPts val="0"/>
                        </a:spcBef>
                        <a:spcAft>
                          <a:spcPts val="1200"/>
                        </a:spcAft>
                        <a:buClrTx/>
                        <a:buSzTx/>
                        <a:buFontTx/>
                        <a:buNone/>
                        <a:tabLst/>
                        <a:defRPr/>
                      </a:pPr>
                      <a:r>
                        <a:rPr lang="en-US" altLang="ko-KR" sz="1200" b="1" kern="1200" dirty="0" smtClean="0">
                          <a:solidFill>
                            <a:schemeClr val="tx1"/>
                          </a:solidFill>
                          <a:effectLst/>
                          <a:latin typeface="+mn-lt"/>
                          <a:ea typeface="+mn-ea"/>
                          <a:cs typeface="+mn-cs"/>
                        </a:rPr>
                        <a:t>Octet 1-N[Len]</a:t>
                      </a:r>
                      <a:endParaRPr lang="ko-KR" sz="1200" b="1" kern="1200" dirty="0">
                        <a:solidFill>
                          <a:schemeClr val="tx1"/>
                        </a:solidFill>
                        <a:effectLst/>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indent="0" algn="ctr" defTabSz="914400" rtl="0" eaLnBrk="1" fontAlgn="auto" latinLnBrk="0" hangingPunct="1">
                        <a:lnSpc>
                          <a:spcPct val="100000"/>
                        </a:lnSpc>
                        <a:spcBef>
                          <a:spcPts val="0"/>
                        </a:spcBef>
                        <a:spcAft>
                          <a:spcPts val="1200"/>
                        </a:spcAft>
                        <a:buClrTx/>
                        <a:buSzTx/>
                        <a:buFontTx/>
                        <a:buNone/>
                        <a:tabLst/>
                        <a:defRPr/>
                      </a:pPr>
                      <a:r>
                        <a:rPr lang="en-US" altLang="ko-KR" sz="1200" b="1" kern="1200" dirty="0" smtClean="0">
                          <a:solidFill>
                            <a:schemeClr val="tx1"/>
                          </a:solidFill>
                          <a:effectLst/>
                          <a:latin typeface="+mn-lt"/>
                          <a:ea typeface="+mn-ea"/>
                          <a:cs typeface="+mn-cs"/>
                        </a:rPr>
                        <a:t>Description</a:t>
                      </a:r>
                      <a:endParaRPr lang="ko-KR" sz="1200" b="1" kern="1200" dirty="0">
                        <a:solidFill>
                          <a:schemeClr val="tx1"/>
                        </a:solidFill>
                        <a:effectLst/>
                        <a:latin typeface="+mn-lt"/>
                        <a:ea typeface="+mn-ea"/>
                        <a:cs typeface="+mn-cs"/>
                      </a:endParaRPr>
                    </a:p>
                  </a:txBody>
                  <a:tcPr marL="28932" marR="289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1691640">
                <a:tc>
                  <a:txBody>
                    <a:bodyPr/>
                    <a:lstStyle/>
                    <a:p>
                      <a:pPr algn="just">
                        <a:spcAft>
                          <a:spcPts val="1200"/>
                        </a:spcAft>
                      </a:pPr>
                      <a:r>
                        <a:rPr lang="en-US" sz="1200" dirty="0">
                          <a:solidFill>
                            <a:schemeClr val="tx1"/>
                          </a:solidFill>
                          <a:effectLst/>
                        </a:rPr>
                        <a:t>PUBLIC-ADV-POLL</a:t>
                      </a:r>
                      <a:endParaRPr lang="ko-KR" sz="1200" b="1">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latinLnBrk="0" hangingPunct="1">
                        <a:spcAft>
                          <a:spcPts val="1200"/>
                        </a:spcAft>
                      </a:pPr>
                      <a:r>
                        <a:rPr lang="en-GB" altLang="ko-KR" sz="1200" b="1" kern="1200" dirty="0" smtClean="0">
                          <a:solidFill>
                            <a:schemeClr val="tx1"/>
                          </a:solidFill>
                          <a:effectLst/>
                          <a:latin typeface="+mn-lt"/>
                          <a:ea typeface="+mn-ea"/>
                          <a:cs typeface="+mn-cs"/>
                        </a:rPr>
                        <a:t>0x21</a:t>
                      </a:r>
                      <a:endParaRPr lang="ko-KR" sz="1200" b="1" kern="1200">
                        <a:solidFill>
                          <a:schemeClr val="tx1"/>
                        </a:solidFill>
                        <a:effectLst/>
                        <a:latin typeface="+mn-lt"/>
                        <a:ea typeface="+mn-ea"/>
                        <a:cs typeface="+mn-cs"/>
                      </a:endParaRPr>
                    </a:p>
                  </a:txBody>
                  <a:tcPr marL="28932" marR="2893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1200"/>
                        </a:spcAft>
                      </a:pPr>
                      <a:r>
                        <a:rPr lang="en-US" sz="1000" b="0" dirty="0">
                          <a:solidFill>
                            <a:schemeClr val="tx1"/>
                          </a:solidFill>
                          <a:effectLst/>
                          <a:latin typeface="Arial" panose="020B0604020202020204" pitchFamily="34" charset="0"/>
                          <a:ea typeface="Calibri" panose="020F0502020204030204" pitchFamily="34" charset="0"/>
                        </a:rPr>
                        <a:t>[</a:t>
                      </a:r>
                      <a:r>
                        <a:rPr lang="en-US" sz="1000" b="0" dirty="0" err="1">
                          <a:solidFill>
                            <a:schemeClr val="tx1"/>
                          </a:solidFill>
                          <a:effectLst/>
                          <a:latin typeface="Arial" panose="020B0604020202020204" pitchFamily="34" charset="0"/>
                          <a:ea typeface="Calibri" panose="020F0502020204030204" pitchFamily="34" charset="0"/>
                        </a:rPr>
                        <a:t>AdvAddr</a:t>
                      </a:r>
                      <a:r>
                        <a:rPr lang="en-US" sz="1000" b="0" dirty="0">
                          <a:solidFill>
                            <a:schemeClr val="tx1"/>
                          </a:solidFill>
                          <a:effectLst/>
                          <a:latin typeface="Arial" panose="020B0604020202020204" pitchFamily="34" charset="0"/>
                          <a:ea typeface="Calibri" panose="020F0502020204030204" pitchFamily="34" charset="0"/>
                        </a:rPr>
                        <a:t>[3],</a:t>
                      </a:r>
                      <a:br>
                        <a:rPr lang="en-US" sz="1000" b="0" dirty="0">
                          <a:solidFill>
                            <a:schemeClr val="tx1"/>
                          </a:solidFill>
                          <a:effectLst/>
                          <a:latin typeface="Arial" panose="020B0604020202020204" pitchFamily="34" charset="0"/>
                          <a:ea typeface="Calibri" panose="020F0502020204030204" pitchFamily="34" charset="0"/>
                        </a:rPr>
                      </a:br>
                      <a:r>
                        <a:rPr lang="en-US" sz="1000" b="0" dirty="0" err="1">
                          <a:solidFill>
                            <a:schemeClr val="tx1"/>
                          </a:solidFill>
                          <a:effectLst/>
                          <a:latin typeface="Arial" panose="020B0604020202020204" pitchFamily="34" charset="0"/>
                          <a:ea typeface="Calibri" panose="020F0502020204030204" pitchFamily="34" charset="0"/>
                        </a:rPr>
                        <a:t>MessageControl</a:t>
                      </a:r>
                      <a:r>
                        <a:rPr lang="en-US" sz="1000" b="0" dirty="0">
                          <a:solidFill>
                            <a:schemeClr val="tx1"/>
                          </a:solidFill>
                          <a:effectLst/>
                          <a:latin typeface="Arial" panose="020B0604020202020204" pitchFamily="34" charset="0"/>
                          <a:ea typeface="Calibri" panose="020F0502020204030204" pitchFamily="34" charset="0"/>
                        </a:rPr>
                        <a:t>[1],</a:t>
                      </a:r>
                      <a:br>
                        <a:rPr lang="en-US" sz="1000" b="0" dirty="0">
                          <a:solidFill>
                            <a:schemeClr val="tx1"/>
                          </a:solidFill>
                          <a:effectLst/>
                          <a:latin typeface="Arial" panose="020B0604020202020204" pitchFamily="34" charset="0"/>
                          <a:ea typeface="Calibri" panose="020F0502020204030204" pitchFamily="34" charset="0"/>
                        </a:rPr>
                      </a:br>
                      <a:r>
                        <a:rPr lang="en-US" sz="1000" b="0" dirty="0" err="1">
                          <a:solidFill>
                            <a:schemeClr val="tx1"/>
                          </a:solidFill>
                          <a:effectLst/>
                          <a:latin typeface="Arial" panose="020B0604020202020204" pitchFamily="34" charset="0"/>
                          <a:ea typeface="Calibri" panose="020F0502020204030204" pitchFamily="34" charset="0"/>
                        </a:rPr>
                        <a:t>MessageContent</a:t>
                      </a:r>
                      <a:r>
                        <a:rPr lang="en-US" sz="1000" b="0" dirty="0">
                          <a:solidFill>
                            <a:schemeClr val="tx1"/>
                          </a:solidFill>
                          <a:effectLst/>
                          <a:latin typeface="Arial" panose="020B0604020202020204" pitchFamily="34" charset="0"/>
                          <a:ea typeface="Calibri" panose="020F0502020204030204" pitchFamily="34" charset="0"/>
                        </a:rPr>
                        <a:t>[],</a:t>
                      </a:r>
                      <a:br>
                        <a:rPr lang="en-US" sz="1000" b="0" dirty="0">
                          <a:solidFill>
                            <a:schemeClr val="tx1"/>
                          </a:solidFill>
                          <a:effectLst/>
                          <a:latin typeface="Arial" panose="020B0604020202020204" pitchFamily="34" charset="0"/>
                          <a:ea typeface="Calibri" panose="020F0502020204030204" pitchFamily="34" charset="0"/>
                        </a:rPr>
                      </a:br>
                      <a:r>
                        <a:rPr lang="en-US" sz="1000" b="0" dirty="0">
                          <a:solidFill>
                            <a:schemeClr val="tx1"/>
                          </a:solidFill>
                          <a:effectLst/>
                          <a:latin typeface="Arial" panose="020B0604020202020204" pitchFamily="34" charset="0"/>
                          <a:ea typeface="Calibri" panose="020F0502020204030204" pitchFamily="34" charset="0"/>
                        </a:rPr>
                        <a:t>CRC16]</a:t>
                      </a:r>
                      <a:endParaRPr lang="ko-KR" sz="1000" b="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000" b="0" kern="1200" dirty="0" smtClean="0">
                          <a:solidFill>
                            <a:schemeClr val="tx1"/>
                          </a:solidFill>
                          <a:effectLst/>
                          <a:latin typeface="+mn-lt"/>
                          <a:ea typeface="+mn-ea"/>
                          <a:cs typeface="+mn-cs"/>
                        </a:rPr>
                        <a:t>Public Advertising poll message used by initiator during initialization phase for public advertisement purpose.</a:t>
                      </a:r>
                      <a:endParaRPr lang="ko-KR" altLang="ko-KR" sz="1000" b="0" kern="1200" smtClean="0">
                        <a:solidFill>
                          <a:schemeClr val="tx1"/>
                        </a:solidFill>
                        <a:effectLst/>
                        <a:latin typeface="+mn-lt"/>
                        <a:ea typeface="+mn-ea"/>
                        <a:cs typeface="+mn-cs"/>
                      </a:endParaRPr>
                    </a:p>
                    <a:p>
                      <a:endParaRPr lang="en-US" altLang="ko-KR" sz="1000" b="0" kern="1200" dirty="0" smtClean="0">
                        <a:solidFill>
                          <a:schemeClr val="tx1"/>
                        </a:solidFill>
                        <a:effectLst/>
                        <a:latin typeface="+mn-lt"/>
                        <a:ea typeface="+mn-ea"/>
                        <a:cs typeface="+mn-cs"/>
                      </a:endParaRPr>
                    </a:p>
                    <a:p>
                      <a:r>
                        <a:rPr lang="en-US" altLang="ko-KR" sz="1000" b="0" kern="1200" dirty="0" err="1" smtClean="0">
                          <a:solidFill>
                            <a:schemeClr val="tx1"/>
                          </a:solidFill>
                          <a:effectLst/>
                          <a:latin typeface="+mn-lt"/>
                          <a:ea typeface="+mn-ea"/>
                          <a:cs typeface="+mn-cs"/>
                        </a:rPr>
                        <a:t>MessageControl</a:t>
                      </a:r>
                      <a:r>
                        <a:rPr lang="en-US" altLang="ko-KR" sz="1000" b="0" kern="1200" dirty="0" smtClean="0">
                          <a:solidFill>
                            <a:schemeClr val="tx1"/>
                          </a:solidFill>
                          <a:effectLst/>
                          <a:latin typeface="+mn-lt"/>
                          <a:ea typeface="+mn-ea"/>
                          <a:cs typeface="+mn-cs"/>
                        </a:rPr>
                        <a:t>=0x00:</a:t>
                      </a:r>
                      <a:br>
                        <a:rPr lang="en-US" altLang="ko-KR" sz="1000" b="0" kern="1200" dirty="0" smtClean="0">
                          <a:solidFill>
                            <a:schemeClr val="tx1"/>
                          </a:solidFill>
                          <a:effectLst/>
                          <a:latin typeface="+mn-lt"/>
                          <a:ea typeface="+mn-ea"/>
                          <a:cs typeface="+mn-cs"/>
                        </a:rPr>
                      </a:br>
                      <a:r>
                        <a:rPr lang="en-US" altLang="ko-KR" sz="1000" b="0" kern="1200" dirty="0" err="1" smtClean="0">
                          <a:solidFill>
                            <a:schemeClr val="tx1"/>
                          </a:solidFill>
                          <a:effectLst/>
                          <a:latin typeface="+mn-lt"/>
                          <a:ea typeface="+mn-ea"/>
                          <a:cs typeface="+mn-cs"/>
                        </a:rPr>
                        <a:t>MessageContent</a:t>
                      </a:r>
                      <a:r>
                        <a:rPr lang="en-US" altLang="ko-KR" sz="1000" b="0" kern="1200" dirty="0" smtClean="0">
                          <a:solidFill>
                            <a:schemeClr val="tx1"/>
                          </a:solidFill>
                          <a:effectLst/>
                          <a:latin typeface="+mn-lt"/>
                          <a:ea typeface="+mn-ea"/>
                          <a:cs typeface="+mn-cs"/>
                        </a:rPr>
                        <a:t>={LEN[1] ARRAY[]}</a:t>
                      </a:r>
                      <a:endParaRPr lang="ko-KR" altLang="ko-KR" sz="1000" b="0" kern="1200" smtClean="0">
                        <a:solidFill>
                          <a:schemeClr val="tx1"/>
                        </a:solidFill>
                        <a:effectLst/>
                        <a:latin typeface="+mn-lt"/>
                        <a:ea typeface="+mn-ea"/>
                        <a:cs typeface="+mn-cs"/>
                      </a:endParaRPr>
                    </a:p>
                    <a:p>
                      <a:r>
                        <a:rPr lang="en-US" altLang="ko-KR" sz="1000" b="0" kern="1200" dirty="0" smtClean="0">
                          <a:solidFill>
                            <a:schemeClr val="tx1"/>
                          </a:solidFill>
                          <a:effectLst/>
                          <a:latin typeface="+mn-lt"/>
                          <a:ea typeface="+mn-ea"/>
                          <a:cs typeface="+mn-cs"/>
                        </a:rPr>
                        <a:t>Where LEN is the number of octets of ARRAY[], and ARRAY is the list of supported message control commands for PUBLIC-ADV-RESP and PUBLIC-SOR.</a:t>
                      </a:r>
                      <a:endParaRPr lang="ko-KR" altLang="ko-KR" sz="1000" b="0" kern="1200" smtClean="0">
                        <a:solidFill>
                          <a:schemeClr val="tx1"/>
                        </a:solidFill>
                        <a:effectLst/>
                        <a:latin typeface="+mn-lt"/>
                        <a:ea typeface="+mn-ea"/>
                        <a:cs typeface="+mn-cs"/>
                      </a:endParaRPr>
                    </a:p>
                    <a:p>
                      <a:endParaRPr lang="en-US" altLang="ko-KR" sz="1000" b="0" kern="1200" dirty="0" smtClean="0">
                        <a:solidFill>
                          <a:schemeClr val="tx1"/>
                        </a:solidFill>
                        <a:effectLst/>
                        <a:latin typeface="+mn-lt"/>
                        <a:ea typeface="+mn-ea"/>
                        <a:cs typeface="+mn-cs"/>
                      </a:endParaRPr>
                    </a:p>
                    <a:p>
                      <a:r>
                        <a:rPr lang="en-US" altLang="ko-KR" sz="1000" b="0" kern="1200" dirty="0" err="1" smtClean="0">
                          <a:solidFill>
                            <a:schemeClr val="tx1"/>
                          </a:solidFill>
                          <a:effectLst/>
                          <a:latin typeface="+mn-lt"/>
                          <a:ea typeface="+mn-ea"/>
                          <a:cs typeface="+mn-cs"/>
                        </a:rPr>
                        <a:t>MessageControl</a:t>
                      </a:r>
                      <a:r>
                        <a:rPr lang="en-US" altLang="ko-KR" sz="1000" b="0" kern="1200" dirty="0" smtClean="0">
                          <a:solidFill>
                            <a:schemeClr val="tx1"/>
                          </a:solidFill>
                          <a:effectLst/>
                          <a:latin typeface="+mn-lt"/>
                          <a:ea typeface="+mn-ea"/>
                          <a:cs typeface="+mn-cs"/>
                        </a:rPr>
                        <a:t>=0x01-0x19: Reserved </a:t>
                      </a:r>
                      <a:endParaRPr lang="ko-KR" altLang="ko-KR" sz="1000" b="0" kern="1200" smtClean="0">
                        <a:solidFill>
                          <a:schemeClr val="tx1"/>
                        </a:solidFill>
                        <a:effectLst/>
                        <a:latin typeface="+mn-lt"/>
                        <a:ea typeface="+mn-ea"/>
                        <a:cs typeface="+mn-cs"/>
                      </a:endParaRPr>
                    </a:p>
                    <a:p>
                      <a:endParaRPr lang="en-US" altLang="ko-KR" sz="1000" b="0" kern="1200" dirty="0" smtClean="0">
                        <a:solidFill>
                          <a:schemeClr val="tx1"/>
                        </a:solidFill>
                        <a:effectLst/>
                        <a:latin typeface="+mn-lt"/>
                        <a:ea typeface="+mn-ea"/>
                        <a:cs typeface="+mn-cs"/>
                      </a:endParaRPr>
                    </a:p>
                    <a:p>
                      <a:r>
                        <a:rPr lang="en-US" altLang="ko-KR" sz="1000" b="0" kern="1200" dirty="0" err="1" smtClean="0">
                          <a:solidFill>
                            <a:schemeClr val="tx1"/>
                          </a:solidFill>
                          <a:effectLst/>
                          <a:latin typeface="+mn-lt"/>
                          <a:ea typeface="+mn-ea"/>
                          <a:cs typeface="+mn-cs"/>
                        </a:rPr>
                        <a:t>MessageControl</a:t>
                      </a:r>
                      <a:r>
                        <a:rPr lang="en-US" altLang="ko-KR" sz="1000" b="0" kern="1200" dirty="0" smtClean="0">
                          <a:solidFill>
                            <a:schemeClr val="tx1"/>
                          </a:solidFill>
                          <a:effectLst/>
                          <a:latin typeface="+mn-lt"/>
                          <a:ea typeface="+mn-ea"/>
                          <a:cs typeface="+mn-cs"/>
                        </a:rPr>
                        <a:t>=0x20:</a:t>
                      </a:r>
                      <a:br>
                        <a:rPr lang="en-US" altLang="ko-KR" sz="1000" b="0" kern="1200" dirty="0" smtClean="0">
                          <a:solidFill>
                            <a:schemeClr val="tx1"/>
                          </a:solidFill>
                          <a:effectLst/>
                          <a:latin typeface="+mn-lt"/>
                          <a:ea typeface="+mn-ea"/>
                          <a:cs typeface="+mn-cs"/>
                        </a:rPr>
                      </a:br>
                      <a:r>
                        <a:rPr lang="en-US" altLang="ko-KR" sz="1000" b="0" kern="1200" dirty="0" err="1" smtClean="0">
                          <a:solidFill>
                            <a:schemeClr val="tx1"/>
                          </a:solidFill>
                          <a:effectLst/>
                          <a:latin typeface="+mn-lt"/>
                          <a:ea typeface="+mn-ea"/>
                          <a:cs typeface="+mn-cs"/>
                        </a:rPr>
                        <a:t>MessageContent</a:t>
                      </a:r>
                      <a:r>
                        <a:rPr lang="en-US" altLang="ko-KR" sz="1000" b="0" kern="1200" dirty="0" smtClean="0">
                          <a:solidFill>
                            <a:schemeClr val="tx1"/>
                          </a:solidFill>
                          <a:effectLst/>
                          <a:latin typeface="+mn-lt"/>
                          <a:ea typeface="+mn-ea"/>
                          <a:cs typeface="+mn-cs"/>
                        </a:rPr>
                        <a:t>={</a:t>
                      </a:r>
                      <a:br>
                        <a:rPr lang="en-US" altLang="ko-KR" sz="1000" b="0" kern="1200" dirty="0" smtClean="0">
                          <a:solidFill>
                            <a:schemeClr val="tx1"/>
                          </a:solidFill>
                          <a:effectLst/>
                          <a:latin typeface="+mn-lt"/>
                          <a:ea typeface="+mn-ea"/>
                          <a:cs typeface="+mn-cs"/>
                        </a:rPr>
                      </a:br>
                      <a:r>
                        <a:rPr lang="en-US" altLang="ko-KR" sz="1000" b="0" kern="1200" dirty="0" err="1" smtClean="0">
                          <a:solidFill>
                            <a:schemeClr val="tx1"/>
                          </a:solidFill>
                          <a:effectLst/>
                          <a:latin typeface="+mn-lt"/>
                          <a:ea typeface="+mn-ea"/>
                          <a:cs typeface="+mn-cs"/>
                        </a:rPr>
                        <a:t>RandomDelay</a:t>
                      </a:r>
                      <a:r>
                        <a:rPr lang="en-US" altLang="ko-KR" sz="1000" b="0" kern="1200" dirty="0" smtClean="0">
                          <a:solidFill>
                            <a:schemeClr val="tx1"/>
                          </a:solidFill>
                          <a:effectLst/>
                          <a:latin typeface="+mn-lt"/>
                          <a:ea typeface="+mn-ea"/>
                          <a:cs typeface="+mn-cs"/>
                        </a:rPr>
                        <a:t>[1],</a:t>
                      </a:r>
                      <a:endParaRPr lang="ko-KR" altLang="ko-KR" sz="1000" b="0" kern="120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1200"/>
                        </a:spcAft>
                        <a:buClrTx/>
                        <a:buSzTx/>
                        <a:buFontTx/>
                        <a:buNone/>
                        <a:tabLst/>
                        <a:defRPr/>
                      </a:pPr>
                      <a:r>
                        <a:rPr lang="en-US" altLang="ko-KR" sz="1000" b="0" kern="1200" dirty="0" err="1" smtClean="0">
                          <a:solidFill>
                            <a:schemeClr val="tx1"/>
                          </a:solidFill>
                          <a:effectLst/>
                          <a:latin typeface="+mn-lt"/>
                          <a:ea typeface="+mn-ea"/>
                          <a:cs typeface="+mn-cs"/>
                        </a:rPr>
                        <a:t>AdvData</a:t>
                      </a:r>
                      <a:r>
                        <a:rPr lang="en-US" altLang="ko-KR" sz="1000" b="0" kern="1200" dirty="0" smtClean="0">
                          <a:solidFill>
                            <a:schemeClr val="tx1"/>
                          </a:solidFill>
                          <a:effectLst/>
                          <a:latin typeface="+mn-lt"/>
                          <a:ea typeface="+mn-ea"/>
                          <a:cs typeface="+mn-cs"/>
                        </a:rPr>
                        <a:t>[]</a:t>
                      </a:r>
                      <a:br>
                        <a:rPr lang="en-US" altLang="ko-KR" sz="1000" b="0" kern="1200" dirty="0" smtClean="0">
                          <a:solidFill>
                            <a:schemeClr val="tx1"/>
                          </a:solidFill>
                          <a:effectLst/>
                          <a:latin typeface="+mn-lt"/>
                          <a:ea typeface="+mn-ea"/>
                          <a:cs typeface="+mn-cs"/>
                        </a:rPr>
                      </a:br>
                      <a:r>
                        <a:rPr lang="en-US" altLang="ko-KR" sz="1000" b="0" kern="1200" dirty="0" smtClean="0">
                          <a:solidFill>
                            <a:schemeClr val="tx1"/>
                          </a:solidFill>
                          <a:effectLst/>
                          <a:latin typeface="+mn-lt"/>
                          <a:ea typeface="+mn-ea"/>
                          <a:cs typeface="+mn-cs"/>
                        </a:rPr>
                        <a:t>}</a:t>
                      </a:r>
                    </a:p>
                    <a:p>
                      <a:r>
                        <a:rPr lang="en-US" altLang="ko-KR" sz="1000" b="0" kern="1200" dirty="0" smtClean="0">
                          <a:solidFill>
                            <a:schemeClr val="tx1"/>
                          </a:solidFill>
                          <a:effectLst/>
                          <a:latin typeface="+mn-lt"/>
                          <a:ea typeface="+mn-ea"/>
                          <a:cs typeface="+mn-cs"/>
                        </a:rPr>
                        <a:t>Where </a:t>
                      </a:r>
                      <a:r>
                        <a:rPr lang="en-US" altLang="ko-KR" sz="1000" b="0" kern="1200" dirty="0" err="1" smtClean="0">
                          <a:solidFill>
                            <a:schemeClr val="tx1"/>
                          </a:solidFill>
                          <a:effectLst/>
                          <a:latin typeface="+mn-lt"/>
                          <a:ea typeface="+mn-ea"/>
                          <a:cs typeface="+mn-cs"/>
                        </a:rPr>
                        <a:t>AdvData</a:t>
                      </a:r>
                      <a:r>
                        <a:rPr lang="en-US" altLang="ko-KR" sz="1000" b="0" kern="1200" dirty="0" smtClean="0">
                          <a:solidFill>
                            <a:schemeClr val="tx1"/>
                          </a:solidFill>
                          <a:effectLst/>
                          <a:latin typeface="+mn-lt"/>
                          <a:ea typeface="+mn-ea"/>
                          <a:cs typeface="+mn-cs"/>
                        </a:rPr>
                        <a:t> is the sequence of AD structure which shall have Length, Type and Value.</a:t>
                      </a:r>
                    </a:p>
                    <a:p>
                      <a:endParaRPr lang="ko-KR" altLang="ko-KR" sz="1000" b="0" kern="1200" dirty="0" smtClean="0">
                        <a:solidFill>
                          <a:schemeClr val="tx1"/>
                        </a:solidFill>
                        <a:effectLst/>
                        <a:latin typeface="+mn-lt"/>
                        <a:ea typeface="+mn-ea"/>
                        <a:cs typeface="+mn-cs"/>
                      </a:endParaRPr>
                    </a:p>
                    <a:p>
                      <a:r>
                        <a:rPr lang="en-GB" altLang="ko-KR" sz="1000" b="0" kern="1200" dirty="0" err="1" smtClean="0">
                          <a:solidFill>
                            <a:schemeClr val="tx1"/>
                          </a:solidFill>
                          <a:effectLst/>
                          <a:latin typeface="+mn-lt"/>
                          <a:ea typeface="+mn-ea"/>
                          <a:cs typeface="+mn-cs"/>
                        </a:rPr>
                        <a:t>MessageControl</a:t>
                      </a:r>
                      <a:r>
                        <a:rPr lang="en-GB" altLang="ko-KR" sz="1000" b="0" kern="1200" dirty="0" smtClean="0">
                          <a:solidFill>
                            <a:schemeClr val="tx1"/>
                          </a:solidFill>
                          <a:effectLst/>
                          <a:latin typeface="+mn-lt"/>
                          <a:ea typeface="+mn-ea"/>
                          <a:cs typeface="+mn-cs"/>
                        </a:rPr>
                        <a:t>=0x21-0xff: Reserved</a:t>
                      </a:r>
                      <a:endParaRPr lang="ko-KR" altLang="ko-KR" sz="1000" b="0" kern="1200" smtClean="0">
                        <a:solidFill>
                          <a:schemeClr val="tx1"/>
                        </a:solidFill>
                        <a:effectLst/>
                        <a:latin typeface="+mn-lt"/>
                        <a:ea typeface="+mn-ea"/>
                        <a:cs typeface="+mn-cs"/>
                      </a:endParaRPr>
                    </a:p>
                  </a:txBody>
                  <a:tcPr marL="28932" marR="2893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76126">
                <a:tc>
                  <a:txBody>
                    <a:bodyPr/>
                    <a:lstStyle/>
                    <a:p>
                      <a:pPr marL="0" algn="just" defTabSz="914400" rtl="0" eaLnBrk="1" latinLnBrk="0" hangingPunct="1">
                        <a:spcAft>
                          <a:spcPts val="1200"/>
                        </a:spcAft>
                      </a:pPr>
                      <a:r>
                        <a:rPr lang="en-US" sz="1200" b="1" kern="1200" dirty="0">
                          <a:solidFill>
                            <a:schemeClr val="tx1"/>
                          </a:solidFill>
                          <a:effectLst/>
                          <a:latin typeface="+mn-lt"/>
                          <a:ea typeface="+mn-ea"/>
                          <a:cs typeface="+mn-cs"/>
                        </a:rPr>
                        <a:t>PUBLIC-ADV-RESP</a:t>
                      </a:r>
                      <a:endParaRPr lang="ko-KR" sz="1200" b="1" kern="1200">
                        <a:solidFill>
                          <a:schemeClr val="tx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1200"/>
                        </a:spcAft>
                      </a:pPr>
                      <a:r>
                        <a:rPr lang="en-GB" altLang="ko-KR" sz="1200" b="1" kern="1200" dirty="0" smtClean="0">
                          <a:solidFill>
                            <a:schemeClr val="tx1"/>
                          </a:solidFill>
                          <a:effectLst/>
                          <a:latin typeface="+mn-lt"/>
                          <a:ea typeface="+mn-ea"/>
                          <a:cs typeface="+mn-cs"/>
                        </a:rPr>
                        <a:t>0x22</a:t>
                      </a:r>
                      <a:endParaRPr lang="ko-KR" sz="1200" b="1" kern="1200">
                        <a:solidFill>
                          <a:schemeClr val="tx1"/>
                        </a:solidFill>
                        <a:effectLst/>
                        <a:latin typeface="+mn-lt"/>
                        <a:ea typeface="+mn-ea"/>
                        <a:cs typeface="+mn-cs"/>
                      </a:endParaRPr>
                    </a:p>
                  </a:txBody>
                  <a:tcPr marL="28932" marR="2893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1200"/>
                        </a:spcAft>
                      </a:pPr>
                      <a:r>
                        <a:rPr lang="en-GB" altLang="ko-KR" sz="1000" b="0" kern="1200" dirty="0" smtClean="0">
                          <a:solidFill>
                            <a:schemeClr val="tx1"/>
                          </a:solidFill>
                          <a:effectLst/>
                          <a:latin typeface="Arial" panose="020B0604020202020204" pitchFamily="34" charset="0"/>
                          <a:ea typeface="Calibri" panose="020F0502020204030204" pitchFamily="34" charset="0"/>
                          <a:cs typeface="+mn-cs"/>
                        </a:rPr>
                        <a:t>[</a:t>
                      </a:r>
                      <a:r>
                        <a:rPr lang="en-GB" altLang="ko-KR" sz="1000" b="0" kern="1200" dirty="0" err="1" smtClean="0">
                          <a:solidFill>
                            <a:schemeClr val="tx1"/>
                          </a:solidFill>
                          <a:effectLst/>
                          <a:latin typeface="Arial" panose="020B0604020202020204" pitchFamily="34" charset="0"/>
                          <a:ea typeface="Calibri" panose="020F0502020204030204" pitchFamily="34" charset="0"/>
                          <a:cs typeface="+mn-cs"/>
                        </a:rPr>
                        <a:t>AdvAddr</a:t>
                      </a:r>
                      <a:r>
                        <a:rPr lang="en-GB" altLang="ko-KR" sz="1000" b="0" kern="1200" dirty="0" smtClean="0">
                          <a:solidFill>
                            <a:schemeClr val="tx1"/>
                          </a:solidFill>
                          <a:effectLst/>
                          <a:latin typeface="Arial" panose="020B0604020202020204" pitchFamily="34" charset="0"/>
                          <a:ea typeface="Calibri" panose="020F0502020204030204" pitchFamily="34" charset="0"/>
                          <a:cs typeface="+mn-cs"/>
                        </a:rPr>
                        <a:t>[3],</a:t>
                      </a:r>
                      <a:br>
                        <a:rPr lang="en-GB" altLang="ko-KR" sz="1000" b="0" kern="1200" dirty="0" smtClean="0">
                          <a:solidFill>
                            <a:schemeClr val="tx1"/>
                          </a:solidFill>
                          <a:effectLst/>
                          <a:latin typeface="Arial" panose="020B0604020202020204" pitchFamily="34" charset="0"/>
                          <a:ea typeface="Calibri" panose="020F0502020204030204" pitchFamily="34" charset="0"/>
                          <a:cs typeface="+mn-cs"/>
                        </a:rPr>
                      </a:br>
                      <a:r>
                        <a:rPr lang="en-GB" altLang="ko-KR" sz="1000" b="0" kern="1200" dirty="0" err="1" smtClean="0">
                          <a:solidFill>
                            <a:schemeClr val="tx1"/>
                          </a:solidFill>
                          <a:effectLst/>
                          <a:latin typeface="Arial" panose="020B0604020202020204" pitchFamily="34" charset="0"/>
                          <a:ea typeface="Calibri" panose="020F0502020204030204" pitchFamily="34" charset="0"/>
                          <a:cs typeface="+mn-cs"/>
                        </a:rPr>
                        <a:t>RespAddr</a:t>
                      </a:r>
                      <a:r>
                        <a:rPr lang="en-GB" altLang="ko-KR" sz="1000" b="0" kern="1200" dirty="0" smtClean="0">
                          <a:solidFill>
                            <a:schemeClr val="tx1"/>
                          </a:solidFill>
                          <a:effectLst/>
                          <a:latin typeface="Arial" panose="020B0604020202020204" pitchFamily="34" charset="0"/>
                          <a:ea typeface="Calibri" panose="020F0502020204030204" pitchFamily="34" charset="0"/>
                          <a:cs typeface="+mn-cs"/>
                        </a:rPr>
                        <a:t>[2], </a:t>
                      </a:r>
                      <a:br>
                        <a:rPr lang="en-GB" altLang="ko-KR" sz="1000" b="0" kern="1200" dirty="0" smtClean="0">
                          <a:solidFill>
                            <a:schemeClr val="tx1"/>
                          </a:solidFill>
                          <a:effectLst/>
                          <a:latin typeface="Arial" panose="020B0604020202020204" pitchFamily="34" charset="0"/>
                          <a:ea typeface="Calibri" panose="020F0502020204030204" pitchFamily="34" charset="0"/>
                          <a:cs typeface="+mn-cs"/>
                        </a:rPr>
                      </a:br>
                      <a:r>
                        <a:rPr lang="en-GB" altLang="ko-KR" sz="1000" b="0" kern="1200" dirty="0" err="1" smtClean="0">
                          <a:solidFill>
                            <a:schemeClr val="tx1"/>
                          </a:solidFill>
                          <a:effectLst/>
                          <a:latin typeface="Arial" panose="020B0604020202020204" pitchFamily="34" charset="0"/>
                          <a:ea typeface="Calibri" panose="020F0502020204030204" pitchFamily="34" charset="0"/>
                          <a:cs typeface="+mn-cs"/>
                        </a:rPr>
                        <a:t>MessageControl</a:t>
                      </a:r>
                      <a:r>
                        <a:rPr lang="en-GB" altLang="ko-KR" sz="1000" b="0" kern="1200" dirty="0" smtClean="0">
                          <a:solidFill>
                            <a:schemeClr val="tx1"/>
                          </a:solidFill>
                          <a:effectLst/>
                          <a:latin typeface="Arial" panose="020B0604020202020204" pitchFamily="34" charset="0"/>
                          <a:ea typeface="Calibri" panose="020F0502020204030204" pitchFamily="34" charset="0"/>
                          <a:cs typeface="+mn-cs"/>
                        </a:rPr>
                        <a:t>[1],</a:t>
                      </a:r>
                      <a:br>
                        <a:rPr lang="en-GB" altLang="ko-KR" sz="1000" b="0" kern="1200" dirty="0" smtClean="0">
                          <a:solidFill>
                            <a:schemeClr val="tx1"/>
                          </a:solidFill>
                          <a:effectLst/>
                          <a:latin typeface="Arial" panose="020B0604020202020204" pitchFamily="34" charset="0"/>
                          <a:ea typeface="Calibri" panose="020F0502020204030204" pitchFamily="34" charset="0"/>
                          <a:cs typeface="+mn-cs"/>
                        </a:rPr>
                      </a:br>
                      <a:r>
                        <a:rPr lang="en-GB" altLang="ko-KR" sz="1000" b="0" kern="1200" dirty="0" err="1" smtClean="0">
                          <a:solidFill>
                            <a:schemeClr val="tx1"/>
                          </a:solidFill>
                          <a:effectLst/>
                          <a:latin typeface="Arial" panose="020B0604020202020204" pitchFamily="34" charset="0"/>
                          <a:ea typeface="Calibri" panose="020F0502020204030204" pitchFamily="34" charset="0"/>
                          <a:cs typeface="+mn-cs"/>
                        </a:rPr>
                        <a:t>MessageContent</a:t>
                      </a:r>
                      <a:r>
                        <a:rPr lang="en-GB" altLang="ko-KR" sz="1000" b="0" kern="1200" dirty="0" smtClean="0">
                          <a:solidFill>
                            <a:schemeClr val="tx1"/>
                          </a:solidFill>
                          <a:effectLst/>
                          <a:latin typeface="Arial" panose="020B0604020202020204" pitchFamily="34" charset="0"/>
                          <a:ea typeface="Calibri" panose="020F0502020204030204" pitchFamily="34" charset="0"/>
                          <a:cs typeface="+mn-cs"/>
                        </a:rPr>
                        <a:t>[], </a:t>
                      </a:r>
                      <a:br>
                        <a:rPr lang="en-GB" altLang="ko-KR" sz="1000" b="0" kern="1200" dirty="0" smtClean="0">
                          <a:solidFill>
                            <a:schemeClr val="tx1"/>
                          </a:solidFill>
                          <a:effectLst/>
                          <a:latin typeface="Arial" panose="020B0604020202020204" pitchFamily="34" charset="0"/>
                          <a:ea typeface="Calibri" panose="020F0502020204030204" pitchFamily="34" charset="0"/>
                          <a:cs typeface="+mn-cs"/>
                        </a:rPr>
                      </a:br>
                      <a:r>
                        <a:rPr lang="en-GB" altLang="ko-KR" sz="1000" b="0" kern="1200" dirty="0" smtClean="0">
                          <a:solidFill>
                            <a:schemeClr val="tx1"/>
                          </a:solidFill>
                          <a:effectLst/>
                          <a:latin typeface="Arial" panose="020B0604020202020204" pitchFamily="34" charset="0"/>
                          <a:ea typeface="Calibri" panose="020F0502020204030204" pitchFamily="34" charset="0"/>
                          <a:cs typeface="+mn-cs"/>
                        </a:rPr>
                        <a:t>CRC16]</a:t>
                      </a:r>
                      <a:endParaRPr lang="ko-KR" sz="1000" b="0" kern="1200">
                        <a:solidFill>
                          <a:schemeClr val="tx1"/>
                        </a:solidFill>
                        <a:effectLst/>
                        <a:latin typeface="Arial" panose="020B0604020202020204" pitchFamily="34" charset="0"/>
                        <a:ea typeface="Calibri" panose="020F0502020204030204" pitchFamily="34" charset="0"/>
                        <a:cs typeface="+mn-cs"/>
                      </a:endParaRPr>
                    </a:p>
                  </a:txBody>
                  <a:tcPr marL="28932" marR="2893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000" b="0" kern="1200" dirty="0" smtClean="0">
                          <a:solidFill>
                            <a:schemeClr val="tx1"/>
                          </a:solidFill>
                          <a:effectLst/>
                          <a:latin typeface="+mn-lt"/>
                          <a:ea typeface="+mn-ea"/>
                          <a:cs typeface="+mn-cs"/>
                        </a:rPr>
                        <a:t>Public Advertising response packet used by responder during initialization phase.</a:t>
                      </a:r>
                    </a:p>
                    <a:p>
                      <a:endParaRPr lang="ko-KR" altLang="ko-KR" sz="1000" b="0" kern="1200" dirty="0" smtClean="0">
                        <a:solidFill>
                          <a:schemeClr val="tx1"/>
                        </a:solidFill>
                        <a:effectLst/>
                        <a:latin typeface="+mn-lt"/>
                        <a:ea typeface="+mn-ea"/>
                        <a:cs typeface="+mn-cs"/>
                      </a:endParaRPr>
                    </a:p>
                    <a:p>
                      <a:r>
                        <a:rPr lang="en-US" altLang="ko-KR" sz="1000" b="0" kern="1200" dirty="0" err="1" smtClean="0">
                          <a:solidFill>
                            <a:schemeClr val="tx1"/>
                          </a:solidFill>
                          <a:effectLst/>
                          <a:latin typeface="+mn-lt"/>
                          <a:ea typeface="+mn-ea"/>
                          <a:cs typeface="+mn-cs"/>
                        </a:rPr>
                        <a:t>MessageControl</a:t>
                      </a:r>
                      <a:r>
                        <a:rPr lang="en-US" altLang="ko-KR" sz="1000" b="0" kern="1200" dirty="0" smtClean="0">
                          <a:solidFill>
                            <a:schemeClr val="tx1"/>
                          </a:solidFill>
                          <a:effectLst/>
                          <a:latin typeface="+mn-lt"/>
                          <a:ea typeface="+mn-ea"/>
                          <a:cs typeface="+mn-cs"/>
                        </a:rPr>
                        <a:t>=0x00:</a:t>
                      </a:r>
                      <a:br>
                        <a:rPr lang="en-US" altLang="ko-KR" sz="1000" b="0" kern="1200" dirty="0" smtClean="0">
                          <a:solidFill>
                            <a:schemeClr val="tx1"/>
                          </a:solidFill>
                          <a:effectLst/>
                          <a:latin typeface="+mn-lt"/>
                          <a:ea typeface="+mn-ea"/>
                          <a:cs typeface="+mn-cs"/>
                        </a:rPr>
                      </a:br>
                      <a:r>
                        <a:rPr lang="en-US" altLang="ko-KR" sz="1000" b="0" kern="1200" dirty="0" err="1" smtClean="0">
                          <a:solidFill>
                            <a:schemeClr val="tx1"/>
                          </a:solidFill>
                          <a:effectLst/>
                          <a:latin typeface="+mn-lt"/>
                          <a:ea typeface="+mn-ea"/>
                          <a:cs typeface="+mn-cs"/>
                        </a:rPr>
                        <a:t>MessageContent</a:t>
                      </a:r>
                      <a:r>
                        <a:rPr lang="en-US" altLang="ko-KR" sz="1000" b="0" kern="1200" dirty="0" smtClean="0">
                          <a:solidFill>
                            <a:schemeClr val="tx1"/>
                          </a:solidFill>
                          <a:effectLst/>
                          <a:latin typeface="+mn-lt"/>
                          <a:ea typeface="+mn-ea"/>
                          <a:cs typeface="+mn-cs"/>
                        </a:rPr>
                        <a:t>={</a:t>
                      </a:r>
                      <a:br>
                        <a:rPr lang="en-US" altLang="ko-KR" sz="1000" b="0" kern="1200" dirty="0" smtClean="0">
                          <a:solidFill>
                            <a:schemeClr val="tx1"/>
                          </a:solidFill>
                          <a:effectLst/>
                          <a:latin typeface="+mn-lt"/>
                          <a:ea typeface="+mn-ea"/>
                          <a:cs typeface="+mn-cs"/>
                        </a:rPr>
                      </a:br>
                      <a:r>
                        <a:rPr lang="en-US" altLang="ko-KR" sz="1000" b="0" kern="1200" dirty="0" smtClean="0">
                          <a:solidFill>
                            <a:schemeClr val="tx1"/>
                          </a:solidFill>
                          <a:effectLst/>
                          <a:latin typeface="+mn-lt"/>
                          <a:ea typeface="+mn-ea"/>
                          <a:cs typeface="+mn-cs"/>
                        </a:rPr>
                        <a:t>NB Channel Select[2],</a:t>
                      </a:r>
                      <a:br>
                        <a:rPr lang="en-US" altLang="ko-KR" sz="1000" b="0" kern="1200" dirty="0" smtClean="0">
                          <a:solidFill>
                            <a:schemeClr val="tx1"/>
                          </a:solidFill>
                          <a:effectLst/>
                          <a:latin typeface="+mn-lt"/>
                          <a:ea typeface="+mn-ea"/>
                          <a:cs typeface="+mn-cs"/>
                        </a:rPr>
                      </a:br>
                      <a:r>
                        <a:rPr lang="en-US" altLang="ko-KR" sz="1000" b="0" kern="1200" dirty="0" smtClean="0">
                          <a:solidFill>
                            <a:schemeClr val="tx1"/>
                          </a:solidFill>
                          <a:effectLst/>
                          <a:latin typeface="+mn-lt"/>
                          <a:ea typeface="+mn-ea"/>
                          <a:cs typeface="+mn-cs"/>
                        </a:rPr>
                        <a:t>UWB PHY </a:t>
                      </a:r>
                      <a:r>
                        <a:rPr lang="en-US" altLang="ko-KR" sz="1000" b="0" kern="1200" dirty="0" err="1" smtClean="0">
                          <a:solidFill>
                            <a:schemeClr val="tx1"/>
                          </a:solidFill>
                          <a:effectLst/>
                          <a:latin typeface="+mn-lt"/>
                          <a:ea typeface="+mn-ea"/>
                          <a:cs typeface="+mn-cs"/>
                        </a:rPr>
                        <a:t>Config</a:t>
                      </a:r>
                      <a:r>
                        <a:rPr lang="en-US" altLang="ko-KR" sz="1000" b="0" kern="1200" dirty="0" smtClean="0">
                          <a:solidFill>
                            <a:schemeClr val="tx1"/>
                          </a:solidFill>
                          <a:effectLst/>
                          <a:latin typeface="+mn-lt"/>
                          <a:ea typeface="+mn-ea"/>
                          <a:cs typeface="+mn-cs"/>
                        </a:rPr>
                        <a:t>[3],</a:t>
                      </a:r>
                      <a:br>
                        <a:rPr lang="en-US" altLang="ko-KR" sz="1000" b="0" kern="1200" dirty="0" smtClean="0">
                          <a:solidFill>
                            <a:schemeClr val="tx1"/>
                          </a:solidFill>
                          <a:effectLst/>
                          <a:latin typeface="+mn-lt"/>
                          <a:ea typeface="+mn-ea"/>
                          <a:cs typeface="+mn-cs"/>
                        </a:rPr>
                      </a:br>
                      <a:r>
                        <a:rPr lang="en-US" altLang="ko-KR" sz="1000" b="0" kern="1200" dirty="0" smtClean="0">
                          <a:solidFill>
                            <a:schemeClr val="tx1"/>
                          </a:solidFill>
                          <a:effectLst/>
                          <a:latin typeface="+mn-lt"/>
                          <a:ea typeface="+mn-ea"/>
                          <a:cs typeface="+mn-cs"/>
                        </a:rPr>
                        <a:t>UWB MAC </a:t>
                      </a:r>
                      <a:r>
                        <a:rPr lang="en-US" altLang="ko-KR" sz="1000" b="0" kern="1200" dirty="0" err="1" smtClean="0">
                          <a:solidFill>
                            <a:schemeClr val="tx1"/>
                          </a:solidFill>
                          <a:effectLst/>
                          <a:latin typeface="+mn-lt"/>
                          <a:ea typeface="+mn-ea"/>
                          <a:cs typeface="+mn-cs"/>
                        </a:rPr>
                        <a:t>Config</a:t>
                      </a:r>
                      <a:r>
                        <a:rPr lang="en-US" altLang="ko-KR" sz="1000" b="0" kern="1200" dirty="0" smtClean="0">
                          <a:solidFill>
                            <a:schemeClr val="tx1"/>
                          </a:solidFill>
                          <a:effectLst/>
                          <a:latin typeface="+mn-lt"/>
                          <a:ea typeface="+mn-ea"/>
                          <a:cs typeface="+mn-cs"/>
                        </a:rPr>
                        <a:t>[2],</a:t>
                      </a:r>
                      <a:br>
                        <a:rPr lang="en-US" altLang="ko-KR" sz="1000" b="0" kern="1200" dirty="0" smtClean="0">
                          <a:solidFill>
                            <a:schemeClr val="tx1"/>
                          </a:solidFill>
                          <a:effectLst/>
                          <a:latin typeface="+mn-lt"/>
                          <a:ea typeface="+mn-ea"/>
                          <a:cs typeface="+mn-cs"/>
                        </a:rPr>
                      </a:br>
                      <a:r>
                        <a:rPr lang="en-US" altLang="ko-KR" sz="1000" b="0" kern="1200" dirty="0" smtClean="0">
                          <a:solidFill>
                            <a:schemeClr val="tx1"/>
                          </a:solidFill>
                          <a:effectLst/>
                          <a:latin typeface="+mn-lt"/>
                          <a:ea typeface="+mn-ea"/>
                          <a:cs typeface="+mn-cs"/>
                        </a:rPr>
                        <a:t>NB PHY </a:t>
                      </a:r>
                      <a:r>
                        <a:rPr lang="en-US" altLang="ko-KR" sz="1000" b="0" kern="1200" dirty="0" err="1" smtClean="0">
                          <a:solidFill>
                            <a:schemeClr val="tx1"/>
                          </a:solidFill>
                          <a:effectLst/>
                          <a:latin typeface="+mn-lt"/>
                          <a:ea typeface="+mn-ea"/>
                          <a:cs typeface="+mn-cs"/>
                        </a:rPr>
                        <a:t>Config</a:t>
                      </a:r>
                      <a:r>
                        <a:rPr lang="en-US" altLang="ko-KR" sz="1000" b="0" kern="1200" dirty="0" smtClean="0">
                          <a:solidFill>
                            <a:schemeClr val="tx1"/>
                          </a:solidFill>
                          <a:effectLst/>
                          <a:latin typeface="+mn-lt"/>
                          <a:ea typeface="+mn-ea"/>
                          <a:cs typeface="+mn-cs"/>
                        </a:rPr>
                        <a:t>[1],</a:t>
                      </a:r>
                      <a:br>
                        <a:rPr lang="en-US" altLang="ko-KR" sz="1000" b="0" kern="1200" dirty="0" smtClean="0">
                          <a:solidFill>
                            <a:schemeClr val="tx1"/>
                          </a:solidFill>
                          <a:effectLst/>
                          <a:latin typeface="+mn-lt"/>
                          <a:ea typeface="+mn-ea"/>
                          <a:cs typeface="+mn-cs"/>
                        </a:rPr>
                      </a:br>
                      <a:r>
                        <a:rPr lang="en-US" altLang="ko-KR" sz="1000" b="0" kern="1200" dirty="0" smtClean="0">
                          <a:solidFill>
                            <a:schemeClr val="tx1"/>
                          </a:solidFill>
                          <a:effectLst/>
                          <a:latin typeface="+mn-lt"/>
                          <a:ea typeface="+mn-ea"/>
                          <a:cs typeface="+mn-cs"/>
                        </a:rPr>
                        <a:t>NB MAC </a:t>
                      </a:r>
                      <a:r>
                        <a:rPr lang="en-US" altLang="ko-KR" sz="1000" b="0" kern="1200" dirty="0" err="1" smtClean="0">
                          <a:solidFill>
                            <a:schemeClr val="tx1"/>
                          </a:solidFill>
                          <a:effectLst/>
                          <a:latin typeface="+mn-lt"/>
                          <a:ea typeface="+mn-ea"/>
                          <a:cs typeface="+mn-cs"/>
                        </a:rPr>
                        <a:t>Config</a:t>
                      </a:r>
                      <a:r>
                        <a:rPr lang="en-US" altLang="ko-KR" sz="1000" b="0" kern="1200" dirty="0" smtClean="0">
                          <a:solidFill>
                            <a:schemeClr val="tx1"/>
                          </a:solidFill>
                          <a:effectLst/>
                          <a:latin typeface="+mn-lt"/>
                          <a:ea typeface="+mn-ea"/>
                          <a:cs typeface="+mn-cs"/>
                        </a:rPr>
                        <a:t>[7]}</a:t>
                      </a:r>
                    </a:p>
                    <a:p>
                      <a:endParaRPr lang="ko-KR" altLang="ko-KR" sz="1000" b="0" kern="1200" dirty="0" smtClean="0">
                        <a:solidFill>
                          <a:schemeClr val="tx1"/>
                        </a:solidFill>
                        <a:effectLst/>
                        <a:latin typeface="+mn-lt"/>
                        <a:ea typeface="+mn-ea"/>
                        <a:cs typeface="+mn-cs"/>
                      </a:endParaRPr>
                    </a:p>
                    <a:p>
                      <a:r>
                        <a:rPr lang="en-US" altLang="ko-KR" sz="1000" b="0" kern="1200" dirty="0" err="1" smtClean="0">
                          <a:solidFill>
                            <a:schemeClr val="tx1"/>
                          </a:solidFill>
                          <a:effectLst/>
                          <a:latin typeface="+mn-lt"/>
                          <a:ea typeface="+mn-ea"/>
                          <a:cs typeface="+mn-cs"/>
                        </a:rPr>
                        <a:t>MessageControl</a:t>
                      </a:r>
                      <a:r>
                        <a:rPr lang="en-US" altLang="ko-KR" sz="1000" b="0" kern="1200" dirty="0" smtClean="0">
                          <a:solidFill>
                            <a:schemeClr val="tx1"/>
                          </a:solidFill>
                          <a:effectLst/>
                          <a:latin typeface="+mn-lt"/>
                          <a:ea typeface="+mn-ea"/>
                          <a:cs typeface="+mn-cs"/>
                        </a:rPr>
                        <a:t>=0x01-0xff: Reserved</a:t>
                      </a:r>
                      <a:endParaRPr lang="ko-KR" altLang="ko-KR" sz="1000" b="0" kern="1200" smtClean="0">
                        <a:solidFill>
                          <a:schemeClr val="tx1"/>
                        </a:solidFill>
                        <a:effectLst/>
                        <a:latin typeface="+mn-lt"/>
                        <a:ea typeface="+mn-ea"/>
                        <a:cs typeface="+mn-cs"/>
                      </a:endParaRPr>
                    </a:p>
                    <a:p>
                      <a:r>
                        <a:rPr lang="en-GB" altLang="ko-KR" sz="1000" b="0" kern="1200" dirty="0" err="1" smtClean="0">
                          <a:solidFill>
                            <a:schemeClr val="tx1"/>
                          </a:solidFill>
                          <a:effectLst/>
                          <a:latin typeface="+mn-lt"/>
                          <a:ea typeface="+mn-ea"/>
                          <a:cs typeface="+mn-cs"/>
                        </a:rPr>
                        <a:t>AdvAddr</a:t>
                      </a:r>
                      <a:r>
                        <a:rPr lang="en-GB" altLang="ko-KR" sz="1000" b="0" kern="1200" dirty="0" smtClean="0">
                          <a:solidFill>
                            <a:schemeClr val="tx1"/>
                          </a:solidFill>
                          <a:effectLst/>
                          <a:latin typeface="+mn-lt"/>
                          <a:ea typeface="+mn-ea"/>
                          <a:cs typeface="+mn-cs"/>
                        </a:rPr>
                        <a:t> is destination address and </a:t>
                      </a:r>
                      <a:r>
                        <a:rPr lang="en-GB" altLang="ko-KR" sz="1000" b="0" kern="1200" dirty="0" err="1" smtClean="0">
                          <a:solidFill>
                            <a:schemeClr val="tx1"/>
                          </a:solidFill>
                          <a:effectLst/>
                          <a:latin typeface="+mn-lt"/>
                          <a:ea typeface="+mn-ea"/>
                          <a:cs typeface="+mn-cs"/>
                        </a:rPr>
                        <a:t>RespAddr</a:t>
                      </a:r>
                      <a:r>
                        <a:rPr lang="en-GB" altLang="ko-KR" sz="1000" b="0" kern="1200" dirty="0" smtClean="0">
                          <a:solidFill>
                            <a:schemeClr val="tx1"/>
                          </a:solidFill>
                          <a:effectLst/>
                          <a:latin typeface="+mn-lt"/>
                          <a:ea typeface="+mn-ea"/>
                          <a:cs typeface="+mn-cs"/>
                        </a:rPr>
                        <a:t> is source address</a:t>
                      </a:r>
                      <a:endParaRPr lang="ko-KR" sz="1000" b="0" kern="1200">
                        <a:solidFill>
                          <a:schemeClr val="tx1"/>
                        </a:solidFill>
                        <a:effectLst/>
                        <a:latin typeface="+mn-lt"/>
                        <a:ea typeface="+mn-ea"/>
                        <a:cs typeface="+mn-cs"/>
                      </a:endParaRPr>
                    </a:p>
                  </a:txBody>
                  <a:tcPr marL="28932" marR="2893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직사각형 7"/>
          <p:cNvSpPr/>
          <p:nvPr/>
        </p:nvSpPr>
        <p:spPr>
          <a:xfrm>
            <a:off x="-594293" y="609600"/>
            <a:ext cx="3385863" cy="246221"/>
          </a:xfrm>
          <a:prstGeom prst="rect">
            <a:avLst/>
          </a:prstGeom>
        </p:spPr>
        <p:txBody>
          <a:bodyPr wrap="none">
            <a:spAutoFit/>
          </a:bodyPr>
          <a:lstStyle/>
          <a:p>
            <a:pPr lvl="3">
              <a:spcBef>
                <a:spcPts val="1200"/>
              </a:spcBef>
              <a:spcAft>
                <a:spcPts val="1200"/>
              </a:spcAft>
              <a:buClr>
                <a:srgbClr val="000000"/>
              </a:buClr>
              <a:buSzPts val="1000"/>
            </a:pPr>
            <a:r>
              <a:rPr lang="en-US" altLang="ko-KR" sz="1000" b="1" dirty="0" smtClean="0">
                <a:effectLst>
                  <a:outerShdw sx="0" sy="0">
                    <a:srgbClr val="000000"/>
                  </a:outerShdw>
                </a:effectLst>
                <a:latin typeface="Arial" panose="020B0604020202020204" pitchFamily="34" charset="0"/>
                <a:ea typeface="Calibri" panose="020F0502020204030204" pitchFamily="34" charset="0"/>
                <a:cs typeface="Times New Roman" panose="02020603050405020304" pitchFamily="18" charset="0"/>
              </a:rPr>
              <a:t>Compressed </a:t>
            </a:r>
            <a:r>
              <a:rPr lang="en-US" altLang="ko-KR" sz="1000" b="1" dirty="0">
                <a:effectLst>
                  <a:outerShdw sx="0" sy="0">
                    <a:srgbClr val="000000"/>
                  </a:outerShdw>
                </a:effectLst>
                <a:latin typeface="Arial" panose="020B0604020202020204" pitchFamily="34" charset="0"/>
                <a:ea typeface="Calibri" panose="020F0502020204030204" pitchFamily="34" charset="0"/>
                <a:cs typeface="Times New Roman" panose="02020603050405020304" pitchFamily="18" charset="0"/>
              </a:rPr>
              <a:t>PSDU messages</a:t>
            </a:r>
            <a:endParaRPr lang="ko-KR" altLang="ko-KR" sz="1000" b="1" u="none" strike="noStrike">
              <a:ln>
                <a:noFill/>
              </a:ln>
              <a:effectLst>
                <a:outerShdw sx="0" sy="0">
                  <a:srgbClr val="000000"/>
                </a:outerShdw>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71476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de-DE" altLang="en-US" smtClean="0"/>
              <a:t>Mar 2023</a:t>
            </a:r>
            <a:endParaRPr lang="en-US" altLang="en-US" dirty="0"/>
          </a:p>
        </p:txBody>
      </p:sp>
      <p:sp>
        <p:nvSpPr>
          <p:cNvPr id="5" name="바닥글 개체 틀 4"/>
          <p:cNvSpPr>
            <a:spLocks noGrp="1"/>
          </p:cNvSpPr>
          <p:nvPr>
            <p:ph type="ftr" sz="quarter" idx="11"/>
          </p:nvPr>
        </p:nvSpPr>
        <p:spPr/>
        <p:txBody>
          <a:bodyPr/>
          <a:lstStyle/>
          <a:p>
            <a:r>
              <a:rPr lang="en-US" altLang="en-US" smtClean="0"/>
              <a:t>Hongwon Lee et al. (LG Electronics)</a:t>
            </a:r>
            <a:endParaRPr lang="en-US" altLang="en-US" dirty="0"/>
          </a:p>
        </p:txBody>
      </p:sp>
      <p:sp>
        <p:nvSpPr>
          <p:cNvPr id="6" name="슬라이드 번호 개체 틀 5"/>
          <p:cNvSpPr>
            <a:spLocks noGrp="1"/>
          </p:cNvSpPr>
          <p:nvPr>
            <p:ph type="sldNum" sz="quarter" idx="12"/>
          </p:nvPr>
        </p:nvSpPr>
        <p:spPr/>
        <p:txBody>
          <a:bodyPr/>
          <a:lstStyle/>
          <a:p>
            <a:r>
              <a:rPr lang="en-US" altLang="en-US" smtClean="0"/>
              <a:t>Slide </a:t>
            </a:r>
            <a:fld id="{402C19D2-AFCD-5441-8B74-E6F734CFFA69}" type="slidenum">
              <a:rPr lang="en-US" altLang="en-US" smtClean="0"/>
              <a:pPr/>
              <a:t>14</a:t>
            </a:fld>
            <a:endParaRPr lang="en-US" altLang="en-US"/>
          </a:p>
        </p:txBody>
      </p:sp>
      <p:graphicFrame>
        <p:nvGraphicFramePr>
          <p:cNvPr id="7" name="표 6"/>
          <p:cNvGraphicFramePr>
            <a:graphicFrameLocks noGrp="1"/>
          </p:cNvGraphicFramePr>
          <p:nvPr>
            <p:extLst>
              <p:ext uri="{D42A27DB-BD31-4B8C-83A1-F6EECF244321}">
                <p14:modId xmlns:p14="http://schemas.microsoft.com/office/powerpoint/2010/main" val="2200641481"/>
              </p:ext>
            </p:extLst>
          </p:nvPr>
        </p:nvGraphicFramePr>
        <p:xfrm>
          <a:off x="838200" y="914400"/>
          <a:ext cx="7620000" cy="2514600"/>
        </p:xfrm>
        <a:graphic>
          <a:graphicData uri="http://schemas.openxmlformats.org/drawingml/2006/table">
            <a:tbl>
              <a:tblPr firstRow="1" firstCol="1" bandRow="1">
                <a:tableStyleId>{F5AB1C69-6EDB-4FF4-983F-18BD219EF322}</a:tableStyleId>
              </a:tblPr>
              <a:tblGrid>
                <a:gridCol w="1066800"/>
                <a:gridCol w="958940"/>
                <a:gridCol w="1800960"/>
                <a:gridCol w="3793300"/>
              </a:tblGrid>
              <a:tr h="381000">
                <a:tc>
                  <a:txBody>
                    <a:bodyPr/>
                    <a:lstStyle/>
                    <a:p>
                      <a:pPr marL="0" marR="0" indent="0" algn="ctr" defTabSz="914400" rtl="0" eaLnBrk="1" fontAlgn="auto" latinLnBrk="0" hangingPunct="1">
                        <a:lnSpc>
                          <a:spcPct val="100000"/>
                        </a:lnSpc>
                        <a:spcBef>
                          <a:spcPts val="0"/>
                        </a:spcBef>
                        <a:spcAft>
                          <a:spcPts val="1200"/>
                        </a:spcAft>
                        <a:buClrTx/>
                        <a:buSzTx/>
                        <a:buFontTx/>
                        <a:buNone/>
                        <a:tabLst/>
                        <a:defRPr/>
                      </a:pPr>
                      <a:r>
                        <a:rPr lang="en-US" altLang="ko-KR" sz="1200" b="1" kern="1200" dirty="0" smtClean="0">
                          <a:solidFill>
                            <a:schemeClr val="tx1"/>
                          </a:solidFill>
                          <a:effectLst/>
                          <a:latin typeface="+mn-lt"/>
                          <a:ea typeface="+mn-ea"/>
                          <a:cs typeface="+mn-cs"/>
                        </a:rPr>
                        <a:t>Message Name</a:t>
                      </a:r>
                      <a:endParaRPr lang="ko-KR" altLang="ko-KR" sz="1200" b="1" kern="1200" smtClean="0">
                        <a:solidFill>
                          <a:schemeClr val="tx1"/>
                        </a:solidFill>
                        <a:effectLst/>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algn="ctr" defTabSz="914400" rtl="0" eaLnBrk="1" latinLnBrk="0" hangingPunct="1">
                        <a:spcAft>
                          <a:spcPts val="1200"/>
                        </a:spcAft>
                      </a:pPr>
                      <a:r>
                        <a:rPr lang="en-US" altLang="ko-KR" sz="1200" b="1" kern="1200" dirty="0" err="1" smtClean="0">
                          <a:solidFill>
                            <a:schemeClr val="tx1"/>
                          </a:solidFill>
                          <a:effectLst/>
                          <a:latin typeface="+mn-lt"/>
                          <a:ea typeface="+mn-ea"/>
                          <a:cs typeface="+mn-cs"/>
                        </a:rPr>
                        <a:t>Msg</a:t>
                      </a:r>
                      <a:r>
                        <a:rPr lang="en-US" altLang="ko-KR" sz="1200" b="1" kern="1200" dirty="0" smtClean="0">
                          <a:solidFill>
                            <a:schemeClr val="tx1"/>
                          </a:solidFill>
                          <a:effectLst/>
                          <a:latin typeface="+mn-lt"/>
                          <a:ea typeface="+mn-ea"/>
                          <a:cs typeface="+mn-cs"/>
                        </a:rPr>
                        <a:t> ID</a:t>
                      </a:r>
                      <a:endParaRPr lang="ko-KR" sz="1200" b="1" kern="1200" dirty="0">
                        <a:solidFill>
                          <a:schemeClr val="tx1"/>
                        </a:solidFill>
                        <a:effectLst/>
                        <a:latin typeface="+mn-lt"/>
                        <a:ea typeface="+mn-ea"/>
                        <a:cs typeface="+mn-cs"/>
                      </a:endParaRPr>
                    </a:p>
                  </a:txBody>
                  <a:tcPr marL="28932" marR="289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indent="0" algn="ctr" defTabSz="914400" rtl="0" eaLnBrk="1" fontAlgn="auto" latinLnBrk="0" hangingPunct="1">
                        <a:lnSpc>
                          <a:spcPct val="100000"/>
                        </a:lnSpc>
                        <a:spcBef>
                          <a:spcPts val="0"/>
                        </a:spcBef>
                        <a:spcAft>
                          <a:spcPts val="1200"/>
                        </a:spcAft>
                        <a:buClrTx/>
                        <a:buSzTx/>
                        <a:buFontTx/>
                        <a:buNone/>
                        <a:tabLst/>
                        <a:defRPr/>
                      </a:pPr>
                      <a:r>
                        <a:rPr lang="en-US" altLang="ko-KR" sz="1200" b="1" kern="1200" dirty="0" smtClean="0">
                          <a:solidFill>
                            <a:schemeClr val="tx1"/>
                          </a:solidFill>
                          <a:effectLst/>
                          <a:latin typeface="+mn-lt"/>
                          <a:ea typeface="+mn-ea"/>
                          <a:cs typeface="+mn-cs"/>
                        </a:rPr>
                        <a:t>Octet 1-N[Len]</a:t>
                      </a:r>
                      <a:endParaRPr lang="ko-KR" sz="1200" b="1" kern="1200" dirty="0">
                        <a:solidFill>
                          <a:schemeClr val="tx1"/>
                        </a:solidFill>
                        <a:effectLst/>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indent="0" algn="ctr" defTabSz="914400" rtl="0" eaLnBrk="1" fontAlgn="auto" latinLnBrk="0" hangingPunct="1">
                        <a:lnSpc>
                          <a:spcPct val="100000"/>
                        </a:lnSpc>
                        <a:spcBef>
                          <a:spcPts val="0"/>
                        </a:spcBef>
                        <a:spcAft>
                          <a:spcPts val="1200"/>
                        </a:spcAft>
                        <a:buClrTx/>
                        <a:buSzTx/>
                        <a:buFontTx/>
                        <a:buNone/>
                        <a:tabLst/>
                        <a:defRPr/>
                      </a:pPr>
                      <a:r>
                        <a:rPr lang="en-US" altLang="ko-KR" sz="1200" b="1" kern="1200" dirty="0" smtClean="0">
                          <a:solidFill>
                            <a:schemeClr val="tx1"/>
                          </a:solidFill>
                          <a:effectLst/>
                          <a:latin typeface="+mn-lt"/>
                          <a:ea typeface="+mn-ea"/>
                          <a:cs typeface="+mn-cs"/>
                        </a:rPr>
                        <a:t>Description</a:t>
                      </a:r>
                      <a:endParaRPr lang="ko-KR" sz="1200" b="1" kern="1200" dirty="0">
                        <a:solidFill>
                          <a:schemeClr val="tx1"/>
                        </a:solidFill>
                        <a:effectLst/>
                        <a:latin typeface="+mn-lt"/>
                        <a:ea typeface="+mn-ea"/>
                        <a:cs typeface="+mn-cs"/>
                      </a:endParaRPr>
                    </a:p>
                  </a:txBody>
                  <a:tcPr marL="28932" marR="289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1257300">
                <a:tc>
                  <a:txBody>
                    <a:bodyPr/>
                    <a:lstStyle/>
                    <a:p>
                      <a:pPr marL="0" algn="just" defTabSz="914400" rtl="0" eaLnBrk="1" latinLnBrk="0" hangingPunct="1">
                        <a:spcAft>
                          <a:spcPts val="1200"/>
                        </a:spcAft>
                      </a:pPr>
                      <a:r>
                        <a:rPr lang="en-US" sz="1200" b="1" kern="1200" dirty="0">
                          <a:solidFill>
                            <a:schemeClr val="tx1"/>
                          </a:solidFill>
                          <a:effectLst/>
                          <a:latin typeface="+mn-lt"/>
                          <a:ea typeface="+mn-ea"/>
                          <a:cs typeface="+mn-cs"/>
                        </a:rPr>
                        <a:t>PUBLIC-SOR</a:t>
                      </a:r>
                      <a:endParaRPr lang="ko-KR" sz="1200" b="1" kern="1200">
                        <a:solidFill>
                          <a:schemeClr val="tx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just" defTabSz="914400" rtl="0" eaLnBrk="1" latinLnBrk="0" hangingPunct="1">
                        <a:spcAft>
                          <a:spcPts val="1200"/>
                        </a:spcAft>
                      </a:pPr>
                      <a:r>
                        <a:rPr lang="en-GB" altLang="ko-KR" sz="1200" b="1" kern="1200" dirty="0" smtClean="0">
                          <a:solidFill>
                            <a:schemeClr val="tx1"/>
                          </a:solidFill>
                          <a:effectLst/>
                          <a:latin typeface="+mn-lt"/>
                          <a:ea typeface="+mn-ea"/>
                          <a:cs typeface="+mn-cs"/>
                        </a:rPr>
                        <a:t>0x23</a:t>
                      </a:r>
                      <a:endParaRPr lang="ko-KR" sz="1200" b="1" kern="1200">
                        <a:solidFill>
                          <a:schemeClr val="tx1"/>
                        </a:solidFill>
                        <a:effectLst/>
                        <a:latin typeface="+mn-lt"/>
                        <a:ea typeface="+mn-ea"/>
                        <a:cs typeface="+mn-cs"/>
                      </a:endParaRPr>
                    </a:p>
                  </a:txBody>
                  <a:tcPr marL="28932" marR="2893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1200"/>
                        </a:spcAft>
                      </a:pPr>
                      <a:r>
                        <a:rPr lang="en-GB" altLang="ko-KR" sz="1000" b="0" kern="1200" dirty="0" smtClean="0">
                          <a:solidFill>
                            <a:schemeClr val="tx1"/>
                          </a:solidFill>
                          <a:effectLst/>
                          <a:latin typeface="Arial" panose="020B0604020202020204" pitchFamily="34" charset="0"/>
                          <a:ea typeface="Calibri" panose="020F0502020204030204" pitchFamily="34" charset="0"/>
                          <a:cs typeface="+mn-cs"/>
                        </a:rPr>
                        <a:t>[</a:t>
                      </a:r>
                      <a:r>
                        <a:rPr lang="en-GB" altLang="ko-KR" sz="1000" b="0" kern="1200" dirty="0" err="1" smtClean="0">
                          <a:solidFill>
                            <a:schemeClr val="tx1"/>
                          </a:solidFill>
                          <a:effectLst/>
                          <a:latin typeface="Arial" panose="020B0604020202020204" pitchFamily="34" charset="0"/>
                          <a:ea typeface="Calibri" panose="020F0502020204030204" pitchFamily="34" charset="0"/>
                          <a:cs typeface="+mn-cs"/>
                        </a:rPr>
                        <a:t>AdvAddr</a:t>
                      </a:r>
                      <a:r>
                        <a:rPr lang="en-GB" altLang="ko-KR" sz="1000" b="0" kern="1200" dirty="0" smtClean="0">
                          <a:solidFill>
                            <a:schemeClr val="tx1"/>
                          </a:solidFill>
                          <a:effectLst/>
                          <a:latin typeface="Arial" panose="020B0604020202020204" pitchFamily="34" charset="0"/>
                          <a:ea typeface="Calibri" panose="020F0502020204030204" pitchFamily="34" charset="0"/>
                          <a:cs typeface="+mn-cs"/>
                        </a:rPr>
                        <a:t>[3], </a:t>
                      </a:r>
                      <a:br>
                        <a:rPr lang="en-GB" altLang="ko-KR" sz="1000" b="0" kern="1200" dirty="0" smtClean="0">
                          <a:solidFill>
                            <a:schemeClr val="tx1"/>
                          </a:solidFill>
                          <a:effectLst/>
                          <a:latin typeface="Arial" panose="020B0604020202020204" pitchFamily="34" charset="0"/>
                          <a:ea typeface="Calibri" panose="020F0502020204030204" pitchFamily="34" charset="0"/>
                          <a:cs typeface="+mn-cs"/>
                        </a:rPr>
                      </a:br>
                      <a:r>
                        <a:rPr lang="en-GB" altLang="ko-KR" sz="1000" b="0" kern="1200" dirty="0" err="1" smtClean="0">
                          <a:solidFill>
                            <a:schemeClr val="tx1"/>
                          </a:solidFill>
                          <a:effectLst/>
                          <a:latin typeface="Arial" panose="020B0604020202020204" pitchFamily="34" charset="0"/>
                          <a:ea typeface="Calibri" panose="020F0502020204030204" pitchFamily="34" charset="0"/>
                          <a:cs typeface="+mn-cs"/>
                        </a:rPr>
                        <a:t>RespAddr</a:t>
                      </a:r>
                      <a:r>
                        <a:rPr lang="en-GB" altLang="ko-KR" sz="1000" b="0" kern="1200" dirty="0" smtClean="0">
                          <a:solidFill>
                            <a:schemeClr val="tx1"/>
                          </a:solidFill>
                          <a:effectLst/>
                          <a:latin typeface="Arial" panose="020B0604020202020204" pitchFamily="34" charset="0"/>
                          <a:ea typeface="Calibri" panose="020F0502020204030204" pitchFamily="34" charset="0"/>
                          <a:cs typeface="+mn-cs"/>
                        </a:rPr>
                        <a:t>[2],</a:t>
                      </a:r>
                      <a:br>
                        <a:rPr lang="en-GB" altLang="ko-KR" sz="1000" b="0" kern="1200" dirty="0" smtClean="0">
                          <a:solidFill>
                            <a:schemeClr val="tx1"/>
                          </a:solidFill>
                          <a:effectLst/>
                          <a:latin typeface="Arial" panose="020B0604020202020204" pitchFamily="34" charset="0"/>
                          <a:ea typeface="Calibri" panose="020F0502020204030204" pitchFamily="34" charset="0"/>
                          <a:cs typeface="+mn-cs"/>
                        </a:rPr>
                      </a:br>
                      <a:r>
                        <a:rPr lang="en-GB" altLang="ko-KR" sz="1000" b="0" kern="1200" dirty="0" err="1" smtClean="0">
                          <a:solidFill>
                            <a:schemeClr val="tx1"/>
                          </a:solidFill>
                          <a:effectLst/>
                          <a:latin typeface="Arial" panose="020B0604020202020204" pitchFamily="34" charset="0"/>
                          <a:ea typeface="Calibri" panose="020F0502020204030204" pitchFamily="34" charset="0"/>
                          <a:cs typeface="+mn-cs"/>
                        </a:rPr>
                        <a:t>MessageControl</a:t>
                      </a:r>
                      <a:r>
                        <a:rPr lang="en-GB" altLang="ko-KR" sz="1000" b="0" kern="1200" dirty="0" smtClean="0">
                          <a:solidFill>
                            <a:schemeClr val="tx1"/>
                          </a:solidFill>
                          <a:effectLst/>
                          <a:latin typeface="Arial" panose="020B0604020202020204" pitchFamily="34" charset="0"/>
                          <a:ea typeface="Calibri" panose="020F0502020204030204" pitchFamily="34" charset="0"/>
                          <a:cs typeface="+mn-cs"/>
                        </a:rPr>
                        <a:t>[1],</a:t>
                      </a:r>
                      <a:br>
                        <a:rPr lang="en-GB" altLang="ko-KR" sz="1000" b="0" kern="1200" dirty="0" smtClean="0">
                          <a:solidFill>
                            <a:schemeClr val="tx1"/>
                          </a:solidFill>
                          <a:effectLst/>
                          <a:latin typeface="Arial" panose="020B0604020202020204" pitchFamily="34" charset="0"/>
                          <a:ea typeface="Calibri" panose="020F0502020204030204" pitchFamily="34" charset="0"/>
                          <a:cs typeface="+mn-cs"/>
                        </a:rPr>
                      </a:br>
                      <a:r>
                        <a:rPr lang="en-GB" altLang="ko-KR" sz="1000" b="0" kern="1200" dirty="0" err="1" smtClean="0">
                          <a:solidFill>
                            <a:schemeClr val="tx1"/>
                          </a:solidFill>
                          <a:effectLst/>
                          <a:latin typeface="Arial" panose="020B0604020202020204" pitchFamily="34" charset="0"/>
                          <a:ea typeface="Calibri" panose="020F0502020204030204" pitchFamily="34" charset="0"/>
                          <a:cs typeface="+mn-cs"/>
                        </a:rPr>
                        <a:t>MessageContent</a:t>
                      </a:r>
                      <a:r>
                        <a:rPr lang="en-GB" altLang="ko-KR" sz="1000" b="0" kern="1200" dirty="0" smtClean="0">
                          <a:solidFill>
                            <a:schemeClr val="tx1"/>
                          </a:solidFill>
                          <a:effectLst/>
                          <a:latin typeface="Arial" panose="020B0604020202020204" pitchFamily="34" charset="0"/>
                          <a:ea typeface="Calibri" panose="020F0502020204030204" pitchFamily="34" charset="0"/>
                          <a:cs typeface="+mn-cs"/>
                        </a:rPr>
                        <a:t>[],</a:t>
                      </a:r>
                      <a:br>
                        <a:rPr lang="en-GB" altLang="ko-KR" sz="1000" b="0" kern="1200" dirty="0" smtClean="0">
                          <a:solidFill>
                            <a:schemeClr val="tx1"/>
                          </a:solidFill>
                          <a:effectLst/>
                          <a:latin typeface="Arial" panose="020B0604020202020204" pitchFamily="34" charset="0"/>
                          <a:ea typeface="Calibri" panose="020F0502020204030204" pitchFamily="34" charset="0"/>
                          <a:cs typeface="+mn-cs"/>
                        </a:rPr>
                      </a:br>
                      <a:r>
                        <a:rPr lang="en-GB" altLang="ko-KR" sz="1000" b="0" kern="1200" dirty="0" smtClean="0">
                          <a:solidFill>
                            <a:schemeClr val="tx1"/>
                          </a:solidFill>
                          <a:effectLst/>
                          <a:latin typeface="Arial" panose="020B0604020202020204" pitchFamily="34" charset="0"/>
                          <a:ea typeface="Calibri" panose="020F0502020204030204" pitchFamily="34" charset="0"/>
                          <a:cs typeface="+mn-cs"/>
                        </a:rPr>
                        <a:t>CRC16]</a:t>
                      </a:r>
                      <a:endParaRPr lang="ko-KR" sz="1000" b="0" kern="1200">
                        <a:solidFill>
                          <a:schemeClr val="tx1"/>
                        </a:solidFill>
                        <a:effectLst/>
                        <a:latin typeface="Arial" panose="020B060402020202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000" b="0" kern="1200" dirty="0" smtClean="0">
                          <a:solidFill>
                            <a:schemeClr val="tx1"/>
                          </a:solidFill>
                          <a:effectLst/>
                          <a:latin typeface="Arial" panose="020B0604020202020204" pitchFamily="34" charset="0"/>
                          <a:ea typeface="Calibri" panose="020F0502020204030204" pitchFamily="34" charset="0"/>
                          <a:cs typeface="+mn-cs"/>
                        </a:rPr>
                        <a:t>Public Start of ranging packet used by initiator during initialization phase.</a:t>
                      </a:r>
                      <a:endParaRPr lang="ko-KR" altLang="ko-KR" sz="1000" b="0" kern="1200" smtClean="0">
                        <a:solidFill>
                          <a:schemeClr val="tx1"/>
                        </a:solidFill>
                        <a:effectLst/>
                        <a:latin typeface="Arial" panose="020B0604020202020204" pitchFamily="34" charset="0"/>
                        <a:ea typeface="Calibri" panose="020F0502020204030204" pitchFamily="34" charset="0"/>
                        <a:cs typeface="+mn-cs"/>
                      </a:endParaRPr>
                    </a:p>
                    <a:p>
                      <a:r>
                        <a:rPr lang="en-US" altLang="ko-KR" sz="1000" b="0" kern="1200" dirty="0" err="1" smtClean="0">
                          <a:solidFill>
                            <a:schemeClr val="tx1"/>
                          </a:solidFill>
                          <a:effectLst/>
                          <a:latin typeface="Arial" panose="020B0604020202020204" pitchFamily="34" charset="0"/>
                          <a:ea typeface="Calibri" panose="020F0502020204030204" pitchFamily="34" charset="0"/>
                          <a:cs typeface="+mn-cs"/>
                        </a:rPr>
                        <a:t>MessageControl</a:t>
                      </a:r>
                      <a:r>
                        <a:rPr lang="en-US" altLang="ko-KR" sz="1000" b="0" kern="1200" dirty="0" smtClean="0">
                          <a:solidFill>
                            <a:schemeClr val="tx1"/>
                          </a:solidFill>
                          <a:effectLst/>
                          <a:latin typeface="Arial" panose="020B0604020202020204" pitchFamily="34" charset="0"/>
                          <a:ea typeface="Calibri" panose="020F0502020204030204" pitchFamily="34" charset="0"/>
                          <a:cs typeface="+mn-cs"/>
                        </a:rPr>
                        <a:t>=0x00:</a:t>
                      </a:r>
                      <a:br>
                        <a:rPr lang="en-US" altLang="ko-KR" sz="1000" b="0" kern="1200" dirty="0" smtClean="0">
                          <a:solidFill>
                            <a:schemeClr val="tx1"/>
                          </a:solidFill>
                          <a:effectLst/>
                          <a:latin typeface="Arial" panose="020B0604020202020204" pitchFamily="34" charset="0"/>
                          <a:ea typeface="Calibri" panose="020F0502020204030204" pitchFamily="34" charset="0"/>
                          <a:cs typeface="+mn-cs"/>
                        </a:rPr>
                      </a:br>
                      <a:r>
                        <a:rPr lang="en-US" altLang="ko-KR" sz="1000" b="0" kern="1200" dirty="0" err="1" smtClean="0">
                          <a:solidFill>
                            <a:schemeClr val="tx1"/>
                          </a:solidFill>
                          <a:effectLst/>
                          <a:latin typeface="Arial" panose="020B0604020202020204" pitchFamily="34" charset="0"/>
                          <a:ea typeface="Calibri" panose="020F0502020204030204" pitchFamily="34" charset="0"/>
                          <a:cs typeface="+mn-cs"/>
                        </a:rPr>
                        <a:t>MessageContent</a:t>
                      </a:r>
                      <a:r>
                        <a:rPr lang="en-US" altLang="ko-KR" sz="1000" b="0" kern="1200" dirty="0" smtClean="0">
                          <a:solidFill>
                            <a:schemeClr val="tx1"/>
                          </a:solidFill>
                          <a:effectLst/>
                          <a:latin typeface="Arial" panose="020B0604020202020204" pitchFamily="34" charset="0"/>
                          <a:ea typeface="Calibri" panose="020F0502020204030204" pitchFamily="34" charset="0"/>
                          <a:cs typeface="+mn-cs"/>
                        </a:rPr>
                        <a:t>={</a:t>
                      </a:r>
                      <a:br>
                        <a:rPr lang="en-US" altLang="ko-KR" sz="1000" b="0" kern="1200" dirty="0" smtClean="0">
                          <a:solidFill>
                            <a:schemeClr val="tx1"/>
                          </a:solidFill>
                          <a:effectLst/>
                          <a:latin typeface="Arial" panose="020B0604020202020204" pitchFamily="34" charset="0"/>
                          <a:ea typeface="Calibri" panose="020F0502020204030204" pitchFamily="34" charset="0"/>
                          <a:cs typeface="+mn-cs"/>
                        </a:rPr>
                      </a:br>
                      <a:r>
                        <a:rPr lang="en-US" altLang="ko-KR" sz="1000" b="0" kern="1200" dirty="0" smtClean="0">
                          <a:solidFill>
                            <a:schemeClr val="tx1"/>
                          </a:solidFill>
                          <a:effectLst/>
                          <a:latin typeface="Arial" panose="020B0604020202020204" pitchFamily="34" charset="0"/>
                          <a:ea typeface="Calibri" panose="020F0502020204030204" pitchFamily="34" charset="0"/>
                          <a:cs typeface="+mn-cs"/>
                        </a:rPr>
                        <a:t>Time Offset[4],</a:t>
                      </a:r>
                      <a:br>
                        <a:rPr lang="en-US" altLang="ko-KR" sz="1000" b="0" kern="1200" dirty="0" smtClean="0">
                          <a:solidFill>
                            <a:schemeClr val="tx1"/>
                          </a:solidFill>
                          <a:effectLst/>
                          <a:latin typeface="Arial" panose="020B0604020202020204" pitchFamily="34" charset="0"/>
                          <a:ea typeface="Calibri" panose="020F0502020204030204" pitchFamily="34" charset="0"/>
                          <a:cs typeface="+mn-cs"/>
                        </a:rPr>
                      </a:br>
                      <a:r>
                        <a:rPr lang="en-US" altLang="ko-KR" sz="1000" b="0" kern="1200" dirty="0" smtClean="0">
                          <a:solidFill>
                            <a:schemeClr val="tx1"/>
                          </a:solidFill>
                          <a:effectLst/>
                          <a:latin typeface="Arial" panose="020B0604020202020204" pitchFamily="34" charset="0"/>
                          <a:ea typeface="Calibri" panose="020F0502020204030204" pitchFamily="34" charset="0"/>
                          <a:cs typeface="+mn-cs"/>
                        </a:rPr>
                        <a:t>NB Channel Seed[1],</a:t>
                      </a:r>
                      <a:br>
                        <a:rPr lang="en-US" altLang="ko-KR" sz="1000" b="0" kern="1200" dirty="0" smtClean="0">
                          <a:solidFill>
                            <a:schemeClr val="tx1"/>
                          </a:solidFill>
                          <a:effectLst/>
                          <a:latin typeface="Arial" panose="020B0604020202020204" pitchFamily="34" charset="0"/>
                          <a:ea typeface="Calibri" panose="020F0502020204030204" pitchFamily="34" charset="0"/>
                          <a:cs typeface="+mn-cs"/>
                        </a:rPr>
                      </a:br>
                      <a:r>
                        <a:rPr lang="en-US" altLang="ko-KR" sz="1000" b="0" kern="1200" dirty="0" smtClean="0">
                          <a:solidFill>
                            <a:schemeClr val="tx1"/>
                          </a:solidFill>
                          <a:effectLst/>
                          <a:latin typeface="Arial" panose="020B0604020202020204" pitchFamily="34" charset="0"/>
                          <a:ea typeface="Calibri" panose="020F0502020204030204" pitchFamily="34" charset="0"/>
                          <a:cs typeface="+mn-cs"/>
                        </a:rPr>
                        <a:t>NB Channel Select[2],</a:t>
                      </a:r>
                      <a:br>
                        <a:rPr lang="en-US" altLang="ko-KR" sz="1000" b="0" kern="1200" dirty="0" smtClean="0">
                          <a:solidFill>
                            <a:schemeClr val="tx1"/>
                          </a:solidFill>
                          <a:effectLst/>
                          <a:latin typeface="Arial" panose="020B0604020202020204" pitchFamily="34" charset="0"/>
                          <a:ea typeface="Calibri" panose="020F0502020204030204" pitchFamily="34" charset="0"/>
                          <a:cs typeface="+mn-cs"/>
                        </a:rPr>
                      </a:br>
                      <a:r>
                        <a:rPr lang="en-US" altLang="ko-KR" sz="1000" b="0" kern="1200" dirty="0" smtClean="0">
                          <a:solidFill>
                            <a:schemeClr val="tx1"/>
                          </a:solidFill>
                          <a:effectLst/>
                          <a:latin typeface="Arial" panose="020B0604020202020204" pitchFamily="34" charset="0"/>
                          <a:ea typeface="Calibri" panose="020F0502020204030204" pitchFamily="34" charset="0"/>
                          <a:cs typeface="+mn-cs"/>
                        </a:rPr>
                        <a:t>UWB PHY </a:t>
                      </a:r>
                      <a:r>
                        <a:rPr lang="en-US" altLang="ko-KR" sz="1000" b="0" kern="1200" dirty="0" err="1" smtClean="0">
                          <a:solidFill>
                            <a:schemeClr val="tx1"/>
                          </a:solidFill>
                          <a:effectLst/>
                          <a:latin typeface="Arial" panose="020B0604020202020204" pitchFamily="34" charset="0"/>
                          <a:ea typeface="Calibri" panose="020F0502020204030204" pitchFamily="34" charset="0"/>
                          <a:cs typeface="+mn-cs"/>
                        </a:rPr>
                        <a:t>Config</a:t>
                      </a:r>
                      <a:r>
                        <a:rPr lang="en-US" altLang="ko-KR" sz="1000" b="0" kern="1200" dirty="0" smtClean="0">
                          <a:solidFill>
                            <a:schemeClr val="tx1"/>
                          </a:solidFill>
                          <a:effectLst/>
                          <a:latin typeface="Arial" panose="020B0604020202020204" pitchFamily="34" charset="0"/>
                          <a:ea typeface="Calibri" panose="020F0502020204030204" pitchFamily="34" charset="0"/>
                          <a:cs typeface="+mn-cs"/>
                        </a:rPr>
                        <a:t>[3],</a:t>
                      </a:r>
                      <a:br>
                        <a:rPr lang="en-US" altLang="ko-KR" sz="1000" b="0" kern="1200" dirty="0" smtClean="0">
                          <a:solidFill>
                            <a:schemeClr val="tx1"/>
                          </a:solidFill>
                          <a:effectLst/>
                          <a:latin typeface="Arial" panose="020B0604020202020204" pitchFamily="34" charset="0"/>
                          <a:ea typeface="Calibri" panose="020F0502020204030204" pitchFamily="34" charset="0"/>
                          <a:cs typeface="+mn-cs"/>
                        </a:rPr>
                      </a:br>
                      <a:r>
                        <a:rPr lang="en-US" altLang="ko-KR" sz="1000" b="0" kern="1200" dirty="0" smtClean="0">
                          <a:solidFill>
                            <a:schemeClr val="tx1"/>
                          </a:solidFill>
                          <a:effectLst/>
                          <a:latin typeface="Arial" panose="020B0604020202020204" pitchFamily="34" charset="0"/>
                          <a:ea typeface="Calibri" panose="020F0502020204030204" pitchFamily="34" charset="0"/>
                          <a:cs typeface="+mn-cs"/>
                        </a:rPr>
                        <a:t>UWB MAC </a:t>
                      </a:r>
                      <a:r>
                        <a:rPr lang="en-US" altLang="ko-KR" sz="1000" b="0" kern="1200" dirty="0" err="1" smtClean="0">
                          <a:solidFill>
                            <a:schemeClr val="tx1"/>
                          </a:solidFill>
                          <a:effectLst/>
                          <a:latin typeface="Arial" panose="020B0604020202020204" pitchFamily="34" charset="0"/>
                          <a:ea typeface="Calibri" panose="020F0502020204030204" pitchFamily="34" charset="0"/>
                          <a:cs typeface="+mn-cs"/>
                        </a:rPr>
                        <a:t>Config</a:t>
                      </a:r>
                      <a:r>
                        <a:rPr lang="en-US" altLang="ko-KR" sz="1000" b="0" kern="1200" dirty="0" smtClean="0">
                          <a:solidFill>
                            <a:schemeClr val="tx1"/>
                          </a:solidFill>
                          <a:effectLst/>
                          <a:latin typeface="Arial" panose="020B0604020202020204" pitchFamily="34" charset="0"/>
                          <a:ea typeface="Calibri" panose="020F0502020204030204" pitchFamily="34" charset="0"/>
                          <a:cs typeface="+mn-cs"/>
                        </a:rPr>
                        <a:t>[2],</a:t>
                      </a:r>
                      <a:br>
                        <a:rPr lang="en-US" altLang="ko-KR" sz="1000" b="0" kern="1200" dirty="0" smtClean="0">
                          <a:solidFill>
                            <a:schemeClr val="tx1"/>
                          </a:solidFill>
                          <a:effectLst/>
                          <a:latin typeface="Arial" panose="020B0604020202020204" pitchFamily="34" charset="0"/>
                          <a:ea typeface="Calibri" panose="020F0502020204030204" pitchFamily="34" charset="0"/>
                          <a:cs typeface="+mn-cs"/>
                        </a:rPr>
                      </a:br>
                      <a:r>
                        <a:rPr lang="en-US" altLang="ko-KR" sz="1000" b="0" kern="1200" dirty="0" smtClean="0">
                          <a:solidFill>
                            <a:schemeClr val="tx1"/>
                          </a:solidFill>
                          <a:effectLst/>
                          <a:latin typeface="Arial" panose="020B0604020202020204" pitchFamily="34" charset="0"/>
                          <a:ea typeface="Calibri" panose="020F0502020204030204" pitchFamily="34" charset="0"/>
                          <a:cs typeface="+mn-cs"/>
                        </a:rPr>
                        <a:t>NB PHY </a:t>
                      </a:r>
                      <a:r>
                        <a:rPr lang="en-US" altLang="ko-KR" sz="1000" b="0" kern="1200" dirty="0" err="1" smtClean="0">
                          <a:solidFill>
                            <a:schemeClr val="tx1"/>
                          </a:solidFill>
                          <a:effectLst/>
                          <a:latin typeface="Arial" panose="020B0604020202020204" pitchFamily="34" charset="0"/>
                          <a:ea typeface="Calibri" panose="020F0502020204030204" pitchFamily="34" charset="0"/>
                          <a:cs typeface="+mn-cs"/>
                        </a:rPr>
                        <a:t>Config</a:t>
                      </a:r>
                      <a:r>
                        <a:rPr lang="en-US" altLang="ko-KR" sz="1000" b="0" kern="1200" dirty="0" smtClean="0">
                          <a:solidFill>
                            <a:schemeClr val="tx1"/>
                          </a:solidFill>
                          <a:effectLst/>
                          <a:latin typeface="Arial" panose="020B0604020202020204" pitchFamily="34" charset="0"/>
                          <a:ea typeface="Calibri" panose="020F0502020204030204" pitchFamily="34" charset="0"/>
                          <a:cs typeface="+mn-cs"/>
                        </a:rPr>
                        <a:t>[1],</a:t>
                      </a:r>
                      <a:br>
                        <a:rPr lang="en-US" altLang="ko-KR" sz="1000" b="0" kern="1200" dirty="0" smtClean="0">
                          <a:solidFill>
                            <a:schemeClr val="tx1"/>
                          </a:solidFill>
                          <a:effectLst/>
                          <a:latin typeface="Arial" panose="020B0604020202020204" pitchFamily="34" charset="0"/>
                          <a:ea typeface="Calibri" panose="020F0502020204030204" pitchFamily="34" charset="0"/>
                          <a:cs typeface="+mn-cs"/>
                        </a:rPr>
                      </a:br>
                      <a:r>
                        <a:rPr lang="en-US" altLang="ko-KR" sz="1000" b="0" kern="1200" dirty="0" smtClean="0">
                          <a:solidFill>
                            <a:schemeClr val="tx1"/>
                          </a:solidFill>
                          <a:effectLst/>
                          <a:latin typeface="Arial" panose="020B0604020202020204" pitchFamily="34" charset="0"/>
                          <a:ea typeface="Calibri" panose="020F0502020204030204" pitchFamily="34" charset="0"/>
                          <a:cs typeface="+mn-cs"/>
                        </a:rPr>
                        <a:t>NB MAC </a:t>
                      </a:r>
                      <a:r>
                        <a:rPr lang="en-US" altLang="ko-KR" sz="1000" b="0" kern="1200" dirty="0" err="1" smtClean="0">
                          <a:solidFill>
                            <a:schemeClr val="tx1"/>
                          </a:solidFill>
                          <a:effectLst/>
                          <a:latin typeface="Arial" panose="020B0604020202020204" pitchFamily="34" charset="0"/>
                          <a:ea typeface="Calibri" panose="020F0502020204030204" pitchFamily="34" charset="0"/>
                          <a:cs typeface="+mn-cs"/>
                        </a:rPr>
                        <a:t>Config</a:t>
                      </a:r>
                      <a:r>
                        <a:rPr lang="en-US" altLang="ko-KR" sz="1000" b="0" kern="1200" dirty="0" smtClean="0">
                          <a:solidFill>
                            <a:schemeClr val="tx1"/>
                          </a:solidFill>
                          <a:effectLst/>
                          <a:latin typeface="Arial" panose="020B0604020202020204" pitchFamily="34" charset="0"/>
                          <a:ea typeface="Calibri" panose="020F0502020204030204" pitchFamily="34" charset="0"/>
                          <a:cs typeface="+mn-cs"/>
                        </a:rPr>
                        <a:t>[7]}</a:t>
                      </a:r>
                      <a:endParaRPr lang="ko-KR" altLang="ko-KR" sz="1000" b="0" kern="1200" smtClean="0">
                        <a:solidFill>
                          <a:schemeClr val="tx1"/>
                        </a:solidFill>
                        <a:effectLst/>
                        <a:latin typeface="Arial" panose="020B0604020202020204" pitchFamily="34" charset="0"/>
                        <a:ea typeface="Calibri" panose="020F0502020204030204" pitchFamily="34" charset="0"/>
                        <a:cs typeface="+mn-cs"/>
                      </a:endParaRPr>
                    </a:p>
                    <a:p>
                      <a:r>
                        <a:rPr lang="en-US" altLang="ko-KR" sz="1000" b="0" kern="1200" dirty="0" err="1" smtClean="0">
                          <a:solidFill>
                            <a:schemeClr val="tx1"/>
                          </a:solidFill>
                          <a:effectLst/>
                          <a:latin typeface="Arial" panose="020B0604020202020204" pitchFamily="34" charset="0"/>
                          <a:ea typeface="Calibri" panose="020F0502020204030204" pitchFamily="34" charset="0"/>
                          <a:cs typeface="+mn-cs"/>
                        </a:rPr>
                        <a:t>MessageControl</a:t>
                      </a:r>
                      <a:r>
                        <a:rPr lang="en-US" altLang="ko-KR" sz="1000" b="0" kern="1200" dirty="0" smtClean="0">
                          <a:solidFill>
                            <a:schemeClr val="tx1"/>
                          </a:solidFill>
                          <a:effectLst/>
                          <a:latin typeface="Arial" panose="020B0604020202020204" pitchFamily="34" charset="0"/>
                          <a:ea typeface="Calibri" panose="020F0502020204030204" pitchFamily="34" charset="0"/>
                          <a:cs typeface="+mn-cs"/>
                        </a:rPr>
                        <a:t>=0x01-0xff: Reserved</a:t>
                      </a:r>
                      <a:endParaRPr lang="ko-KR" altLang="ko-KR" sz="1000" b="0" kern="1200" smtClean="0">
                        <a:solidFill>
                          <a:schemeClr val="tx1"/>
                        </a:solidFill>
                        <a:effectLst/>
                        <a:latin typeface="Arial" panose="020B0604020202020204" pitchFamily="34" charset="0"/>
                        <a:ea typeface="Calibri" panose="020F0502020204030204" pitchFamily="34" charset="0"/>
                        <a:cs typeface="+mn-cs"/>
                      </a:endParaRPr>
                    </a:p>
                    <a:p>
                      <a:endParaRPr lang="en-GB" altLang="ko-KR" sz="1000" b="0" kern="1200" dirty="0" smtClean="0">
                        <a:solidFill>
                          <a:schemeClr val="tx1"/>
                        </a:solidFill>
                        <a:effectLst/>
                        <a:latin typeface="Arial" panose="020B0604020202020204" pitchFamily="34" charset="0"/>
                        <a:ea typeface="Calibri" panose="020F0502020204030204" pitchFamily="34" charset="0"/>
                        <a:cs typeface="+mn-cs"/>
                      </a:endParaRPr>
                    </a:p>
                    <a:p>
                      <a:r>
                        <a:rPr lang="en-GB" altLang="ko-KR" sz="1000" b="0" kern="1200" dirty="0" err="1" smtClean="0">
                          <a:solidFill>
                            <a:schemeClr val="tx1"/>
                          </a:solidFill>
                          <a:effectLst/>
                          <a:latin typeface="Arial" panose="020B0604020202020204" pitchFamily="34" charset="0"/>
                          <a:ea typeface="Calibri" panose="020F0502020204030204" pitchFamily="34" charset="0"/>
                          <a:cs typeface="+mn-cs"/>
                        </a:rPr>
                        <a:t>AdvAddr</a:t>
                      </a:r>
                      <a:r>
                        <a:rPr lang="en-GB" altLang="ko-KR" sz="1000" b="0" kern="1200" dirty="0" smtClean="0">
                          <a:solidFill>
                            <a:schemeClr val="tx1"/>
                          </a:solidFill>
                          <a:effectLst/>
                          <a:latin typeface="Arial" panose="020B0604020202020204" pitchFamily="34" charset="0"/>
                          <a:ea typeface="Calibri" panose="020F0502020204030204" pitchFamily="34" charset="0"/>
                          <a:cs typeface="+mn-cs"/>
                        </a:rPr>
                        <a:t> is source address and </a:t>
                      </a:r>
                      <a:r>
                        <a:rPr lang="en-GB" altLang="ko-KR" sz="1000" b="0" kern="1200" dirty="0" err="1" smtClean="0">
                          <a:solidFill>
                            <a:schemeClr val="tx1"/>
                          </a:solidFill>
                          <a:effectLst/>
                          <a:latin typeface="Arial" panose="020B0604020202020204" pitchFamily="34" charset="0"/>
                          <a:ea typeface="Calibri" panose="020F0502020204030204" pitchFamily="34" charset="0"/>
                          <a:cs typeface="+mn-cs"/>
                        </a:rPr>
                        <a:t>RespAddr</a:t>
                      </a:r>
                      <a:r>
                        <a:rPr lang="en-GB" altLang="ko-KR" sz="1000" b="0" kern="1200" dirty="0" smtClean="0">
                          <a:solidFill>
                            <a:schemeClr val="tx1"/>
                          </a:solidFill>
                          <a:effectLst/>
                          <a:latin typeface="Arial" panose="020B0604020202020204" pitchFamily="34" charset="0"/>
                          <a:ea typeface="Calibri" panose="020F0502020204030204" pitchFamily="34" charset="0"/>
                          <a:cs typeface="+mn-cs"/>
                        </a:rPr>
                        <a:t> is destination address</a:t>
                      </a:r>
                      <a:endParaRPr lang="ko-KR" sz="1000" b="0" kern="1200" dirty="0">
                        <a:solidFill>
                          <a:schemeClr val="tx1"/>
                        </a:solidFill>
                        <a:effectLst/>
                        <a:latin typeface="Arial" panose="020B0604020202020204" pitchFamily="34" charset="0"/>
                        <a:ea typeface="Calibri" panose="020F0502020204030204" pitchFamily="34" charset="0"/>
                        <a:cs typeface="+mn-cs"/>
                      </a:endParaRPr>
                    </a:p>
                  </a:txBody>
                  <a:tcPr marL="28932" marR="2893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직사각형 7"/>
          <p:cNvSpPr/>
          <p:nvPr/>
        </p:nvSpPr>
        <p:spPr>
          <a:xfrm>
            <a:off x="-594293" y="655823"/>
            <a:ext cx="3385863" cy="246221"/>
          </a:xfrm>
          <a:prstGeom prst="rect">
            <a:avLst/>
          </a:prstGeom>
        </p:spPr>
        <p:txBody>
          <a:bodyPr wrap="none">
            <a:spAutoFit/>
          </a:bodyPr>
          <a:lstStyle/>
          <a:p>
            <a:pPr lvl="3">
              <a:spcBef>
                <a:spcPts val="1200"/>
              </a:spcBef>
              <a:spcAft>
                <a:spcPts val="1200"/>
              </a:spcAft>
              <a:buClr>
                <a:srgbClr val="000000"/>
              </a:buClr>
              <a:buSzPts val="1000"/>
            </a:pPr>
            <a:r>
              <a:rPr lang="en-US" altLang="ko-KR" sz="1000" b="1" dirty="0" smtClean="0">
                <a:effectLst>
                  <a:outerShdw sx="0" sy="0">
                    <a:srgbClr val="000000"/>
                  </a:outerShdw>
                </a:effectLst>
                <a:latin typeface="Arial" panose="020B0604020202020204" pitchFamily="34" charset="0"/>
                <a:ea typeface="Calibri" panose="020F0502020204030204" pitchFamily="34" charset="0"/>
                <a:cs typeface="Times New Roman" panose="02020603050405020304" pitchFamily="18" charset="0"/>
              </a:rPr>
              <a:t>Compressed </a:t>
            </a:r>
            <a:r>
              <a:rPr lang="en-US" altLang="ko-KR" sz="1000" b="1" dirty="0">
                <a:effectLst>
                  <a:outerShdw sx="0" sy="0">
                    <a:srgbClr val="000000"/>
                  </a:outerShdw>
                </a:effectLst>
                <a:latin typeface="Arial" panose="020B0604020202020204" pitchFamily="34" charset="0"/>
                <a:ea typeface="Calibri" panose="020F0502020204030204" pitchFamily="34" charset="0"/>
                <a:cs typeface="Times New Roman" panose="02020603050405020304" pitchFamily="18" charset="0"/>
              </a:rPr>
              <a:t>PSDU messages</a:t>
            </a:r>
            <a:endParaRPr lang="ko-KR" altLang="ko-KR" sz="1000" b="1" u="none" strike="noStrike">
              <a:ln>
                <a:noFill/>
              </a:ln>
              <a:effectLst>
                <a:outerShdw sx="0" sy="0">
                  <a:srgbClr val="000000"/>
                </a:outerShdw>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85962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de-DE" altLang="en-US" smtClean="0"/>
              <a:t>Mar 2023</a:t>
            </a:r>
            <a:endParaRPr lang="en-US" altLang="en-US" dirty="0"/>
          </a:p>
        </p:txBody>
      </p:sp>
      <p:sp>
        <p:nvSpPr>
          <p:cNvPr id="5" name="바닥글 개체 틀 4"/>
          <p:cNvSpPr>
            <a:spLocks noGrp="1"/>
          </p:cNvSpPr>
          <p:nvPr>
            <p:ph type="ftr" sz="quarter" idx="11"/>
          </p:nvPr>
        </p:nvSpPr>
        <p:spPr/>
        <p:txBody>
          <a:bodyPr/>
          <a:lstStyle/>
          <a:p>
            <a:r>
              <a:rPr lang="en-US" altLang="en-US" smtClean="0"/>
              <a:t>Hongwon Lee et al. (LG Electronics)</a:t>
            </a:r>
            <a:endParaRPr lang="en-US" altLang="en-US" dirty="0"/>
          </a:p>
        </p:txBody>
      </p:sp>
      <p:sp>
        <p:nvSpPr>
          <p:cNvPr id="6" name="슬라이드 번호 개체 틀 5"/>
          <p:cNvSpPr>
            <a:spLocks noGrp="1"/>
          </p:cNvSpPr>
          <p:nvPr>
            <p:ph type="sldNum" sz="quarter" idx="12"/>
          </p:nvPr>
        </p:nvSpPr>
        <p:spPr/>
        <p:txBody>
          <a:bodyPr/>
          <a:lstStyle/>
          <a:p>
            <a:r>
              <a:rPr lang="en-US" altLang="en-US" smtClean="0"/>
              <a:t>Slide </a:t>
            </a:r>
            <a:fld id="{402C19D2-AFCD-5441-8B74-E6F734CFFA69}" type="slidenum">
              <a:rPr lang="en-US" altLang="en-US" smtClean="0"/>
              <a:pPr/>
              <a:t>15</a:t>
            </a:fld>
            <a:endParaRPr lang="en-US" altLang="en-US"/>
          </a:p>
        </p:txBody>
      </p:sp>
      <p:graphicFrame>
        <p:nvGraphicFramePr>
          <p:cNvPr id="8" name="표 7"/>
          <p:cNvGraphicFramePr>
            <a:graphicFrameLocks noGrp="1"/>
          </p:cNvGraphicFramePr>
          <p:nvPr>
            <p:extLst>
              <p:ext uri="{D42A27DB-BD31-4B8C-83A1-F6EECF244321}">
                <p14:modId xmlns:p14="http://schemas.microsoft.com/office/powerpoint/2010/main" val="3345062335"/>
              </p:ext>
            </p:extLst>
          </p:nvPr>
        </p:nvGraphicFramePr>
        <p:xfrm>
          <a:off x="990600" y="914400"/>
          <a:ext cx="7086600" cy="5295046"/>
        </p:xfrm>
        <a:graphic>
          <a:graphicData uri="http://schemas.openxmlformats.org/drawingml/2006/table">
            <a:tbl>
              <a:tblPr firstRow="1" firstCol="1" bandRow="1">
                <a:tableStyleId>{F5AB1C69-6EDB-4FF4-983F-18BD219EF322}</a:tableStyleId>
              </a:tblPr>
              <a:tblGrid>
                <a:gridCol w="1997877"/>
                <a:gridCol w="1050123"/>
                <a:gridCol w="4038600"/>
              </a:tblGrid>
              <a:tr h="281086">
                <a:tc>
                  <a:txBody>
                    <a:bodyPr/>
                    <a:lstStyle/>
                    <a:p>
                      <a:pPr marL="0" marR="0" indent="0" algn="ctr" defTabSz="914400" rtl="0" eaLnBrk="1" fontAlgn="auto" latinLnBrk="0" hangingPunct="1">
                        <a:lnSpc>
                          <a:spcPct val="100000"/>
                        </a:lnSpc>
                        <a:spcBef>
                          <a:spcPts val="0"/>
                        </a:spcBef>
                        <a:spcAft>
                          <a:spcPts val="1200"/>
                        </a:spcAft>
                        <a:buClrTx/>
                        <a:buSzTx/>
                        <a:buFontTx/>
                        <a:buNone/>
                        <a:tabLst/>
                        <a:defRPr/>
                      </a:pPr>
                      <a:r>
                        <a:rPr lang="en-GB" sz="1200" b="1" kern="1200" dirty="0">
                          <a:solidFill>
                            <a:schemeClr val="tx1"/>
                          </a:solidFill>
                          <a:effectLst/>
                          <a:latin typeface="+mn-lt"/>
                          <a:ea typeface="+mn-ea"/>
                          <a:cs typeface="+mn-cs"/>
                        </a:rPr>
                        <a:t>Field name</a:t>
                      </a:r>
                      <a:endParaRPr lang="ko-KR" sz="1200" b="1" kern="1200">
                        <a:solidFill>
                          <a:schemeClr val="tx1"/>
                        </a:solidFill>
                        <a:effectLst/>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indent="0" algn="ctr" defTabSz="914400" rtl="0" eaLnBrk="1" fontAlgn="auto" latinLnBrk="0" hangingPunct="1">
                        <a:lnSpc>
                          <a:spcPct val="100000"/>
                        </a:lnSpc>
                        <a:spcBef>
                          <a:spcPts val="0"/>
                        </a:spcBef>
                        <a:spcAft>
                          <a:spcPts val="1200"/>
                        </a:spcAft>
                        <a:buClrTx/>
                        <a:buSzTx/>
                        <a:buFontTx/>
                        <a:buNone/>
                        <a:tabLst/>
                        <a:defRPr/>
                      </a:pPr>
                      <a:r>
                        <a:rPr lang="en-GB" sz="1200" b="1" kern="1200" dirty="0">
                          <a:solidFill>
                            <a:schemeClr val="tx1"/>
                          </a:solidFill>
                          <a:effectLst/>
                          <a:latin typeface="+mn-lt"/>
                          <a:ea typeface="+mn-ea"/>
                          <a:cs typeface="+mn-cs"/>
                        </a:rPr>
                        <a:t>Length in bits</a:t>
                      </a:r>
                      <a:endParaRPr lang="ko-KR" sz="1200" b="1" kern="1200">
                        <a:solidFill>
                          <a:schemeClr val="tx1"/>
                        </a:solidFill>
                        <a:effectLst/>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indent="0" algn="ctr" defTabSz="914400" rtl="0" eaLnBrk="1" fontAlgn="auto" latinLnBrk="0" hangingPunct="1">
                        <a:lnSpc>
                          <a:spcPct val="100000"/>
                        </a:lnSpc>
                        <a:spcBef>
                          <a:spcPts val="0"/>
                        </a:spcBef>
                        <a:spcAft>
                          <a:spcPts val="1200"/>
                        </a:spcAft>
                        <a:buClrTx/>
                        <a:buSzTx/>
                        <a:buFontTx/>
                        <a:buNone/>
                        <a:tabLst/>
                        <a:defRPr/>
                      </a:pPr>
                      <a:r>
                        <a:rPr lang="en-GB" sz="1200" b="1" kern="1200" dirty="0">
                          <a:solidFill>
                            <a:schemeClr val="tx1"/>
                          </a:solidFill>
                          <a:effectLst/>
                          <a:latin typeface="+mn-lt"/>
                          <a:ea typeface="+mn-ea"/>
                          <a:cs typeface="+mn-cs"/>
                        </a:rPr>
                        <a:t>Description</a:t>
                      </a:r>
                      <a:endParaRPr lang="ko-KR" sz="1200" b="1" kern="1200">
                        <a:solidFill>
                          <a:schemeClr val="tx1"/>
                        </a:solidFill>
                        <a:effectLst/>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647700">
                <a:tc>
                  <a:txBody>
                    <a:bodyPr/>
                    <a:lstStyle/>
                    <a:p>
                      <a:pPr marL="0" algn="l" defTabSz="914400" rtl="0" eaLnBrk="1" latinLnBrk="0" hangingPunct="1">
                        <a:lnSpc>
                          <a:spcPts val="1150"/>
                        </a:lnSpc>
                        <a:spcAft>
                          <a:spcPts val="1200"/>
                        </a:spcAft>
                      </a:pPr>
                      <a:r>
                        <a:rPr lang="en-GB" sz="1200" b="1" kern="1200" dirty="0" err="1">
                          <a:solidFill>
                            <a:schemeClr val="tx1"/>
                          </a:solidFill>
                          <a:effectLst/>
                        </a:rPr>
                        <a:t>AdvAddr</a:t>
                      </a:r>
                      <a:endParaRPr lang="ko-KR" sz="1200" b="1" kern="1200">
                        <a:solidFill>
                          <a:schemeClr val="tx1"/>
                        </a:solidFill>
                        <a:effectLst/>
                        <a:latin typeface="+mn-lt"/>
                        <a:ea typeface="+mn-ea"/>
                        <a:cs typeface="+mn-cs"/>
                      </a:endParaRPr>
                    </a:p>
                  </a:txBody>
                  <a:tcPr marL="59731" marR="5973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lnSpc>
                          <a:spcPts val="1150"/>
                        </a:lnSpc>
                        <a:spcAft>
                          <a:spcPts val="1200"/>
                        </a:spcAft>
                      </a:pPr>
                      <a:r>
                        <a:rPr lang="en-GB" sz="1000" b="0" kern="1200" dirty="0">
                          <a:solidFill>
                            <a:schemeClr val="tx1"/>
                          </a:solidFill>
                          <a:effectLst/>
                        </a:rPr>
                        <a:t>24</a:t>
                      </a:r>
                      <a:endParaRPr lang="ko-KR" sz="1000" b="0" kern="1200">
                        <a:solidFill>
                          <a:schemeClr val="tx1"/>
                        </a:solidFill>
                        <a:effectLst/>
                        <a:latin typeface="+mn-lt"/>
                        <a:ea typeface="+mn-ea"/>
                        <a:cs typeface="+mn-cs"/>
                      </a:endParaRPr>
                    </a:p>
                  </a:txBody>
                  <a:tcPr marL="59731" marR="5973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lnSpc>
                          <a:spcPts val="1150"/>
                        </a:lnSpc>
                        <a:spcAft>
                          <a:spcPts val="1200"/>
                        </a:spcAft>
                      </a:pPr>
                      <a:r>
                        <a:rPr lang="en-GB" sz="1000" b="0" kern="1200" dirty="0">
                          <a:solidFill>
                            <a:schemeClr val="tx1"/>
                          </a:solidFill>
                          <a:effectLst/>
                        </a:rPr>
                        <a:t>Random address for advertising</a:t>
                      </a:r>
                      <a:endParaRPr lang="ko-KR" sz="1000" b="0" kern="1200">
                        <a:solidFill>
                          <a:schemeClr val="tx1"/>
                        </a:solidFill>
                        <a:effectLst/>
                      </a:endParaRPr>
                    </a:p>
                    <a:p>
                      <a:pPr marL="0" algn="l" defTabSz="914400" rtl="0" eaLnBrk="1" latinLnBrk="0" hangingPunct="1">
                        <a:lnSpc>
                          <a:spcPts val="1150"/>
                        </a:lnSpc>
                        <a:spcAft>
                          <a:spcPts val="1200"/>
                        </a:spcAft>
                      </a:pPr>
                      <a:r>
                        <a:rPr lang="en-GB" sz="1000" b="0" kern="1200" dirty="0">
                          <a:solidFill>
                            <a:schemeClr val="tx1"/>
                          </a:solidFill>
                          <a:effectLst/>
                        </a:rPr>
                        <a:t>It is changed periodically (e.g. every 5 min). </a:t>
                      </a:r>
                      <a:r>
                        <a:rPr lang="en-GB" sz="1000" b="0" kern="1200" dirty="0" err="1">
                          <a:solidFill>
                            <a:schemeClr val="tx1"/>
                          </a:solidFill>
                          <a:effectLst/>
                        </a:rPr>
                        <a:t>AdvAddr</a:t>
                      </a:r>
                      <a:r>
                        <a:rPr lang="en-GB" sz="1000" b="0" kern="1200" dirty="0">
                          <a:solidFill>
                            <a:schemeClr val="tx1"/>
                          </a:solidFill>
                          <a:effectLst/>
                        </a:rPr>
                        <a:t> shall be generated uniquely in a network and maintained during a session temporarily by an initiator</a:t>
                      </a:r>
                      <a:endParaRPr lang="ko-KR" sz="1000" b="0" kern="1200">
                        <a:solidFill>
                          <a:schemeClr val="tx1"/>
                        </a:solidFill>
                        <a:effectLst/>
                      </a:endParaRPr>
                    </a:p>
                    <a:p>
                      <a:pPr marL="0" algn="l" defTabSz="914400" rtl="0" eaLnBrk="1" latinLnBrk="0" hangingPunct="1">
                        <a:lnSpc>
                          <a:spcPts val="1150"/>
                        </a:lnSpc>
                        <a:spcAft>
                          <a:spcPts val="1200"/>
                        </a:spcAft>
                      </a:pPr>
                      <a:r>
                        <a:rPr lang="en-GB" sz="1000" b="0" kern="1200" dirty="0">
                          <a:solidFill>
                            <a:schemeClr val="tx1"/>
                          </a:solidFill>
                          <a:effectLst/>
                        </a:rPr>
                        <a:t>For PUBLIC-ADV-RESP, </a:t>
                      </a:r>
                      <a:r>
                        <a:rPr lang="en-GB" sz="1000" b="0" kern="1200" dirty="0" err="1">
                          <a:solidFill>
                            <a:schemeClr val="tx1"/>
                          </a:solidFill>
                          <a:effectLst/>
                        </a:rPr>
                        <a:t>AdvAddr</a:t>
                      </a:r>
                      <a:r>
                        <a:rPr lang="en-GB" sz="1000" b="0" kern="1200" dirty="0">
                          <a:solidFill>
                            <a:schemeClr val="tx1"/>
                          </a:solidFill>
                          <a:effectLst/>
                        </a:rPr>
                        <a:t> is destination address and for PUBLIC-SOR, </a:t>
                      </a:r>
                      <a:r>
                        <a:rPr lang="en-GB" sz="1000" b="0" kern="1200" dirty="0" err="1">
                          <a:solidFill>
                            <a:schemeClr val="tx1"/>
                          </a:solidFill>
                          <a:effectLst/>
                        </a:rPr>
                        <a:t>AdvAddr</a:t>
                      </a:r>
                      <a:r>
                        <a:rPr lang="en-GB" sz="1000" b="0" kern="1200" dirty="0">
                          <a:solidFill>
                            <a:schemeClr val="tx1"/>
                          </a:solidFill>
                          <a:effectLst/>
                        </a:rPr>
                        <a:t> is source address</a:t>
                      </a:r>
                      <a:endParaRPr lang="ko-KR" sz="1000" b="0" kern="1200">
                        <a:solidFill>
                          <a:schemeClr val="tx1"/>
                        </a:solidFill>
                        <a:effectLst/>
                        <a:latin typeface="+mn-lt"/>
                        <a:ea typeface="+mn-ea"/>
                        <a:cs typeface="+mn-cs"/>
                      </a:endParaRPr>
                    </a:p>
                  </a:txBody>
                  <a:tcPr marL="59731" marR="5973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1750">
                <a:tc>
                  <a:txBody>
                    <a:bodyPr/>
                    <a:lstStyle/>
                    <a:p>
                      <a:pPr marL="0" algn="l" defTabSz="914400" rtl="0" eaLnBrk="1" latinLnBrk="0" hangingPunct="1">
                        <a:lnSpc>
                          <a:spcPts val="1150"/>
                        </a:lnSpc>
                        <a:spcAft>
                          <a:spcPts val="1200"/>
                        </a:spcAft>
                      </a:pPr>
                      <a:r>
                        <a:rPr lang="en-GB" sz="1200" b="1" kern="1200" dirty="0" err="1">
                          <a:solidFill>
                            <a:schemeClr val="tx1"/>
                          </a:solidFill>
                          <a:effectLst/>
                        </a:rPr>
                        <a:t>RespAddr</a:t>
                      </a:r>
                      <a:endParaRPr lang="ko-KR" sz="1200" b="1" kern="1200">
                        <a:solidFill>
                          <a:schemeClr val="tx1"/>
                        </a:solidFill>
                        <a:effectLst/>
                        <a:latin typeface="+mn-lt"/>
                        <a:ea typeface="+mn-ea"/>
                        <a:cs typeface="+mn-cs"/>
                      </a:endParaRPr>
                    </a:p>
                  </a:txBody>
                  <a:tcPr marL="59731" marR="5973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lnSpc>
                          <a:spcPts val="1150"/>
                        </a:lnSpc>
                        <a:spcAft>
                          <a:spcPts val="1200"/>
                        </a:spcAft>
                      </a:pPr>
                      <a:r>
                        <a:rPr lang="en-GB" sz="1000" b="0" kern="1200">
                          <a:solidFill>
                            <a:schemeClr val="tx1"/>
                          </a:solidFill>
                          <a:effectLst/>
                        </a:rPr>
                        <a:t>2</a:t>
                      </a:r>
                      <a:endParaRPr lang="ko-KR" sz="1000" b="0" kern="1200">
                        <a:solidFill>
                          <a:schemeClr val="tx1"/>
                        </a:solidFill>
                        <a:effectLst/>
                        <a:latin typeface="+mn-lt"/>
                        <a:ea typeface="+mn-ea"/>
                        <a:cs typeface="+mn-cs"/>
                      </a:endParaRPr>
                    </a:p>
                  </a:txBody>
                  <a:tcPr marL="59731" marR="5973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lnSpc>
                          <a:spcPts val="1150"/>
                        </a:lnSpc>
                        <a:spcAft>
                          <a:spcPts val="1200"/>
                        </a:spcAft>
                      </a:pPr>
                      <a:r>
                        <a:rPr lang="en-GB" sz="1000" b="0" kern="1200" dirty="0">
                          <a:solidFill>
                            <a:schemeClr val="tx1"/>
                          </a:solidFill>
                          <a:effectLst/>
                        </a:rPr>
                        <a:t>Responder address generated by a responder</a:t>
                      </a:r>
                      <a:endParaRPr lang="ko-KR" sz="1000" b="0" kern="1200">
                        <a:solidFill>
                          <a:schemeClr val="tx1"/>
                        </a:solidFill>
                        <a:effectLst/>
                      </a:endParaRPr>
                    </a:p>
                    <a:p>
                      <a:pPr marL="0" algn="l" defTabSz="914400" rtl="0" eaLnBrk="1" latinLnBrk="0" hangingPunct="1">
                        <a:lnSpc>
                          <a:spcPts val="1150"/>
                        </a:lnSpc>
                        <a:spcAft>
                          <a:spcPts val="1200"/>
                        </a:spcAft>
                      </a:pPr>
                      <a:r>
                        <a:rPr lang="en-GB" sz="1000" b="0" kern="1200" dirty="0">
                          <a:solidFill>
                            <a:schemeClr val="tx1"/>
                          </a:solidFill>
                          <a:effectLst/>
                        </a:rPr>
                        <a:t>For PUBLIC-ADV-RESP, </a:t>
                      </a:r>
                      <a:r>
                        <a:rPr lang="en-GB" sz="1000" b="0" kern="1200" dirty="0" err="1">
                          <a:solidFill>
                            <a:schemeClr val="tx1"/>
                          </a:solidFill>
                          <a:effectLst/>
                        </a:rPr>
                        <a:t>RespAddr</a:t>
                      </a:r>
                      <a:r>
                        <a:rPr lang="en-GB" sz="1000" b="0" kern="1200" dirty="0">
                          <a:solidFill>
                            <a:schemeClr val="tx1"/>
                          </a:solidFill>
                          <a:effectLst/>
                        </a:rPr>
                        <a:t> is source address and for PUBLIC-SOR, </a:t>
                      </a:r>
                      <a:r>
                        <a:rPr lang="en-GB" sz="1000" b="0" kern="1200" dirty="0" err="1">
                          <a:solidFill>
                            <a:schemeClr val="tx1"/>
                          </a:solidFill>
                          <a:effectLst/>
                        </a:rPr>
                        <a:t>RespAddr</a:t>
                      </a:r>
                      <a:r>
                        <a:rPr lang="en-GB" sz="1000" b="0" kern="1200" dirty="0">
                          <a:solidFill>
                            <a:schemeClr val="tx1"/>
                          </a:solidFill>
                          <a:effectLst/>
                        </a:rPr>
                        <a:t> is destination address</a:t>
                      </a:r>
                      <a:endParaRPr lang="ko-KR" sz="1000" b="0" kern="1200">
                        <a:solidFill>
                          <a:schemeClr val="tx1"/>
                        </a:solidFill>
                        <a:effectLst/>
                        <a:latin typeface="+mn-lt"/>
                        <a:ea typeface="+mn-ea"/>
                        <a:cs typeface="+mn-cs"/>
                      </a:endParaRPr>
                    </a:p>
                  </a:txBody>
                  <a:tcPr marL="59731" marR="5973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69138">
                <a:tc>
                  <a:txBody>
                    <a:bodyPr/>
                    <a:lstStyle/>
                    <a:p>
                      <a:pPr marL="0" algn="l" defTabSz="914400" rtl="0" eaLnBrk="1" latinLnBrk="0" hangingPunct="1">
                        <a:lnSpc>
                          <a:spcPts val="1150"/>
                        </a:lnSpc>
                        <a:spcAft>
                          <a:spcPts val="1200"/>
                        </a:spcAft>
                      </a:pPr>
                      <a:r>
                        <a:rPr lang="en-GB" sz="1200" b="1" kern="1200" dirty="0" err="1">
                          <a:solidFill>
                            <a:schemeClr val="tx1"/>
                          </a:solidFill>
                          <a:effectLst/>
                        </a:rPr>
                        <a:t>RandomDelay</a:t>
                      </a:r>
                      <a:endParaRPr lang="ko-KR" sz="1200" b="1" kern="1200">
                        <a:solidFill>
                          <a:schemeClr val="tx1"/>
                        </a:solidFill>
                        <a:effectLst/>
                        <a:latin typeface="+mn-lt"/>
                        <a:ea typeface="+mn-ea"/>
                        <a:cs typeface="+mn-cs"/>
                      </a:endParaRPr>
                    </a:p>
                  </a:txBody>
                  <a:tcPr marL="59731" marR="5973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lnSpc>
                          <a:spcPts val="1150"/>
                        </a:lnSpc>
                        <a:spcAft>
                          <a:spcPts val="1200"/>
                        </a:spcAft>
                      </a:pPr>
                      <a:r>
                        <a:rPr lang="en-GB" sz="1000" b="0" kern="1200">
                          <a:solidFill>
                            <a:schemeClr val="tx1"/>
                          </a:solidFill>
                          <a:effectLst/>
                        </a:rPr>
                        <a:t>8</a:t>
                      </a:r>
                      <a:endParaRPr lang="ko-KR" sz="1000" b="0" kern="1200">
                        <a:solidFill>
                          <a:schemeClr val="tx1"/>
                        </a:solidFill>
                        <a:effectLst/>
                        <a:latin typeface="+mn-lt"/>
                        <a:ea typeface="+mn-ea"/>
                        <a:cs typeface="+mn-cs"/>
                      </a:endParaRPr>
                    </a:p>
                  </a:txBody>
                  <a:tcPr marL="59731" marR="5973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lnSpc>
                          <a:spcPts val="1150"/>
                        </a:lnSpc>
                        <a:spcAft>
                          <a:spcPts val="1200"/>
                        </a:spcAft>
                      </a:pPr>
                      <a:r>
                        <a:rPr lang="en-GB" sz="1000" b="0" kern="1200">
                          <a:solidFill>
                            <a:schemeClr val="tx1"/>
                          </a:solidFill>
                          <a:effectLst/>
                        </a:rPr>
                        <a:t>Range for waiting time of PUBLIC-ADV-RESP which is transmitted by a responder. The unit of Random Delay value is RSTU and Random value in range from zero to {Random Delay value - 1} can be created by a responder. This field is used to avoid collision in crowded environment</a:t>
                      </a:r>
                      <a:endParaRPr lang="ko-KR" sz="1000" b="0" kern="1200">
                        <a:solidFill>
                          <a:schemeClr val="tx1"/>
                        </a:solidFill>
                        <a:effectLst/>
                        <a:latin typeface="+mn-lt"/>
                        <a:ea typeface="+mn-ea"/>
                        <a:cs typeface="+mn-cs"/>
                      </a:endParaRPr>
                    </a:p>
                  </a:txBody>
                  <a:tcPr marL="59731" marR="5973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9198">
                <a:tc>
                  <a:txBody>
                    <a:bodyPr/>
                    <a:lstStyle/>
                    <a:p>
                      <a:pPr marL="0" algn="l" defTabSz="914400" rtl="0" eaLnBrk="1" latinLnBrk="0" hangingPunct="1">
                        <a:lnSpc>
                          <a:spcPts val="1150"/>
                        </a:lnSpc>
                        <a:spcAft>
                          <a:spcPts val="1200"/>
                        </a:spcAft>
                      </a:pPr>
                      <a:r>
                        <a:rPr lang="en-GB" sz="1200" b="1" kern="1200" dirty="0" err="1">
                          <a:solidFill>
                            <a:schemeClr val="tx1"/>
                          </a:solidFill>
                          <a:effectLst/>
                        </a:rPr>
                        <a:t>AdvData</a:t>
                      </a:r>
                      <a:endParaRPr lang="ko-KR" sz="1200" b="1" kern="1200">
                        <a:solidFill>
                          <a:schemeClr val="tx1"/>
                        </a:solidFill>
                        <a:effectLst/>
                        <a:latin typeface="+mn-lt"/>
                        <a:ea typeface="+mn-ea"/>
                        <a:cs typeface="+mn-cs"/>
                      </a:endParaRPr>
                    </a:p>
                  </a:txBody>
                  <a:tcPr marL="59731" marR="5973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lnSpc>
                          <a:spcPts val="1150"/>
                        </a:lnSpc>
                        <a:spcAft>
                          <a:spcPts val="1200"/>
                        </a:spcAft>
                      </a:pPr>
                      <a:r>
                        <a:rPr lang="en-GB" sz="1000" b="0" kern="1200">
                          <a:solidFill>
                            <a:schemeClr val="tx1"/>
                          </a:solidFill>
                          <a:effectLst/>
                        </a:rPr>
                        <a:t>var</a:t>
                      </a:r>
                      <a:endParaRPr lang="ko-KR" sz="1000" b="0" kern="1200">
                        <a:solidFill>
                          <a:schemeClr val="tx1"/>
                        </a:solidFill>
                        <a:effectLst/>
                        <a:latin typeface="+mn-lt"/>
                        <a:ea typeface="+mn-ea"/>
                        <a:cs typeface="+mn-cs"/>
                      </a:endParaRPr>
                    </a:p>
                  </a:txBody>
                  <a:tcPr marL="59731" marR="5973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1200"/>
                        </a:spcAft>
                      </a:pPr>
                      <a:r>
                        <a:rPr lang="en-US" sz="1000" b="0" kern="1200" dirty="0" err="1">
                          <a:solidFill>
                            <a:schemeClr val="tx1"/>
                          </a:solidFill>
                          <a:effectLst/>
                        </a:rPr>
                        <a:t>AdvData</a:t>
                      </a:r>
                      <a:r>
                        <a:rPr lang="en-US" sz="1000" b="0" kern="1200" dirty="0">
                          <a:solidFill>
                            <a:schemeClr val="tx1"/>
                          </a:solidFill>
                          <a:effectLst/>
                        </a:rPr>
                        <a:t> contains a sequence of AD structures. Each AD structure shall have Length, Type and Value. The sequence is terminated when Length field is zero in an AD structure . </a:t>
                      </a:r>
                      <a:r>
                        <a:rPr lang="en-US" sz="1000" b="0" kern="1200" dirty="0" err="1">
                          <a:solidFill>
                            <a:schemeClr val="tx1"/>
                          </a:solidFill>
                          <a:effectLst/>
                        </a:rPr>
                        <a:t>AdvData</a:t>
                      </a:r>
                      <a:r>
                        <a:rPr lang="en-US" sz="1000" b="0" kern="1200" dirty="0">
                          <a:solidFill>
                            <a:schemeClr val="tx1"/>
                          </a:solidFill>
                          <a:effectLst/>
                        </a:rPr>
                        <a:t> may not exceed 16 bytes in PUBLIC-ADV-POLL.</a:t>
                      </a:r>
                      <a:endParaRPr lang="ko-KR" sz="1000" b="0" kern="1200">
                        <a:solidFill>
                          <a:schemeClr val="tx1"/>
                        </a:solidFill>
                        <a:effectLst/>
                      </a:endParaRPr>
                    </a:p>
                    <a:p>
                      <a:pPr marL="0" algn="l" defTabSz="914400" rtl="0" eaLnBrk="1" latinLnBrk="0" hangingPunct="1">
                        <a:spcAft>
                          <a:spcPts val="1200"/>
                        </a:spcAft>
                      </a:pPr>
                      <a:r>
                        <a:rPr lang="en-US" sz="1000" b="0" kern="1200" dirty="0" err="1">
                          <a:solidFill>
                            <a:schemeClr val="tx1"/>
                          </a:solidFill>
                          <a:effectLst/>
                        </a:rPr>
                        <a:t>AdvData</a:t>
                      </a:r>
                      <a:r>
                        <a:rPr lang="en-US" sz="1000" b="0" kern="1200" dirty="0">
                          <a:solidFill>
                            <a:schemeClr val="tx1"/>
                          </a:solidFill>
                          <a:effectLst/>
                        </a:rPr>
                        <a:t>={AD Structure1,…,AD </a:t>
                      </a:r>
                      <a:r>
                        <a:rPr lang="en-US" sz="1000" b="0" kern="1200" dirty="0" err="1">
                          <a:solidFill>
                            <a:schemeClr val="tx1"/>
                          </a:solidFill>
                          <a:effectLst/>
                        </a:rPr>
                        <a:t>StructureN</a:t>
                      </a:r>
                      <a:r>
                        <a:rPr lang="en-US" sz="1000" b="0" kern="1200" dirty="0">
                          <a:solidFill>
                            <a:schemeClr val="tx1"/>
                          </a:solidFill>
                          <a:effectLst/>
                        </a:rPr>
                        <a:t>}</a:t>
                      </a:r>
                      <a:endParaRPr lang="ko-KR" sz="1000" b="0" kern="1200">
                        <a:solidFill>
                          <a:schemeClr val="tx1"/>
                        </a:solidFill>
                        <a:effectLst/>
                      </a:endParaRPr>
                    </a:p>
                    <a:p>
                      <a:pPr marL="0" algn="l" defTabSz="914400" rtl="0" eaLnBrk="1" latinLnBrk="0" hangingPunct="1">
                        <a:spcAft>
                          <a:spcPts val="1200"/>
                        </a:spcAft>
                      </a:pPr>
                      <a:r>
                        <a:rPr lang="en-US" sz="1000" b="0" kern="1200" dirty="0">
                          <a:solidFill>
                            <a:schemeClr val="tx1"/>
                          </a:solidFill>
                          <a:effectLst/>
                        </a:rPr>
                        <a:t>Where AD Structure={LEN[1], Type[1],Value[]}</a:t>
                      </a:r>
                      <a:endParaRPr lang="ko-KR" sz="1000" b="0" kern="1200">
                        <a:solidFill>
                          <a:schemeClr val="tx1"/>
                        </a:solidFill>
                        <a:effectLst/>
                      </a:endParaRPr>
                    </a:p>
                    <a:p>
                      <a:pPr marL="0" algn="l" defTabSz="914400" rtl="0" eaLnBrk="1" latinLnBrk="0" hangingPunct="1">
                        <a:lnSpc>
                          <a:spcPts val="1150"/>
                        </a:lnSpc>
                        <a:spcAft>
                          <a:spcPts val="1200"/>
                        </a:spcAft>
                      </a:pPr>
                      <a:r>
                        <a:rPr lang="en-GB" sz="1000" b="0" kern="1200" dirty="0">
                          <a:solidFill>
                            <a:schemeClr val="tx1"/>
                          </a:solidFill>
                          <a:effectLst/>
                        </a:rPr>
                        <a:t>The AD Structure may contain information which an initiator wants to announce such as service representation, friendly name, advertising interval, vendor specific and so on. It is omitted if there is no advertisement information</a:t>
                      </a:r>
                      <a:endParaRPr lang="ko-KR" sz="1000" b="0" kern="1200">
                        <a:solidFill>
                          <a:schemeClr val="tx1"/>
                        </a:solidFill>
                        <a:effectLst/>
                        <a:latin typeface="+mn-lt"/>
                        <a:ea typeface="+mn-ea"/>
                        <a:cs typeface="+mn-cs"/>
                      </a:endParaRPr>
                    </a:p>
                  </a:txBody>
                  <a:tcPr marL="59731" marR="5973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직사각형 1"/>
          <p:cNvSpPr/>
          <p:nvPr/>
        </p:nvSpPr>
        <p:spPr>
          <a:xfrm>
            <a:off x="-475760" y="664290"/>
            <a:ext cx="3684022" cy="246221"/>
          </a:xfrm>
          <a:prstGeom prst="rect">
            <a:avLst/>
          </a:prstGeom>
        </p:spPr>
        <p:txBody>
          <a:bodyPr wrap="none">
            <a:spAutoFit/>
          </a:bodyPr>
          <a:lstStyle/>
          <a:p>
            <a:pPr lvl="3">
              <a:spcBef>
                <a:spcPts val="1200"/>
              </a:spcBef>
              <a:spcAft>
                <a:spcPts val="1200"/>
              </a:spcAft>
              <a:buClr>
                <a:srgbClr val="000000"/>
              </a:buClr>
              <a:buSzPts val="1000"/>
            </a:pPr>
            <a:r>
              <a:rPr lang="en-US" altLang="ko-KR" sz="1000" b="1" dirty="0">
                <a:effectLst>
                  <a:outerShdw sx="0" sy="0">
                    <a:srgbClr val="000000"/>
                  </a:outerShdw>
                </a:effectLst>
                <a:latin typeface="Arial" panose="020B0604020202020204" pitchFamily="34" charset="0"/>
                <a:ea typeface="Calibri" panose="020F0502020204030204" pitchFamily="34" charset="0"/>
                <a:cs typeface="Times New Roman" panose="02020603050405020304" pitchFamily="18" charset="0"/>
              </a:rPr>
              <a:t>Compressed PSDU message fields</a:t>
            </a:r>
            <a:endParaRPr lang="ko-KR" altLang="ko-KR" sz="1000" b="1" u="none" strike="noStrike">
              <a:ln>
                <a:noFill/>
              </a:ln>
              <a:effectLst>
                <a:outerShdw sx="0" sy="0">
                  <a:srgbClr val="000000"/>
                </a:outerShdw>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1302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7C9B24-E7E8-8547-A1D0-E2535767BF7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r>
              <a:rPr lang="en-US" sz="1800" dirty="0"/>
              <a:t>[1] </a:t>
            </a:r>
            <a:r>
              <a:rPr lang="en-US" sz="1800" dirty="0" smtClean="0"/>
              <a:t>A. </a:t>
            </a:r>
            <a:r>
              <a:rPr lang="en-US" sz="1800" dirty="0" err="1" smtClean="0"/>
              <a:t>Kreb</a:t>
            </a:r>
            <a:r>
              <a:rPr lang="en-US" sz="1800" dirty="0" smtClean="0"/>
              <a:t> </a:t>
            </a:r>
            <a:r>
              <a:rPr lang="en-US" altLang="ko-KR" sz="1800" dirty="0" smtClean="0"/>
              <a:t>et </a:t>
            </a:r>
            <a:r>
              <a:rPr lang="en-US" altLang="ko-KR" sz="1800" dirty="0"/>
              <a:t>al., </a:t>
            </a:r>
            <a:r>
              <a:rPr lang="en-US" altLang="ko-KR" sz="1800" dirty="0" smtClean="0"/>
              <a:t>“NBA-MMS-UWB </a:t>
            </a:r>
            <a:r>
              <a:rPr lang="en-US" altLang="en-US" sz="1800" dirty="0" smtClean="0">
                <a:solidFill>
                  <a:schemeClr val="tx2"/>
                </a:solidFill>
              </a:rPr>
              <a:t>Native Discovery Concept</a:t>
            </a:r>
            <a:r>
              <a:rPr lang="en-US" altLang="en-US" sz="1800" dirty="0" smtClean="0"/>
              <a:t>”, 15-23-0033-02-04ab.</a:t>
            </a:r>
          </a:p>
          <a:p>
            <a:pPr marL="0" indent="0">
              <a:spcBef>
                <a:spcPts val="600"/>
              </a:spcBef>
              <a:spcAft>
                <a:spcPts val="600"/>
              </a:spcAft>
              <a:buNone/>
            </a:pPr>
            <a:r>
              <a:rPr lang="en-US" sz="1800" dirty="0" smtClean="0"/>
              <a:t>[2</a:t>
            </a:r>
            <a:r>
              <a:rPr lang="en-US" sz="1800" dirty="0"/>
              <a:t>] </a:t>
            </a:r>
            <a:r>
              <a:rPr lang="en-US" altLang="ko-KR" sz="1800" dirty="0"/>
              <a:t>A. </a:t>
            </a:r>
            <a:r>
              <a:rPr lang="en-US" altLang="ko-KR" sz="1800" dirty="0" err="1"/>
              <a:t>Kreb</a:t>
            </a:r>
            <a:r>
              <a:rPr lang="en-US" altLang="ko-KR" sz="1800" dirty="0"/>
              <a:t> et al., </a:t>
            </a:r>
            <a:r>
              <a:rPr lang="en-US" altLang="ko-KR" sz="1800" dirty="0" smtClean="0"/>
              <a:t>“</a:t>
            </a:r>
            <a:r>
              <a:rPr lang="en-US" altLang="ko-KR" sz="1800" dirty="0"/>
              <a:t>NBA-MMS-UWB ranging text proposal for 15.4ab TFD</a:t>
            </a:r>
            <a:r>
              <a:rPr lang="en-US" altLang="en-US" sz="1800" dirty="0" smtClean="0"/>
              <a:t>”, 15-22-0381-02-04ab.</a:t>
            </a:r>
          </a:p>
          <a:p>
            <a:pPr marL="0" indent="0">
              <a:spcBef>
                <a:spcPts val="600"/>
              </a:spcBef>
              <a:spcAft>
                <a:spcPts val="600"/>
              </a:spcAft>
              <a:buNone/>
            </a:pPr>
            <a:r>
              <a:rPr lang="en-US" altLang="en-US" sz="1800" dirty="0" smtClean="0"/>
              <a:t>[3] A. </a:t>
            </a:r>
            <a:r>
              <a:rPr lang="en-US" altLang="en-US" sz="1800" dirty="0" err="1" smtClean="0"/>
              <a:t>Kreb</a:t>
            </a:r>
            <a:r>
              <a:rPr lang="en-US" altLang="en-US" sz="1800" dirty="0" smtClean="0"/>
              <a:t> et al., “NBA-MMS-UWB compressed </a:t>
            </a:r>
            <a:r>
              <a:rPr lang="en-US" altLang="en-US" sz="1800" dirty="0" err="1" smtClean="0"/>
              <a:t>psdu</a:t>
            </a:r>
            <a:r>
              <a:rPr lang="en-US" altLang="en-US" sz="1800" dirty="0" smtClean="0"/>
              <a:t> details”, 15-23-0258-01-04ab.</a:t>
            </a:r>
          </a:p>
          <a:p>
            <a:pPr marL="0" lvl="0" indent="0">
              <a:spcBef>
                <a:spcPts val="600"/>
              </a:spcBef>
              <a:spcAft>
                <a:spcPts val="600"/>
              </a:spcAft>
              <a:buNone/>
            </a:pPr>
            <a:r>
              <a:rPr lang="en-US" sz="1800" dirty="0" smtClean="0"/>
              <a:t>[4] </a:t>
            </a:r>
            <a:r>
              <a:rPr lang="en-US" sz="1800" dirty="0" err="1"/>
              <a:t>FiRa</a:t>
            </a:r>
            <a:r>
              <a:rPr lang="en-US" sz="1800" dirty="0"/>
              <a:t> Consortium Bluetooth Low Energy OOB Channel Technical Specification </a:t>
            </a:r>
            <a:r>
              <a:rPr lang="en-US" sz="1800" dirty="0" smtClean="0"/>
              <a:t>v1.0.0.docx, </a:t>
            </a:r>
            <a:r>
              <a:rPr lang="en-US" sz="1800" dirty="0" smtClean="0">
                <a:hlinkClick r:id="rId2"/>
              </a:rPr>
              <a:t>https</a:t>
            </a:r>
            <a:r>
              <a:rPr lang="en-US" sz="1800" dirty="0">
                <a:hlinkClick r:id="rId2"/>
              </a:rPr>
              <a:t>://</a:t>
            </a:r>
            <a:r>
              <a:rPr lang="en-US" sz="1800" dirty="0" smtClean="0">
                <a:hlinkClick r:id="rId2"/>
              </a:rPr>
              <a:t>groups.firaconsortium.org/wg/Technical/document/2424</a:t>
            </a:r>
            <a:r>
              <a:rPr lang="en-US" sz="1800" dirty="0" smtClean="0"/>
              <a:t>.</a:t>
            </a:r>
          </a:p>
          <a:p>
            <a:pPr marL="0" lvl="0" indent="0">
              <a:spcBef>
                <a:spcPts val="600"/>
              </a:spcBef>
              <a:spcAft>
                <a:spcPts val="600"/>
              </a:spcAft>
              <a:buNone/>
            </a:pPr>
            <a:r>
              <a:rPr lang="en-US" sz="1800" dirty="0" smtClean="0"/>
              <a:t>[5] </a:t>
            </a:r>
            <a:r>
              <a:rPr lang="en-US" altLang="ko-KR" sz="1800" dirty="0"/>
              <a:t>Bluetooth Core Specification </a:t>
            </a:r>
            <a:r>
              <a:rPr lang="en-US" altLang="ko-KR" sz="1800" dirty="0" smtClean="0"/>
              <a:t>5.4, </a:t>
            </a:r>
            <a:r>
              <a:rPr lang="en-US" altLang="ko-KR" sz="1800" dirty="0" err="1" smtClean="0"/>
              <a:t>Vol</a:t>
            </a:r>
            <a:r>
              <a:rPr lang="en-US" altLang="ko-KR" sz="1800" dirty="0" smtClean="0"/>
              <a:t> 6, Part B, </a:t>
            </a:r>
            <a:r>
              <a:rPr lang="en-US" altLang="ko-KR" sz="1800" u="sng" dirty="0" smtClean="0">
                <a:hlinkClick r:id="rId3"/>
              </a:rPr>
              <a:t>https</a:t>
            </a:r>
            <a:r>
              <a:rPr lang="en-US" altLang="ko-KR" sz="1800" u="sng" dirty="0">
                <a:hlinkClick r:id="rId3"/>
              </a:rPr>
              <a:t>://www.bluetooth.com/specifications/specs/core-specification-5-4</a:t>
            </a:r>
            <a:r>
              <a:rPr lang="en-US" altLang="ko-KR" sz="1800" u="sng" dirty="0" smtClean="0">
                <a:hlinkClick r:id="rId3"/>
              </a:rPr>
              <a:t>/</a:t>
            </a:r>
            <a:r>
              <a:rPr lang="en-US" altLang="ko-KR" sz="1800" dirty="0" smtClean="0"/>
              <a:t>.</a:t>
            </a:r>
          </a:p>
          <a:p>
            <a:pPr marL="0" lvl="0" indent="0">
              <a:spcBef>
                <a:spcPts val="600"/>
              </a:spcBef>
              <a:spcAft>
                <a:spcPts val="600"/>
              </a:spcAft>
              <a:buNone/>
            </a:pPr>
            <a:r>
              <a:rPr lang="en-US" altLang="ko-KR" sz="1800" dirty="0" smtClean="0"/>
              <a:t>[6] K. Yoon et al., “</a:t>
            </a:r>
            <a:r>
              <a:rPr lang="en-US" altLang="en-US" sz="1800" dirty="0"/>
              <a:t>UWB in-band discovery protocol has been </a:t>
            </a:r>
            <a:r>
              <a:rPr lang="en-US" altLang="en-US" sz="1800" dirty="0" smtClean="0"/>
              <a:t>proposed”, 15-23-0173-00-4ab.</a:t>
            </a:r>
            <a:endParaRPr lang="ko-KR" altLang="ko-KR" sz="1800"/>
          </a:p>
          <a:p>
            <a:pPr marL="0" indent="0">
              <a:spcBef>
                <a:spcPts val="600"/>
              </a:spcBef>
              <a:spcAft>
                <a:spcPts val="600"/>
              </a:spcAft>
              <a:buNone/>
            </a:pPr>
            <a:endParaRPr lang="en-US" sz="1800" dirty="0" smtClean="0"/>
          </a:p>
        </p:txBody>
      </p:sp>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16</a:t>
            </a:fld>
            <a:endParaRPr lang="en-US" altLang="en-US"/>
          </a:p>
        </p:txBody>
      </p:sp>
    </p:spTree>
    <p:extLst>
      <p:ext uri="{BB962C8B-B14F-4D97-AF65-F5344CB8AC3E}">
        <p14:creationId xmlns:p14="http://schemas.microsoft.com/office/powerpoint/2010/main" val="11664400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7C9B24-E7E8-8547-A1D0-E2535767BF70}"/>
              </a:ext>
            </a:extLst>
          </p:cNvPr>
          <p:cNvSpPr>
            <a:spLocks noGrp="1"/>
          </p:cNvSpPr>
          <p:nvPr>
            <p:ph type="title"/>
          </p:nvPr>
        </p:nvSpPr>
        <p:spPr/>
        <p:txBody>
          <a:bodyPr/>
          <a:lstStyle/>
          <a:p>
            <a:r>
              <a:rPr lang="en-US" sz="2800" dirty="0" smtClean="0"/>
              <a:t>Appendix: </a:t>
            </a:r>
            <a:r>
              <a:rPr lang="en-US" altLang="ko-KR" sz="2800" dirty="0"/>
              <a:t>Advertising Poll (</a:t>
            </a:r>
            <a:r>
              <a:rPr lang="en-US" altLang="ko-KR" sz="2800" dirty="0" err="1"/>
              <a:t>MsgCtl</a:t>
            </a:r>
            <a:r>
              <a:rPr lang="en-US" altLang="ko-KR" sz="2800" dirty="0"/>
              <a:t>=0x00</a:t>
            </a:r>
            <a:r>
              <a:rPr lang="en-US" altLang="ko-KR" sz="2800" dirty="0" smtClean="0"/>
              <a:t>) [3]</a:t>
            </a:r>
            <a:endParaRPr lang="en-US" sz="2800" dirty="0"/>
          </a:p>
        </p:txBody>
      </p:sp>
      <p:sp>
        <p:nvSpPr>
          <p:cNvPr id="4" name="Date Placeholder 3">
            <a:extLst>
              <a:ext uri="{FF2B5EF4-FFF2-40B4-BE49-F238E27FC236}">
                <a16:creationId xmlns:a16="http://schemas.microsoft.com/office/drawing/2014/main" xmlns=""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xmlns=""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xmlns=""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17</a:t>
            </a:fld>
            <a:endParaRPr lang="en-US" altLang="en-US"/>
          </a:p>
        </p:txBody>
      </p:sp>
      <p:sp>
        <p:nvSpPr>
          <p:cNvPr id="11"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85800" y="3748088"/>
            <a:ext cx="7772400" cy="2576512"/>
          </a:xfrm>
        </p:spPr>
        <p:txBody>
          <a:bodyPr/>
          <a:lstStyle/>
          <a:p>
            <a:pPr>
              <a:spcBef>
                <a:spcPts val="600"/>
              </a:spcBef>
              <a:spcAft>
                <a:spcPts val="600"/>
              </a:spcAft>
              <a:buFont typeface="Arial" panose="020B0604020202020204" pitchFamily="34" charset="0"/>
              <a:buChar char="•"/>
            </a:pPr>
            <a:r>
              <a:rPr lang="en-US" sz="1800" dirty="0"/>
              <a:t>1-octet message ID (0x01: ”ADV-POLL”)</a:t>
            </a:r>
          </a:p>
          <a:p>
            <a:pPr>
              <a:spcBef>
                <a:spcPts val="600"/>
              </a:spcBef>
              <a:spcAft>
                <a:spcPts val="600"/>
              </a:spcAft>
              <a:buFont typeface="Arial" panose="020B0604020202020204" pitchFamily="34" charset="0"/>
              <a:buChar char="•"/>
            </a:pPr>
            <a:r>
              <a:rPr lang="en-US" sz="1800" dirty="0"/>
              <a:t>3-octet RPA hash + 3-byte RPA </a:t>
            </a:r>
            <a:r>
              <a:rPr lang="en-US" sz="1800" dirty="0" err="1"/>
              <a:t>prand</a:t>
            </a:r>
            <a:endParaRPr lang="en-US" sz="1800" dirty="0"/>
          </a:p>
          <a:p>
            <a:pPr>
              <a:spcBef>
                <a:spcPts val="600"/>
              </a:spcBef>
              <a:spcAft>
                <a:spcPts val="600"/>
              </a:spcAft>
              <a:buFont typeface="Arial" panose="020B0604020202020204" pitchFamily="34" charset="0"/>
              <a:buChar char="•"/>
            </a:pPr>
            <a:r>
              <a:rPr lang="en-US" sz="1800" dirty="0"/>
              <a:t>1-octet message control, setting the following message content</a:t>
            </a:r>
          </a:p>
          <a:p>
            <a:pPr lvl="1">
              <a:spcBef>
                <a:spcPts val="600"/>
              </a:spcBef>
              <a:spcAft>
                <a:spcPts val="600"/>
              </a:spcAft>
              <a:buFont typeface="Arial" panose="020B0604020202020204" pitchFamily="34" charset="0"/>
              <a:buChar char="•"/>
            </a:pPr>
            <a:r>
              <a:rPr lang="en-US" sz="1400" dirty="0"/>
              <a:t>0x00: </a:t>
            </a:r>
            <a:r>
              <a:rPr lang="en-US" sz="1400" dirty="0" err="1"/>
              <a:t>MessageContent</a:t>
            </a:r>
            <a:r>
              <a:rPr lang="en-US" sz="1400" dirty="0"/>
              <a:t> = Len[</a:t>
            </a:r>
            <a:r>
              <a:rPr lang="en-US" sz="1400" dirty="0" err="1"/>
              <a:t>SupportedMessageControlList</a:t>
            </a:r>
            <a:r>
              <a:rPr lang="en-US" sz="1400" dirty="0"/>
              <a:t>] and </a:t>
            </a:r>
            <a:r>
              <a:rPr lang="en-US" sz="1400" dirty="0" err="1"/>
              <a:t>SupportedMessageControlList</a:t>
            </a:r>
            <a:r>
              <a:rPr lang="en-US" sz="1400" dirty="0"/>
              <a:t>=[0x00]</a:t>
            </a:r>
          </a:p>
          <a:p>
            <a:pPr>
              <a:spcBef>
                <a:spcPts val="600"/>
              </a:spcBef>
              <a:spcAft>
                <a:spcPts val="600"/>
              </a:spcAft>
              <a:buFont typeface="Arial" panose="020B0604020202020204" pitchFamily="34" charset="0"/>
              <a:buChar char="•"/>
            </a:pPr>
            <a:r>
              <a:rPr lang="en-US" sz="1800" dirty="0"/>
              <a:t>2-octet CRC16</a:t>
            </a:r>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pic>
        <p:nvPicPr>
          <p:cNvPr id="14" name="Picture 6">
            <a:extLst>
              <a:ext uri="{FF2B5EF4-FFF2-40B4-BE49-F238E27FC236}">
                <a16:creationId xmlns="" xmlns:a16="http://schemas.microsoft.com/office/drawing/2014/main" id="{5DCAA7B3-F660-8078-8098-1D6F17A14CAE}"/>
              </a:ext>
            </a:extLst>
          </p:cNvPr>
          <p:cNvPicPr>
            <a:picLocks noChangeAspect="1"/>
          </p:cNvPicPr>
          <p:nvPr/>
        </p:nvPicPr>
        <p:blipFill>
          <a:blip r:embed="rId2"/>
          <a:stretch>
            <a:fillRect/>
          </a:stretch>
        </p:blipFill>
        <p:spPr>
          <a:xfrm>
            <a:off x="1600200" y="1903412"/>
            <a:ext cx="5791200" cy="1206500"/>
          </a:xfrm>
          <a:prstGeom prst="rect">
            <a:avLst/>
          </a:prstGeom>
        </p:spPr>
      </p:pic>
    </p:spTree>
    <p:extLst>
      <p:ext uri="{BB962C8B-B14F-4D97-AF65-F5344CB8AC3E}">
        <p14:creationId xmlns:p14="http://schemas.microsoft.com/office/powerpoint/2010/main" val="1757591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7C9B24-E7E8-8547-A1D0-E2535767BF70}"/>
              </a:ext>
            </a:extLst>
          </p:cNvPr>
          <p:cNvSpPr>
            <a:spLocks noGrp="1"/>
          </p:cNvSpPr>
          <p:nvPr>
            <p:ph type="title"/>
          </p:nvPr>
        </p:nvSpPr>
        <p:spPr/>
        <p:txBody>
          <a:bodyPr/>
          <a:lstStyle/>
          <a:p>
            <a:r>
              <a:rPr lang="en-US" sz="2800" dirty="0"/>
              <a:t>Appendix: Advertising Response (</a:t>
            </a:r>
            <a:r>
              <a:rPr lang="en-US" sz="2800" dirty="0" err="1"/>
              <a:t>MsgCtl</a:t>
            </a:r>
            <a:r>
              <a:rPr lang="en-US" sz="2800" dirty="0"/>
              <a:t>=0x00</a:t>
            </a:r>
            <a:r>
              <a:rPr lang="en-US" sz="2800" dirty="0" smtClean="0"/>
              <a:t>) </a:t>
            </a:r>
            <a:r>
              <a:rPr lang="en-US" altLang="ko-KR" sz="2800" dirty="0"/>
              <a:t>[3]</a:t>
            </a:r>
            <a:endParaRPr lang="en-US" sz="2800" dirty="0"/>
          </a:p>
        </p:txBody>
      </p:sp>
      <p:sp>
        <p:nvSpPr>
          <p:cNvPr id="4" name="Date Placeholder 3">
            <a:extLst>
              <a:ext uri="{FF2B5EF4-FFF2-40B4-BE49-F238E27FC236}">
                <a16:creationId xmlns:a16="http://schemas.microsoft.com/office/drawing/2014/main" xmlns=""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xmlns=""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xmlns=""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18</a:t>
            </a:fld>
            <a:endParaRPr lang="en-US" altLang="en-US"/>
          </a:p>
        </p:txBody>
      </p:sp>
      <p:sp>
        <p:nvSpPr>
          <p:cNvPr id="10"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85800" y="4038600"/>
            <a:ext cx="7772400" cy="2286000"/>
          </a:xfrm>
        </p:spPr>
        <p:txBody>
          <a:bodyPr/>
          <a:lstStyle/>
          <a:p>
            <a:pPr>
              <a:spcBef>
                <a:spcPts val="600"/>
              </a:spcBef>
              <a:spcAft>
                <a:spcPts val="600"/>
              </a:spcAft>
              <a:buFont typeface="Arial" panose="020B0604020202020204" pitchFamily="34" charset="0"/>
              <a:buChar char="•"/>
            </a:pPr>
            <a:r>
              <a:rPr lang="en-US" sz="1800" dirty="0"/>
              <a:t>1-octet message ID (0x02: “ADV-RESP”)</a:t>
            </a:r>
          </a:p>
          <a:p>
            <a:pPr>
              <a:spcBef>
                <a:spcPts val="600"/>
              </a:spcBef>
              <a:spcAft>
                <a:spcPts val="600"/>
              </a:spcAft>
              <a:buFont typeface="Arial" panose="020B0604020202020204" pitchFamily="34" charset="0"/>
              <a:buChar char="•"/>
            </a:pPr>
            <a:r>
              <a:rPr lang="en-US" sz="1800" dirty="0"/>
              <a:t>3-octet private address (RPA </a:t>
            </a:r>
            <a:r>
              <a:rPr lang="en-US" sz="1800" dirty="0" err="1"/>
              <a:t>prand</a:t>
            </a:r>
            <a:r>
              <a:rPr lang="en-US" sz="1800" dirty="0"/>
              <a:t> known from ADV-POLL)</a:t>
            </a:r>
          </a:p>
          <a:p>
            <a:pPr>
              <a:spcBef>
                <a:spcPts val="600"/>
              </a:spcBef>
              <a:spcAft>
                <a:spcPts val="600"/>
              </a:spcAft>
              <a:buFont typeface="Arial" panose="020B0604020202020204" pitchFamily="34" charset="0"/>
              <a:buChar char="•"/>
            </a:pPr>
            <a:r>
              <a:rPr lang="en-US" sz="1800" dirty="0"/>
              <a:t>1-octet message control, setting the following message content</a:t>
            </a:r>
          </a:p>
          <a:p>
            <a:pPr lvl="1">
              <a:spcBef>
                <a:spcPts val="600"/>
              </a:spcBef>
              <a:spcAft>
                <a:spcPts val="600"/>
              </a:spcAft>
              <a:buFont typeface="Arial" panose="020B0604020202020204" pitchFamily="34" charset="0"/>
              <a:buChar char="•"/>
            </a:pPr>
            <a:r>
              <a:rPr lang="en-US" sz="1400" dirty="0"/>
              <a:t>0x00 (Setup Request): Responder requests set of MMS ranging parameters</a:t>
            </a:r>
            <a:endParaRPr lang="en-US" sz="1000" dirty="0"/>
          </a:p>
          <a:p>
            <a:pPr>
              <a:spcBef>
                <a:spcPts val="600"/>
              </a:spcBef>
              <a:spcAft>
                <a:spcPts val="600"/>
              </a:spcAft>
              <a:buFont typeface="Arial" panose="020B0604020202020204" pitchFamily="34" charset="0"/>
              <a:buChar char="•"/>
            </a:pPr>
            <a:r>
              <a:rPr lang="en-US" sz="1800" dirty="0"/>
              <a:t>2-octet CRC16</a:t>
            </a:r>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pic>
        <p:nvPicPr>
          <p:cNvPr id="12" name="Picture 6">
            <a:extLst>
              <a:ext uri="{FF2B5EF4-FFF2-40B4-BE49-F238E27FC236}">
                <a16:creationId xmlns="" xmlns:a16="http://schemas.microsoft.com/office/drawing/2014/main" id="{9FB12332-642C-9741-3310-C76D2B715201}"/>
              </a:ext>
            </a:extLst>
          </p:cNvPr>
          <p:cNvPicPr>
            <a:picLocks noChangeAspect="1"/>
          </p:cNvPicPr>
          <p:nvPr/>
        </p:nvPicPr>
        <p:blipFill>
          <a:blip r:embed="rId2"/>
          <a:stretch>
            <a:fillRect/>
          </a:stretch>
        </p:blipFill>
        <p:spPr>
          <a:xfrm>
            <a:off x="228600" y="2133600"/>
            <a:ext cx="8458200" cy="1099219"/>
          </a:xfrm>
          <a:prstGeom prst="rect">
            <a:avLst/>
          </a:prstGeom>
        </p:spPr>
      </p:pic>
    </p:spTree>
    <p:extLst>
      <p:ext uri="{BB962C8B-B14F-4D97-AF65-F5344CB8AC3E}">
        <p14:creationId xmlns:p14="http://schemas.microsoft.com/office/powerpoint/2010/main" val="2787842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7C9B24-E7E8-8547-A1D0-E2535767BF70}"/>
              </a:ext>
            </a:extLst>
          </p:cNvPr>
          <p:cNvSpPr>
            <a:spLocks noGrp="1"/>
          </p:cNvSpPr>
          <p:nvPr>
            <p:ph type="title"/>
          </p:nvPr>
        </p:nvSpPr>
        <p:spPr/>
        <p:txBody>
          <a:bodyPr/>
          <a:lstStyle/>
          <a:p>
            <a:r>
              <a:rPr lang="en-US" sz="2800" dirty="0"/>
              <a:t>Appendix: Start of </a:t>
            </a:r>
            <a:r>
              <a:rPr lang="en-US" sz="2800" dirty="0" smtClean="0"/>
              <a:t>Ranging</a:t>
            </a:r>
            <a:r>
              <a:rPr lang="en-US" altLang="ko-KR" sz="2800" dirty="0"/>
              <a:t> (</a:t>
            </a:r>
            <a:r>
              <a:rPr lang="en-US" altLang="ko-KR" sz="2800" dirty="0" err="1"/>
              <a:t>MsgCtl</a:t>
            </a:r>
            <a:r>
              <a:rPr lang="en-US" altLang="ko-KR" sz="2800" dirty="0"/>
              <a:t>=0x00</a:t>
            </a:r>
            <a:r>
              <a:rPr lang="en-US" altLang="ko-KR" sz="2800" dirty="0" smtClean="0"/>
              <a:t>) </a:t>
            </a:r>
            <a:r>
              <a:rPr lang="en-US" altLang="ko-KR" sz="2800" dirty="0"/>
              <a:t>[3]</a:t>
            </a:r>
            <a:endParaRPr lang="en-US" sz="2800" dirty="0"/>
          </a:p>
        </p:txBody>
      </p:sp>
      <p:sp>
        <p:nvSpPr>
          <p:cNvPr id="4" name="Date Placeholder 3">
            <a:extLst>
              <a:ext uri="{FF2B5EF4-FFF2-40B4-BE49-F238E27FC236}">
                <a16:creationId xmlns:a16="http://schemas.microsoft.com/office/drawing/2014/main" xmlns=""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xmlns=""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xmlns=""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19</a:t>
            </a:fld>
            <a:endParaRPr lang="en-US" altLang="en-US"/>
          </a:p>
        </p:txBody>
      </p:sp>
      <p:sp>
        <p:nvSpPr>
          <p:cNvPr id="11"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85800" y="3124200"/>
            <a:ext cx="7772400" cy="3200400"/>
          </a:xfrm>
        </p:spPr>
        <p:txBody>
          <a:bodyPr/>
          <a:lstStyle/>
          <a:p>
            <a:pPr>
              <a:spcBef>
                <a:spcPts val="600"/>
              </a:spcBef>
              <a:spcAft>
                <a:spcPts val="600"/>
              </a:spcAft>
              <a:buFont typeface="Arial" panose="020B0604020202020204" pitchFamily="34" charset="0"/>
              <a:buChar char="•"/>
            </a:pPr>
            <a:r>
              <a:rPr lang="en-US" sz="1800" dirty="0"/>
              <a:t>1-octet message ID (0x03: “SOR”)</a:t>
            </a:r>
          </a:p>
          <a:p>
            <a:pPr>
              <a:spcBef>
                <a:spcPts val="600"/>
              </a:spcBef>
              <a:spcAft>
                <a:spcPts val="600"/>
              </a:spcAft>
              <a:buFont typeface="Arial" panose="020B0604020202020204" pitchFamily="34" charset="0"/>
              <a:buChar char="•"/>
            </a:pPr>
            <a:r>
              <a:rPr lang="en-US" sz="1800" dirty="0"/>
              <a:t>3-octet private address (RPA </a:t>
            </a:r>
            <a:r>
              <a:rPr lang="en-US" sz="1800" dirty="0" err="1"/>
              <a:t>prand</a:t>
            </a:r>
            <a:r>
              <a:rPr lang="en-US" sz="1800" dirty="0"/>
              <a:t> known from ADV-POLL)</a:t>
            </a:r>
          </a:p>
          <a:p>
            <a:pPr>
              <a:spcBef>
                <a:spcPts val="600"/>
              </a:spcBef>
              <a:spcAft>
                <a:spcPts val="600"/>
              </a:spcAft>
              <a:buFont typeface="Arial" panose="020B0604020202020204" pitchFamily="34" charset="0"/>
              <a:buChar char="•"/>
            </a:pPr>
            <a:r>
              <a:rPr lang="en-US" sz="1800" dirty="0"/>
              <a:t>1-octet message control, setting the following message content</a:t>
            </a:r>
          </a:p>
          <a:p>
            <a:pPr lvl="1">
              <a:spcBef>
                <a:spcPts val="600"/>
              </a:spcBef>
              <a:spcAft>
                <a:spcPts val="600"/>
              </a:spcAft>
              <a:buFont typeface="Arial" panose="020B0604020202020204" pitchFamily="34" charset="0"/>
              <a:buChar char="•"/>
            </a:pPr>
            <a:r>
              <a:rPr lang="en-US" sz="1400" dirty="0"/>
              <a:t>0x00 (Setup Response): Initiator sets full set of MMS configuration parameters (same fields as ADV-RESP)</a:t>
            </a:r>
          </a:p>
          <a:p>
            <a:pPr lvl="1">
              <a:spcBef>
                <a:spcPts val="600"/>
              </a:spcBef>
              <a:spcAft>
                <a:spcPts val="600"/>
              </a:spcAft>
              <a:buFont typeface="Arial" panose="020B0604020202020204" pitchFamily="34" charset="0"/>
              <a:buChar char="•"/>
            </a:pPr>
            <a:r>
              <a:rPr lang="en-US" sz="1400" dirty="0"/>
              <a:t>Time Offset: Number of chips between end of SOR and beginning of first ranging block </a:t>
            </a:r>
          </a:p>
          <a:p>
            <a:pPr lvl="1">
              <a:spcBef>
                <a:spcPts val="600"/>
              </a:spcBef>
              <a:spcAft>
                <a:spcPts val="600"/>
              </a:spcAft>
              <a:buFont typeface="Arial" panose="020B0604020202020204" pitchFamily="34" charset="0"/>
              <a:buChar char="•"/>
            </a:pPr>
            <a:r>
              <a:rPr lang="en-US" sz="1400" dirty="0"/>
              <a:t>Channel Seed: initializes channel switching function</a:t>
            </a:r>
          </a:p>
          <a:p>
            <a:pPr>
              <a:spcBef>
                <a:spcPts val="600"/>
              </a:spcBef>
              <a:spcAft>
                <a:spcPts val="600"/>
              </a:spcAft>
              <a:buFont typeface="Arial" panose="020B0604020202020204" pitchFamily="34" charset="0"/>
              <a:buChar char="•"/>
            </a:pPr>
            <a:r>
              <a:rPr lang="en-US" sz="1800" dirty="0"/>
              <a:t>2-octet CRC16</a:t>
            </a:r>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12" name="TextBox 11">
            <a:extLst>
              <a:ext uri="{FF2B5EF4-FFF2-40B4-BE49-F238E27FC236}">
                <a16:creationId xmlns="" xmlns:a16="http://schemas.microsoft.com/office/drawing/2014/main" id="{A2E2A87D-5CBE-0860-4E0E-9514936249A0}"/>
              </a:ext>
            </a:extLst>
          </p:cNvPr>
          <p:cNvSpPr txBox="1"/>
          <p:nvPr/>
        </p:nvSpPr>
        <p:spPr>
          <a:xfrm>
            <a:off x="6147876" y="1722837"/>
            <a:ext cx="2081724" cy="276999"/>
          </a:xfrm>
          <a:prstGeom prst="rect">
            <a:avLst/>
          </a:prstGeom>
          <a:noFill/>
        </p:spPr>
        <p:txBody>
          <a:bodyPr wrap="none" rtlCol="0">
            <a:spAutoFit/>
          </a:bodyPr>
          <a:lstStyle/>
          <a:p>
            <a:r>
              <a:rPr lang="en-US" dirty="0">
                <a:latin typeface="+mn-lt"/>
              </a:rPr>
              <a:t>Same format as ADV-RESP</a:t>
            </a:r>
          </a:p>
        </p:txBody>
      </p:sp>
      <p:pic>
        <p:nvPicPr>
          <p:cNvPr id="17" name="Picture 6">
            <a:extLst>
              <a:ext uri="{FF2B5EF4-FFF2-40B4-BE49-F238E27FC236}">
                <a16:creationId xmlns="" xmlns:a16="http://schemas.microsoft.com/office/drawing/2014/main" id="{C75F32F6-4822-785F-184E-06185E15F23C}"/>
              </a:ext>
            </a:extLst>
          </p:cNvPr>
          <p:cNvPicPr>
            <a:picLocks noChangeAspect="1"/>
          </p:cNvPicPr>
          <p:nvPr/>
        </p:nvPicPr>
        <p:blipFill>
          <a:blip r:embed="rId2"/>
          <a:stretch>
            <a:fillRect/>
          </a:stretch>
        </p:blipFill>
        <p:spPr>
          <a:xfrm>
            <a:off x="762000" y="2075243"/>
            <a:ext cx="7924800" cy="808653"/>
          </a:xfrm>
          <a:prstGeom prst="rect">
            <a:avLst/>
          </a:prstGeom>
        </p:spPr>
      </p:pic>
      <p:sp>
        <p:nvSpPr>
          <p:cNvPr id="18" name="Rectangle 11">
            <a:extLst>
              <a:ext uri="{FF2B5EF4-FFF2-40B4-BE49-F238E27FC236}">
                <a16:creationId xmlns="" xmlns:a16="http://schemas.microsoft.com/office/drawing/2014/main" id="{8B1AAE9D-F3CE-7BAA-BC0C-211E379CB984}"/>
              </a:ext>
            </a:extLst>
          </p:cNvPr>
          <p:cNvSpPr/>
          <p:nvPr/>
        </p:nvSpPr>
        <p:spPr bwMode="auto">
          <a:xfrm>
            <a:off x="4572000" y="1722836"/>
            <a:ext cx="3657600" cy="902467"/>
          </a:xfrm>
          <a:prstGeom prst="rect">
            <a:avLst/>
          </a:prstGeom>
          <a:noFill/>
          <a:ln w="1905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8368383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972416335"/>
              </p:ext>
            </p:extLst>
          </p:nvPr>
        </p:nvGraphicFramePr>
        <p:xfrm>
          <a:off x="685800" y="908720"/>
          <a:ext cx="7774632" cy="5337211"/>
        </p:xfrm>
        <a:graphic>
          <a:graphicData uri="http://schemas.openxmlformats.org/drawingml/2006/table">
            <a:tbl>
              <a:tblPr firstRow="1" bandRow="1">
                <a:tableStyleId>{5940675A-B579-460E-94D1-54222C63F5DA}</a:tableStyleId>
              </a:tblPr>
              <a:tblGrid>
                <a:gridCol w="4187492">
                  <a:extLst>
                    <a:ext uri="{9D8B030D-6E8A-4147-A177-3AD203B41FA5}">
                      <a16:colId xmlns="" xmlns:a16="http://schemas.microsoft.com/office/drawing/2014/main" val="1745747388"/>
                    </a:ext>
                  </a:extLst>
                </a:gridCol>
                <a:gridCol w="3587140">
                  <a:extLst>
                    <a:ext uri="{9D8B030D-6E8A-4147-A177-3AD203B41FA5}">
                      <a16:colId xmlns=""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ko-KR" sz="12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ko-KR" sz="12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409934918"/>
                  </a:ext>
                </a:extLst>
              </a:tr>
              <a:tr h="251274">
                <a:tc>
                  <a:txBody>
                    <a:bodyPr/>
                    <a:lstStyle/>
                    <a:p>
                      <a:pPr>
                        <a:lnSpc>
                          <a:spcPct val="107000"/>
                        </a:lnSpc>
                        <a:spcAft>
                          <a:spcPts val="800"/>
                        </a:spcAft>
                      </a:pPr>
                      <a:r>
                        <a:rPr lang="en-US" sz="1200" dirty="0">
                          <a:effectLst/>
                        </a:rPr>
                        <a:t>Enhanced native discovery and connection setup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en-US" sz="1200" dirty="0" smtClean="0"/>
                        <a:t>Public advertisement for NBA-UWB MMS</a:t>
                      </a:r>
                      <a:r>
                        <a:rPr lang="en-US" altLang="en-US" sz="1200" baseline="0" dirty="0" smtClean="0"/>
                        <a:t> </a:t>
                      </a:r>
                      <a:r>
                        <a:rPr lang="en-US" altLang="en-US" sz="1200" dirty="0" smtClean="0"/>
                        <a:t>native discovery to support various use cases</a:t>
                      </a:r>
                      <a:endParaRPr lang="en-US" altLang="ko-KR" sz="12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863466228"/>
                  </a:ext>
                </a:extLst>
              </a:tr>
              <a:tr h="251274">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94586688"/>
                  </a:ext>
                </a:extLst>
              </a:tr>
              <a:tr h="251274">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41787244"/>
                  </a:ext>
                </a:extLst>
              </a:tr>
            </a:tbl>
          </a:graphicData>
        </a:graphic>
      </p:graphicFrame>
      <p:sp>
        <p:nvSpPr>
          <p:cNvPr id="2" name="Date Placeholder 1">
            <a:extLst>
              <a:ext uri="{FF2B5EF4-FFF2-40B4-BE49-F238E27FC236}">
                <a16:creationId xmlns="" xmlns:a16="http://schemas.microsoft.com/office/drawing/2014/main" id="{16805F27-FE2C-C4AA-57DA-088CCF284B7D}"/>
              </a:ext>
            </a:extLst>
          </p:cNvPr>
          <p:cNvSpPr>
            <a:spLocks noGrp="1"/>
          </p:cNvSpPr>
          <p:nvPr>
            <p:ph type="dt" sz="half" idx="10"/>
          </p:nvPr>
        </p:nvSpPr>
        <p:spPr/>
        <p:txBody>
          <a:bodyPr/>
          <a:lstStyle/>
          <a:p>
            <a:r>
              <a:rPr lang="de-DE" altLang="en-US" dirty="0"/>
              <a:t>May 2023</a:t>
            </a:r>
            <a:endParaRPr lang="en-US" altLang="en-US" dirty="0"/>
          </a:p>
        </p:txBody>
      </p:sp>
      <p:sp>
        <p:nvSpPr>
          <p:cNvPr id="3" name="Footer Placeholder 2">
            <a:extLst>
              <a:ext uri="{FF2B5EF4-FFF2-40B4-BE49-F238E27FC236}">
                <a16:creationId xmlns="" xmlns:a16="http://schemas.microsoft.com/office/drawing/2014/main" id="{B364E93B-4197-C216-3826-51BAEE2A507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4" name="Slide Number Placeholder 3">
            <a:extLst>
              <a:ext uri="{FF2B5EF4-FFF2-40B4-BE49-F238E27FC236}">
                <a16:creationId xmlns="" xmlns:a16="http://schemas.microsoft.com/office/drawing/2014/main" id="{0FB6D0F4-AFAA-2AE8-B4BC-EB399F863247}"/>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2</a:t>
            </a:fld>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a16="http://schemas.microsoft.com/office/drawing/2014/main" xmlns=""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xmlns=""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20</a:t>
            </a:fld>
            <a:endParaRPr lang="en-US" altLang="en-US" dirty="0"/>
          </a:p>
        </p:txBody>
      </p:sp>
      <p:sp>
        <p:nvSpPr>
          <p:cNvPr id="7" name="Title 1">
            <a:extLst>
              <a:ext uri="{FF2B5EF4-FFF2-40B4-BE49-F238E27FC236}">
                <a16:creationId xmlns:a16="http://schemas.microsoft.com/office/drawing/2014/main" xmlns="" id="{467C9B24-E7E8-8547-A1D0-E2535767BF70}"/>
              </a:ext>
            </a:extLst>
          </p:cNvPr>
          <p:cNvSpPr txBox="1">
            <a:spLocks/>
          </p:cNvSpPr>
          <p:nvPr/>
        </p:nvSpPr>
        <p:spPr bwMode="auto">
          <a:xfrm>
            <a:off x="685800" y="6858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altLang="ko-KR" sz="2800" dirty="0" smtClean="0"/>
              <a:t>Appendix</a:t>
            </a:r>
            <a:r>
              <a:rPr lang="en-US" sz="2800" dirty="0" smtClean="0"/>
              <a:t>: </a:t>
            </a:r>
            <a:r>
              <a:rPr lang="en-US" altLang="ko-KR" sz="2800" dirty="0" smtClean="0"/>
              <a:t>Discovery Channels for NB [1]</a:t>
            </a:r>
            <a:endParaRPr lang="en-US" sz="2800" dirty="0"/>
          </a:p>
        </p:txBody>
      </p:sp>
      <p:sp>
        <p:nvSpPr>
          <p:cNvPr id="13" name="Content Placeholder 2">
            <a:extLst>
              <a:ext uri="{FF2B5EF4-FFF2-40B4-BE49-F238E27FC236}">
                <a16:creationId xmlns:a16="http://schemas.microsoft.com/office/drawing/2014/main" xmlns="" id="{17B5FC9D-8C64-7546-A32A-342E09FEC5E1}"/>
              </a:ext>
            </a:extLst>
          </p:cNvPr>
          <p:cNvSpPr>
            <a:spLocks noGrp="1"/>
          </p:cNvSpPr>
          <p:nvPr>
            <p:ph idx="1"/>
          </p:nvPr>
        </p:nvSpPr>
        <p:spPr>
          <a:xfrm>
            <a:off x="609600" y="1371600"/>
            <a:ext cx="8001000" cy="4953000"/>
          </a:xfrm>
        </p:spPr>
        <p:txBody>
          <a:bodyPr/>
          <a:lstStyle/>
          <a:p>
            <a:pPr>
              <a:spcBef>
                <a:spcPts val="600"/>
              </a:spcBef>
              <a:spcAft>
                <a:spcPts val="600"/>
              </a:spcAft>
              <a:buFont typeface="Arial" panose="020B0604020202020204" pitchFamily="34" charset="0"/>
              <a:buChar char="•"/>
            </a:pPr>
            <a:r>
              <a:rPr lang="en-US" altLang="ko-KR" sz="1800" dirty="0"/>
              <a:t>Both native discovery and channel usage coordination use discovery channel for NB</a:t>
            </a:r>
          </a:p>
          <a:p>
            <a:pPr>
              <a:spcBef>
                <a:spcPts val="600"/>
              </a:spcBef>
              <a:spcAft>
                <a:spcPts val="600"/>
              </a:spcAft>
              <a:buFont typeface="Arial" panose="020B0604020202020204" pitchFamily="34" charset="0"/>
              <a:buChar char="•"/>
            </a:pPr>
            <a:r>
              <a:rPr lang="en-US" altLang="ko-KR" sz="1800" dirty="0"/>
              <a:t>2 possible NB channels in UNII-3 non-overlapping with 802.11</a:t>
            </a:r>
          </a:p>
          <a:p>
            <a:pPr marL="804863" lvl="2" indent="-263525">
              <a:spcBef>
                <a:spcPts val="600"/>
              </a:spcBef>
              <a:spcAft>
                <a:spcPts val="600"/>
              </a:spcAft>
              <a:buFont typeface="Arial" panose="020B0604020202020204" pitchFamily="34" charset="0"/>
              <a:buChar char="•"/>
            </a:pPr>
            <a:r>
              <a:rPr lang="en-US" altLang="ko-KR" sz="1600" dirty="0"/>
              <a:t>Good candidate as default channel for discovery</a:t>
            </a:r>
          </a:p>
          <a:p>
            <a:pPr lvl="1">
              <a:spcBef>
                <a:spcPts val="600"/>
              </a:spcBef>
              <a:spcAft>
                <a:spcPts val="600"/>
              </a:spcAft>
              <a:buFont typeface="Arial" panose="020B0604020202020204" pitchFamily="34" charset="0"/>
              <a:buChar char="•"/>
            </a:pPr>
            <a:endParaRPr lang="en-US" altLang="ko-KR" sz="1800" dirty="0"/>
          </a:p>
          <a:p>
            <a:pPr lvl="1">
              <a:spcBef>
                <a:spcPts val="600"/>
              </a:spcBef>
              <a:spcAft>
                <a:spcPts val="600"/>
              </a:spcAft>
              <a:buFont typeface="Arial" panose="020B0604020202020204" pitchFamily="34" charset="0"/>
              <a:buChar char="•"/>
            </a:pPr>
            <a:endParaRPr lang="en-US" altLang="ko-KR" sz="1800" dirty="0" smtClean="0"/>
          </a:p>
          <a:p>
            <a:pPr lvl="1">
              <a:spcBef>
                <a:spcPts val="600"/>
              </a:spcBef>
              <a:spcAft>
                <a:spcPts val="600"/>
              </a:spcAft>
              <a:buFont typeface="Arial" panose="020B0604020202020204" pitchFamily="34" charset="0"/>
              <a:buChar char="•"/>
            </a:pPr>
            <a:endParaRPr lang="en-US" altLang="ko-KR" sz="1800" dirty="0"/>
          </a:p>
          <a:p>
            <a:pPr lvl="1">
              <a:spcBef>
                <a:spcPts val="600"/>
              </a:spcBef>
              <a:spcAft>
                <a:spcPts val="600"/>
              </a:spcAft>
              <a:buFont typeface="Arial" panose="020B0604020202020204" pitchFamily="34" charset="0"/>
              <a:buChar char="•"/>
            </a:pPr>
            <a:endParaRPr lang="en-US" altLang="ko-KR" sz="1800" dirty="0" smtClean="0"/>
          </a:p>
          <a:p>
            <a:pPr lvl="1">
              <a:spcBef>
                <a:spcPts val="600"/>
              </a:spcBef>
              <a:spcAft>
                <a:spcPts val="600"/>
              </a:spcAft>
              <a:buFont typeface="Arial" panose="020B0604020202020204" pitchFamily="34" charset="0"/>
              <a:buChar char="•"/>
            </a:pPr>
            <a:endParaRPr lang="en-US" altLang="ko-KR" sz="1800" dirty="0"/>
          </a:p>
          <a:p>
            <a:pPr>
              <a:spcBef>
                <a:spcPts val="600"/>
              </a:spcBef>
              <a:spcAft>
                <a:spcPts val="600"/>
              </a:spcAft>
              <a:buFont typeface="Arial" panose="020B0604020202020204" pitchFamily="34" charset="0"/>
              <a:buChar char="•"/>
            </a:pPr>
            <a:endParaRPr lang="en-US" sz="2400" dirty="0" smtClean="0"/>
          </a:p>
          <a:p>
            <a:pPr lvl="1">
              <a:spcBef>
                <a:spcPts val="600"/>
              </a:spcBef>
              <a:spcAft>
                <a:spcPts val="600"/>
              </a:spcAft>
              <a:buFont typeface="Arial" panose="020B0604020202020204" pitchFamily="34" charset="0"/>
              <a:buChar char="•"/>
            </a:pPr>
            <a:endParaRPr lang="en-US" sz="2000" dirty="0" smtClean="0"/>
          </a:p>
          <a:p>
            <a:pPr lvl="1">
              <a:spcBef>
                <a:spcPts val="600"/>
              </a:spcBef>
              <a:spcAft>
                <a:spcPts val="600"/>
              </a:spcAft>
              <a:buFont typeface="Arial" panose="020B0604020202020204" pitchFamily="34" charset="0"/>
              <a:buChar char="•"/>
            </a:pPr>
            <a:endParaRPr lang="en-US" sz="2000" dirty="0"/>
          </a:p>
        </p:txBody>
      </p:sp>
      <p:pic>
        <p:nvPicPr>
          <p:cNvPr id="14" name="Picture 7">
            <a:extLst>
              <a:ext uri="{FF2B5EF4-FFF2-40B4-BE49-F238E27FC236}">
                <a16:creationId xmlns="" xmlns:a16="http://schemas.microsoft.com/office/drawing/2014/main" id="{B8A9B796-5586-1D6E-B412-BFF660ABCCD4}"/>
              </a:ext>
            </a:extLst>
          </p:cNvPr>
          <p:cNvPicPr>
            <a:picLocks noChangeAspect="1"/>
          </p:cNvPicPr>
          <p:nvPr/>
        </p:nvPicPr>
        <p:blipFill>
          <a:blip r:embed="rId2"/>
          <a:stretch>
            <a:fillRect/>
          </a:stretch>
        </p:blipFill>
        <p:spPr>
          <a:xfrm>
            <a:off x="992188" y="2940340"/>
            <a:ext cx="6705600" cy="1894893"/>
          </a:xfrm>
          <a:prstGeom prst="rect">
            <a:avLst/>
          </a:prstGeom>
        </p:spPr>
      </p:pic>
      <p:sp>
        <p:nvSpPr>
          <p:cNvPr id="15" name="Oval 9">
            <a:extLst>
              <a:ext uri="{FF2B5EF4-FFF2-40B4-BE49-F238E27FC236}">
                <a16:creationId xmlns="" xmlns:a16="http://schemas.microsoft.com/office/drawing/2014/main" id="{42857E74-6B1F-A7C1-0789-655397FC1B10}"/>
              </a:ext>
            </a:extLst>
          </p:cNvPr>
          <p:cNvSpPr/>
          <p:nvPr/>
        </p:nvSpPr>
        <p:spPr bwMode="auto">
          <a:xfrm>
            <a:off x="3352800" y="3768433"/>
            <a:ext cx="1142999" cy="1217613"/>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x-none"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15659796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smtClean="0"/>
              <a:t>Hongwon</a:t>
            </a:r>
            <a:r>
              <a:rPr lang="en-US" altLang="en-US" dirty="0"/>
              <a:t> </a:t>
            </a:r>
            <a:r>
              <a:rPr lang="en-US" altLang="en-US" dirty="0" smtClean="0"/>
              <a:t>Lee </a:t>
            </a:r>
            <a:r>
              <a:rPr lang="en-US" altLang="en-US" dirty="0"/>
              <a:t>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21</a:t>
            </a:fld>
            <a:endParaRPr lang="en-US" altLang="en-US" dirty="0"/>
          </a:p>
        </p:txBody>
      </p:sp>
      <p:sp>
        <p:nvSpPr>
          <p:cNvPr id="7" name="Title 1">
            <a:extLst>
              <a:ext uri="{FF2B5EF4-FFF2-40B4-BE49-F238E27FC236}">
                <a16:creationId xmlns="" xmlns:a16="http://schemas.microsoft.com/office/drawing/2014/main" id="{467C9B24-E7E8-8547-A1D0-E2535767BF70}"/>
              </a:ext>
            </a:extLst>
          </p:cNvPr>
          <p:cNvSpPr txBox="1">
            <a:spLocks/>
          </p:cNvSpPr>
          <p:nvPr/>
        </p:nvSpPr>
        <p:spPr bwMode="auto">
          <a:xfrm>
            <a:off x="685800" y="6858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800" dirty="0" smtClean="0"/>
              <a:t>Appendix; </a:t>
            </a:r>
            <a:r>
              <a:rPr lang="en-US" sz="2800" dirty="0" err="1" smtClean="0"/>
              <a:t>FiRa</a:t>
            </a:r>
            <a:r>
              <a:rPr lang="en-US" sz="2800" dirty="0" smtClean="0"/>
              <a:t> BLE OOB technical spec. summary</a:t>
            </a:r>
            <a:endParaRPr lang="en-US" sz="2800" dirty="0"/>
          </a:p>
        </p:txBody>
      </p:sp>
      <p:sp>
        <p:nvSpPr>
          <p:cNvPr id="9"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371600"/>
            <a:ext cx="8001000" cy="4953000"/>
          </a:xfrm>
        </p:spPr>
        <p:txBody>
          <a:bodyPr/>
          <a:lstStyle/>
          <a:p>
            <a:pPr marL="0" lvl="1" indent="0">
              <a:spcBef>
                <a:spcPts val="200"/>
              </a:spcBef>
              <a:spcAft>
                <a:spcPts val="600"/>
              </a:spcAft>
              <a:buNone/>
            </a:pPr>
            <a:r>
              <a:rPr lang="en-US" altLang="ko-KR" sz="1800" dirty="0" smtClean="0"/>
              <a:t>In BLE OOB Channel Technical Specification by </a:t>
            </a:r>
            <a:r>
              <a:rPr lang="en-US" altLang="ko-KR" sz="1800" dirty="0" err="1" smtClean="0"/>
              <a:t>FiRa</a:t>
            </a:r>
            <a:r>
              <a:rPr lang="en-US" altLang="ko-KR" sz="1800" dirty="0" smtClean="0"/>
              <a:t>, advertisement physical channel PDU type “ADV_IND” is used [4]</a:t>
            </a:r>
          </a:p>
          <a:p>
            <a:pPr marL="342900" lvl="1" indent="-342900">
              <a:spcBef>
                <a:spcPts val="200"/>
              </a:spcBef>
              <a:spcAft>
                <a:spcPts val="600"/>
              </a:spcAft>
              <a:buFont typeface="Arial" panose="020B0604020202020204" pitchFamily="34" charset="0"/>
              <a:buChar char="•"/>
            </a:pPr>
            <a:r>
              <a:rPr lang="en-US" altLang="ko-KR" sz="1800" dirty="0"/>
              <a:t>ADV_IND </a:t>
            </a:r>
            <a:r>
              <a:rPr lang="en-US" altLang="ko-KR" sz="1800" dirty="0" smtClean="0"/>
              <a:t>packet format is described in the below [5]</a:t>
            </a:r>
          </a:p>
          <a:p>
            <a:pPr marL="342900" lvl="1" indent="-342900">
              <a:spcBef>
                <a:spcPts val="200"/>
              </a:spcBef>
              <a:spcAft>
                <a:spcPts val="600"/>
              </a:spcAft>
              <a:buFont typeface="Arial" panose="020B0604020202020204" pitchFamily="34" charset="0"/>
              <a:buChar char="•"/>
            </a:pPr>
            <a:endParaRPr lang="en-US" altLang="ko-KR" sz="1800" dirty="0"/>
          </a:p>
          <a:p>
            <a:pPr marL="342900" lvl="1" indent="-342900">
              <a:spcBef>
                <a:spcPts val="200"/>
              </a:spcBef>
              <a:spcAft>
                <a:spcPts val="600"/>
              </a:spcAft>
              <a:buFont typeface="Arial" panose="020B0604020202020204" pitchFamily="34" charset="0"/>
              <a:buChar char="•"/>
            </a:pPr>
            <a:endParaRPr lang="en-US" altLang="ko-KR" sz="1800" dirty="0" smtClean="0"/>
          </a:p>
          <a:p>
            <a:pPr marL="342900" lvl="1" indent="-342900">
              <a:spcBef>
                <a:spcPts val="200"/>
              </a:spcBef>
              <a:spcAft>
                <a:spcPts val="600"/>
              </a:spcAft>
              <a:buFont typeface="Arial" panose="020B0604020202020204" pitchFamily="34" charset="0"/>
              <a:buChar char="•"/>
            </a:pPr>
            <a:endParaRPr lang="en-US" altLang="ko-KR" sz="1800" dirty="0"/>
          </a:p>
          <a:p>
            <a:pPr marL="685800" lvl="2" indent="-342900">
              <a:spcBef>
                <a:spcPts val="200"/>
              </a:spcBef>
              <a:spcAft>
                <a:spcPts val="600"/>
              </a:spcAft>
              <a:buFont typeface="Arial" panose="020B0604020202020204" pitchFamily="34" charset="0"/>
              <a:buChar char="•"/>
            </a:pPr>
            <a:r>
              <a:rPr lang="en-US" altLang="ko-KR" sz="1400" dirty="0" err="1" smtClean="0"/>
              <a:t>AdvA</a:t>
            </a:r>
            <a:r>
              <a:rPr lang="en-US" altLang="ko-KR" sz="1400" dirty="0" smtClean="0"/>
              <a:t> field shall contains the advertiser’s public address or random address</a:t>
            </a:r>
          </a:p>
          <a:p>
            <a:pPr marL="685800" lvl="2" indent="-342900">
              <a:spcBef>
                <a:spcPts val="200"/>
              </a:spcBef>
              <a:spcAft>
                <a:spcPts val="600"/>
              </a:spcAft>
              <a:buFont typeface="Arial" panose="020B0604020202020204" pitchFamily="34" charset="0"/>
              <a:buChar char="•"/>
            </a:pPr>
            <a:r>
              <a:rPr lang="en-US" altLang="ko-KR" sz="1400" dirty="0" err="1" smtClean="0"/>
              <a:t>AdvData</a:t>
            </a:r>
            <a:r>
              <a:rPr lang="en-US" altLang="ko-KR" sz="1400" dirty="0" smtClean="0"/>
              <a:t> field, if not empty, shall contain Advertising Data from the advertiser’s Host</a:t>
            </a:r>
          </a:p>
          <a:p>
            <a:pPr marL="342900" lvl="1" indent="-342900">
              <a:spcBef>
                <a:spcPts val="200"/>
              </a:spcBef>
              <a:spcAft>
                <a:spcPts val="600"/>
              </a:spcAft>
              <a:buFont typeface="Arial" panose="020B0604020202020204" pitchFamily="34" charset="0"/>
              <a:buChar char="•"/>
            </a:pPr>
            <a:r>
              <a:rPr lang="en-US" altLang="ko-KR" sz="1800" dirty="0" err="1" smtClean="0"/>
              <a:t>AdvData</a:t>
            </a:r>
            <a:r>
              <a:rPr lang="en-US" altLang="ko-KR" sz="1800" dirty="0" smtClean="0"/>
              <a:t> in ADV_IND may contain advertising data such as device friendly name, service UUID, vendor specific data and so on</a:t>
            </a:r>
          </a:p>
          <a:p>
            <a:pPr marL="342900" lvl="1" indent="-342900">
              <a:spcBef>
                <a:spcPts val="200"/>
              </a:spcBef>
              <a:spcAft>
                <a:spcPts val="600"/>
              </a:spcAft>
              <a:buFont typeface="Arial" panose="020B0604020202020204" pitchFamily="34" charset="0"/>
              <a:buChar char="•"/>
            </a:pPr>
            <a:r>
              <a:rPr lang="en-US" altLang="ko-KR" sz="1800" dirty="0" smtClean="0"/>
              <a:t>ADV_IND packet is not transmitted as peer-to-peer but broadcasted in advertisement channel</a:t>
            </a:r>
          </a:p>
          <a:p>
            <a:pPr marL="342900" lvl="1" indent="-342900">
              <a:spcBef>
                <a:spcPts val="200"/>
              </a:spcBef>
              <a:spcAft>
                <a:spcPts val="600"/>
              </a:spcAft>
              <a:buFont typeface="Arial" panose="020B0604020202020204" pitchFamily="34" charset="0"/>
              <a:buChar char="•"/>
            </a:pPr>
            <a:r>
              <a:rPr lang="en-US" altLang="ko-KR" sz="1800" dirty="0" smtClean="0"/>
              <a:t>Through this, </a:t>
            </a:r>
            <a:r>
              <a:rPr lang="en-US" altLang="ko-KR" sz="1800" dirty="0" err="1" smtClean="0"/>
              <a:t>FiRa</a:t>
            </a:r>
            <a:r>
              <a:rPr lang="en-US" altLang="ko-KR" sz="1800" dirty="0" smtClean="0"/>
              <a:t> would cover various use cases for initialization and session setup</a:t>
            </a:r>
            <a:endParaRPr lang="en-US" altLang="ko-KR" sz="1800" dirty="0"/>
          </a:p>
        </p:txBody>
      </p:sp>
      <p:pic>
        <p:nvPicPr>
          <p:cNvPr id="2" name="그림 1"/>
          <p:cNvPicPr>
            <a:picLocks noChangeAspect="1"/>
          </p:cNvPicPr>
          <p:nvPr/>
        </p:nvPicPr>
        <p:blipFill>
          <a:blip r:embed="rId2"/>
          <a:stretch>
            <a:fillRect/>
          </a:stretch>
        </p:blipFill>
        <p:spPr>
          <a:xfrm>
            <a:off x="1371599" y="2350008"/>
            <a:ext cx="2617009" cy="1219200"/>
          </a:xfrm>
          <a:prstGeom prst="rect">
            <a:avLst/>
          </a:prstGeom>
        </p:spPr>
      </p:pic>
    </p:spTree>
    <p:extLst>
      <p:ext uri="{BB962C8B-B14F-4D97-AF65-F5344CB8AC3E}">
        <p14:creationId xmlns:p14="http://schemas.microsoft.com/office/powerpoint/2010/main" val="338451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7C9B24-E7E8-8547-A1D0-E2535767BF70}"/>
              </a:ext>
            </a:extLst>
          </p:cNvPr>
          <p:cNvSpPr>
            <a:spLocks noGrp="1"/>
          </p:cNvSpPr>
          <p:nvPr>
            <p:ph type="title"/>
          </p:nvPr>
        </p:nvSpPr>
        <p:spPr/>
        <p:txBody>
          <a:bodyPr/>
          <a:lstStyle/>
          <a:p>
            <a:r>
              <a:rPr lang="en-US" dirty="0"/>
              <a:t>Related Contributions</a:t>
            </a:r>
          </a:p>
        </p:txBody>
      </p:sp>
      <p:sp>
        <p:nvSpPr>
          <p:cNvPr id="3"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2133600"/>
            <a:ext cx="8001000" cy="4190999"/>
          </a:xfrm>
        </p:spPr>
        <p:txBody>
          <a:bodyPr/>
          <a:lstStyle/>
          <a:p>
            <a:pPr>
              <a:spcBef>
                <a:spcPts val="600"/>
              </a:spcBef>
              <a:spcAft>
                <a:spcPts val="600"/>
              </a:spcAft>
              <a:buFont typeface="Arial" panose="020B0604020202020204" pitchFamily="34" charset="0"/>
              <a:buChar char="•"/>
            </a:pPr>
            <a:r>
              <a:rPr lang="en-US" altLang="ko-KR" sz="1800" dirty="0" smtClean="0"/>
              <a:t>[1] </a:t>
            </a:r>
            <a:r>
              <a:rPr lang="en-US" altLang="en-US" sz="1800" dirty="0"/>
              <a:t>NBA-MMS-UWB Native Discovery Concept</a:t>
            </a:r>
            <a:endParaRPr lang="en-US" altLang="ko-KR" sz="1800" dirty="0"/>
          </a:p>
          <a:p>
            <a:pPr lvl="1">
              <a:spcBef>
                <a:spcPts val="600"/>
              </a:spcBef>
              <a:spcAft>
                <a:spcPts val="600"/>
              </a:spcAft>
              <a:buFont typeface="Arial" panose="020B0604020202020204" pitchFamily="34" charset="0"/>
              <a:buChar char="•"/>
            </a:pPr>
            <a:r>
              <a:rPr lang="en-US" altLang="ko-KR" sz="1400" dirty="0"/>
              <a:t>A. Krebs (Apple) et al., </a:t>
            </a:r>
            <a:r>
              <a:rPr lang="en-US" altLang="ko-KR" sz="1400" dirty="0" smtClean="0"/>
              <a:t>Jan. 2023</a:t>
            </a:r>
          </a:p>
          <a:p>
            <a:pPr marL="342900" lvl="1" indent="-342900">
              <a:spcBef>
                <a:spcPts val="600"/>
              </a:spcBef>
              <a:spcAft>
                <a:spcPts val="600"/>
              </a:spcAft>
              <a:buFont typeface="Arial" panose="020B0604020202020204" pitchFamily="34" charset="0"/>
              <a:buChar char="•"/>
            </a:pPr>
            <a:r>
              <a:rPr lang="en-US" sz="1800" dirty="0"/>
              <a:t>[2] NBA-MMS-UWB ranging text proposal for 15.4ab TFD</a:t>
            </a:r>
          </a:p>
          <a:p>
            <a:pPr lvl="1">
              <a:spcBef>
                <a:spcPts val="600"/>
              </a:spcBef>
              <a:spcAft>
                <a:spcPts val="600"/>
              </a:spcAft>
              <a:buFont typeface="Arial" panose="020B0604020202020204" pitchFamily="34" charset="0"/>
              <a:buChar char="•"/>
            </a:pPr>
            <a:r>
              <a:rPr lang="en-US" altLang="ko-KR" sz="1400" dirty="0" smtClean="0"/>
              <a:t>A. Krebs (Apple) et </a:t>
            </a:r>
            <a:r>
              <a:rPr lang="en-US" altLang="ko-KR" sz="1400" dirty="0"/>
              <a:t>al., Nov. </a:t>
            </a:r>
            <a:r>
              <a:rPr lang="en-US" altLang="ko-KR" sz="1400" dirty="0" smtClean="0"/>
              <a:t>2022</a:t>
            </a:r>
          </a:p>
          <a:p>
            <a:pPr marL="342900" lvl="1" indent="-342900">
              <a:spcBef>
                <a:spcPts val="600"/>
              </a:spcBef>
              <a:spcAft>
                <a:spcPts val="600"/>
              </a:spcAft>
              <a:buFont typeface="Arial" panose="020B0604020202020204" pitchFamily="34" charset="0"/>
              <a:buChar char="•"/>
            </a:pPr>
            <a:r>
              <a:rPr lang="en-US" altLang="ko-KR" sz="1800" dirty="0"/>
              <a:t>[3] </a:t>
            </a:r>
            <a:r>
              <a:rPr lang="en-US" altLang="ko-KR" sz="1800" dirty="0" smtClean="0"/>
              <a:t>NBA-MMS-UWB compressed </a:t>
            </a:r>
            <a:r>
              <a:rPr lang="en-US" altLang="ko-KR" sz="1800" dirty="0" err="1" smtClean="0"/>
              <a:t>psdu</a:t>
            </a:r>
            <a:r>
              <a:rPr lang="en-US" altLang="ko-KR" sz="1800" dirty="0" smtClean="0"/>
              <a:t> details</a:t>
            </a:r>
          </a:p>
          <a:p>
            <a:pPr lvl="1">
              <a:spcBef>
                <a:spcPts val="600"/>
              </a:spcBef>
              <a:spcAft>
                <a:spcPts val="600"/>
              </a:spcAft>
              <a:buFont typeface="Arial" panose="020B0604020202020204" pitchFamily="34" charset="0"/>
              <a:buChar char="•"/>
            </a:pPr>
            <a:r>
              <a:rPr lang="en-US" altLang="ko-KR" sz="1400" dirty="0"/>
              <a:t>A. Krebs (Apple) et al., </a:t>
            </a:r>
            <a:r>
              <a:rPr lang="en-US" altLang="ko-KR" sz="1400" dirty="0" smtClean="0"/>
              <a:t>May. 2023</a:t>
            </a:r>
          </a:p>
          <a:p>
            <a:pPr marL="342900" lvl="1" indent="-342900">
              <a:spcBef>
                <a:spcPts val="600"/>
              </a:spcBef>
              <a:spcAft>
                <a:spcPts val="600"/>
              </a:spcAft>
              <a:buFont typeface="Arial" panose="020B0604020202020204" pitchFamily="34" charset="0"/>
              <a:buChar char="•"/>
            </a:pPr>
            <a:r>
              <a:rPr lang="en-US" altLang="ko-KR" sz="1800" dirty="0"/>
              <a:t>[6] </a:t>
            </a:r>
            <a:r>
              <a:rPr lang="en-US" altLang="en-US" sz="1800" dirty="0"/>
              <a:t>Updates on </a:t>
            </a:r>
            <a:r>
              <a:rPr lang="en-US" altLang="ko-KR" sz="1800" dirty="0">
                <a:sym typeface="Times New Roman"/>
              </a:rPr>
              <a:t>UWB Discovery and Association</a:t>
            </a:r>
            <a:endParaRPr lang="en-US" altLang="ko-KR" sz="1800" dirty="0"/>
          </a:p>
          <a:p>
            <a:pPr lvl="1">
              <a:spcBef>
                <a:spcPts val="600"/>
              </a:spcBef>
              <a:spcAft>
                <a:spcPts val="600"/>
              </a:spcAft>
              <a:buFont typeface="Arial" panose="020B0604020202020204" pitchFamily="34" charset="0"/>
              <a:buChar char="•"/>
            </a:pPr>
            <a:r>
              <a:rPr lang="en-US" altLang="ko-KR" sz="1400" dirty="0" err="1" smtClean="0"/>
              <a:t>K,Yoon</a:t>
            </a:r>
            <a:r>
              <a:rPr lang="en-US" altLang="ko-KR" sz="1400" dirty="0" smtClean="0"/>
              <a:t> (Meta), et al., Mar. 2023	</a:t>
            </a:r>
          </a:p>
          <a:p>
            <a:pPr marL="457200" lvl="1" indent="0">
              <a:spcBef>
                <a:spcPts val="600"/>
              </a:spcBef>
              <a:spcAft>
                <a:spcPts val="600"/>
              </a:spcAft>
              <a:buNone/>
            </a:pPr>
            <a:r>
              <a:rPr lang="en-US" sz="1400" dirty="0" smtClean="0"/>
              <a:t> </a:t>
            </a:r>
            <a:endParaRPr lang="en-US" sz="1400" dirty="0"/>
          </a:p>
        </p:txBody>
      </p:sp>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3</a:t>
            </a:fld>
            <a:endParaRPr lang="en-US" altLang="en-US" dirty="0"/>
          </a:p>
        </p:txBody>
      </p:sp>
    </p:spTree>
    <p:extLst>
      <p:ext uri="{BB962C8B-B14F-4D97-AF65-F5344CB8AC3E}">
        <p14:creationId xmlns:p14="http://schemas.microsoft.com/office/powerpoint/2010/main" val="27011989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4</a:t>
            </a:fld>
            <a:endParaRPr lang="en-US" altLang="en-US" dirty="0"/>
          </a:p>
        </p:txBody>
      </p:sp>
      <p:sp>
        <p:nvSpPr>
          <p:cNvPr id="7" name="Title 1">
            <a:extLst>
              <a:ext uri="{FF2B5EF4-FFF2-40B4-BE49-F238E27FC236}">
                <a16:creationId xmlns="" xmlns:a16="http://schemas.microsoft.com/office/drawing/2014/main" id="{467C9B24-E7E8-8547-A1D0-E2535767BF70}"/>
              </a:ext>
            </a:extLst>
          </p:cNvPr>
          <p:cNvSpPr txBox="1">
            <a:spLocks/>
          </p:cNvSpPr>
          <p:nvPr/>
        </p:nvSpPr>
        <p:spPr bwMode="auto">
          <a:xfrm>
            <a:off x="685800" y="6858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800" dirty="0" smtClean="0"/>
              <a:t>Background</a:t>
            </a:r>
            <a:endParaRPr lang="en-US" sz="2800" dirty="0"/>
          </a:p>
        </p:txBody>
      </p:sp>
      <p:sp>
        <p:nvSpPr>
          <p:cNvPr id="9"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447800"/>
            <a:ext cx="8001000" cy="4953000"/>
          </a:xfrm>
        </p:spPr>
        <p:txBody>
          <a:bodyPr/>
          <a:lstStyle/>
          <a:p>
            <a:pPr marL="0" lvl="1" indent="0">
              <a:spcBef>
                <a:spcPts val="200"/>
              </a:spcBef>
              <a:spcAft>
                <a:spcPts val="600"/>
              </a:spcAft>
              <a:buNone/>
            </a:pPr>
            <a:r>
              <a:rPr lang="en-US" altLang="ko-KR" sz="1800" dirty="0" smtClean="0"/>
              <a:t>According to NBA-UWB MMS compressed </a:t>
            </a:r>
            <a:r>
              <a:rPr lang="en-US" altLang="ko-KR" sz="1800" dirty="0" err="1" smtClean="0"/>
              <a:t>psdu</a:t>
            </a:r>
            <a:r>
              <a:rPr lang="en-US" altLang="ko-KR" sz="1800" dirty="0" smtClean="0"/>
              <a:t> details[3], it is mentioned that ADV-POLL is used only for private advertisement</a:t>
            </a:r>
          </a:p>
          <a:p>
            <a:pPr marL="342900" lvl="1" indent="-342900">
              <a:spcBef>
                <a:spcPts val="200"/>
              </a:spcBef>
              <a:spcAft>
                <a:spcPts val="600"/>
              </a:spcAft>
              <a:buFont typeface="Arial" panose="020B0604020202020204" pitchFamily="34" charset="0"/>
              <a:buChar char="•"/>
            </a:pPr>
            <a:r>
              <a:rPr lang="en-US" altLang="ko-KR" sz="1800" dirty="0" smtClean="0"/>
              <a:t>This </a:t>
            </a:r>
            <a:r>
              <a:rPr lang="en-US" altLang="ko-KR" sz="1800" dirty="0"/>
              <a:t>is good method to </a:t>
            </a:r>
            <a:r>
              <a:rPr lang="en-US" altLang="ko-KR" sz="1800" dirty="0" smtClean="0"/>
              <a:t>protect </a:t>
            </a:r>
            <a:r>
              <a:rPr lang="en-US" altLang="ko-KR" sz="1800" dirty="0"/>
              <a:t>device fingerprint like information owned by a </a:t>
            </a:r>
            <a:r>
              <a:rPr lang="en-US" altLang="ko-KR" sz="1800" dirty="0" smtClean="0"/>
              <a:t>person</a:t>
            </a:r>
          </a:p>
          <a:p>
            <a:pPr marL="342900" lvl="1" indent="-342900">
              <a:spcBef>
                <a:spcPts val="200"/>
              </a:spcBef>
              <a:spcAft>
                <a:spcPts val="600"/>
              </a:spcAft>
              <a:buFont typeface="Arial" panose="020B0604020202020204" pitchFamily="34" charset="0"/>
              <a:buChar char="•"/>
            </a:pPr>
            <a:r>
              <a:rPr lang="en-US" altLang="ko-KR" sz="1800" dirty="0" smtClean="0"/>
              <a:t>However, some public infrastructure use cases such as mobile payment, social distancing, and so on </a:t>
            </a:r>
            <a:r>
              <a:rPr lang="en-US" altLang="ko-KR" sz="1800" smtClean="0"/>
              <a:t>may not be </a:t>
            </a:r>
            <a:r>
              <a:rPr lang="en-US" altLang="ko-KR" sz="1800" dirty="0" smtClean="0"/>
              <a:t>covered by</a:t>
            </a:r>
            <a:r>
              <a:rPr lang="ko-KR" altLang="en-US" sz="1800" smtClean="0"/>
              <a:t> </a:t>
            </a:r>
            <a:r>
              <a:rPr lang="en-US" altLang="ko-KR" sz="1800" dirty="0" smtClean="0"/>
              <a:t>using this private advertisement</a:t>
            </a:r>
          </a:p>
          <a:p>
            <a:pPr marL="0" lvl="1" indent="0">
              <a:spcBef>
                <a:spcPts val="200"/>
              </a:spcBef>
              <a:spcAft>
                <a:spcPts val="600"/>
              </a:spcAft>
              <a:buNone/>
            </a:pPr>
            <a:r>
              <a:rPr lang="en-US" altLang="ko-KR" sz="1800" dirty="0"/>
              <a:t>We believe </a:t>
            </a:r>
            <a:r>
              <a:rPr lang="en-US" altLang="ko-KR" sz="1800" dirty="0" smtClean="0"/>
              <a:t>public(non-private) advertisement </a:t>
            </a:r>
            <a:r>
              <a:rPr lang="en-US" altLang="ko-KR" sz="1800" dirty="0"/>
              <a:t>method is optionally necessary for various use cases</a:t>
            </a:r>
          </a:p>
          <a:p>
            <a:pPr marL="342900" lvl="1" indent="-342900">
              <a:spcBef>
                <a:spcPts val="200"/>
              </a:spcBef>
              <a:spcAft>
                <a:spcPts val="200"/>
              </a:spcAft>
              <a:buFont typeface="Arial" panose="020B0604020202020204" pitchFamily="34" charset="0"/>
              <a:buChar char="•"/>
            </a:pPr>
            <a:r>
              <a:rPr lang="en-US" altLang="ko-KR" sz="1800" dirty="0" smtClean="0"/>
              <a:t>If we see </a:t>
            </a:r>
            <a:r>
              <a:rPr lang="en-US" altLang="ko-KR" sz="1800" dirty="0" err="1" smtClean="0"/>
              <a:t>FiRa</a:t>
            </a:r>
            <a:r>
              <a:rPr lang="en-US" altLang="ko-KR" sz="1800" dirty="0" smtClean="0"/>
              <a:t> which is UWB application standard, “Bluetooth </a:t>
            </a:r>
            <a:r>
              <a:rPr lang="en-US" altLang="ko-KR" sz="1800" dirty="0"/>
              <a:t>Low Energy OOB Channel Technical </a:t>
            </a:r>
            <a:r>
              <a:rPr lang="en-US" altLang="ko-KR" sz="1800" dirty="0" smtClean="0"/>
              <a:t>Specification” to support initialization and session setup is defined and this standard supports public advertisement method to cover use cases that are popularized [4]</a:t>
            </a:r>
            <a:endParaRPr lang="en-US" sz="1800" dirty="0" smtClean="0"/>
          </a:p>
        </p:txBody>
      </p:sp>
    </p:spTree>
    <p:extLst>
      <p:ext uri="{BB962C8B-B14F-4D97-AF65-F5344CB8AC3E}">
        <p14:creationId xmlns:p14="http://schemas.microsoft.com/office/powerpoint/2010/main" val="38411722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smtClean="0"/>
              <a:t>Hongwon</a:t>
            </a:r>
            <a:r>
              <a:rPr lang="en-US" altLang="en-US" dirty="0"/>
              <a:t> </a:t>
            </a:r>
            <a:r>
              <a:rPr lang="en-US" altLang="en-US" dirty="0" smtClean="0"/>
              <a:t>Lee </a:t>
            </a:r>
            <a:r>
              <a:rPr lang="en-US" altLang="en-US" dirty="0"/>
              <a:t>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5</a:t>
            </a:fld>
            <a:endParaRPr lang="en-US" altLang="en-US" dirty="0"/>
          </a:p>
        </p:txBody>
      </p:sp>
      <p:sp>
        <p:nvSpPr>
          <p:cNvPr id="7" name="Title 1">
            <a:extLst>
              <a:ext uri="{FF2B5EF4-FFF2-40B4-BE49-F238E27FC236}">
                <a16:creationId xmlns="" xmlns:a16="http://schemas.microsoft.com/office/drawing/2014/main" id="{467C9B24-E7E8-8547-A1D0-E2535767BF70}"/>
              </a:ext>
            </a:extLst>
          </p:cNvPr>
          <p:cNvSpPr txBox="1">
            <a:spLocks/>
          </p:cNvSpPr>
          <p:nvPr/>
        </p:nvSpPr>
        <p:spPr bwMode="auto">
          <a:xfrm>
            <a:off x="685800" y="6858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800" dirty="0" smtClean="0"/>
              <a:t>Native Discovery Use cases – public advertisement</a:t>
            </a:r>
            <a:endParaRPr lang="en-US" sz="2800" dirty="0"/>
          </a:p>
        </p:txBody>
      </p:sp>
      <p:sp>
        <p:nvSpPr>
          <p:cNvPr id="8" name="타원 7"/>
          <p:cNvSpPr/>
          <p:nvPr/>
        </p:nvSpPr>
        <p:spPr bwMode="auto">
          <a:xfrm>
            <a:off x="2057400" y="2438400"/>
            <a:ext cx="4876800" cy="3886200"/>
          </a:xfrm>
          <a:prstGeom prst="ellipse">
            <a:avLst/>
          </a:prstGeom>
          <a:solidFill>
            <a:srgbClr val="E6E7E8"/>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pic>
        <p:nvPicPr>
          <p:cNvPr id="10" name="그림 9"/>
          <p:cNvPicPr>
            <a:picLocks noChangeAspect="1"/>
          </p:cNvPicPr>
          <p:nvPr/>
        </p:nvPicPr>
        <p:blipFill>
          <a:blip r:embed="rId2"/>
          <a:stretch>
            <a:fillRect/>
          </a:stretch>
        </p:blipFill>
        <p:spPr>
          <a:xfrm>
            <a:off x="3833812" y="2880310"/>
            <a:ext cx="1552575" cy="876300"/>
          </a:xfrm>
          <a:prstGeom prst="rect">
            <a:avLst/>
          </a:prstGeom>
        </p:spPr>
      </p:pic>
      <p:cxnSp>
        <p:nvCxnSpPr>
          <p:cNvPr id="12" name="직선 연결선 11"/>
          <p:cNvCxnSpPr/>
          <p:nvPr/>
        </p:nvCxnSpPr>
        <p:spPr bwMode="auto">
          <a:xfrm>
            <a:off x="2785809" y="3007521"/>
            <a:ext cx="1724209" cy="1514208"/>
          </a:xfrm>
          <a:prstGeom prst="line">
            <a:avLst/>
          </a:prstGeom>
          <a:solidFill>
            <a:schemeClr val="accent1"/>
          </a:solidFill>
          <a:ln w="12700" cap="flat" cmpd="sng" algn="ctr">
            <a:solidFill>
              <a:schemeClr val="bg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직선 연결선 13"/>
          <p:cNvCxnSpPr>
            <a:endCxn id="8" idx="7"/>
          </p:cNvCxnSpPr>
          <p:nvPr/>
        </p:nvCxnSpPr>
        <p:spPr bwMode="auto">
          <a:xfrm flipV="1">
            <a:off x="4495800" y="3007521"/>
            <a:ext cx="1724209" cy="1514208"/>
          </a:xfrm>
          <a:prstGeom prst="line">
            <a:avLst/>
          </a:prstGeom>
          <a:solidFill>
            <a:schemeClr val="accent1"/>
          </a:solidFill>
          <a:ln w="12700" cap="flat" cmpd="sng" algn="ctr">
            <a:solidFill>
              <a:schemeClr val="bg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직선 연결선 17"/>
          <p:cNvCxnSpPr>
            <a:endCxn id="8" idx="4"/>
          </p:cNvCxnSpPr>
          <p:nvPr/>
        </p:nvCxnSpPr>
        <p:spPr bwMode="auto">
          <a:xfrm flipH="1">
            <a:off x="4495800" y="4521729"/>
            <a:ext cx="14218" cy="1802871"/>
          </a:xfrm>
          <a:prstGeom prst="line">
            <a:avLst/>
          </a:prstGeom>
          <a:solidFill>
            <a:schemeClr val="accent1"/>
          </a:solidFill>
          <a:ln w="12700" cap="flat" cmpd="sng" algn="ctr">
            <a:solidFill>
              <a:schemeClr val="bg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2" name="그림 21"/>
          <p:cNvPicPr>
            <a:picLocks noChangeAspect="1"/>
          </p:cNvPicPr>
          <p:nvPr/>
        </p:nvPicPr>
        <p:blipFill>
          <a:blip r:embed="rId3"/>
          <a:stretch>
            <a:fillRect/>
          </a:stretch>
        </p:blipFill>
        <p:spPr>
          <a:xfrm>
            <a:off x="2738621" y="4325731"/>
            <a:ext cx="1095375" cy="952500"/>
          </a:xfrm>
          <a:prstGeom prst="rect">
            <a:avLst/>
          </a:prstGeom>
        </p:spPr>
      </p:pic>
      <p:pic>
        <p:nvPicPr>
          <p:cNvPr id="23" name="그림 22"/>
          <p:cNvPicPr>
            <a:picLocks noChangeAspect="1"/>
          </p:cNvPicPr>
          <p:nvPr/>
        </p:nvPicPr>
        <p:blipFill>
          <a:blip r:embed="rId4"/>
          <a:stretch>
            <a:fillRect/>
          </a:stretch>
        </p:blipFill>
        <p:spPr>
          <a:xfrm rot="5400000">
            <a:off x="5126221" y="4187619"/>
            <a:ext cx="981075" cy="1257300"/>
          </a:xfrm>
          <a:prstGeom prst="rect">
            <a:avLst/>
          </a:prstGeom>
        </p:spPr>
      </p:pic>
      <p:sp>
        <p:nvSpPr>
          <p:cNvPr id="24"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447800"/>
            <a:ext cx="8001000" cy="4953000"/>
          </a:xfrm>
        </p:spPr>
        <p:txBody>
          <a:bodyPr/>
          <a:lstStyle/>
          <a:p>
            <a:pPr marL="0" lvl="1" indent="0">
              <a:spcBef>
                <a:spcPts val="200"/>
              </a:spcBef>
              <a:spcAft>
                <a:spcPts val="600"/>
              </a:spcAft>
              <a:buNone/>
            </a:pPr>
            <a:r>
              <a:rPr lang="en-US" altLang="ko-KR" sz="1800" dirty="0" smtClean="0"/>
              <a:t>There are several use cases using public(non-private) advertisement for public infrastructure such as mobile payment, social distancing, transportation payment and so on</a:t>
            </a:r>
            <a:endParaRPr lang="en-US" sz="1800" dirty="0" smtClean="0"/>
          </a:p>
        </p:txBody>
      </p:sp>
    </p:spTree>
    <p:extLst>
      <p:ext uri="{BB962C8B-B14F-4D97-AF65-F5344CB8AC3E}">
        <p14:creationId xmlns:p14="http://schemas.microsoft.com/office/powerpoint/2010/main" val="11365346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7C9B24-E7E8-8547-A1D0-E2535767BF70}"/>
              </a:ext>
            </a:extLst>
          </p:cNvPr>
          <p:cNvSpPr>
            <a:spLocks noGrp="1"/>
          </p:cNvSpPr>
          <p:nvPr>
            <p:ph type="title"/>
          </p:nvPr>
        </p:nvSpPr>
        <p:spPr>
          <a:xfrm>
            <a:off x="685800" y="685800"/>
            <a:ext cx="7772400" cy="533400"/>
          </a:xfrm>
        </p:spPr>
        <p:txBody>
          <a:bodyPr/>
          <a:lstStyle/>
          <a:p>
            <a:r>
              <a:rPr lang="en-US" sz="2800" dirty="0" smtClean="0"/>
              <a:t>Recap: Native Discovery Concept [1][2]</a:t>
            </a:r>
            <a:endParaRPr lang="en-US" sz="2800" dirty="0"/>
          </a:p>
        </p:txBody>
      </p:sp>
      <p:sp>
        <p:nvSpPr>
          <p:cNvPr id="3"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291135"/>
            <a:ext cx="8077200" cy="4953000"/>
          </a:xfrm>
        </p:spPr>
        <p:txBody>
          <a:bodyPr/>
          <a:lstStyle/>
          <a:p>
            <a:pPr>
              <a:spcBef>
                <a:spcPts val="600"/>
              </a:spcBef>
              <a:spcAft>
                <a:spcPts val="600"/>
              </a:spcAft>
              <a:buFont typeface="Arial" panose="020B0604020202020204" pitchFamily="34" charset="0"/>
              <a:buChar char="•"/>
            </a:pPr>
            <a:endParaRPr lang="en-US" sz="2400" dirty="0" smtClean="0"/>
          </a:p>
          <a:p>
            <a:pPr>
              <a:spcBef>
                <a:spcPts val="600"/>
              </a:spcBef>
              <a:spcAft>
                <a:spcPts val="600"/>
              </a:spcAft>
              <a:buFont typeface="Arial" panose="020B0604020202020204" pitchFamily="34" charset="0"/>
              <a:buChar char="•"/>
            </a:pPr>
            <a:endParaRPr lang="en-US" sz="2400" dirty="0"/>
          </a:p>
          <a:p>
            <a:pPr>
              <a:spcBef>
                <a:spcPts val="600"/>
              </a:spcBef>
              <a:spcAft>
                <a:spcPts val="600"/>
              </a:spcAft>
              <a:buFont typeface="Arial" panose="020B0604020202020204" pitchFamily="34" charset="0"/>
              <a:buChar char="•"/>
            </a:pPr>
            <a:endParaRPr lang="en-US" sz="2400" dirty="0" smtClean="0"/>
          </a:p>
          <a:p>
            <a:pPr>
              <a:spcBef>
                <a:spcPts val="600"/>
              </a:spcBef>
              <a:spcAft>
                <a:spcPts val="600"/>
              </a:spcAft>
              <a:buFont typeface="Arial" panose="020B0604020202020204" pitchFamily="34" charset="0"/>
              <a:buChar char="•"/>
            </a:pPr>
            <a:endParaRPr lang="en-US" sz="2400" dirty="0"/>
          </a:p>
          <a:p>
            <a:pPr>
              <a:spcBef>
                <a:spcPts val="600"/>
              </a:spcBef>
              <a:spcAft>
                <a:spcPts val="600"/>
              </a:spcAft>
              <a:buFont typeface="Arial" panose="020B0604020202020204" pitchFamily="34" charset="0"/>
              <a:buChar char="•"/>
            </a:pPr>
            <a:r>
              <a:rPr lang="en-US" sz="1800" dirty="0" smtClean="0"/>
              <a:t>In [1], Native Discovery Concept is introduced</a:t>
            </a:r>
          </a:p>
          <a:p>
            <a:pPr>
              <a:spcBef>
                <a:spcPts val="600"/>
              </a:spcBef>
              <a:spcAft>
                <a:spcPts val="600"/>
              </a:spcAft>
              <a:buFont typeface="Arial" panose="020B0604020202020204" pitchFamily="34" charset="0"/>
              <a:buChar char="•"/>
            </a:pPr>
            <a:r>
              <a:rPr lang="en-US" sz="1800" dirty="0" smtClean="0"/>
              <a:t>To start an NBA-MMS-UWB ranging session, a pair of initiator and responder devices may engage in a initialization and setup phase [2]</a:t>
            </a:r>
          </a:p>
          <a:p>
            <a:pPr marL="804863" lvl="2" indent="-263525">
              <a:spcBef>
                <a:spcPts val="600"/>
              </a:spcBef>
              <a:spcAft>
                <a:spcPts val="600"/>
              </a:spcAft>
              <a:buFont typeface="Arial" panose="020B0604020202020204" pitchFamily="34" charset="0"/>
              <a:buChar char="•"/>
            </a:pPr>
            <a:r>
              <a:rPr lang="en-US" sz="1600" dirty="0"/>
              <a:t>To negotiate a ranging configuration different from the default set of parameters</a:t>
            </a:r>
          </a:p>
          <a:p>
            <a:pPr>
              <a:spcBef>
                <a:spcPts val="600"/>
              </a:spcBef>
              <a:spcAft>
                <a:spcPts val="600"/>
              </a:spcAft>
              <a:buFont typeface="Arial" panose="020B0604020202020204" pitchFamily="34" charset="0"/>
              <a:buChar char="•"/>
            </a:pPr>
            <a:r>
              <a:rPr lang="en-US" sz="1800" dirty="0" smtClean="0"/>
              <a:t>To establish in-band initialization, ERDEVs shall opportunistically transmit and receive on the dedicated initialization channel and PHY modulation [2]</a:t>
            </a:r>
          </a:p>
          <a:p>
            <a:pPr marL="804863" lvl="2" indent="-263525">
              <a:spcBef>
                <a:spcPts val="600"/>
              </a:spcBef>
              <a:spcAft>
                <a:spcPts val="600"/>
              </a:spcAft>
              <a:buFont typeface="Arial" panose="020B0604020202020204" pitchFamily="34" charset="0"/>
              <a:buChar char="•"/>
            </a:pPr>
            <a:r>
              <a:rPr lang="en-US" sz="1600" dirty="0"/>
              <a:t>ADV-POLL shall </a:t>
            </a:r>
            <a:r>
              <a:rPr lang="en-US" sz="1600" dirty="0" smtClean="0"/>
              <a:t>be opportunistically </a:t>
            </a:r>
            <a:r>
              <a:rPr lang="en-US" sz="1600" dirty="0"/>
              <a:t>broadcasted at initialization </a:t>
            </a:r>
            <a:r>
              <a:rPr lang="en-US" sz="1600" dirty="0" smtClean="0"/>
              <a:t>channel for ranging session setup</a:t>
            </a:r>
            <a:endParaRPr lang="en-US" sz="16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2400" dirty="0"/>
          </a:p>
          <a:p>
            <a:pPr>
              <a:spcBef>
                <a:spcPts val="600"/>
              </a:spcBef>
              <a:spcAft>
                <a:spcPts val="600"/>
              </a:spcAft>
              <a:buFont typeface="Arial" panose="020B0604020202020204" pitchFamily="34" charset="0"/>
              <a:buChar char="•"/>
            </a:pPr>
            <a:endParaRPr lang="en-US" sz="2400" dirty="0" smtClean="0"/>
          </a:p>
          <a:p>
            <a:pPr lvl="1">
              <a:spcBef>
                <a:spcPts val="600"/>
              </a:spcBef>
              <a:spcAft>
                <a:spcPts val="600"/>
              </a:spcAft>
              <a:buFont typeface="Arial" panose="020B0604020202020204" pitchFamily="34" charset="0"/>
              <a:buChar char="•"/>
            </a:pPr>
            <a:endParaRPr lang="en-US" sz="2000" dirty="0" smtClean="0"/>
          </a:p>
          <a:p>
            <a:pPr lvl="1">
              <a:spcBef>
                <a:spcPts val="600"/>
              </a:spcBef>
              <a:spcAft>
                <a:spcPts val="600"/>
              </a:spcAft>
              <a:buFont typeface="Arial" panose="020B0604020202020204" pitchFamily="34" charset="0"/>
              <a:buChar char="•"/>
            </a:pPr>
            <a:endParaRPr lang="en-US" sz="2000" dirty="0"/>
          </a:p>
        </p:txBody>
      </p:sp>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6</a:t>
            </a:fld>
            <a:endParaRPr lang="en-US" altLang="en-US" dirty="0"/>
          </a:p>
        </p:txBody>
      </p:sp>
      <p:pic>
        <p:nvPicPr>
          <p:cNvPr id="9" name="Picture 9"/>
          <p:cNvPicPr/>
          <p:nvPr/>
        </p:nvPicPr>
        <p:blipFill>
          <a:blip r:embed="rId2"/>
          <a:stretch>
            <a:fillRect/>
          </a:stretch>
        </p:blipFill>
        <p:spPr>
          <a:xfrm>
            <a:off x="609600" y="1447800"/>
            <a:ext cx="7239000" cy="1736725"/>
          </a:xfrm>
          <a:prstGeom prst="rect">
            <a:avLst/>
          </a:prstGeom>
        </p:spPr>
      </p:pic>
    </p:spTree>
    <p:extLst>
      <p:ext uri="{BB962C8B-B14F-4D97-AF65-F5344CB8AC3E}">
        <p14:creationId xmlns:p14="http://schemas.microsoft.com/office/powerpoint/2010/main" val="728851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7C9B24-E7E8-8547-A1D0-E2535767BF70}"/>
              </a:ext>
            </a:extLst>
          </p:cNvPr>
          <p:cNvSpPr>
            <a:spLocks noGrp="1"/>
          </p:cNvSpPr>
          <p:nvPr>
            <p:ph type="title"/>
          </p:nvPr>
        </p:nvSpPr>
        <p:spPr>
          <a:xfrm>
            <a:off x="685800" y="685800"/>
            <a:ext cx="7772400" cy="533400"/>
          </a:xfrm>
        </p:spPr>
        <p:txBody>
          <a:bodyPr/>
          <a:lstStyle/>
          <a:p>
            <a:r>
              <a:rPr lang="en-US" sz="2800" dirty="0" smtClean="0"/>
              <a:t>Recap: Short address assignment [6]</a:t>
            </a:r>
            <a:endParaRPr lang="en-US" sz="2800" dirty="0"/>
          </a:p>
        </p:txBody>
      </p:sp>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7</a:t>
            </a:fld>
            <a:endParaRPr lang="en-US" altLang="en-US" dirty="0"/>
          </a:p>
        </p:txBody>
      </p:sp>
      <p:sp>
        <p:nvSpPr>
          <p:cNvPr id="40" name="Content Placeholder 2">
            <a:extLst>
              <a:ext uri="{FF2B5EF4-FFF2-40B4-BE49-F238E27FC236}">
                <a16:creationId xmlns="" xmlns:a16="http://schemas.microsoft.com/office/drawing/2014/main" id="{2E31EFFA-B253-855D-12A9-40B8A84B5C08}"/>
              </a:ext>
            </a:extLst>
          </p:cNvPr>
          <p:cNvSpPr>
            <a:spLocks noGrp="1"/>
          </p:cNvSpPr>
          <p:nvPr>
            <p:ph idx="1"/>
          </p:nvPr>
        </p:nvSpPr>
        <p:spPr>
          <a:xfrm>
            <a:off x="685800" y="1447800"/>
            <a:ext cx="8077200" cy="2895600"/>
          </a:xfrm>
        </p:spPr>
        <p:txBody>
          <a:bodyPr/>
          <a:lstStyle/>
          <a:p>
            <a:r>
              <a:rPr lang="en-US" sz="2000" dirty="0"/>
              <a:t>Motivation</a:t>
            </a:r>
          </a:p>
          <a:p>
            <a:pPr lvl="1"/>
            <a:r>
              <a:rPr lang="en-US" sz="1800" dirty="0"/>
              <a:t>Want to reduce the size of Association Request/Response commands</a:t>
            </a:r>
            <a:endParaRPr lang="en-US" sz="1800" dirty="0">
              <a:sym typeface="Wingdings" pitchFamily="2" charset="2"/>
            </a:endParaRPr>
          </a:p>
          <a:p>
            <a:pPr lvl="1"/>
            <a:r>
              <a:rPr lang="en-US" sz="1800" dirty="0">
                <a:sym typeface="Wingdings" pitchFamily="2" charset="2"/>
              </a:rPr>
              <a:t>Achieve higher Tx power &amp; lower chance of collision</a:t>
            </a:r>
          </a:p>
          <a:p>
            <a:r>
              <a:rPr lang="en-US" sz="2000" dirty="0"/>
              <a:t>Proposal</a:t>
            </a:r>
          </a:p>
          <a:p>
            <a:pPr lvl="1"/>
            <a:r>
              <a:rPr lang="en-US" sz="1800" dirty="0"/>
              <a:t>Controlee generates 2B short address</a:t>
            </a:r>
          </a:p>
          <a:p>
            <a:pPr lvl="1"/>
            <a:r>
              <a:rPr lang="en-US" sz="1800" dirty="0">
                <a:sym typeface="Wingdings" pitchFamily="2" charset="2"/>
              </a:rPr>
              <a:t>Controller uses the 2B address unless duplicated</a:t>
            </a:r>
          </a:p>
          <a:p>
            <a:pPr lvl="1"/>
            <a:r>
              <a:rPr lang="en-US" sz="1800" dirty="0">
                <a:sym typeface="Wingdings" pitchFamily="2" charset="2"/>
              </a:rPr>
              <a:t>In the most scenario, the chance of duplication is very low</a:t>
            </a:r>
          </a:p>
          <a:p>
            <a:endParaRPr lang="en-US" sz="1800" dirty="0"/>
          </a:p>
        </p:txBody>
      </p:sp>
      <p:grpSp>
        <p:nvGrpSpPr>
          <p:cNvPr id="41" name="Group 93">
            <a:extLst>
              <a:ext uri="{FF2B5EF4-FFF2-40B4-BE49-F238E27FC236}">
                <a16:creationId xmlns="" xmlns:a16="http://schemas.microsoft.com/office/drawing/2014/main" id="{5D01CC32-A8E8-9267-CF9C-E843482CA5E3}"/>
              </a:ext>
            </a:extLst>
          </p:cNvPr>
          <p:cNvGrpSpPr/>
          <p:nvPr/>
        </p:nvGrpSpPr>
        <p:grpSpPr>
          <a:xfrm>
            <a:off x="4875213" y="3972309"/>
            <a:ext cx="4006871" cy="2206270"/>
            <a:chOff x="4947623" y="2365730"/>
            <a:chExt cx="4006871" cy="2206270"/>
          </a:xfrm>
        </p:grpSpPr>
        <p:cxnSp>
          <p:nvCxnSpPr>
            <p:cNvPr id="42" name="Straight Arrow Connector 70">
              <a:extLst>
                <a:ext uri="{FF2B5EF4-FFF2-40B4-BE49-F238E27FC236}">
                  <a16:creationId xmlns="" xmlns:a16="http://schemas.microsoft.com/office/drawing/2014/main" id="{8E36316C-06DC-2529-D275-27E194CFBB34}"/>
                </a:ext>
              </a:extLst>
            </p:cNvPr>
            <p:cNvCxnSpPr>
              <a:cxnSpLocks/>
            </p:cNvCxnSpPr>
            <p:nvPr/>
          </p:nvCxnSpPr>
          <p:spPr>
            <a:xfrm>
              <a:off x="5520117" y="4037280"/>
              <a:ext cx="2862943" cy="0"/>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71">
              <a:extLst>
                <a:ext uri="{FF2B5EF4-FFF2-40B4-BE49-F238E27FC236}">
                  <a16:creationId xmlns="" xmlns:a16="http://schemas.microsoft.com/office/drawing/2014/main" id="{8542649D-DBA3-B1E1-D709-71B3D2C41423}"/>
                </a:ext>
              </a:extLst>
            </p:cNvPr>
            <p:cNvCxnSpPr>
              <a:cxnSpLocks/>
            </p:cNvCxnSpPr>
            <p:nvPr/>
          </p:nvCxnSpPr>
          <p:spPr>
            <a:xfrm>
              <a:off x="5520117" y="3207007"/>
              <a:ext cx="2862943" cy="0"/>
            </a:xfrm>
            <a:prstGeom prst="straightConnector1">
              <a:avLst/>
            </a:prstGeom>
            <a:ln>
              <a:headEnd type="triangle" w="med" len="med"/>
              <a:tailEnd type="none" w="sm" len="sm"/>
            </a:ln>
          </p:spPr>
          <p:style>
            <a:lnRef idx="2">
              <a:schemeClr val="dk1"/>
            </a:lnRef>
            <a:fillRef idx="1">
              <a:schemeClr val="lt1"/>
            </a:fillRef>
            <a:effectRef idx="0">
              <a:schemeClr val="dk1"/>
            </a:effectRef>
            <a:fontRef idx="minor">
              <a:schemeClr val="dk1"/>
            </a:fontRef>
          </p:style>
        </p:cxnSp>
        <p:grpSp>
          <p:nvGrpSpPr>
            <p:cNvPr id="44" name="Group 92">
              <a:extLst>
                <a:ext uri="{FF2B5EF4-FFF2-40B4-BE49-F238E27FC236}">
                  <a16:creationId xmlns="" xmlns:a16="http://schemas.microsoft.com/office/drawing/2014/main" id="{E9909BA1-94B6-56F5-348E-D281FB97926E}"/>
                </a:ext>
              </a:extLst>
            </p:cNvPr>
            <p:cNvGrpSpPr/>
            <p:nvPr/>
          </p:nvGrpSpPr>
          <p:grpSpPr>
            <a:xfrm>
              <a:off x="5520117" y="2703159"/>
              <a:ext cx="2862943" cy="1868841"/>
              <a:chOff x="5520117" y="2703159"/>
              <a:chExt cx="2862943" cy="3469041"/>
            </a:xfrm>
          </p:grpSpPr>
          <p:cxnSp>
            <p:nvCxnSpPr>
              <p:cNvPr id="53" name="Straight Connector 72">
                <a:extLst>
                  <a:ext uri="{FF2B5EF4-FFF2-40B4-BE49-F238E27FC236}">
                    <a16:creationId xmlns="" xmlns:a16="http://schemas.microsoft.com/office/drawing/2014/main" id="{A777F3E4-08B5-D42F-C2E0-77CC3CCB1732}"/>
                  </a:ext>
                </a:extLst>
              </p:cNvPr>
              <p:cNvCxnSpPr>
                <a:cxnSpLocks/>
                <a:stCxn id="45" idx="2"/>
              </p:cNvCxnSpPr>
              <p:nvPr/>
            </p:nvCxnSpPr>
            <p:spPr>
              <a:xfrm>
                <a:off x="5520117" y="2703159"/>
                <a:ext cx="0" cy="3469041"/>
              </a:xfrm>
              <a:prstGeom prst="line">
                <a:avLst/>
              </a:prstGeom>
              <a:ln>
                <a:headEnd type="none" w="sm" len="sm"/>
                <a:tailEnd type="none" w="sm" len="sm"/>
              </a:ln>
            </p:spPr>
            <p:style>
              <a:lnRef idx="2">
                <a:schemeClr val="dk1"/>
              </a:lnRef>
              <a:fillRef idx="1">
                <a:schemeClr val="lt1"/>
              </a:fillRef>
              <a:effectRef idx="0">
                <a:schemeClr val="dk1"/>
              </a:effectRef>
              <a:fontRef idx="minor">
                <a:schemeClr val="dk1"/>
              </a:fontRef>
            </p:style>
          </p:cxnSp>
          <p:cxnSp>
            <p:nvCxnSpPr>
              <p:cNvPr id="54" name="Straight Connector 73">
                <a:extLst>
                  <a:ext uri="{FF2B5EF4-FFF2-40B4-BE49-F238E27FC236}">
                    <a16:creationId xmlns="" xmlns:a16="http://schemas.microsoft.com/office/drawing/2014/main" id="{B7398F46-71B2-8CF9-02DF-40ED30D6C2C7}"/>
                  </a:ext>
                </a:extLst>
              </p:cNvPr>
              <p:cNvCxnSpPr>
                <a:cxnSpLocks/>
                <a:stCxn id="46" idx="2"/>
              </p:cNvCxnSpPr>
              <p:nvPr/>
            </p:nvCxnSpPr>
            <p:spPr>
              <a:xfrm>
                <a:off x="8382000" y="2703159"/>
                <a:ext cx="1060" cy="3469041"/>
              </a:xfrm>
              <a:prstGeom prst="line">
                <a:avLst/>
              </a:prstGeom>
              <a:ln>
                <a:headEnd type="none" w="sm" len="sm"/>
                <a:tailEnd type="none" w="sm" len="sm"/>
              </a:ln>
            </p:spPr>
            <p:style>
              <a:lnRef idx="2">
                <a:schemeClr val="dk1"/>
              </a:lnRef>
              <a:fillRef idx="1">
                <a:schemeClr val="lt1"/>
              </a:fillRef>
              <a:effectRef idx="0">
                <a:schemeClr val="dk1"/>
              </a:effectRef>
              <a:fontRef idx="minor">
                <a:schemeClr val="dk1"/>
              </a:fontRef>
            </p:style>
          </p:cxnSp>
        </p:grpSp>
        <p:sp>
          <p:nvSpPr>
            <p:cNvPr id="45" name="Rectangle 74">
              <a:extLst>
                <a:ext uri="{FF2B5EF4-FFF2-40B4-BE49-F238E27FC236}">
                  <a16:creationId xmlns="" xmlns:a16="http://schemas.microsoft.com/office/drawing/2014/main" id="{EE9DDA9F-6607-4ADA-7797-E1CD87588B88}"/>
                </a:ext>
              </a:extLst>
            </p:cNvPr>
            <p:cNvSpPr/>
            <p:nvPr/>
          </p:nvSpPr>
          <p:spPr>
            <a:xfrm>
              <a:off x="4947623" y="2365730"/>
              <a:ext cx="1144988" cy="337429"/>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dirty="0">
                  <a:solidFill>
                    <a:schemeClr val="tx1"/>
                  </a:solidFill>
                  <a:latin typeface="Times New Roman" panose="02020603050405020304" pitchFamily="18" charset="0"/>
                </a:rPr>
                <a:t>Controller</a:t>
              </a:r>
            </a:p>
          </p:txBody>
        </p:sp>
        <p:sp>
          <p:nvSpPr>
            <p:cNvPr id="46" name="Rectangle 75">
              <a:extLst>
                <a:ext uri="{FF2B5EF4-FFF2-40B4-BE49-F238E27FC236}">
                  <a16:creationId xmlns="" xmlns:a16="http://schemas.microsoft.com/office/drawing/2014/main" id="{9EC0E597-71B0-6EC4-B379-D9C0703B423E}"/>
                </a:ext>
              </a:extLst>
            </p:cNvPr>
            <p:cNvSpPr/>
            <p:nvPr/>
          </p:nvSpPr>
          <p:spPr>
            <a:xfrm>
              <a:off x="7809506" y="2365730"/>
              <a:ext cx="1144988" cy="337429"/>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dirty="0">
                  <a:solidFill>
                    <a:schemeClr val="tx1"/>
                  </a:solidFill>
                  <a:latin typeface="Times New Roman" panose="02020603050405020304" pitchFamily="18" charset="0"/>
                </a:rPr>
                <a:t>Controlee</a:t>
              </a:r>
            </a:p>
          </p:txBody>
        </p:sp>
        <p:sp>
          <p:nvSpPr>
            <p:cNvPr id="47" name="Rectangle 76">
              <a:extLst>
                <a:ext uri="{FF2B5EF4-FFF2-40B4-BE49-F238E27FC236}">
                  <a16:creationId xmlns="" xmlns:a16="http://schemas.microsoft.com/office/drawing/2014/main" id="{5C21204F-FB27-6853-D0DE-9B65CDE6F0FC}"/>
                </a:ext>
              </a:extLst>
            </p:cNvPr>
            <p:cNvSpPr/>
            <p:nvPr/>
          </p:nvSpPr>
          <p:spPr>
            <a:xfrm>
              <a:off x="6967918" y="3032991"/>
              <a:ext cx="1112424" cy="365444"/>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dirty="0">
                  <a:solidFill>
                    <a:schemeClr val="tx1"/>
                  </a:solidFill>
                  <a:latin typeface="Times New Roman" panose="02020603050405020304" pitchFamily="18" charset="0"/>
                </a:rPr>
                <a:t>…</a:t>
              </a:r>
            </a:p>
          </p:txBody>
        </p:sp>
        <p:sp>
          <p:nvSpPr>
            <p:cNvPr id="48" name="Rectangle 77">
              <a:extLst>
                <a:ext uri="{FF2B5EF4-FFF2-40B4-BE49-F238E27FC236}">
                  <a16:creationId xmlns="" xmlns:a16="http://schemas.microsoft.com/office/drawing/2014/main" id="{1F82A13C-DC6B-624B-C52D-B78F213B99B4}"/>
                </a:ext>
              </a:extLst>
            </p:cNvPr>
            <p:cNvSpPr/>
            <p:nvPr/>
          </p:nvSpPr>
          <p:spPr>
            <a:xfrm>
              <a:off x="5790366" y="3032992"/>
              <a:ext cx="1177552" cy="365442"/>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sz="1050" dirty="0">
                  <a:solidFill>
                    <a:srgbClr val="FF0000"/>
                  </a:solidFill>
                  <a:latin typeface="Times New Roman" panose="02020603050405020304" pitchFamily="18" charset="0"/>
                </a:rPr>
                <a:t>Sender Address: </a:t>
              </a:r>
              <a:br>
                <a:rPr lang="en-US" sz="1050" dirty="0">
                  <a:solidFill>
                    <a:srgbClr val="FF0000"/>
                  </a:solidFill>
                  <a:latin typeface="Times New Roman" panose="02020603050405020304" pitchFamily="18" charset="0"/>
                </a:rPr>
              </a:br>
              <a:r>
                <a:rPr lang="en-US" sz="1050" dirty="0">
                  <a:solidFill>
                    <a:srgbClr val="FF0000"/>
                  </a:solidFill>
                  <a:latin typeface="Times New Roman" panose="02020603050405020304" pitchFamily="18" charset="0"/>
                </a:rPr>
                <a:t>Short (2B)</a:t>
              </a:r>
            </a:p>
          </p:txBody>
        </p:sp>
        <p:sp>
          <p:nvSpPr>
            <p:cNvPr id="49" name="TextBox 48">
              <a:extLst>
                <a:ext uri="{FF2B5EF4-FFF2-40B4-BE49-F238E27FC236}">
                  <a16:creationId xmlns="" xmlns:a16="http://schemas.microsoft.com/office/drawing/2014/main" id="{4534C4FA-6854-2E6D-1FF3-EEA71C75110D}"/>
                </a:ext>
              </a:extLst>
            </p:cNvPr>
            <p:cNvSpPr txBox="1"/>
            <p:nvPr/>
          </p:nvSpPr>
          <p:spPr>
            <a:xfrm>
              <a:off x="5980008" y="3425883"/>
              <a:ext cx="1943161" cy="246221"/>
            </a:xfrm>
            <a:prstGeom prst="rect">
              <a:avLst/>
            </a:prstGeom>
            <a:noFill/>
          </p:spPr>
          <p:txBody>
            <a:bodyPr wrap="none" rtlCol="0">
              <a:spAutoFit/>
            </a:bodyPr>
            <a:lstStyle/>
            <a:p>
              <a:pPr algn="ctr"/>
              <a:r>
                <a:rPr lang="en-US" sz="1000" dirty="0"/>
                <a:t>Association Request command</a:t>
              </a:r>
            </a:p>
          </p:txBody>
        </p:sp>
        <p:sp>
          <p:nvSpPr>
            <p:cNvPr id="50" name="Rectangle 80">
              <a:extLst>
                <a:ext uri="{FF2B5EF4-FFF2-40B4-BE49-F238E27FC236}">
                  <a16:creationId xmlns="" xmlns:a16="http://schemas.microsoft.com/office/drawing/2014/main" id="{22ED0EFF-E5A9-3D7A-D7DA-D0CD3F23ADC3}"/>
                </a:ext>
              </a:extLst>
            </p:cNvPr>
            <p:cNvSpPr/>
            <p:nvPr/>
          </p:nvSpPr>
          <p:spPr>
            <a:xfrm>
              <a:off x="5790366" y="3854559"/>
              <a:ext cx="1177552" cy="365442"/>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sz="1050" dirty="0">
                  <a:solidFill>
                    <a:srgbClr val="FF0000"/>
                  </a:solidFill>
                  <a:latin typeface="Times New Roman" panose="02020603050405020304" pitchFamily="18" charset="0"/>
                </a:rPr>
                <a:t>Receiver Address: </a:t>
              </a:r>
              <a:br>
                <a:rPr lang="en-US" sz="1050" dirty="0">
                  <a:solidFill>
                    <a:srgbClr val="FF0000"/>
                  </a:solidFill>
                  <a:latin typeface="Times New Roman" panose="02020603050405020304" pitchFamily="18" charset="0"/>
                </a:rPr>
              </a:br>
              <a:r>
                <a:rPr lang="en-US" sz="1050" dirty="0">
                  <a:solidFill>
                    <a:srgbClr val="FF0000"/>
                  </a:solidFill>
                  <a:latin typeface="Times New Roman" panose="02020603050405020304" pitchFamily="18" charset="0"/>
                </a:rPr>
                <a:t>Short (2B)</a:t>
              </a:r>
            </a:p>
          </p:txBody>
        </p:sp>
        <p:sp>
          <p:nvSpPr>
            <p:cNvPr id="51" name="TextBox 50">
              <a:extLst>
                <a:ext uri="{FF2B5EF4-FFF2-40B4-BE49-F238E27FC236}">
                  <a16:creationId xmlns="" xmlns:a16="http://schemas.microsoft.com/office/drawing/2014/main" id="{573D6A38-DCDD-D2BC-0DFC-9B278563023E}"/>
                </a:ext>
              </a:extLst>
            </p:cNvPr>
            <p:cNvSpPr txBox="1"/>
            <p:nvPr/>
          </p:nvSpPr>
          <p:spPr>
            <a:xfrm>
              <a:off x="5980008" y="4247450"/>
              <a:ext cx="2042547" cy="246221"/>
            </a:xfrm>
            <a:prstGeom prst="rect">
              <a:avLst/>
            </a:prstGeom>
            <a:noFill/>
          </p:spPr>
          <p:txBody>
            <a:bodyPr wrap="none" rtlCol="0">
              <a:spAutoFit/>
            </a:bodyPr>
            <a:lstStyle/>
            <a:p>
              <a:pPr algn="ctr"/>
              <a:r>
                <a:rPr lang="en-US" sz="1000" dirty="0"/>
                <a:t>Association Response command</a:t>
              </a:r>
            </a:p>
          </p:txBody>
        </p:sp>
        <p:sp>
          <p:nvSpPr>
            <p:cNvPr id="52" name="Rectangle 90">
              <a:extLst>
                <a:ext uri="{FF2B5EF4-FFF2-40B4-BE49-F238E27FC236}">
                  <a16:creationId xmlns="" xmlns:a16="http://schemas.microsoft.com/office/drawing/2014/main" id="{6DF7627F-064E-B61C-EBFA-861395E3296E}"/>
                </a:ext>
              </a:extLst>
            </p:cNvPr>
            <p:cNvSpPr/>
            <p:nvPr/>
          </p:nvSpPr>
          <p:spPr>
            <a:xfrm>
              <a:off x="6966860" y="3854557"/>
              <a:ext cx="1112424" cy="365444"/>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dirty="0">
                  <a:solidFill>
                    <a:schemeClr val="tx1"/>
                  </a:solidFill>
                  <a:latin typeface="Times New Roman" panose="02020603050405020304" pitchFamily="18" charset="0"/>
                </a:rPr>
                <a:t>…</a:t>
              </a:r>
            </a:p>
          </p:txBody>
        </p:sp>
      </p:grpSp>
      <p:grpSp>
        <p:nvGrpSpPr>
          <p:cNvPr id="55" name="Group 6">
            <a:extLst>
              <a:ext uri="{FF2B5EF4-FFF2-40B4-BE49-F238E27FC236}">
                <a16:creationId xmlns="" xmlns:a16="http://schemas.microsoft.com/office/drawing/2014/main" id="{A052956E-A0AE-6ACE-2B67-17577575CB35}"/>
              </a:ext>
            </a:extLst>
          </p:cNvPr>
          <p:cNvGrpSpPr/>
          <p:nvPr/>
        </p:nvGrpSpPr>
        <p:grpSpPr>
          <a:xfrm>
            <a:off x="531813" y="3972309"/>
            <a:ext cx="4006871" cy="2206270"/>
            <a:chOff x="4947623" y="2365730"/>
            <a:chExt cx="4006871" cy="2206270"/>
          </a:xfrm>
        </p:grpSpPr>
        <p:cxnSp>
          <p:nvCxnSpPr>
            <p:cNvPr id="56" name="Straight Arrow Connector 7">
              <a:extLst>
                <a:ext uri="{FF2B5EF4-FFF2-40B4-BE49-F238E27FC236}">
                  <a16:creationId xmlns="" xmlns:a16="http://schemas.microsoft.com/office/drawing/2014/main" id="{BB2D362E-9768-6772-9059-08BC5F2D45B2}"/>
                </a:ext>
              </a:extLst>
            </p:cNvPr>
            <p:cNvCxnSpPr>
              <a:cxnSpLocks/>
            </p:cNvCxnSpPr>
            <p:nvPr/>
          </p:nvCxnSpPr>
          <p:spPr>
            <a:xfrm>
              <a:off x="5520117" y="4037280"/>
              <a:ext cx="2862943" cy="0"/>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cxnSp>
          <p:nvCxnSpPr>
            <p:cNvPr id="57" name="Straight Arrow Connector 8">
              <a:extLst>
                <a:ext uri="{FF2B5EF4-FFF2-40B4-BE49-F238E27FC236}">
                  <a16:creationId xmlns="" xmlns:a16="http://schemas.microsoft.com/office/drawing/2014/main" id="{EADA7784-2D23-1182-3BD2-597EEAB1E41C}"/>
                </a:ext>
              </a:extLst>
            </p:cNvPr>
            <p:cNvCxnSpPr>
              <a:cxnSpLocks/>
            </p:cNvCxnSpPr>
            <p:nvPr/>
          </p:nvCxnSpPr>
          <p:spPr>
            <a:xfrm>
              <a:off x="5520117" y="3207007"/>
              <a:ext cx="2862943" cy="0"/>
            </a:xfrm>
            <a:prstGeom prst="straightConnector1">
              <a:avLst/>
            </a:prstGeom>
            <a:ln>
              <a:headEnd type="triangle" w="med" len="med"/>
              <a:tailEnd type="none" w="sm" len="sm"/>
            </a:ln>
          </p:spPr>
          <p:style>
            <a:lnRef idx="2">
              <a:schemeClr val="dk1"/>
            </a:lnRef>
            <a:fillRef idx="1">
              <a:schemeClr val="lt1"/>
            </a:fillRef>
            <a:effectRef idx="0">
              <a:schemeClr val="dk1"/>
            </a:effectRef>
            <a:fontRef idx="minor">
              <a:schemeClr val="dk1"/>
            </a:fontRef>
          </p:style>
        </p:cxnSp>
        <p:grpSp>
          <p:nvGrpSpPr>
            <p:cNvPr id="58" name="Group 9">
              <a:extLst>
                <a:ext uri="{FF2B5EF4-FFF2-40B4-BE49-F238E27FC236}">
                  <a16:creationId xmlns="" xmlns:a16="http://schemas.microsoft.com/office/drawing/2014/main" id="{30D59D17-9579-6A2A-7758-A79FCD9DE33D}"/>
                </a:ext>
              </a:extLst>
            </p:cNvPr>
            <p:cNvGrpSpPr/>
            <p:nvPr/>
          </p:nvGrpSpPr>
          <p:grpSpPr>
            <a:xfrm>
              <a:off x="5520117" y="2703159"/>
              <a:ext cx="2862943" cy="1868841"/>
              <a:chOff x="5520117" y="2703159"/>
              <a:chExt cx="2862943" cy="3469041"/>
            </a:xfrm>
          </p:grpSpPr>
          <p:cxnSp>
            <p:nvCxnSpPr>
              <p:cNvPr id="68" name="Straight Connector 19">
                <a:extLst>
                  <a:ext uri="{FF2B5EF4-FFF2-40B4-BE49-F238E27FC236}">
                    <a16:creationId xmlns="" xmlns:a16="http://schemas.microsoft.com/office/drawing/2014/main" id="{D0845383-1596-C0F6-DD7D-E273F6C1E9E8}"/>
                  </a:ext>
                </a:extLst>
              </p:cNvPr>
              <p:cNvCxnSpPr>
                <a:cxnSpLocks/>
                <a:stCxn id="59" idx="2"/>
              </p:cNvCxnSpPr>
              <p:nvPr/>
            </p:nvCxnSpPr>
            <p:spPr>
              <a:xfrm>
                <a:off x="5520117" y="2703159"/>
                <a:ext cx="0" cy="3469041"/>
              </a:xfrm>
              <a:prstGeom prst="line">
                <a:avLst/>
              </a:prstGeom>
              <a:ln>
                <a:headEnd type="none" w="sm" len="sm"/>
                <a:tailEnd type="none" w="sm" len="sm"/>
              </a:ln>
            </p:spPr>
            <p:style>
              <a:lnRef idx="2">
                <a:schemeClr val="dk1"/>
              </a:lnRef>
              <a:fillRef idx="1">
                <a:schemeClr val="lt1"/>
              </a:fillRef>
              <a:effectRef idx="0">
                <a:schemeClr val="dk1"/>
              </a:effectRef>
              <a:fontRef idx="minor">
                <a:schemeClr val="dk1"/>
              </a:fontRef>
            </p:style>
          </p:cxnSp>
          <p:cxnSp>
            <p:nvCxnSpPr>
              <p:cNvPr id="69" name="Straight Connector 20">
                <a:extLst>
                  <a:ext uri="{FF2B5EF4-FFF2-40B4-BE49-F238E27FC236}">
                    <a16:creationId xmlns="" xmlns:a16="http://schemas.microsoft.com/office/drawing/2014/main" id="{F3BAF62F-E3A2-3AB7-1347-E27D3AE05753}"/>
                  </a:ext>
                </a:extLst>
              </p:cNvPr>
              <p:cNvCxnSpPr>
                <a:cxnSpLocks/>
                <a:stCxn id="60" idx="2"/>
              </p:cNvCxnSpPr>
              <p:nvPr/>
            </p:nvCxnSpPr>
            <p:spPr>
              <a:xfrm>
                <a:off x="8382000" y="2703159"/>
                <a:ext cx="1060" cy="3469041"/>
              </a:xfrm>
              <a:prstGeom prst="line">
                <a:avLst/>
              </a:prstGeom>
              <a:ln>
                <a:headEnd type="none" w="sm" len="sm"/>
                <a:tailEnd type="none" w="sm" len="sm"/>
              </a:ln>
            </p:spPr>
            <p:style>
              <a:lnRef idx="2">
                <a:schemeClr val="dk1"/>
              </a:lnRef>
              <a:fillRef idx="1">
                <a:schemeClr val="lt1"/>
              </a:fillRef>
              <a:effectRef idx="0">
                <a:schemeClr val="dk1"/>
              </a:effectRef>
              <a:fontRef idx="minor">
                <a:schemeClr val="dk1"/>
              </a:fontRef>
            </p:style>
          </p:cxnSp>
        </p:grpSp>
        <p:sp>
          <p:nvSpPr>
            <p:cNvPr id="59" name="Rectangle 10">
              <a:extLst>
                <a:ext uri="{FF2B5EF4-FFF2-40B4-BE49-F238E27FC236}">
                  <a16:creationId xmlns="" xmlns:a16="http://schemas.microsoft.com/office/drawing/2014/main" id="{397B5190-D9DE-CFEE-B1D8-6954B11ACF3A}"/>
                </a:ext>
              </a:extLst>
            </p:cNvPr>
            <p:cNvSpPr/>
            <p:nvPr/>
          </p:nvSpPr>
          <p:spPr>
            <a:xfrm>
              <a:off x="4947623" y="2365730"/>
              <a:ext cx="1144988" cy="337429"/>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dirty="0">
                  <a:solidFill>
                    <a:schemeClr val="tx1"/>
                  </a:solidFill>
                  <a:latin typeface="Times New Roman" panose="02020603050405020304" pitchFamily="18" charset="0"/>
                </a:rPr>
                <a:t>Controller</a:t>
              </a:r>
            </a:p>
          </p:txBody>
        </p:sp>
        <p:sp>
          <p:nvSpPr>
            <p:cNvPr id="60" name="Rectangle 11">
              <a:extLst>
                <a:ext uri="{FF2B5EF4-FFF2-40B4-BE49-F238E27FC236}">
                  <a16:creationId xmlns="" xmlns:a16="http://schemas.microsoft.com/office/drawing/2014/main" id="{EC99169B-3A98-72FF-D12D-547214D6834B}"/>
                </a:ext>
              </a:extLst>
            </p:cNvPr>
            <p:cNvSpPr/>
            <p:nvPr/>
          </p:nvSpPr>
          <p:spPr>
            <a:xfrm>
              <a:off x="7809506" y="2365730"/>
              <a:ext cx="1144988" cy="337429"/>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dirty="0">
                  <a:solidFill>
                    <a:schemeClr val="tx1"/>
                  </a:solidFill>
                  <a:latin typeface="Times New Roman" panose="02020603050405020304" pitchFamily="18" charset="0"/>
                </a:rPr>
                <a:t>Controlee</a:t>
              </a:r>
            </a:p>
          </p:txBody>
        </p:sp>
        <p:sp>
          <p:nvSpPr>
            <p:cNvPr id="61" name="Rectangle 12">
              <a:extLst>
                <a:ext uri="{FF2B5EF4-FFF2-40B4-BE49-F238E27FC236}">
                  <a16:creationId xmlns="" xmlns:a16="http://schemas.microsoft.com/office/drawing/2014/main" id="{F651ADC4-1F73-F9BE-9DDC-F23D9E12F0F9}"/>
                </a:ext>
              </a:extLst>
            </p:cNvPr>
            <p:cNvSpPr/>
            <p:nvPr/>
          </p:nvSpPr>
          <p:spPr>
            <a:xfrm>
              <a:off x="6967918" y="3032991"/>
              <a:ext cx="1112424" cy="365444"/>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dirty="0">
                  <a:solidFill>
                    <a:schemeClr val="tx1"/>
                  </a:solidFill>
                  <a:latin typeface="Times New Roman" panose="02020603050405020304" pitchFamily="18" charset="0"/>
                </a:rPr>
                <a:t>…</a:t>
              </a:r>
            </a:p>
          </p:txBody>
        </p:sp>
        <p:sp>
          <p:nvSpPr>
            <p:cNvPr id="62" name="Rectangle 13">
              <a:extLst>
                <a:ext uri="{FF2B5EF4-FFF2-40B4-BE49-F238E27FC236}">
                  <a16:creationId xmlns="" xmlns:a16="http://schemas.microsoft.com/office/drawing/2014/main" id="{8821CB2B-56D0-D27F-ABD0-79D268CE1198}"/>
                </a:ext>
              </a:extLst>
            </p:cNvPr>
            <p:cNvSpPr/>
            <p:nvPr/>
          </p:nvSpPr>
          <p:spPr>
            <a:xfrm>
              <a:off x="5790366" y="3032992"/>
              <a:ext cx="1177552" cy="365442"/>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sz="1050" dirty="0">
                  <a:solidFill>
                    <a:schemeClr val="tx1"/>
                  </a:solidFill>
                  <a:latin typeface="Times New Roman" panose="02020603050405020304" pitchFamily="18" charset="0"/>
                </a:rPr>
                <a:t>Sender Address: </a:t>
              </a:r>
              <a:br>
                <a:rPr lang="en-US" sz="1050" dirty="0">
                  <a:solidFill>
                    <a:schemeClr val="tx1"/>
                  </a:solidFill>
                  <a:latin typeface="Times New Roman" panose="02020603050405020304" pitchFamily="18" charset="0"/>
                </a:rPr>
              </a:br>
              <a:r>
                <a:rPr lang="en-US" sz="1050" dirty="0">
                  <a:solidFill>
                    <a:schemeClr val="tx1"/>
                  </a:solidFill>
                  <a:latin typeface="Times New Roman" panose="02020603050405020304" pitchFamily="18" charset="0"/>
                </a:rPr>
                <a:t>Extended (8B)</a:t>
              </a:r>
            </a:p>
          </p:txBody>
        </p:sp>
        <p:sp>
          <p:nvSpPr>
            <p:cNvPr id="63" name="TextBox 62">
              <a:extLst>
                <a:ext uri="{FF2B5EF4-FFF2-40B4-BE49-F238E27FC236}">
                  <a16:creationId xmlns="" xmlns:a16="http://schemas.microsoft.com/office/drawing/2014/main" id="{BF6F8B8A-7BF8-AD87-3B40-2CF464BA6A27}"/>
                </a:ext>
              </a:extLst>
            </p:cNvPr>
            <p:cNvSpPr txBox="1"/>
            <p:nvPr/>
          </p:nvSpPr>
          <p:spPr>
            <a:xfrm>
              <a:off x="5980008" y="3425883"/>
              <a:ext cx="1943161" cy="246221"/>
            </a:xfrm>
            <a:prstGeom prst="rect">
              <a:avLst/>
            </a:prstGeom>
            <a:noFill/>
          </p:spPr>
          <p:txBody>
            <a:bodyPr wrap="none" rtlCol="0">
              <a:spAutoFit/>
            </a:bodyPr>
            <a:lstStyle/>
            <a:p>
              <a:pPr algn="ctr"/>
              <a:r>
                <a:rPr lang="en-US" sz="1000" dirty="0"/>
                <a:t>Association Request command</a:t>
              </a:r>
            </a:p>
          </p:txBody>
        </p:sp>
        <p:sp>
          <p:nvSpPr>
            <p:cNvPr id="64" name="Rectangle 15">
              <a:extLst>
                <a:ext uri="{FF2B5EF4-FFF2-40B4-BE49-F238E27FC236}">
                  <a16:creationId xmlns="" xmlns:a16="http://schemas.microsoft.com/office/drawing/2014/main" id="{779314C9-1CC6-18C2-3151-3612F681845B}"/>
                </a:ext>
              </a:extLst>
            </p:cNvPr>
            <p:cNvSpPr/>
            <p:nvPr/>
          </p:nvSpPr>
          <p:spPr>
            <a:xfrm>
              <a:off x="6967917" y="3854558"/>
              <a:ext cx="922467" cy="365444"/>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sz="1050" dirty="0">
                  <a:solidFill>
                    <a:schemeClr val="tx1"/>
                  </a:solidFill>
                  <a:latin typeface="Times New Roman" panose="02020603050405020304" pitchFamily="18" charset="0"/>
                </a:rPr>
                <a:t>New Short Address (2B)</a:t>
              </a:r>
            </a:p>
          </p:txBody>
        </p:sp>
        <p:sp>
          <p:nvSpPr>
            <p:cNvPr id="65" name="Rectangle 16">
              <a:extLst>
                <a:ext uri="{FF2B5EF4-FFF2-40B4-BE49-F238E27FC236}">
                  <a16:creationId xmlns="" xmlns:a16="http://schemas.microsoft.com/office/drawing/2014/main" id="{AC2AEF35-D1BC-7E46-3928-3420316B799C}"/>
                </a:ext>
              </a:extLst>
            </p:cNvPr>
            <p:cNvSpPr/>
            <p:nvPr/>
          </p:nvSpPr>
          <p:spPr>
            <a:xfrm>
              <a:off x="5790366" y="3854559"/>
              <a:ext cx="1177552" cy="365442"/>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sz="1050" dirty="0">
                  <a:solidFill>
                    <a:schemeClr val="tx1"/>
                  </a:solidFill>
                  <a:latin typeface="Times New Roman" panose="02020603050405020304" pitchFamily="18" charset="0"/>
                </a:rPr>
                <a:t>Receiver Address: </a:t>
              </a:r>
              <a:br>
                <a:rPr lang="en-US" sz="1050" dirty="0">
                  <a:solidFill>
                    <a:schemeClr val="tx1"/>
                  </a:solidFill>
                  <a:latin typeface="Times New Roman" panose="02020603050405020304" pitchFamily="18" charset="0"/>
                </a:rPr>
              </a:br>
              <a:r>
                <a:rPr lang="en-US" sz="1050" dirty="0">
                  <a:solidFill>
                    <a:schemeClr val="tx1"/>
                  </a:solidFill>
                  <a:latin typeface="Times New Roman" panose="02020603050405020304" pitchFamily="18" charset="0"/>
                </a:rPr>
                <a:t>Extended (8B)</a:t>
              </a:r>
            </a:p>
          </p:txBody>
        </p:sp>
        <p:sp>
          <p:nvSpPr>
            <p:cNvPr id="66" name="TextBox 65">
              <a:extLst>
                <a:ext uri="{FF2B5EF4-FFF2-40B4-BE49-F238E27FC236}">
                  <a16:creationId xmlns="" xmlns:a16="http://schemas.microsoft.com/office/drawing/2014/main" id="{1B431816-2786-23A5-27F7-8E828B5AECA9}"/>
                </a:ext>
              </a:extLst>
            </p:cNvPr>
            <p:cNvSpPr txBox="1"/>
            <p:nvPr/>
          </p:nvSpPr>
          <p:spPr>
            <a:xfrm>
              <a:off x="5980008" y="4247450"/>
              <a:ext cx="2042547" cy="246221"/>
            </a:xfrm>
            <a:prstGeom prst="rect">
              <a:avLst/>
            </a:prstGeom>
            <a:noFill/>
          </p:spPr>
          <p:txBody>
            <a:bodyPr wrap="none" rtlCol="0">
              <a:spAutoFit/>
            </a:bodyPr>
            <a:lstStyle/>
            <a:p>
              <a:pPr algn="ctr"/>
              <a:r>
                <a:rPr lang="en-US" sz="1000" dirty="0"/>
                <a:t>Association Response command</a:t>
              </a:r>
            </a:p>
          </p:txBody>
        </p:sp>
        <p:sp>
          <p:nvSpPr>
            <p:cNvPr id="67" name="Rectangle 18">
              <a:extLst>
                <a:ext uri="{FF2B5EF4-FFF2-40B4-BE49-F238E27FC236}">
                  <a16:creationId xmlns="" xmlns:a16="http://schemas.microsoft.com/office/drawing/2014/main" id="{A6E9DD6B-B301-CD3F-7568-B94294D61348}"/>
                </a:ext>
              </a:extLst>
            </p:cNvPr>
            <p:cNvSpPr/>
            <p:nvPr/>
          </p:nvSpPr>
          <p:spPr>
            <a:xfrm>
              <a:off x="7890384" y="3854557"/>
              <a:ext cx="188899" cy="365444"/>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lang="en-US" dirty="0">
                  <a:solidFill>
                    <a:schemeClr val="tx1"/>
                  </a:solidFill>
                  <a:latin typeface="Times New Roman" panose="02020603050405020304" pitchFamily="18" charset="0"/>
                </a:rPr>
                <a:t>…</a:t>
              </a:r>
            </a:p>
          </p:txBody>
        </p:sp>
      </p:grpSp>
      <p:sp>
        <p:nvSpPr>
          <p:cNvPr id="70" name="Right Arrow 21">
            <a:extLst>
              <a:ext uri="{FF2B5EF4-FFF2-40B4-BE49-F238E27FC236}">
                <a16:creationId xmlns="" xmlns:a16="http://schemas.microsoft.com/office/drawing/2014/main" id="{A74FFF13-0254-1DF4-9347-3AE0FC223872}"/>
              </a:ext>
            </a:extLst>
          </p:cNvPr>
          <p:cNvSpPr/>
          <p:nvPr/>
        </p:nvSpPr>
        <p:spPr bwMode="auto">
          <a:xfrm>
            <a:off x="4426480" y="4927510"/>
            <a:ext cx="566716" cy="456123"/>
          </a:xfrm>
          <a:prstGeom prst="rightArrow">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2637055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smtClean="0"/>
              <a:t>Hongwon</a:t>
            </a:r>
            <a:r>
              <a:rPr lang="en-US" altLang="en-US" dirty="0"/>
              <a:t> </a:t>
            </a:r>
            <a:r>
              <a:rPr lang="en-US" altLang="en-US" dirty="0" smtClean="0"/>
              <a:t>Lee </a:t>
            </a:r>
            <a:r>
              <a:rPr lang="en-US" altLang="en-US" dirty="0"/>
              <a:t>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8</a:t>
            </a:fld>
            <a:endParaRPr lang="en-US" altLang="en-US" dirty="0"/>
          </a:p>
        </p:txBody>
      </p:sp>
      <p:sp>
        <p:nvSpPr>
          <p:cNvPr id="7" name="Title 1">
            <a:extLst>
              <a:ext uri="{FF2B5EF4-FFF2-40B4-BE49-F238E27FC236}">
                <a16:creationId xmlns="" xmlns:a16="http://schemas.microsoft.com/office/drawing/2014/main" id="{467C9B24-E7E8-8547-A1D0-E2535767BF70}"/>
              </a:ext>
            </a:extLst>
          </p:cNvPr>
          <p:cNvSpPr txBox="1">
            <a:spLocks/>
          </p:cNvSpPr>
          <p:nvPr/>
        </p:nvSpPr>
        <p:spPr bwMode="auto">
          <a:xfrm>
            <a:off x="685800" y="6858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800" dirty="0" smtClean="0"/>
              <a:t>Proposal</a:t>
            </a:r>
            <a:endParaRPr lang="en-US" sz="2800" dirty="0"/>
          </a:p>
        </p:txBody>
      </p:sp>
      <p:sp>
        <p:nvSpPr>
          <p:cNvPr id="9"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371600"/>
            <a:ext cx="8001000" cy="4953000"/>
          </a:xfrm>
        </p:spPr>
        <p:txBody>
          <a:bodyPr/>
          <a:lstStyle/>
          <a:p>
            <a:pPr marL="342900" lvl="1" indent="-342900">
              <a:spcBef>
                <a:spcPts val="600"/>
              </a:spcBef>
              <a:spcAft>
                <a:spcPts val="600"/>
              </a:spcAft>
              <a:buFont typeface="Arial" panose="020B0604020202020204" pitchFamily="34" charset="0"/>
              <a:buChar char="•"/>
            </a:pPr>
            <a:r>
              <a:rPr lang="en-US" altLang="ko-KR" sz="1800" dirty="0" smtClean="0"/>
              <a:t>Public(non-private) advertisement method is consisted of:</a:t>
            </a:r>
            <a:endParaRPr lang="en-US" altLang="ko-KR" sz="1800" dirty="0"/>
          </a:p>
          <a:p>
            <a:pPr marL="804863" lvl="2" indent="-263525">
              <a:spcBef>
                <a:spcPts val="600"/>
              </a:spcBef>
              <a:spcAft>
                <a:spcPts val="600"/>
              </a:spcAft>
              <a:buFont typeface="Arial" panose="020B0604020202020204" pitchFamily="34" charset="0"/>
              <a:buChar char="•"/>
            </a:pPr>
            <a:r>
              <a:rPr lang="en-US" altLang="ko-KR" sz="1600" dirty="0" smtClean="0"/>
              <a:t>New Compressed PSDU message ID: PUBLIC-ADV-POLL, PUBLIC-ADV-RESP, PUBLIC-SOR</a:t>
            </a:r>
            <a:endParaRPr lang="en-US" altLang="ko-KR" sz="1600" dirty="0"/>
          </a:p>
          <a:p>
            <a:pPr marL="804863" lvl="2" indent="-263525">
              <a:spcBef>
                <a:spcPts val="600"/>
              </a:spcBef>
              <a:spcAft>
                <a:spcPts val="600"/>
              </a:spcAft>
              <a:buFont typeface="Arial" panose="020B0604020202020204" pitchFamily="34" charset="0"/>
              <a:buChar char="•"/>
            </a:pPr>
            <a:r>
              <a:rPr lang="en-US" altLang="ko-KR" sz="1600" dirty="0" smtClean="0"/>
              <a:t>Packet format for PUBLIC-ADV-POLL</a:t>
            </a:r>
            <a:r>
              <a:rPr lang="en-US" altLang="ko-KR" sz="1600" dirty="0"/>
              <a:t>, </a:t>
            </a:r>
            <a:r>
              <a:rPr lang="en-US" altLang="ko-KR" sz="1600" dirty="0" smtClean="0"/>
              <a:t>PUBLIC-ADV-RESP</a:t>
            </a:r>
            <a:r>
              <a:rPr lang="en-US" altLang="ko-KR" sz="1600" dirty="0"/>
              <a:t>, </a:t>
            </a:r>
            <a:r>
              <a:rPr lang="en-US" altLang="ko-KR" sz="1600" dirty="0" smtClean="0"/>
              <a:t>PUBLIC-SOR</a:t>
            </a:r>
            <a:endParaRPr lang="en-US" altLang="ko-KR" sz="1600" dirty="0"/>
          </a:p>
          <a:p>
            <a:pPr marL="804863" lvl="2" indent="-263525">
              <a:spcBef>
                <a:spcPts val="600"/>
              </a:spcBef>
              <a:spcAft>
                <a:spcPts val="600"/>
              </a:spcAft>
              <a:buFont typeface="Arial" panose="020B0604020202020204" pitchFamily="34" charset="0"/>
              <a:buChar char="•"/>
            </a:pPr>
            <a:r>
              <a:rPr lang="en-US" altLang="ko-KR" sz="1600" dirty="0" smtClean="0"/>
              <a:t>Random delay to avoid collision if there are lots of devices which try to establish session setup with an advertiser</a:t>
            </a:r>
          </a:p>
          <a:p>
            <a:pPr marL="342900" lvl="1" indent="-342900">
              <a:spcBef>
                <a:spcPts val="600"/>
              </a:spcBef>
              <a:spcAft>
                <a:spcPts val="600"/>
              </a:spcAft>
              <a:buFont typeface="Arial" panose="020B0604020202020204" pitchFamily="34" charset="0"/>
              <a:buChar char="•"/>
            </a:pPr>
            <a:r>
              <a:rPr lang="en-US" altLang="ko-KR" sz="1800" dirty="0"/>
              <a:t>Secured contents would be excluded in the </a:t>
            </a:r>
            <a:r>
              <a:rPr lang="en-US" altLang="ko-KR" sz="1800" dirty="0" smtClean="0"/>
              <a:t>PUBLIC-ADV-POLL</a:t>
            </a:r>
            <a:endParaRPr lang="en-US" altLang="ko-KR" sz="1800" dirty="0"/>
          </a:p>
          <a:p>
            <a:pPr marL="804863" lvl="2" indent="-263525">
              <a:spcBef>
                <a:spcPts val="600"/>
              </a:spcBef>
              <a:spcAft>
                <a:spcPts val="600"/>
              </a:spcAft>
              <a:buFont typeface="Arial" panose="020B0604020202020204" pitchFamily="34" charset="0"/>
              <a:buChar char="•"/>
            </a:pPr>
            <a:endParaRPr lang="en-US" altLang="ko-KR" sz="1600" dirty="0"/>
          </a:p>
        </p:txBody>
      </p:sp>
    </p:spTree>
    <p:extLst>
      <p:ext uri="{BB962C8B-B14F-4D97-AF65-F5344CB8AC3E}">
        <p14:creationId xmlns:p14="http://schemas.microsoft.com/office/powerpoint/2010/main" val="15572203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a:extLst>
              <a:ext uri="{FF2B5EF4-FFF2-40B4-BE49-F238E27FC236}">
                <a16:creationId xmlns="" xmlns:a16="http://schemas.microsoft.com/office/drawing/2014/main" id="{17B5FC9D-8C64-7546-A32A-342E09FEC5E1}"/>
              </a:ext>
            </a:extLst>
          </p:cNvPr>
          <p:cNvSpPr>
            <a:spLocks noGrp="1"/>
          </p:cNvSpPr>
          <p:nvPr>
            <p:ph idx="1"/>
          </p:nvPr>
        </p:nvSpPr>
        <p:spPr>
          <a:xfrm>
            <a:off x="609600" y="1117596"/>
            <a:ext cx="8305800" cy="4953000"/>
          </a:xfrm>
        </p:spPr>
        <p:txBody>
          <a:bodyPr/>
          <a:lstStyle/>
          <a:p>
            <a:pPr marL="342900" lvl="1" indent="-342900">
              <a:spcBef>
                <a:spcPts val="600"/>
              </a:spcBef>
              <a:spcAft>
                <a:spcPts val="600"/>
              </a:spcAft>
              <a:buFont typeface="Arial" panose="020B0604020202020204" pitchFamily="34" charset="0"/>
              <a:buChar char="•"/>
            </a:pPr>
            <a:endParaRPr lang="en-US" altLang="ko-KR" sz="1800" dirty="0" smtClean="0"/>
          </a:p>
          <a:p>
            <a:pPr marL="342900" lvl="1" indent="-342900">
              <a:spcBef>
                <a:spcPts val="600"/>
              </a:spcBef>
              <a:spcAft>
                <a:spcPts val="600"/>
              </a:spcAft>
              <a:buFont typeface="Arial" panose="020B0604020202020204" pitchFamily="34" charset="0"/>
              <a:buChar char="•"/>
            </a:pPr>
            <a:endParaRPr lang="en-US" altLang="ko-KR" sz="1800" dirty="0"/>
          </a:p>
          <a:p>
            <a:pPr marL="342900" lvl="1" indent="-342900">
              <a:spcBef>
                <a:spcPts val="600"/>
              </a:spcBef>
              <a:spcAft>
                <a:spcPts val="600"/>
              </a:spcAft>
              <a:buFont typeface="Arial" panose="020B0604020202020204" pitchFamily="34" charset="0"/>
              <a:buChar char="•"/>
            </a:pPr>
            <a:endParaRPr lang="en-US" altLang="ko-KR" sz="500" dirty="0" smtClean="0"/>
          </a:p>
          <a:p>
            <a:pPr marL="685800" lvl="2" indent="-342900">
              <a:spcBef>
                <a:spcPts val="0"/>
              </a:spcBef>
              <a:spcAft>
                <a:spcPts val="600"/>
              </a:spcAft>
              <a:buFont typeface="Arial" panose="020B0604020202020204" pitchFamily="34" charset="0"/>
              <a:buChar char="•"/>
            </a:pPr>
            <a:endParaRPr lang="en-US" altLang="ko-KR" dirty="0" smtClean="0"/>
          </a:p>
          <a:p>
            <a:pPr marL="685800" lvl="2" indent="-342900">
              <a:spcBef>
                <a:spcPts val="0"/>
              </a:spcBef>
              <a:spcAft>
                <a:spcPts val="600"/>
              </a:spcAft>
              <a:buFont typeface="Arial" panose="020B0604020202020204" pitchFamily="34" charset="0"/>
              <a:buChar char="•"/>
            </a:pPr>
            <a:endParaRPr lang="en-US" altLang="ko-KR" sz="1400" dirty="0"/>
          </a:p>
          <a:p>
            <a:pPr marL="342900" lvl="2" indent="-342900">
              <a:spcBef>
                <a:spcPts val="600"/>
              </a:spcBef>
              <a:spcAft>
                <a:spcPts val="0"/>
              </a:spcAft>
              <a:buFont typeface="Arial" panose="020B0604020202020204" pitchFamily="34" charset="0"/>
              <a:buChar char="•"/>
            </a:pPr>
            <a:r>
              <a:rPr lang="en-US" altLang="ko-KR" sz="1600" dirty="0"/>
              <a:t>1-octet message ID (</a:t>
            </a:r>
            <a:r>
              <a:rPr lang="en-US" altLang="ko-KR" sz="1600" dirty="0" smtClean="0">
                <a:solidFill>
                  <a:srgbClr val="FF0000"/>
                </a:solidFill>
              </a:rPr>
              <a:t>0x21: P</a:t>
            </a:r>
            <a:r>
              <a:rPr lang="en-US" altLang="ko-KR" sz="1600" dirty="0" smtClean="0">
                <a:solidFill>
                  <a:srgbClr val="FF0000"/>
                </a:solidFill>
                <a:sym typeface="Wingdings" panose="05000000000000000000" pitchFamily="2" charset="2"/>
              </a:rPr>
              <a:t>UBLIC-ADV-POLL</a:t>
            </a:r>
            <a:r>
              <a:rPr lang="en-US" altLang="ko-KR" sz="1600" dirty="0" smtClean="0">
                <a:sym typeface="Wingdings" panose="05000000000000000000" pitchFamily="2" charset="2"/>
              </a:rPr>
              <a:t>)</a:t>
            </a:r>
            <a:endParaRPr lang="en-US" altLang="ko-KR" sz="1600" dirty="0"/>
          </a:p>
          <a:p>
            <a:pPr marL="342900" lvl="2" indent="-342900">
              <a:spcBef>
                <a:spcPts val="600"/>
              </a:spcBef>
              <a:spcAft>
                <a:spcPts val="0"/>
              </a:spcAft>
              <a:buFont typeface="Arial" panose="020B0604020202020204" pitchFamily="34" charset="0"/>
              <a:buChar char="•"/>
            </a:pPr>
            <a:r>
              <a:rPr lang="en-US" altLang="ko-KR" sz="1600" dirty="0">
                <a:solidFill>
                  <a:srgbClr val="FF0000"/>
                </a:solidFill>
              </a:rPr>
              <a:t>3-octet Advertiser </a:t>
            </a:r>
            <a:r>
              <a:rPr lang="en-US" altLang="ko-KR" sz="1600" dirty="0" smtClean="0">
                <a:solidFill>
                  <a:srgbClr val="FF0000"/>
                </a:solidFill>
              </a:rPr>
              <a:t>Address</a:t>
            </a:r>
            <a:r>
              <a:rPr lang="en-US" altLang="ko-KR" sz="1800" dirty="0" smtClean="0"/>
              <a:t/>
            </a:r>
            <a:br>
              <a:rPr lang="en-US" altLang="ko-KR" sz="1800" dirty="0" smtClean="0"/>
            </a:br>
            <a:r>
              <a:rPr lang="en-US" altLang="ko-KR" sz="1200" dirty="0">
                <a:sym typeface="Wingdings" panose="05000000000000000000" pitchFamily="2" charset="2"/>
              </a:rPr>
              <a:t> </a:t>
            </a:r>
            <a:r>
              <a:rPr lang="en-US" altLang="ko-KR" sz="1200" dirty="0"/>
              <a:t>This may be random address and Advertiser Address can be changed periodically(e.g. every 5 min.). Advertiser Address shall be generated uniquely in a RAN and maintained during a session temporarily by an initiator</a:t>
            </a:r>
          </a:p>
          <a:p>
            <a:pPr marL="342900" lvl="2" indent="-342900">
              <a:spcBef>
                <a:spcPts val="600"/>
              </a:spcBef>
              <a:spcAft>
                <a:spcPts val="0"/>
              </a:spcAft>
              <a:buFont typeface="Arial" panose="020B0604020202020204" pitchFamily="34" charset="0"/>
              <a:buChar char="•"/>
            </a:pPr>
            <a:r>
              <a:rPr lang="en-US" altLang="ko-KR" sz="1600" dirty="0" smtClean="0"/>
              <a:t>1-octe</a:t>
            </a:r>
            <a:r>
              <a:rPr lang="en-US" altLang="ko-KR" sz="1600" dirty="0"/>
              <a:t>t</a:t>
            </a:r>
            <a:r>
              <a:rPr lang="en-US" altLang="ko-KR" sz="1600" dirty="0" smtClean="0"/>
              <a:t> </a:t>
            </a:r>
            <a:r>
              <a:rPr lang="en-US" altLang="ko-KR" sz="1600" dirty="0"/>
              <a:t>message control, setting the following message content</a:t>
            </a:r>
          </a:p>
          <a:p>
            <a:pPr lvl="1">
              <a:spcBef>
                <a:spcPts val="600"/>
              </a:spcBef>
              <a:spcAft>
                <a:spcPts val="0"/>
              </a:spcAft>
              <a:buFont typeface="Arial" panose="020B0604020202020204" pitchFamily="34" charset="0"/>
              <a:buChar char="•"/>
            </a:pPr>
            <a:r>
              <a:rPr lang="en-US" altLang="ko-KR" sz="1400" dirty="0">
                <a:solidFill>
                  <a:srgbClr val="FF0000"/>
                </a:solidFill>
              </a:rPr>
              <a:t>0x20: </a:t>
            </a:r>
            <a:r>
              <a:rPr lang="en-US" altLang="ko-KR" sz="1400" dirty="0" err="1">
                <a:solidFill>
                  <a:srgbClr val="FF0000"/>
                </a:solidFill>
              </a:rPr>
              <a:t>MessageContent</a:t>
            </a:r>
            <a:r>
              <a:rPr lang="en-US" altLang="ko-KR" sz="1400" dirty="0">
                <a:solidFill>
                  <a:srgbClr val="FF0000"/>
                </a:solidFill>
              </a:rPr>
              <a:t> = </a:t>
            </a:r>
            <a:r>
              <a:rPr lang="en-US" altLang="ko-KR" sz="1400" dirty="0" err="1" smtClean="0">
                <a:solidFill>
                  <a:srgbClr val="FF0000"/>
                </a:solidFill>
              </a:rPr>
              <a:t>RandomDelay</a:t>
            </a:r>
            <a:r>
              <a:rPr lang="en-US" altLang="ko-KR" sz="1400" dirty="0" smtClean="0">
                <a:solidFill>
                  <a:srgbClr val="FF0000"/>
                </a:solidFill>
              </a:rPr>
              <a:t>[1</a:t>
            </a:r>
            <a:r>
              <a:rPr lang="en-US" altLang="ko-KR" sz="1400" dirty="0">
                <a:solidFill>
                  <a:srgbClr val="FF0000"/>
                </a:solidFill>
              </a:rPr>
              <a:t>] + </a:t>
            </a:r>
            <a:r>
              <a:rPr lang="en-US" altLang="ko-KR" sz="1400" dirty="0" err="1">
                <a:solidFill>
                  <a:srgbClr val="FF0000"/>
                </a:solidFill>
              </a:rPr>
              <a:t>AdvData</a:t>
            </a:r>
            <a:r>
              <a:rPr lang="en-US" altLang="ko-KR" sz="1400" dirty="0">
                <a:solidFill>
                  <a:srgbClr val="FF0000"/>
                </a:solidFill>
              </a:rPr>
              <a:t>[]</a:t>
            </a:r>
          </a:p>
          <a:p>
            <a:pPr lvl="1">
              <a:spcBef>
                <a:spcPts val="600"/>
              </a:spcBef>
              <a:spcAft>
                <a:spcPts val="0"/>
              </a:spcAft>
              <a:buFont typeface="Arial" panose="020B0604020202020204" pitchFamily="34" charset="0"/>
              <a:buChar char="•"/>
            </a:pPr>
            <a:r>
              <a:rPr lang="en-US" altLang="ko-KR" sz="1400" dirty="0">
                <a:solidFill>
                  <a:srgbClr val="FF0000"/>
                </a:solidFill>
              </a:rPr>
              <a:t>Random </a:t>
            </a:r>
            <a:r>
              <a:rPr lang="en-US" altLang="ko-KR" sz="1400" dirty="0" smtClean="0">
                <a:solidFill>
                  <a:srgbClr val="FF0000"/>
                </a:solidFill>
              </a:rPr>
              <a:t>Delay: To </a:t>
            </a:r>
            <a:r>
              <a:rPr lang="en-US" altLang="ko-KR" sz="1400" dirty="0">
                <a:solidFill>
                  <a:srgbClr val="FF0000"/>
                </a:solidFill>
              </a:rPr>
              <a:t>determine when </a:t>
            </a:r>
            <a:r>
              <a:rPr lang="en-US" altLang="ko-KR" sz="1400" dirty="0" smtClean="0">
                <a:solidFill>
                  <a:srgbClr val="FF0000"/>
                </a:solidFill>
              </a:rPr>
              <a:t>PUBLIC-ADV-RESP </a:t>
            </a:r>
            <a:r>
              <a:rPr lang="en-US" altLang="ko-KR" sz="1400" dirty="0">
                <a:solidFill>
                  <a:srgbClr val="FF0000"/>
                </a:solidFill>
              </a:rPr>
              <a:t>is transmitted by a responder.</a:t>
            </a:r>
            <a:r>
              <a:rPr lang="en-US" altLang="ko-KR" sz="1400" dirty="0"/>
              <a:t> </a:t>
            </a:r>
            <a:r>
              <a:rPr lang="en-US" altLang="ko-KR" sz="1400" dirty="0" smtClean="0"/>
              <a:t/>
            </a:r>
            <a:br>
              <a:rPr lang="en-US" altLang="ko-KR" sz="1400" dirty="0" smtClean="0"/>
            </a:br>
            <a:r>
              <a:rPr lang="en-US" altLang="ko-KR" sz="1200" dirty="0">
                <a:sym typeface="Wingdings" panose="05000000000000000000" pitchFamily="2" charset="2"/>
              </a:rPr>
              <a:t> </a:t>
            </a:r>
            <a:r>
              <a:rPr lang="en-US" altLang="ko-KR" sz="1200" dirty="0"/>
              <a:t>The unit of Random Delay value is RSTU and Random value in range from zero to {Random Delay value - 1} can be created. This field is used to avoid collision in crowded environment</a:t>
            </a:r>
          </a:p>
          <a:p>
            <a:pPr lvl="1">
              <a:spcBef>
                <a:spcPts val="600"/>
              </a:spcBef>
              <a:spcAft>
                <a:spcPts val="0"/>
              </a:spcAft>
              <a:buFont typeface="Arial" panose="020B0604020202020204" pitchFamily="34" charset="0"/>
              <a:buChar char="•"/>
            </a:pPr>
            <a:r>
              <a:rPr lang="en-US" altLang="ko-KR" sz="1400" dirty="0" err="1">
                <a:solidFill>
                  <a:srgbClr val="FF0000"/>
                </a:solidFill>
              </a:rPr>
              <a:t>AdvData</a:t>
            </a:r>
            <a:r>
              <a:rPr lang="en-US" altLang="ko-KR" sz="1400" dirty="0">
                <a:solidFill>
                  <a:srgbClr val="FF0000"/>
                </a:solidFill>
              </a:rPr>
              <a:t> contains a sequence of AD </a:t>
            </a:r>
            <a:r>
              <a:rPr lang="en-US" altLang="ko-KR" sz="1400" dirty="0" smtClean="0">
                <a:solidFill>
                  <a:srgbClr val="FF0000"/>
                </a:solidFill>
              </a:rPr>
              <a:t>structures(Length-Type-Value)</a:t>
            </a:r>
            <a:r>
              <a:rPr lang="en-US" altLang="ko-KR" sz="1400" dirty="0" smtClean="0"/>
              <a:t/>
            </a:r>
            <a:br>
              <a:rPr lang="en-US" altLang="ko-KR" sz="1400" dirty="0" smtClean="0"/>
            </a:br>
            <a:r>
              <a:rPr lang="en-US" altLang="ko-KR" sz="1200" dirty="0">
                <a:sym typeface="Wingdings" panose="05000000000000000000" pitchFamily="2" charset="2"/>
              </a:rPr>
              <a:t> </a:t>
            </a:r>
            <a:r>
              <a:rPr lang="en-US" altLang="ko-KR" sz="1200" dirty="0" smtClean="0"/>
              <a:t>The </a:t>
            </a:r>
            <a:r>
              <a:rPr lang="en-US" altLang="ko-KR" sz="1200" dirty="0"/>
              <a:t>AD Structure may contain information which an initiator wants to announce such as service representation, friendly name, advertising interval, vendor specific and so on</a:t>
            </a:r>
            <a:r>
              <a:rPr lang="en-US" altLang="ko-KR" sz="1200" dirty="0" smtClean="0"/>
              <a:t>.</a:t>
            </a:r>
            <a:endParaRPr lang="en-US" altLang="ko-KR" sz="1200" dirty="0"/>
          </a:p>
          <a:p>
            <a:pPr marL="342900" lvl="2" indent="-342900">
              <a:spcBef>
                <a:spcPts val="600"/>
              </a:spcBef>
              <a:spcAft>
                <a:spcPts val="0"/>
              </a:spcAft>
              <a:buFont typeface="Arial" panose="020B0604020202020204" pitchFamily="34" charset="0"/>
              <a:buChar char="•"/>
            </a:pPr>
            <a:r>
              <a:rPr lang="en-US" altLang="ko-KR" sz="1600" dirty="0"/>
              <a:t>2-octet CRC16</a:t>
            </a:r>
          </a:p>
        </p:txBody>
      </p:sp>
      <p:pic>
        <p:nvPicPr>
          <p:cNvPr id="2" name="그림 1"/>
          <p:cNvPicPr>
            <a:picLocks noChangeAspect="1"/>
          </p:cNvPicPr>
          <p:nvPr/>
        </p:nvPicPr>
        <p:blipFill>
          <a:blip r:embed="rId2"/>
          <a:stretch>
            <a:fillRect/>
          </a:stretch>
        </p:blipFill>
        <p:spPr>
          <a:xfrm>
            <a:off x="1981200" y="1151466"/>
            <a:ext cx="5115533" cy="1820333"/>
          </a:xfrm>
          <a:prstGeom prst="rect">
            <a:avLst/>
          </a:prstGeom>
        </p:spPr>
      </p:pic>
      <p:sp>
        <p:nvSpPr>
          <p:cNvPr id="4" name="Date Placeholder 3">
            <a:extLst>
              <a:ext uri="{FF2B5EF4-FFF2-40B4-BE49-F238E27FC236}">
                <a16:creationId xmlns="" xmlns:a16="http://schemas.microsoft.com/office/drawing/2014/main" id="{6BCA5B0A-C4D1-8244-8572-33FD6DC9CCCF}"/>
              </a:ext>
            </a:extLst>
          </p:cNvPr>
          <p:cNvSpPr>
            <a:spLocks noGrp="1"/>
          </p:cNvSpPr>
          <p:nvPr>
            <p:ph type="dt" sz="half" idx="10"/>
          </p:nvPr>
        </p:nvSpPr>
        <p:spPr/>
        <p:txBody>
          <a:bodyPr/>
          <a:lstStyle/>
          <a:p>
            <a:r>
              <a:rPr lang="de-DE" altLang="en-US" dirty="0"/>
              <a:t>May 2023</a:t>
            </a:r>
            <a:endParaRPr lang="en-US" altLang="en-US" dirty="0"/>
          </a:p>
        </p:txBody>
      </p:sp>
      <p:sp>
        <p:nvSpPr>
          <p:cNvPr id="5" name="Footer Placeholder 4">
            <a:extLst>
              <a:ext uri="{FF2B5EF4-FFF2-40B4-BE49-F238E27FC236}">
                <a16:creationId xmlns="" xmlns:a16="http://schemas.microsoft.com/office/drawing/2014/main" id="{BAEDE3A1-68AA-EE43-90C8-13A79EDB3133}"/>
              </a:ext>
            </a:extLst>
          </p:cNvPr>
          <p:cNvSpPr>
            <a:spLocks noGrp="1"/>
          </p:cNvSpPr>
          <p:nvPr>
            <p:ph type="ftr" sz="quarter" idx="11"/>
          </p:nvPr>
        </p:nvSpPr>
        <p:spPr/>
        <p:txBody>
          <a:bodyPr/>
          <a:lstStyle/>
          <a:p>
            <a:r>
              <a:rPr lang="en-US" altLang="en-US" dirty="0" err="1" smtClean="0"/>
              <a:t>Hongwon</a:t>
            </a:r>
            <a:r>
              <a:rPr lang="en-US" altLang="en-US" dirty="0"/>
              <a:t> </a:t>
            </a:r>
            <a:r>
              <a:rPr lang="en-US" altLang="en-US" dirty="0" smtClean="0"/>
              <a:t>Lee </a:t>
            </a:r>
            <a:r>
              <a:rPr lang="en-US" altLang="en-US" dirty="0"/>
              <a:t>et al. (LG Electronics)</a:t>
            </a:r>
          </a:p>
        </p:txBody>
      </p:sp>
      <p:sp>
        <p:nvSpPr>
          <p:cNvPr id="6" name="Slide Number Placeholder 5">
            <a:extLst>
              <a:ext uri="{FF2B5EF4-FFF2-40B4-BE49-F238E27FC236}">
                <a16:creationId xmlns=""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9</a:t>
            </a:fld>
            <a:endParaRPr lang="en-US" altLang="en-US" dirty="0"/>
          </a:p>
        </p:txBody>
      </p:sp>
      <p:sp>
        <p:nvSpPr>
          <p:cNvPr id="7" name="Title 1">
            <a:extLst>
              <a:ext uri="{FF2B5EF4-FFF2-40B4-BE49-F238E27FC236}">
                <a16:creationId xmlns="" xmlns:a16="http://schemas.microsoft.com/office/drawing/2014/main" id="{467C9B24-E7E8-8547-A1D0-E2535767BF70}"/>
              </a:ext>
            </a:extLst>
          </p:cNvPr>
          <p:cNvSpPr txBox="1">
            <a:spLocks/>
          </p:cNvSpPr>
          <p:nvPr/>
        </p:nvSpPr>
        <p:spPr bwMode="auto">
          <a:xfrm>
            <a:off x="685800" y="685800"/>
            <a:ext cx="8001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400" dirty="0" smtClean="0"/>
              <a:t>Proposed advertisement packet format – </a:t>
            </a:r>
            <a:r>
              <a:rPr lang="en-US" altLang="ko-KR" sz="2400" dirty="0" smtClean="0"/>
              <a:t>PUBLIC-</a:t>
            </a:r>
            <a:r>
              <a:rPr lang="en-US" sz="2400" dirty="0" smtClean="0"/>
              <a:t>ADV-POLL</a:t>
            </a:r>
            <a:endParaRPr lang="en-US" sz="2400" dirty="0"/>
          </a:p>
        </p:txBody>
      </p:sp>
      <p:sp>
        <p:nvSpPr>
          <p:cNvPr id="12" name="모서리가 둥근 직사각형 11"/>
          <p:cNvSpPr/>
          <p:nvPr/>
        </p:nvSpPr>
        <p:spPr bwMode="auto">
          <a:xfrm>
            <a:off x="1875369" y="1168401"/>
            <a:ext cx="2992967" cy="392907"/>
          </a:xfrm>
          <a:prstGeom prst="roundRect">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3" name="모서리가 둥근 직사각형 12"/>
          <p:cNvSpPr/>
          <p:nvPr/>
        </p:nvSpPr>
        <p:spPr bwMode="auto">
          <a:xfrm>
            <a:off x="5139267" y="2302933"/>
            <a:ext cx="1261533" cy="364067"/>
          </a:xfrm>
          <a:prstGeom prst="roundRect">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88710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151083</TotalTime>
  <Words>1967</Words>
  <Application>Microsoft Office PowerPoint</Application>
  <PresentationFormat>화면 슬라이드 쇼(4:3)</PresentationFormat>
  <Paragraphs>327</Paragraphs>
  <Slides>21</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21</vt:i4>
      </vt:variant>
    </vt:vector>
  </HeadingPairs>
  <TitlesOfParts>
    <vt:vector size="27" baseType="lpstr">
      <vt:lpstr>굴림</vt:lpstr>
      <vt:lpstr>Arial</vt:lpstr>
      <vt:lpstr>Calibri</vt:lpstr>
      <vt:lpstr>Times New Roman</vt:lpstr>
      <vt:lpstr>Wingdings</vt:lpstr>
      <vt:lpstr>Office Theme</vt:lpstr>
      <vt:lpstr>PowerPoint 프레젠테이션</vt:lpstr>
      <vt:lpstr>PowerPoint 프레젠테이션</vt:lpstr>
      <vt:lpstr>Related Contributions</vt:lpstr>
      <vt:lpstr>PowerPoint 프레젠테이션</vt:lpstr>
      <vt:lpstr>PowerPoint 프레젠테이션</vt:lpstr>
      <vt:lpstr>Recap: Native Discovery Concept [1][2]</vt:lpstr>
      <vt:lpstr>Recap: Short address assignment [6]</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References</vt:lpstr>
      <vt:lpstr>Appendix: Advertising Poll (MsgCtl=0x00) [3]</vt:lpstr>
      <vt:lpstr>Appendix: Advertising Response (MsgCtl=0x00) [3]</vt:lpstr>
      <vt:lpstr>Appendix: Start of Ranging (MsgCtl=0x00) [3]</vt:lpstr>
      <vt:lpstr>PowerPoint 프레젠테이션</vt:lpstr>
      <vt:lpstr>PowerPoint 프레젠테이션</vt:lpstr>
    </vt:vector>
  </TitlesOfParts>
  <Manager/>
  <Company>Apple</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이홍원/책임연구원/미래기술센터 C&amp;M표준(연)IoT커넥티비티표준Task(hongwon.lee@lge.com)</cp:lastModifiedBy>
  <cp:revision>1153</cp:revision>
  <cp:lastPrinted>1998-02-10T13:28:06Z</cp:lastPrinted>
  <dcterms:created xsi:type="dcterms:W3CDTF">2021-07-16T20:39:58Z</dcterms:created>
  <dcterms:modified xsi:type="dcterms:W3CDTF">2023-05-17T19:16:58Z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