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handoutMasterIdLst>
    <p:handoutMasterId r:id="rId20"/>
  </p:handoutMasterIdLst>
  <p:sldIdLst>
    <p:sldId id="259" r:id="rId2"/>
    <p:sldId id="258" r:id="rId3"/>
    <p:sldId id="271" r:id="rId4"/>
    <p:sldId id="327" r:id="rId5"/>
    <p:sldId id="329" r:id="rId6"/>
    <p:sldId id="318" r:id="rId7"/>
    <p:sldId id="334" r:id="rId8"/>
    <p:sldId id="335" r:id="rId9"/>
    <p:sldId id="337" r:id="rId10"/>
    <p:sldId id="338" r:id="rId11"/>
    <p:sldId id="331" r:id="rId12"/>
    <p:sldId id="333" r:id="rId13"/>
    <p:sldId id="339" r:id="rId14"/>
    <p:sldId id="340" r:id="rId15"/>
    <p:sldId id="341" r:id="rId16"/>
    <p:sldId id="336" r:id="rId17"/>
    <p:sldId id="330"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7E052D4A-65DA-5641-86F0-BC11FF811F4C}">
          <p14:sldIdLst>
            <p14:sldId id="259"/>
            <p14:sldId id="258"/>
            <p14:sldId id="271"/>
            <p14:sldId id="327"/>
            <p14:sldId id="329"/>
            <p14:sldId id="318"/>
            <p14:sldId id="334"/>
            <p14:sldId id="335"/>
            <p14:sldId id="337"/>
            <p14:sldId id="338"/>
            <p14:sldId id="331"/>
            <p14:sldId id="333"/>
            <p14:sldId id="339"/>
            <p14:sldId id="340"/>
            <p14:sldId id="341"/>
            <p14:sldId id="336"/>
            <p14:sldId id="330"/>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8398CAF-13C3-92FA-FEE6-F473351F0454}" name="Robert Golshan" initials="" userId="S::rgolshan@apple.com::5ff815de-8f29-4282-b1e1-6ebaf4d1f08f" providerId="AD"/>
  <p188:author id="{7B7181B9-84A8-DDA6-ADBD-47AA4D788E10}" name="Alexander Krebs" initials="AK" userId="S::a_krebs@apple.com::f8a49c0f-11ff-450e-9187-1cd14508a1ae"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E6E7E8"/>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304"/>
    <p:restoredTop sz="95915"/>
  </p:normalViewPr>
  <p:slideViewPr>
    <p:cSldViewPr>
      <p:cViewPr varScale="1">
        <p:scale>
          <a:sx n="113" d="100"/>
          <a:sy n="113" d="100"/>
        </p:scale>
        <p:origin x="1950" y="84"/>
      </p:cViewPr>
      <p:guideLst>
        <p:guide orient="horz" pos="2160"/>
        <p:guide pos="2880"/>
      </p:guideLst>
    </p:cSldViewPr>
  </p:slideViewPr>
  <p:notesTextViewPr>
    <p:cViewPr>
      <p:scale>
        <a:sx n="1" d="1"/>
        <a:sy n="1" d="1"/>
      </p:scale>
      <p:origin x="0" y="0"/>
    </p:cViewPr>
  </p:notesTextViewPr>
  <p:notesViewPr>
    <p:cSldViewPr>
      <p:cViewPr varScale="1">
        <p:scale>
          <a:sx n="84" d="100"/>
          <a:sy n="84" d="100"/>
        </p:scale>
        <p:origin x="3786"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31"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xmlns=""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3075" name="Rectangle 3">
            <a:extLst>
              <a:ext uri="{FF2B5EF4-FFF2-40B4-BE49-F238E27FC236}">
                <a16:creationId xmlns:a16="http://schemas.microsoft.com/office/drawing/2014/main" xmlns=""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xmlns=""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xmlns=""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xmlns=""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xmlns=""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xmlns=""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xmlns=""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dirty="0"/>
              <a:t>doc.: IEEE 802.15-&lt;15-22-0064-00-04ab&gt;</a:t>
            </a:r>
          </a:p>
        </p:txBody>
      </p:sp>
      <p:sp>
        <p:nvSpPr>
          <p:cNvPr id="2051" name="Rectangle 3">
            <a:extLst>
              <a:ext uri="{FF2B5EF4-FFF2-40B4-BE49-F238E27FC236}">
                <a16:creationId xmlns:a16="http://schemas.microsoft.com/office/drawing/2014/main" xmlns=""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xmlns="" id="{7E893918-BD46-E948-B9D2-0EFF065E884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xmlns=""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xmlns=""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xmlns=""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xmlns=""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xmlns=""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xmlns=""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0684230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3D5D8A7A-5251-7345-B20D-9908F6391B89}"/>
              </a:ext>
            </a:extLst>
          </p:cNvPr>
          <p:cNvSpPr>
            <a:spLocks noGrp="1"/>
          </p:cNvSpPr>
          <p:nvPr>
            <p:ph type="dt" sz="half" idx="10"/>
          </p:nvPr>
        </p:nvSpPr>
        <p:spPr/>
        <p:txBody>
          <a:bodyPr/>
          <a:lstStyle>
            <a:lvl1pPr>
              <a:defRPr/>
            </a:lvl1pPr>
          </a:lstStyle>
          <a:p>
            <a:r>
              <a:rPr lang="de-DE" altLang="en-US" dirty="0" smtClean="0"/>
              <a:t>Mar 2023</a:t>
            </a:r>
            <a:endParaRPr lang="en-US" altLang="en-US" dirty="0"/>
          </a:p>
        </p:txBody>
      </p:sp>
      <p:sp>
        <p:nvSpPr>
          <p:cNvPr id="5" name="Footer Placeholder 4">
            <a:extLst>
              <a:ext uri="{FF2B5EF4-FFF2-40B4-BE49-F238E27FC236}">
                <a16:creationId xmlns:a16="http://schemas.microsoft.com/office/drawing/2014/main" xmlns="" id="{52EA886B-BDBA-D942-8C51-972D4E926460}"/>
              </a:ext>
            </a:extLst>
          </p:cNvPr>
          <p:cNvSpPr>
            <a:spLocks noGrp="1"/>
          </p:cNvSpPr>
          <p:nvPr>
            <p:ph type="ftr" sz="quarter" idx="11"/>
          </p:nvPr>
        </p:nvSpPr>
        <p:spPr/>
        <p:txBody>
          <a:bodyPr/>
          <a:lstStyle>
            <a:lvl1pPr>
              <a:defRPr/>
            </a:lvl1pPr>
          </a:lstStyle>
          <a:p>
            <a:r>
              <a:rPr lang="en-US" altLang="en-US" dirty="0" err="1" smtClean="0"/>
              <a:t>Hongwon</a:t>
            </a:r>
            <a:r>
              <a:rPr lang="en-US" altLang="en-US" dirty="0" smtClean="0"/>
              <a:t> Lee et al. (LG Electronics)</a:t>
            </a:r>
            <a:endParaRPr lang="en-US" altLang="en-US" dirty="0"/>
          </a:p>
        </p:txBody>
      </p:sp>
      <p:sp>
        <p:nvSpPr>
          <p:cNvPr id="6" name="Slide Number Placeholder 5">
            <a:extLst>
              <a:ext uri="{FF2B5EF4-FFF2-40B4-BE49-F238E27FC236}">
                <a16:creationId xmlns:a16="http://schemas.microsoft.com/office/drawing/2014/main" xmlns=""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6126BB63-BC75-CD4F-B133-44784E43CF60}"/>
              </a:ext>
            </a:extLst>
          </p:cNvPr>
          <p:cNvSpPr>
            <a:spLocks noGrp="1"/>
          </p:cNvSpPr>
          <p:nvPr>
            <p:ph type="dt" sz="half" idx="10"/>
          </p:nvPr>
        </p:nvSpPr>
        <p:spPr/>
        <p:txBody>
          <a:bodyPr/>
          <a:lstStyle>
            <a:lvl1pPr>
              <a:defRPr/>
            </a:lvl1pPr>
          </a:lstStyle>
          <a:p>
            <a:r>
              <a:rPr lang="de-DE" altLang="en-US" dirty="0" smtClean="0"/>
              <a:t>Mar 2023</a:t>
            </a:r>
            <a:endParaRPr lang="en-US" altLang="en-US" dirty="0"/>
          </a:p>
        </p:txBody>
      </p:sp>
      <p:sp>
        <p:nvSpPr>
          <p:cNvPr id="5" name="Footer Placeholder 4">
            <a:extLst>
              <a:ext uri="{FF2B5EF4-FFF2-40B4-BE49-F238E27FC236}">
                <a16:creationId xmlns:a16="http://schemas.microsoft.com/office/drawing/2014/main" xmlns="" id="{7C1C4B96-1877-6945-9A23-23412CE20695}"/>
              </a:ext>
            </a:extLst>
          </p:cNvPr>
          <p:cNvSpPr>
            <a:spLocks noGrp="1"/>
          </p:cNvSpPr>
          <p:nvPr>
            <p:ph type="ftr" sz="quarter" idx="11"/>
          </p:nvPr>
        </p:nvSpPr>
        <p:spPr/>
        <p:txBody>
          <a:bodyPr/>
          <a:lstStyle>
            <a:lvl1pPr>
              <a:defRPr/>
            </a:lvl1pPr>
          </a:lstStyle>
          <a:p>
            <a:r>
              <a:rPr lang="en-US" altLang="en-US" dirty="0" err="1" smtClean="0"/>
              <a:t>Hongwon</a:t>
            </a:r>
            <a:r>
              <a:rPr lang="en-US" altLang="en-US" dirty="0" smtClean="0"/>
              <a:t> Lee et al. (LG Electronics)</a:t>
            </a:r>
            <a:endParaRPr lang="en-US" altLang="en-US" dirty="0"/>
          </a:p>
        </p:txBody>
      </p:sp>
      <p:sp>
        <p:nvSpPr>
          <p:cNvPr id="6" name="Slide Number Placeholder 5">
            <a:extLst>
              <a:ext uri="{FF2B5EF4-FFF2-40B4-BE49-F238E27FC236}">
                <a16:creationId xmlns:a16="http://schemas.microsoft.com/office/drawing/2014/main" xmlns=""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xmlns=""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04731E10-477C-5448-817A-FAD1B61C0C4F}"/>
              </a:ext>
            </a:extLst>
          </p:cNvPr>
          <p:cNvSpPr>
            <a:spLocks noGrp="1"/>
          </p:cNvSpPr>
          <p:nvPr>
            <p:ph type="dt" sz="half" idx="10"/>
          </p:nvPr>
        </p:nvSpPr>
        <p:spPr>
          <a:xfrm>
            <a:off x="685800" y="378281"/>
            <a:ext cx="1600200" cy="215444"/>
          </a:xfrm>
        </p:spPr>
        <p:txBody>
          <a:bodyPr/>
          <a:lstStyle>
            <a:lvl1pPr>
              <a:defRPr/>
            </a:lvl1pPr>
          </a:lstStyle>
          <a:p>
            <a:r>
              <a:rPr lang="de-DE" altLang="en-US" dirty="0" smtClean="0"/>
              <a:t>Mar 2023</a:t>
            </a:r>
            <a:endParaRPr lang="en-US" altLang="en-US" dirty="0"/>
          </a:p>
        </p:txBody>
      </p:sp>
      <p:sp>
        <p:nvSpPr>
          <p:cNvPr id="5" name="Footer Placeholder 4">
            <a:extLst>
              <a:ext uri="{FF2B5EF4-FFF2-40B4-BE49-F238E27FC236}">
                <a16:creationId xmlns:a16="http://schemas.microsoft.com/office/drawing/2014/main" xmlns="" id="{DE13F5C4-62D8-1F48-929D-8089C19311B1}"/>
              </a:ext>
            </a:extLst>
          </p:cNvPr>
          <p:cNvSpPr>
            <a:spLocks noGrp="1"/>
          </p:cNvSpPr>
          <p:nvPr>
            <p:ph type="ftr" sz="quarter" idx="11"/>
          </p:nvPr>
        </p:nvSpPr>
        <p:spPr/>
        <p:txBody>
          <a:bodyPr/>
          <a:lstStyle>
            <a:lvl1pPr>
              <a:defRPr/>
            </a:lvl1pPr>
          </a:lstStyle>
          <a:p>
            <a:r>
              <a:rPr lang="en-US" altLang="en-US" dirty="0" err="1" smtClean="0"/>
              <a:t>Hongwon</a:t>
            </a:r>
            <a:r>
              <a:rPr lang="en-US" altLang="en-US" dirty="0" smtClean="0"/>
              <a:t> Lee et al. (LG Electronics)</a:t>
            </a:r>
            <a:endParaRPr lang="en-US" altLang="en-US" dirty="0"/>
          </a:p>
        </p:txBody>
      </p:sp>
      <p:sp>
        <p:nvSpPr>
          <p:cNvPr id="6" name="Slide Number Placeholder 5">
            <a:extLst>
              <a:ext uri="{FF2B5EF4-FFF2-40B4-BE49-F238E27FC236}">
                <a16:creationId xmlns:a16="http://schemas.microsoft.com/office/drawing/2014/main" xmlns=""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xmlns=""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5804BF1C-A555-2B4A-9490-EEEF5706705D}"/>
              </a:ext>
            </a:extLst>
          </p:cNvPr>
          <p:cNvSpPr>
            <a:spLocks noGrp="1"/>
          </p:cNvSpPr>
          <p:nvPr>
            <p:ph type="dt" sz="half" idx="10"/>
          </p:nvPr>
        </p:nvSpPr>
        <p:spPr>
          <a:xfrm>
            <a:off x="685800" y="378281"/>
            <a:ext cx="1600200" cy="215444"/>
          </a:xfrm>
        </p:spPr>
        <p:txBody>
          <a:bodyPr/>
          <a:lstStyle>
            <a:lvl1pPr>
              <a:defRPr/>
            </a:lvl1pPr>
          </a:lstStyle>
          <a:p>
            <a:r>
              <a:rPr lang="de-DE" altLang="en-US" dirty="0" smtClean="0"/>
              <a:t>Mar 2023</a:t>
            </a:r>
            <a:endParaRPr lang="en-US" altLang="en-US" dirty="0"/>
          </a:p>
        </p:txBody>
      </p:sp>
      <p:sp>
        <p:nvSpPr>
          <p:cNvPr id="5" name="Footer Placeholder 4">
            <a:extLst>
              <a:ext uri="{FF2B5EF4-FFF2-40B4-BE49-F238E27FC236}">
                <a16:creationId xmlns:a16="http://schemas.microsoft.com/office/drawing/2014/main" xmlns="" id="{E68673D0-ABED-4649-AEBC-82D582925FB0}"/>
              </a:ext>
            </a:extLst>
          </p:cNvPr>
          <p:cNvSpPr>
            <a:spLocks noGrp="1"/>
          </p:cNvSpPr>
          <p:nvPr>
            <p:ph type="ftr" sz="quarter" idx="11"/>
          </p:nvPr>
        </p:nvSpPr>
        <p:spPr/>
        <p:txBody>
          <a:bodyPr/>
          <a:lstStyle>
            <a:lvl1pPr>
              <a:defRPr/>
            </a:lvl1pPr>
          </a:lstStyle>
          <a:p>
            <a:r>
              <a:rPr lang="en-US" altLang="en-US" dirty="0" err="1" smtClean="0"/>
              <a:t>Hongwon</a:t>
            </a:r>
            <a:r>
              <a:rPr lang="en-US" altLang="en-US" dirty="0" smtClean="0"/>
              <a:t> Lee et al. (LG Electronics)</a:t>
            </a:r>
            <a:endParaRPr lang="en-US" altLang="en-US" dirty="0"/>
          </a:p>
        </p:txBody>
      </p:sp>
      <p:sp>
        <p:nvSpPr>
          <p:cNvPr id="6" name="Slide Number Placeholder 5">
            <a:extLst>
              <a:ext uri="{FF2B5EF4-FFF2-40B4-BE49-F238E27FC236}">
                <a16:creationId xmlns:a16="http://schemas.microsoft.com/office/drawing/2014/main" xmlns=""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678CC6E-600A-4E48-9E57-2640962CA6E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9959538D-B2E5-A945-9929-87B8B2464BF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xmlns="" id="{66138FFA-EC09-224A-9E3B-105E7E9700D7}"/>
              </a:ext>
            </a:extLst>
          </p:cNvPr>
          <p:cNvSpPr>
            <a:spLocks noGrp="1"/>
          </p:cNvSpPr>
          <p:nvPr>
            <p:ph type="dt" sz="half" idx="10"/>
          </p:nvPr>
        </p:nvSpPr>
        <p:spPr/>
        <p:txBody>
          <a:bodyPr/>
          <a:lstStyle>
            <a:lvl1pPr>
              <a:defRPr/>
            </a:lvl1pPr>
          </a:lstStyle>
          <a:p>
            <a:r>
              <a:rPr lang="de-DE" altLang="en-US" dirty="0" smtClean="0"/>
              <a:t>Mar 2023</a:t>
            </a:r>
            <a:endParaRPr lang="en-US" altLang="en-US" dirty="0"/>
          </a:p>
        </p:txBody>
      </p:sp>
      <p:sp>
        <p:nvSpPr>
          <p:cNvPr id="5" name="Footer Placeholder 4">
            <a:extLst>
              <a:ext uri="{FF2B5EF4-FFF2-40B4-BE49-F238E27FC236}">
                <a16:creationId xmlns:a16="http://schemas.microsoft.com/office/drawing/2014/main" xmlns="" id="{0CDAE072-0686-F34F-854D-7B3C2B69CA6B}"/>
              </a:ext>
            </a:extLst>
          </p:cNvPr>
          <p:cNvSpPr>
            <a:spLocks noGrp="1"/>
          </p:cNvSpPr>
          <p:nvPr>
            <p:ph type="ftr" sz="quarter" idx="11"/>
          </p:nvPr>
        </p:nvSpPr>
        <p:spPr/>
        <p:txBody>
          <a:bodyPr/>
          <a:lstStyle>
            <a:lvl1pPr>
              <a:defRPr/>
            </a:lvl1pPr>
          </a:lstStyle>
          <a:p>
            <a:r>
              <a:rPr lang="en-US" altLang="en-US" dirty="0" err="1" smtClean="0"/>
              <a:t>Hongwon</a:t>
            </a:r>
            <a:r>
              <a:rPr lang="en-US" altLang="en-US" dirty="0" smtClean="0"/>
              <a:t> Lee et al. (LG Electronics)</a:t>
            </a:r>
            <a:endParaRPr lang="en-US" altLang="en-US" dirty="0"/>
          </a:p>
        </p:txBody>
      </p:sp>
      <p:sp>
        <p:nvSpPr>
          <p:cNvPr id="6" name="Slide Number Placeholder 5">
            <a:extLst>
              <a:ext uri="{FF2B5EF4-FFF2-40B4-BE49-F238E27FC236}">
                <a16:creationId xmlns:a16="http://schemas.microsoft.com/office/drawing/2014/main" xmlns=""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134DF80B-DF85-7841-B6C7-C6BE77BFA959}"/>
              </a:ext>
            </a:extLst>
          </p:cNvPr>
          <p:cNvSpPr>
            <a:spLocks noGrp="1"/>
          </p:cNvSpPr>
          <p:nvPr>
            <p:ph type="dt" sz="half" idx="10"/>
          </p:nvPr>
        </p:nvSpPr>
        <p:spPr/>
        <p:txBody>
          <a:bodyPr/>
          <a:lstStyle>
            <a:lvl1pPr>
              <a:defRPr/>
            </a:lvl1pPr>
          </a:lstStyle>
          <a:p>
            <a:r>
              <a:rPr lang="de-DE" altLang="en-US" dirty="0" smtClean="0"/>
              <a:t>Mar 2023</a:t>
            </a:r>
            <a:endParaRPr lang="en-US" altLang="en-US" dirty="0"/>
          </a:p>
        </p:txBody>
      </p:sp>
      <p:sp>
        <p:nvSpPr>
          <p:cNvPr id="6" name="Footer Placeholder 5">
            <a:extLst>
              <a:ext uri="{FF2B5EF4-FFF2-40B4-BE49-F238E27FC236}">
                <a16:creationId xmlns:a16="http://schemas.microsoft.com/office/drawing/2014/main" xmlns="" id="{5940BA05-107D-5546-8A3E-780586C626BA}"/>
              </a:ext>
            </a:extLst>
          </p:cNvPr>
          <p:cNvSpPr>
            <a:spLocks noGrp="1"/>
          </p:cNvSpPr>
          <p:nvPr>
            <p:ph type="ftr" sz="quarter" idx="11"/>
          </p:nvPr>
        </p:nvSpPr>
        <p:spPr/>
        <p:txBody>
          <a:bodyPr/>
          <a:lstStyle>
            <a:lvl1pPr>
              <a:defRPr/>
            </a:lvl1pPr>
          </a:lstStyle>
          <a:p>
            <a:r>
              <a:rPr lang="en-US" altLang="en-US" dirty="0" err="1" smtClean="0"/>
              <a:t>Hongwon</a:t>
            </a:r>
            <a:r>
              <a:rPr lang="en-US" altLang="en-US" dirty="0" smtClean="0"/>
              <a:t> Lee et al. (LG Electronics)</a:t>
            </a:r>
            <a:endParaRPr lang="en-US" altLang="en-US" dirty="0"/>
          </a:p>
        </p:txBody>
      </p:sp>
      <p:sp>
        <p:nvSpPr>
          <p:cNvPr id="7" name="Slide Number Placeholder 6">
            <a:extLst>
              <a:ext uri="{FF2B5EF4-FFF2-40B4-BE49-F238E27FC236}">
                <a16:creationId xmlns:a16="http://schemas.microsoft.com/office/drawing/2014/main" xmlns=""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3075803-D7BB-A54E-9D35-0CE1B6C557D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0FDCAE0F-59A0-9341-9AE6-9779756C8BB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0982DD08-DB7A-D442-B18D-D6E28EE5B0B6}"/>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9916B5B3-29CD-1E42-93DD-A81032CE0F03}"/>
              </a:ext>
            </a:extLst>
          </p:cNvPr>
          <p:cNvSpPr>
            <a:spLocks noGrp="1"/>
          </p:cNvSpPr>
          <p:nvPr>
            <p:ph type="dt" sz="half" idx="10"/>
          </p:nvPr>
        </p:nvSpPr>
        <p:spPr/>
        <p:txBody>
          <a:bodyPr/>
          <a:lstStyle>
            <a:lvl1pPr>
              <a:defRPr/>
            </a:lvl1pPr>
          </a:lstStyle>
          <a:p>
            <a:r>
              <a:rPr lang="de-DE" altLang="en-US" dirty="0" smtClean="0"/>
              <a:t>Mar 2023</a:t>
            </a:r>
            <a:endParaRPr lang="en-US" altLang="en-US" dirty="0"/>
          </a:p>
        </p:txBody>
      </p:sp>
      <p:sp>
        <p:nvSpPr>
          <p:cNvPr id="8" name="Footer Placeholder 7">
            <a:extLst>
              <a:ext uri="{FF2B5EF4-FFF2-40B4-BE49-F238E27FC236}">
                <a16:creationId xmlns:a16="http://schemas.microsoft.com/office/drawing/2014/main" xmlns="" id="{F8D657B8-E9B5-2646-84B6-245CC2FA6FC2}"/>
              </a:ext>
            </a:extLst>
          </p:cNvPr>
          <p:cNvSpPr>
            <a:spLocks noGrp="1"/>
          </p:cNvSpPr>
          <p:nvPr>
            <p:ph type="ftr" sz="quarter" idx="11"/>
          </p:nvPr>
        </p:nvSpPr>
        <p:spPr/>
        <p:txBody>
          <a:bodyPr/>
          <a:lstStyle>
            <a:lvl1pPr>
              <a:defRPr/>
            </a:lvl1pPr>
          </a:lstStyle>
          <a:p>
            <a:r>
              <a:rPr lang="en-US" altLang="en-US" dirty="0" err="1" smtClean="0"/>
              <a:t>Hongwon</a:t>
            </a:r>
            <a:r>
              <a:rPr lang="en-US" altLang="en-US" dirty="0" smtClean="0"/>
              <a:t> Lee et al. (LG Electronics)</a:t>
            </a:r>
            <a:endParaRPr lang="en-US" altLang="en-US" dirty="0"/>
          </a:p>
        </p:txBody>
      </p:sp>
      <p:sp>
        <p:nvSpPr>
          <p:cNvPr id="9" name="Slide Number Placeholder 8">
            <a:extLst>
              <a:ext uri="{FF2B5EF4-FFF2-40B4-BE49-F238E27FC236}">
                <a16:creationId xmlns:a16="http://schemas.microsoft.com/office/drawing/2014/main" xmlns=""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2C955439-0F68-F347-87D7-F0502F239B4C}"/>
              </a:ext>
            </a:extLst>
          </p:cNvPr>
          <p:cNvSpPr>
            <a:spLocks noGrp="1"/>
          </p:cNvSpPr>
          <p:nvPr>
            <p:ph type="dt" sz="half" idx="10"/>
          </p:nvPr>
        </p:nvSpPr>
        <p:spPr/>
        <p:txBody>
          <a:bodyPr/>
          <a:lstStyle>
            <a:lvl1pPr>
              <a:defRPr/>
            </a:lvl1pPr>
          </a:lstStyle>
          <a:p>
            <a:r>
              <a:rPr lang="de-DE" altLang="en-US" dirty="0" smtClean="0"/>
              <a:t>Mar 2023</a:t>
            </a:r>
            <a:endParaRPr lang="en-US" altLang="en-US" dirty="0"/>
          </a:p>
        </p:txBody>
      </p:sp>
      <p:sp>
        <p:nvSpPr>
          <p:cNvPr id="4" name="Footer Placeholder 3">
            <a:extLst>
              <a:ext uri="{FF2B5EF4-FFF2-40B4-BE49-F238E27FC236}">
                <a16:creationId xmlns:a16="http://schemas.microsoft.com/office/drawing/2014/main" xmlns="" id="{BDDE28B6-16BE-5F49-8C55-36B506BD9C20}"/>
              </a:ext>
            </a:extLst>
          </p:cNvPr>
          <p:cNvSpPr>
            <a:spLocks noGrp="1"/>
          </p:cNvSpPr>
          <p:nvPr>
            <p:ph type="ftr" sz="quarter" idx="11"/>
          </p:nvPr>
        </p:nvSpPr>
        <p:spPr/>
        <p:txBody>
          <a:bodyPr/>
          <a:lstStyle>
            <a:lvl1pPr>
              <a:defRPr/>
            </a:lvl1pPr>
          </a:lstStyle>
          <a:p>
            <a:r>
              <a:rPr lang="en-US" altLang="en-US" dirty="0" err="1" smtClean="0"/>
              <a:t>Hongwon</a:t>
            </a:r>
            <a:r>
              <a:rPr lang="en-US" altLang="en-US" dirty="0" smtClean="0"/>
              <a:t> Lee et al. (LG Electronics)</a:t>
            </a:r>
            <a:endParaRPr lang="en-US" altLang="en-US" dirty="0"/>
          </a:p>
        </p:txBody>
      </p:sp>
      <p:sp>
        <p:nvSpPr>
          <p:cNvPr id="5" name="Slide Number Placeholder 4">
            <a:extLst>
              <a:ext uri="{FF2B5EF4-FFF2-40B4-BE49-F238E27FC236}">
                <a16:creationId xmlns:a16="http://schemas.microsoft.com/office/drawing/2014/main" xmlns=""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de-DE" altLang="en-US" dirty="0" smtClean="0"/>
              <a:t>Mar 2023</a:t>
            </a:r>
            <a:endParaRPr lang="en-US" altLang="en-US" dirty="0"/>
          </a:p>
        </p:txBody>
      </p:sp>
      <p:sp>
        <p:nvSpPr>
          <p:cNvPr id="3" name="Footer Placeholder 2">
            <a:extLst>
              <a:ext uri="{FF2B5EF4-FFF2-40B4-BE49-F238E27FC236}">
                <a16:creationId xmlns:a16="http://schemas.microsoft.com/office/drawing/2014/main" xmlns="" id="{9EF6059B-0602-6542-BEFC-E3478CA26633}"/>
              </a:ext>
            </a:extLst>
          </p:cNvPr>
          <p:cNvSpPr>
            <a:spLocks noGrp="1"/>
          </p:cNvSpPr>
          <p:nvPr>
            <p:ph type="ftr" sz="quarter" idx="11"/>
          </p:nvPr>
        </p:nvSpPr>
        <p:spPr/>
        <p:txBody>
          <a:bodyPr/>
          <a:lstStyle>
            <a:lvl1pPr>
              <a:defRPr/>
            </a:lvl1pPr>
          </a:lstStyle>
          <a:p>
            <a:r>
              <a:rPr lang="en-US" altLang="en-US" dirty="0" err="1" smtClean="0"/>
              <a:t>Hongwon</a:t>
            </a:r>
            <a:r>
              <a:rPr lang="en-US" altLang="en-US" dirty="0" smtClean="0"/>
              <a:t> Lee et al. (LG Electronics)</a:t>
            </a:r>
            <a:endParaRPr lang="en-US" altLang="en-US" dirty="0"/>
          </a:p>
        </p:txBody>
      </p:sp>
      <p:sp>
        <p:nvSpPr>
          <p:cNvPr id="4" name="Slide Number Placeholder 3">
            <a:extLst>
              <a:ext uri="{FF2B5EF4-FFF2-40B4-BE49-F238E27FC236}">
                <a16:creationId xmlns:a16="http://schemas.microsoft.com/office/drawing/2014/main" xmlns="" id="{AAC47346-FEEC-2344-BF3C-FC33F657B9CC}"/>
              </a:ext>
            </a:extLst>
          </p:cNvPr>
          <p:cNvSpPr>
            <a:spLocks noGrp="1"/>
          </p:cNvSpPr>
          <p:nvPr>
            <p:ph type="sldNum" sz="quarter" idx="12"/>
          </p:nvPr>
        </p:nvSpPr>
        <p:spPr/>
        <p:txBody>
          <a:bodyPr/>
          <a:lstStyle>
            <a:lvl1pPr>
              <a:defRPr/>
            </a:lvl1pPr>
          </a:lstStyle>
          <a:p>
            <a:r>
              <a:rPr lang="en-US" altLang="en-US" dirty="0"/>
              <a:t>Slide </a:t>
            </a:r>
            <a:fld id="{D63F0650-F2B3-6741-A45C-FCE309717EFE}" type="slidenum">
              <a:rPr lang="en-US" altLang="en-US"/>
              <a:pPr/>
              <a:t>‹#›</a:t>
            </a:fld>
            <a:endParaRPr lang="en-US" altLang="en-US" dirty="0"/>
          </a:p>
        </p:txBody>
      </p:sp>
    </p:spTree>
    <p:extLst>
      <p:ext uri="{BB962C8B-B14F-4D97-AF65-F5344CB8AC3E}">
        <p14:creationId xmlns:p14="http://schemas.microsoft.com/office/powerpoint/2010/main" val="293293549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A1E4D2F-20EB-504E-AB02-D87E8600A9D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9AF63EE9-DE99-684D-8327-BC9FC9B6323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F51F727C-F542-0743-A000-B193F0090C5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66154122-F278-564A-962E-652394D50AAC}"/>
              </a:ext>
            </a:extLst>
          </p:cNvPr>
          <p:cNvSpPr>
            <a:spLocks noGrp="1"/>
          </p:cNvSpPr>
          <p:nvPr>
            <p:ph type="dt" sz="half" idx="10"/>
          </p:nvPr>
        </p:nvSpPr>
        <p:spPr/>
        <p:txBody>
          <a:bodyPr/>
          <a:lstStyle>
            <a:lvl1pPr>
              <a:defRPr/>
            </a:lvl1pPr>
          </a:lstStyle>
          <a:p>
            <a:r>
              <a:rPr lang="de-DE" altLang="en-US" dirty="0" smtClean="0"/>
              <a:t>Mar 2023</a:t>
            </a:r>
            <a:endParaRPr lang="en-US" altLang="en-US" dirty="0"/>
          </a:p>
        </p:txBody>
      </p:sp>
      <p:sp>
        <p:nvSpPr>
          <p:cNvPr id="6" name="Footer Placeholder 5">
            <a:extLst>
              <a:ext uri="{FF2B5EF4-FFF2-40B4-BE49-F238E27FC236}">
                <a16:creationId xmlns:a16="http://schemas.microsoft.com/office/drawing/2014/main" xmlns="" id="{BBDF74D7-1698-DD45-8B54-423EF7E328A4}"/>
              </a:ext>
            </a:extLst>
          </p:cNvPr>
          <p:cNvSpPr>
            <a:spLocks noGrp="1"/>
          </p:cNvSpPr>
          <p:nvPr>
            <p:ph type="ftr" sz="quarter" idx="11"/>
          </p:nvPr>
        </p:nvSpPr>
        <p:spPr/>
        <p:txBody>
          <a:bodyPr/>
          <a:lstStyle>
            <a:lvl1pPr>
              <a:defRPr/>
            </a:lvl1pPr>
          </a:lstStyle>
          <a:p>
            <a:r>
              <a:rPr lang="en-US" altLang="en-US" dirty="0" err="1" smtClean="0"/>
              <a:t>Hongwon</a:t>
            </a:r>
            <a:r>
              <a:rPr lang="en-US" altLang="en-US" dirty="0" smtClean="0"/>
              <a:t> Lee et al. (LG Electronics)</a:t>
            </a:r>
            <a:endParaRPr lang="en-US" altLang="en-US" dirty="0"/>
          </a:p>
        </p:txBody>
      </p:sp>
      <p:sp>
        <p:nvSpPr>
          <p:cNvPr id="7" name="Slide Number Placeholder 6">
            <a:extLst>
              <a:ext uri="{FF2B5EF4-FFF2-40B4-BE49-F238E27FC236}">
                <a16:creationId xmlns:a16="http://schemas.microsoft.com/office/drawing/2014/main" xmlns=""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D1C0AF-3A20-8A4D-BEEB-CCF72E591B5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8B0EB4E2-8B4F-864D-9861-129A90201D2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xmlns="" id="{13ED83C0-5DA3-8544-AE4D-CA9825DAC1F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E57E84A7-0E2D-C64E-8406-BD4384DA8A0A}"/>
              </a:ext>
            </a:extLst>
          </p:cNvPr>
          <p:cNvSpPr>
            <a:spLocks noGrp="1"/>
          </p:cNvSpPr>
          <p:nvPr>
            <p:ph type="dt" sz="half" idx="10"/>
          </p:nvPr>
        </p:nvSpPr>
        <p:spPr/>
        <p:txBody>
          <a:bodyPr/>
          <a:lstStyle>
            <a:lvl1pPr>
              <a:defRPr/>
            </a:lvl1pPr>
          </a:lstStyle>
          <a:p>
            <a:r>
              <a:rPr lang="de-DE" altLang="en-US" dirty="0" smtClean="0"/>
              <a:t>Mar 2023</a:t>
            </a:r>
            <a:endParaRPr lang="en-US" altLang="en-US" dirty="0"/>
          </a:p>
        </p:txBody>
      </p:sp>
      <p:sp>
        <p:nvSpPr>
          <p:cNvPr id="6" name="Footer Placeholder 5">
            <a:extLst>
              <a:ext uri="{FF2B5EF4-FFF2-40B4-BE49-F238E27FC236}">
                <a16:creationId xmlns:a16="http://schemas.microsoft.com/office/drawing/2014/main" xmlns="" id="{05830EEC-2DF2-E443-9291-D75738763C32}"/>
              </a:ext>
            </a:extLst>
          </p:cNvPr>
          <p:cNvSpPr>
            <a:spLocks noGrp="1"/>
          </p:cNvSpPr>
          <p:nvPr>
            <p:ph type="ftr" sz="quarter" idx="11"/>
          </p:nvPr>
        </p:nvSpPr>
        <p:spPr/>
        <p:txBody>
          <a:bodyPr/>
          <a:lstStyle>
            <a:lvl1pPr>
              <a:defRPr/>
            </a:lvl1pPr>
          </a:lstStyle>
          <a:p>
            <a:r>
              <a:rPr lang="en-US" altLang="en-US" dirty="0" err="1" smtClean="0"/>
              <a:t>Hongwon</a:t>
            </a:r>
            <a:r>
              <a:rPr lang="en-US" altLang="en-US" dirty="0" smtClean="0"/>
              <a:t> Lee et al. (LG Electronics)</a:t>
            </a:r>
            <a:endParaRPr lang="en-US" altLang="en-US" dirty="0"/>
          </a:p>
        </p:txBody>
      </p:sp>
      <p:sp>
        <p:nvSpPr>
          <p:cNvPr id="7" name="Slide Number Placeholder 6">
            <a:extLst>
              <a:ext uri="{FF2B5EF4-FFF2-40B4-BE49-F238E27FC236}">
                <a16:creationId xmlns:a16="http://schemas.microsoft.com/office/drawing/2014/main" xmlns=""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xmlns=""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xmlns=""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xmlns=""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smtClean="0"/>
              <a:t>May </a:t>
            </a:r>
            <a:r>
              <a:rPr lang="de-DE" altLang="en-US" dirty="0" smtClean="0"/>
              <a:t>2023</a:t>
            </a:r>
            <a:endParaRPr lang="en-US" altLang="en-US" dirty="0"/>
          </a:p>
        </p:txBody>
      </p:sp>
      <p:sp>
        <p:nvSpPr>
          <p:cNvPr id="1029" name="Rectangle 5">
            <a:extLst>
              <a:ext uri="{FF2B5EF4-FFF2-40B4-BE49-F238E27FC236}">
                <a16:creationId xmlns:a16="http://schemas.microsoft.com/office/drawing/2014/main" xmlns=""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err="1" smtClean="0"/>
              <a:t>Hongwon</a:t>
            </a:r>
            <a:r>
              <a:rPr lang="en-US" altLang="en-US" dirty="0" smtClean="0"/>
              <a:t> Lee et al. (LG Electronics)</a:t>
            </a:r>
            <a:endParaRPr lang="en-US" altLang="en-US" dirty="0"/>
          </a:p>
        </p:txBody>
      </p:sp>
      <p:sp>
        <p:nvSpPr>
          <p:cNvPr id="1030" name="Rectangle 6">
            <a:extLst>
              <a:ext uri="{FF2B5EF4-FFF2-40B4-BE49-F238E27FC236}">
                <a16:creationId xmlns:a16="http://schemas.microsoft.com/office/drawing/2014/main" xmlns=""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1" name="Rectangle 7">
            <a:extLst>
              <a:ext uri="{FF2B5EF4-FFF2-40B4-BE49-F238E27FC236}">
                <a16:creationId xmlns:a16="http://schemas.microsoft.com/office/drawing/2014/main" xmlns="" id="{E7D5FA6A-DD22-4A4D-AEEB-ABB82318E7F6}"/>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sz="1200" b="1" i="0" u="none" strike="noStrike" kern="1200" dirty="0" smtClean="0">
                <a:solidFill>
                  <a:schemeClr val="tx1"/>
                </a:solidFill>
                <a:effectLst/>
                <a:latin typeface="Times New Roman" panose="02020603050405020304" pitchFamily="18" charset="0"/>
                <a:ea typeface="+mn-ea"/>
                <a:cs typeface="+mn-cs"/>
              </a:rPr>
              <a:t>15-23-0249-01-04ab</a:t>
            </a:r>
            <a:r>
              <a:rPr lang="en-US" altLang="en-US" sz="1400" b="1" dirty="0"/>
              <a:t>&gt;</a:t>
            </a:r>
          </a:p>
        </p:txBody>
      </p:sp>
      <p:sp>
        <p:nvSpPr>
          <p:cNvPr id="1032" name="Line 8">
            <a:extLst>
              <a:ext uri="{FF2B5EF4-FFF2-40B4-BE49-F238E27FC236}">
                <a16:creationId xmlns:a16="http://schemas.microsoft.com/office/drawing/2014/main" xmlns=""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xmlns="" id="{F0D0F26C-6B68-D64B-ABFD-559C7369AAFF}"/>
              </a:ext>
            </a:extLst>
          </p:cNvPr>
          <p:cNvSpPr>
            <a:spLocks noChangeArrowheads="1"/>
          </p:cNvSpPr>
          <p:nvPr/>
        </p:nvSpPr>
        <p:spPr bwMode="auto">
          <a:xfrm>
            <a:off x="685800" y="6475413"/>
            <a:ext cx="33528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200" dirty="0" smtClean="0"/>
              <a:t>Public advertisement for NBA-MMS-UWB native discovery</a:t>
            </a:r>
            <a:endParaRPr lang="en-US" altLang="en-US" dirty="0"/>
          </a:p>
        </p:txBody>
      </p:sp>
      <p:sp>
        <p:nvSpPr>
          <p:cNvPr id="1034" name="Line 10">
            <a:extLst>
              <a:ext uri="{FF2B5EF4-FFF2-40B4-BE49-F238E27FC236}">
                <a16:creationId xmlns:a16="http://schemas.microsoft.com/office/drawing/2014/main" xmlns=""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bluetooth.com/specifications/specs/core-specification-5-4/" TargetMode="External"/><Relationship Id="rId2" Type="http://schemas.openxmlformats.org/officeDocument/2006/relationships/hyperlink" Target="https://groups.firaconsortium.org/wg/Technical/document/2424"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de-DE" altLang="en-US" dirty="0" smtClean="0"/>
              <a:t>May 2023</a:t>
            </a:r>
            <a:endParaRPr lang="en-US" altLang="en-US" dirty="0"/>
          </a:p>
        </p:txBody>
      </p:sp>
      <p:sp>
        <p:nvSpPr>
          <p:cNvPr id="5" name="Footer Placeholder 2"/>
          <p:cNvSpPr>
            <a:spLocks noGrp="1"/>
          </p:cNvSpPr>
          <p:nvPr>
            <p:ph type="ftr" sz="quarter" idx="11"/>
          </p:nvPr>
        </p:nvSpPr>
        <p:spPr>
          <a:xfrm>
            <a:off x="5004048" y="6475413"/>
            <a:ext cx="3606552" cy="184666"/>
          </a:xfrm>
        </p:spPr>
        <p:txBody>
          <a:bodyPr/>
          <a:lstStyle/>
          <a:p>
            <a:r>
              <a:rPr lang="en-US" altLang="en-US" dirty="0" err="1" smtClean="0"/>
              <a:t>Hongwon</a:t>
            </a:r>
            <a:r>
              <a:rPr lang="en-US" altLang="en-US" dirty="0" smtClean="0"/>
              <a:t> Lee et al. (LG Electronics)</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84A77D4C-72E3-4B0C-9D3D-3EEE1B4D1581}" type="slidenum">
              <a:rPr lang="en-US" altLang="en-US"/>
              <a:pPr/>
              <a:t>1</a:t>
            </a:fld>
            <a:endParaRPr lang="en-US" altLang="en-US"/>
          </a:p>
        </p:txBody>
      </p:sp>
      <p:sp>
        <p:nvSpPr>
          <p:cNvPr id="27651" name="Rectangle 3"/>
          <p:cNvSpPr>
            <a:spLocks noChangeArrowheads="1"/>
          </p:cNvSpPr>
          <p:nvPr/>
        </p:nvSpPr>
        <p:spPr bwMode="auto">
          <a:xfrm>
            <a:off x="152400" y="609600"/>
            <a:ext cx="874008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t>Submission Title:</a:t>
            </a:r>
            <a:r>
              <a:rPr lang="en-US" altLang="en-US" sz="1600" dirty="0"/>
              <a:t> </a:t>
            </a:r>
            <a:r>
              <a:rPr lang="en-US" altLang="en-US" sz="1600" dirty="0" smtClean="0"/>
              <a:t>[Public </a:t>
            </a:r>
            <a:r>
              <a:rPr lang="en-US" altLang="en-US" sz="1600" dirty="0"/>
              <a:t>advertisement </a:t>
            </a:r>
            <a:r>
              <a:rPr lang="en-US" altLang="en-US" sz="1600" dirty="0" smtClean="0"/>
              <a:t>for NBA-UWB MMS native discovery]</a:t>
            </a:r>
            <a:r>
              <a:rPr lang="en-US" altLang="en-US" sz="1600" dirty="0"/>
              <a:t>	</a:t>
            </a:r>
          </a:p>
          <a:p>
            <a:r>
              <a:rPr lang="en-US" altLang="en-US" sz="1600" b="1" dirty="0"/>
              <a:t>Date Submitted: </a:t>
            </a:r>
            <a:r>
              <a:rPr lang="en-US" altLang="en-US" sz="1600" dirty="0" smtClean="0"/>
              <a:t>[May, 2023]</a:t>
            </a:r>
            <a:r>
              <a:rPr lang="en-US" altLang="en-US" sz="1600" dirty="0"/>
              <a:t>	</a:t>
            </a:r>
          </a:p>
          <a:p>
            <a:r>
              <a:rPr lang="en-US" altLang="en-US" sz="1600" b="1" dirty="0"/>
              <a:t>Source:</a:t>
            </a:r>
            <a:r>
              <a:rPr lang="en-US" altLang="en-US" sz="1600" dirty="0"/>
              <a:t> </a:t>
            </a:r>
            <a:r>
              <a:rPr lang="en-US" altLang="en-US" sz="1600" dirty="0" smtClean="0"/>
              <a:t>[</a:t>
            </a:r>
            <a:r>
              <a:rPr lang="en-US" altLang="en-US" sz="1600" dirty="0" err="1" smtClean="0"/>
              <a:t>Hongwon</a:t>
            </a:r>
            <a:r>
              <a:rPr lang="en-US" altLang="en-US" sz="1600" dirty="0" smtClean="0"/>
              <a:t> Lee, </a:t>
            </a:r>
            <a:r>
              <a:rPr lang="en-US" altLang="en-US" sz="1600" dirty="0" err="1" smtClean="0"/>
              <a:t>Insun</a:t>
            </a:r>
            <a:r>
              <a:rPr lang="en-US" altLang="en-US" sz="1600" dirty="0" smtClean="0"/>
              <a:t> Jang, Jinsoo Choi, HanGyu Cho(</a:t>
            </a:r>
            <a:r>
              <a:rPr lang="en-US" altLang="ko-KR" sz="1600" dirty="0">
                <a:solidFill>
                  <a:srgbClr val="000000"/>
                </a:solidFill>
                <a:ea typeface="굴림" charset="-127"/>
                <a:cs typeface="Times New Roman" pitchFamily="18" charset="0"/>
              </a:rPr>
              <a:t>LG Electronics</a:t>
            </a:r>
            <a:r>
              <a:rPr lang="en-US" altLang="en-US" sz="1600" dirty="0" smtClean="0"/>
              <a:t>)]</a:t>
            </a:r>
            <a:endParaRPr lang="en-US" altLang="en-US" sz="1600" dirty="0"/>
          </a:p>
          <a:p>
            <a:r>
              <a:rPr lang="en-US" altLang="en-US" sz="1600" b="1" dirty="0"/>
              <a:t>Email: </a:t>
            </a:r>
            <a:r>
              <a:rPr lang="en-US" altLang="en-US" sz="1600" dirty="0" smtClean="0"/>
              <a:t>hongwon.lee@</a:t>
            </a:r>
            <a:r>
              <a:rPr lang="en-US" altLang="en-US" sz="100" dirty="0" smtClean="0"/>
              <a:t> </a:t>
            </a:r>
            <a:r>
              <a:rPr lang="en-US" altLang="en-US" sz="1600" dirty="0" smtClean="0"/>
              <a:t>lge.com</a:t>
            </a:r>
            <a:endParaRPr lang="en-US" altLang="en-US" sz="1600" dirty="0"/>
          </a:p>
          <a:p>
            <a:endParaRPr lang="en-US" altLang="en-US" sz="1600" dirty="0"/>
          </a:p>
          <a:p>
            <a:pPr>
              <a:spcBef>
                <a:spcPts val="600"/>
              </a:spcBef>
              <a:spcAft>
                <a:spcPts val="600"/>
              </a:spcAft>
            </a:pPr>
            <a:r>
              <a:rPr lang="en-US" altLang="en-US" sz="1600" b="1" dirty="0"/>
              <a:t>Re:</a:t>
            </a:r>
            <a:r>
              <a:rPr lang="en-US" altLang="en-US" sz="1600" dirty="0"/>
              <a:t> </a:t>
            </a:r>
            <a:r>
              <a:rPr lang="en-US" altLang="en-US" sz="1600" dirty="0" smtClean="0"/>
              <a:t>[]</a:t>
            </a:r>
            <a:endParaRPr lang="en-US" altLang="en-US" dirty="0"/>
          </a:p>
          <a:p>
            <a:pPr>
              <a:spcBef>
                <a:spcPts val="600"/>
              </a:spcBef>
              <a:spcAft>
                <a:spcPts val="600"/>
              </a:spcAft>
            </a:pPr>
            <a:r>
              <a:rPr lang="en-US" altLang="en-US" sz="1600" b="1" dirty="0"/>
              <a:t>Abstract:</a:t>
            </a:r>
            <a:r>
              <a:rPr lang="en-US" altLang="en-US" sz="1600" dirty="0"/>
              <a:t>	</a:t>
            </a:r>
            <a:r>
              <a:rPr lang="en-US" altLang="en-US" sz="1600" dirty="0" smtClean="0"/>
              <a:t>[Public advertisement for </a:t>
            </a:r>
            <a:r>
              <a:rPr lang="en-US" altLang="en-US" sz="1600" dirty="0"/>
              <a:t>NBA-UWB MMS </a:t>
            </a:r>
            <a:r>
              <a:rPr lang="en-US" altLang="en-US" sz="1600" dirty="0" smtClean="0"/>
              <a:t>native discovery to support various use cases]</a:t>
            </a:r>
            <a:endParaRPr lang="en-US" altLang="en-US" sz="1600" dirty="0"/>
          </a:p>
          <a:p>
            <a:pPr>
              <a:spcBef>
                <a:spcPts val="600"/>
              </a:spcBef>
              <a:spcAft>
                <a:spcPts val="600"/>
              </a:spcAft>
            </a:pPr>
            <a:r>
              <a:rPr lang="en-US" altLang="en-US" sz="1600" b="1" dirty="0"/>
              <a:t>Purpose:</a:t>
            </a:r>
            <a:r>
              <a:rPr lang="en-US" altLang="en-US" sz="1600" dirty="0"/>
              <a:t>	[]</a:t>
            </a:r>
          </a:p>
          <a:p>
            <a:r>
              <a:rPr lang="en-US" altLang="en-US" sz="1600" b="1" dirty="0"/>
              <a:t>Notice:</a:t>
            </a:r>
            <a:r>
              <a:rPr lang="en-US" alt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t>Release:</a:t>
            </a:r>
            <a:r>
              <a:rPr lang="en-US" altLang="en-US" sz="1600" dirty="0"/>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그림 10"/>
          <p:cNvPicPr>
            <a:picLocks noChangeAspect="1"/>
          </p:cNvPicPr>
          <p:nvPr/>
        </p:nvPicPr>
        <p:blipFill>
          <a:blip r:embed="rId2"/>
          <a:stretch>
            <a:fillRect/>
          </a:stretch>
        </p:blipFill>
        <p:spPr>
          <a:xfrm>
            <a:off x="559329" y="1295401"/>
            <a:ext cx="8004527" cy="1303866"/>
          </a:xfrm>
          <a:prstGeom prst="rect">
            <a:avLst/>
          </a:prstGeom>
        </p:spPr>
      </p:pic>
      <p:sp>
        <p:nvSpPr>
          <p:cNvPr id="9" name="Content Placeholder 2">
            <a:extLst>
              <a:ext uri="{FF2B5EF4-FFF2-40B4-BE49-F238E27FC236}">
                <a16:creationId xmlns:a16="http://schemas.microsoft.com/office/drawing/2014/main" xmlns="" id="{17B5FC9D-8C64-7546-A32A-342E09FEC5E1}"/>
              </a:ext>
            </a:extLst>
          </p:cNvPr>
          <p:cNvSpPr>
            <a:spLocks noGrp="1"/>
          </p:cNvSpPr>
          <p:nvPr>
            <p:ph idx="1"/>
          </p:nvPr>
        </p:nvSpPr>
        <p:spPr>
          <a:xfrm>
            <a:off x="609600" y="1219200"/>
            <a:ext cx="8305800" cy="4953000"/>
          </a:xfrm>
        </p:spPr>
        <p:txBody>
          <a:bodyPr/>
          <a:lstStyle/>
          <a:p>
            <a:pPr marL="342900" lvl="1" indent="-342900">
              <a:spcBef>
                <a:spcPts val="600"/>
              </a:spcBef>
              <a:spcAft>
                <a:spcPts val="600"/>
              </a:spcAft>
              <a:buFont typeface="Arial" panose="020B0604020202020204" pitchFamily="34" charset="0"/>
              <a:buChar char="•"/>
            </a:pPr>
            <a:endParaRPr lang="en-US" altLang="ko-KR" sz="1800" dirty="0" smtClean="0"/>
          </a:p>
          <a:p>
            <a:pPr marL="342900" lvl="1" indent="-342900">
              <a:spcBef>
                <a:spcPts val="600"/>
              </a:spcBef>
              <a:spcAft>
                <a:spcPts val="600"/>
              </a:spcAft>
              <a:buFont typeface="Arial" panose="020B0604020202020204" pitchFamily="34" charset="0"/>
              <a:buChar char="•"/>
            </a:pPr>
            <a:endParaRPr lang="en-US" altLang="ko-KR" sz="1800" dirty="0"/>
          </a:p>
          <a:p>
            <a:pPr marL="342900" lvl="1" indent="-342900">
              <a:spcBef>
                <a:spcPts val="600"/>
              </a:spcBef>
              <a:spcAft>
                <a:spcPts val="600"/>
              </a:spcAft>
              <a:buFont typeface="Arial" panose="020B0604020202020204" pitchFamily="34" charset="0"/>
              <a:buChar char="•"/>
            </a:pPr>
            <a:endParaRPr lang="en-US" altLang="ko-KR" sz="100" dirty="0" smtClean="0"/>
          </a:p>
          <a:p>
            <a:pPr marL="342900" lvl="1" indent="-342900">
              <a:spcBef>
                <a:spcPts val="600"/>
              </a:spcBef>
              <a:spcAft>
                <a:spcPts val="600"/>
              </a:spcAft>
              <a:buFont typeface="Arial" panose="020B0604020202020204" pitchFamily="34" charset="0"/>
              <a:buChar char="•"/>
            </a:pPr>
            <a:endParaRPr lang="en-US" altLang="ko-KR" sz="500" dirty="0" smtClean="0"/>
          </a:p>
          <a:p>
            <a:pPr marL="685800" lvl="2" indent="-342900">
              <a:spcBef>
                <a:spcPts val="0"/>
              </a:spcBef>
              <a:spcAft>
                <a:spcPts val="600"/>
              </a:spcAft>
              <a:buFont typeface="Arial" panose="020B0604020202020204" pitchFamily="34" charset="0"/>
              <a:buChar char="•"/>
            </a:pPr>
            <a:endParaRPr lang="en-US" altLang="ko-KR" sz="700" dirty="0"/>
          </a:p>
          <a:p>
            <a:pPr marL="342900" lvl="2" indent="-342900">
              <a:spcBef>
                <a:spcPts val="600"/>
              </a:spcBef>
              <a:spcAft>
                <a:spcPts val="600"/>
              </a:spcAft>
              <a:buFont typeface="Arial" panose="020B0604020202020204" pitchFamily="34" charset="0"/>
              <a:buChar char="•"/>
            </a:pPr>
            <a:r>
              <a:rPr lang="en-US" altLang="ko-KR" sz="1600" dirty="0"/>
              <a:t>1-octet message ID (0x23: “PUBLIC-SOR”)</a:t>
            </a:r>
          </a:p>
          <a:p>
            <a:pPr marL="342900" lvl="2" indent="-342900">
              <a:spcBef>
                <a:spcPts val="600"/>
              </a:spcBef>
              <a:spcAft>
                <a:spcPts val="600"/>
              </a:spcAft>
              <a:buFont typeface="Arial" panose="020B0604020202020204" pitchFamily="34" charset="0"/>
              <a:buChar char="•"/>
            </a:pPr>
            <a:r>
              <a:rPr lang="en-US" altLang="ko-KR" sz="1600" dirty="0">
                <a:solidFill>
                  <a:srgbClr val="FF0000"/>
                </a:solidFill>
              </a:rPr>
              <a:t>3-octet Advertiser Address known from PUBLIC-ADV-POLL – source address</a:t>
            </a:r>
          </a:p>
          <a:p>
            <a:pPr marL="342900" lvl="2" indent="-342900">
              <a:spcBef>
                <a:spcPts val="600"/>
              </a:spcBef>
              <a:spcAft>
                <a:spcPts val="600"/>
              </a:spcAft>
              <a:buFont typeface="Arial" panose="020B0604020202020204" pitchFamily="34" charset="0"/>
              <a:buChar char="•"/>
            </a:pPr>
            <a:r>
              <a:rPr lang="en-US" altLang="ko-KR" sz="1600" dirty="0">
                <a:solidFill>
                  <a:srgbClr val="FF0000"/>
                </a:solidFill>
              </a:rPr>
              <a:t>2-octet Responder Address(generated by Responder) – destination address</a:t>
            </a:r>
          </a:p>
          <a:p>
            <a:pPr marL="457200" lvl="1" indent="0">
              <a:spcBef>
                <a:spcPts val="600"/>
              </a:spcBef>
              <a:spcAft>
                <a:spcPts val="600"/>
              </a:spcAft>
              <a:buNone/>
            </a:pPr>
            <a:r>
              <a:rPr lang="en-US" altLang="ko-KR" sz="1200" dirty="0" smtClean="0">
                <a:sym typeface="Wingdings" panose="05000000000000000000" pitchFamily="2" charset="2"/>
              </a:rPr>
              <a:t> </a:t>
            </a:r>
            <a:r>
              <a:rPr lang="en-US" altLang="ko-KR" sz="1200" dirty="0" smtClean="0"/>
              <a:t>If Responder Address is conflicted with others in a network, than PUBLIC-SOR is not be transmitted</a:t>
            </a:r>
            <a:endParaRPr lang="en-US" altLang="ko-KR" sz="1500" dirty="0" smtClean="0"/>
          </a:p>
          <a:p>
            <a:pPr marL="342900" lvl="2" indent="-342900">
              <a:spcBef>
                <a:spcPts val="600"/>
              </a:spcBef>
              <a:spcAft>
                <a:spcPts val="600"/>
              </a:spcAft>
              <a:buFont typeface="Arial" panose="020B0604020202020204" pitchFamily="34" charset="0"/>
              <a:buChar char="•"/>
            </a:pPr>
            <a:r>
              <a:rPr lang="en-US" altLang="ko-KR" sz="1600" dirty="0"/>
              <a:t>1-octed message control, setting the following message content</a:t>
            </a:r>
          </a:p>
          <a:p>
            <a:pPr lvl="1">
              <a:spcBef>
                <a:spcPts val="600"/>
              </a:spcBef>
              <a:spcAft>
                <a:spcPts val="600"/>
              </a:spcAft>
              <a:buFont typeface="Arial" panose="020B0604020202020204" pitchFamily="34" charset="0"/>
              <a:buChar char="•"/>
            </a:pPr>
            <a:r>
              <a:rPr lang="en-US" altLang="ko-KR" sz="1400" dirty="0"/>
              <a:t>0x00 (Setup): same fields as ADV-RESP, but prepended by </a:t>
            </a:r>
            <a:r>
              <a:rPr lang="en-US" altLang="ko-KR" sz="1400" dirty="0" err="1"/>
              <a:t>TimeOffset</a:t>
            </a:r>
            <a:r>
              <a:rPr lang="en-US" altLang="ko-KR" sz="1400" dirty="0"/>
              <a:t>[2] and </a:t>
            </a:r>
            <a:r>
              <a:rPr lang="en-US" altLang="ko-KR" sz="1400" dirty="0" err="1"/>
              <a:t>ChannelSeed</a:t>
            </a:r>
            <a:r>
              <a:rPr lang="en-US" altLang="ko-KR" sz="1400" dirty="0"/>
              <a:t>[1]</a:t>
            </a:r>
          </a:p>
          <a:p>
            <a:pPr lvl="1">
              <a:spcBef>
                <a:spcPts val="600"/>
              </a:spcBef>
              <a:spcAft>
                <a:spcPts val="600"/>
              </a:spcAft>
              <a:buFont typeface="Arial" panose="020B0604020202020204" pitchFamily="34" charset="0"/>
              <a:buChar char="•"/>
            </a:pPr>
            <a:r>
              <a:rPr lang="en-US" altLang="ko-KR" sz="1400" dirty="0" err="1"/>
              <a:t>TimeOffset</a:t>
            </a:r>
            <a:r>
              <a:rPr lang="en-US" altLang="ko-KR" sz="1400" dirty="0"/>
              <a:t> is 0-65535us from end of PUBLIC-SOR to beginning of first ranging block (POLL)</a:t>
            </a:r>
          </a:p>
          <a:p>
            <a:pPr lvl="1">
              <a:spcBef>
                <a:spcPts val="600"/>
              </a:spcBef>
              <a:spcAft>
                <a:spcPts val="600"/>
              </a:spcAft>
              <a:buFont typeface="Arial" panose="020B0604020202020204" pitchFamily="34" charset="0"/>
              <a:buChar char="•"/>
            </a:pPr>
            <a:r>
              <a:rPr lang="en-US" altLang="ko-KR" sz="1400" dirty="0" err="1"/>
              <a:t>ChannelSeed</a:t>
            </a:r>
            <a:r>
              <a:rPr lang="en-US" altLang="ko-KR" sz="1400" dirty="0"/>
              <a:t> initializes channel switching function</a:t>
            </a:r>
          </a:p>
          <a:p>
            <a:pPr marL="342900" lvl="2" indent="-342900">
              <a:spcBef>
                <a:spcPts val="600"/>
              </a:spcBef>
              <a:spcAft>
                <a:spcPts val="600"/>
              </a:spcAft>
              <a:buFont typeface="Arial" panose="020B0604020202020204" pitchFamily="34" charset="0"/>
              <a:buChar char="•"/>
            </a:pPr>
            <a:r>
              <a:rPr lang="en-US" altLang="ko-KR" sz="1600" dirty="0"/>
              <a:t>2-octet CRC16</a:t>
            </a:r>
          </a:p>
        </p:txBody>
      </p:sp>
      <p:sp>
        <p:nvSpPr>
          <p:cNvPr id="4" name="Date Placeholder 3">
            <a:extLst>
              <a:ext uri="{FF2B5EF4-FFF2-40B4-BE49-F238E27FC236}">
                <a16:creationId xmlns:a16="http://schemas.microsoft.com/office/drawing/2014/main" xmlns="" id="{6BCA5B0A-C4D1-8244-8572-33FD6DC9CCCF}"/>
              </a:ext>
            </a:extLst>
          </p:cNvPr>
          <p:cNvSpPr>
            <a:spLocks noGrp="1"/>
          </p:cNvSpPr>
          <p:nvPr>
            <p:ph type="dt" sz="half" idx="10"/>
          </p:nvPr>
        </p:nvSpPr>
        <p:spPr/>
        <p:txBody>
          <a:bodyPr/>
          <a:lstStyle/>
          <a:p>
            <a:r>
              <a:rPr lang="de-DE" altLang="en-US" dirty="0"/>
              <a:t>May 2023</a:t>
            </a:r>
            <a:endParaRPr lang="en-US" altLang="en-US" dirty="0"/>
          </a:p>
        </p:txBody>
      </p:sp>
      <p:sp>
        <p:nvSpPr>
          <p:cNvPr id="5" name="Footer Placeholder 4">
            <a:extLst>
              <a:ext uri="{FF2B5EF4-FFF2-40B4-BE49-F238E27FC236}">
                <a16:creationId xmlns:a16="http://schemas.microsoft.com/office/drawing/2014/main" xmlns="" id="{BAEDE3A1-68AA-EE43-90C8-13A79EDB3133}"/>
              </a:ext>
            </a:extLst>
          </p:cNvPr>
          <p:cNvSpPr>
            <a:spLocks noGrp="1"/>
          </p:cNvSpPr>
          <p:nvPr>
            <p:ph type="ftr" sz="quarter" idx="11"/>
          </p:nvPr>
        </p:nvSpPr>
        <p:spPr/>
        <p:txBody>
          <a:bodyPr/>
          <a:lstStyle/>
          <a:p>
            <a:r>
              <a:rPr lang="en-US" altLang="en-US" dirty="0" err="1" smtClean="0"/>
              <a:t>Hongwon</a:t>
            </a:r>
            <a:r>
              <a:rPr lang="en-US" altLang="en-US" dirty="0"/>
              <a:t> </a:t>
            </a:r>
            <a:r>
              <a:rPr lang="en-US" altLang="en-US" dirty="0" smtClean="0"/>
              <a:t>Lee </a:t>
            </a:r>
            <a:r>
              <a:rPr lang="en-US" altLang="en-US" dirty="0"/>
              <a:t>et al. (LG Electronics)</a:t>
            </a:r>
          </a:p>
        </p:txBody>
      </p:sp>
      <p:sp>
        <p:nvSpPr>
          <p:cNvPr id="6" name="Slide Number Placeholder 5">
            <a:extLst>
              <a:ext uri="{FF2B5EF4-FFF2-40B4-BE49-F238E27FC236}">
                <a16:creationId xmlns:a16="http://schemas.microsoft.com/office/drawing/2014/main" xmlns=""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10</a:t>
            </a:fld>
            <a:endParaRPr lang="en-US" altLang="en-US" dirty="0"/>
          </a:p>
        </p:txBody>
      </p:sp>
      <p:sp>
        <p:nvSpPr>
          <p:cNvPr id="7" name="Title 1">
            <a:extLst>
              <a:ext uri="{FF2B5EF4-FFF2-40B4-BE49-F238E27FC236}">
                <a16:creationId xmlns:a16="http://schemas.microsoft.com/office/drawing/2014/main" xmlns="" id="{467C9B24-E7E8-8547-A1D0-E2535767BF70}"/>
              </a:ext>
            </a:extLst>
          </p:cNvPr>
          <p:cNvSpPr txBox="1">
            <a:spLocks/>
          </p:cNvSpPr>
          <p:nvPr/>
        </p:nvSpPr>
        <p:spPr bwMode="auto">
          <a:xfrm>
            <a:off x="685800" y="685800"/>
            <a:ext cx="77724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sz="2400" dirty="0" smtClean="0"/>
              <a:t>Proposed advertisement packet format – PUBLIC-SOR</a:t>
            </a:r>
            <a:endParaRPr lang="en-US" sz="2400" dirty="0"/>
          </a:p>
        </p:txBody>
      </p:sp>
      <p:sp>
        <p:nvSpPr>
          <p:cNvPr id="12" name="모서리가 둥근 직사각형 11"/>
          <p:cNvSpPr/>
          <p:nvPr/>
        </p:nvSpPr>
        <p:spPr bwMode="auto">
          <a:xfrm>
            <a:off x="609600" y="1364472"/>
            <a:ext cx="2286000" cy="357630"/>
          </a:xfrm>
          <a:prstGeom prst="roundRect">
            <a:avLst/>
          </a:prstGeom>
          <a:noFill/>
          <a:ln w="127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31081615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xmlns="" id="{6BCA5B0A-C4D1-8244-8572-33FD6DC9CCCF}"/>
              </a:ext>
            </a:extLst>
          </p:cNvPr>
          <p:cNvSpPr>
            <a:spLocks noGrp="1"/>
          </p:cNvSpPr>
          <p:nvPr>
            <p:ph type="dt" sz="half" idx="10"/>
          </p:nvPr>
        </p:nvSpPr>
        <p:spPr/>
        <p:txBody>
          <a:bodyPr/>
          <a:lstStyle/>
          <a:p>
            <a:r>
              <a:rPr lang="de-DE" altLang="en-US" dirty="0"/>
              <a:t>May 2023</a:t>
            </a:r>
            <a:endParaRPr lang="en-US" altLang="en-US" dirty="0"/>
          </a:p>
        </p:txBody>
      </p:sp>
      <p:sp>
        <p:nvSpPr>
          <p:cNvPr id="5" name="Footer Placeholder 4">
            <a:extLst>
              <a:ext uri="{FF2B5EF4-FFF2-40B4-BE49-F238E27FC236}">
                <a16:creationId xmlns:a16="http://schemas.microsoft.com/office/drawing/2014/main" xmlns="" id="{BAEDE3A1-68AA-EE43-90C8-13A79EDB3133}"/>
              </a:ext>
            </a:extLst>
          </p:cNvPr>
          <p:cNvSpPr>
            <a:spLocks noGrp="1"/>
          </p:cNvSpPr>
          <p:nvPr>
            <p:ph type="ftr" sz="quarter" idx="11"/>
          </p:nvPr>
        </p:nvSpPr>
        <p:spPr/>
        <p:txBody>
          <a:bodyPr/>
          <a:lstStyle/>
          <a:p>
            <a:r>
              <a:rPr lang="en-US" altLang="en-US" dirty="0" err="1" smtClean="0"/>
              <a:t>Hongwon</a:t>
            </a:r>
            <a:r>
              <a:rPr lang="en-US" altLang="en-US" dirty="0"/>
              <a:t> </a:t>
            </a:r>
            <a:r>
              <a:rPr lang="en-US" altLang="en-US" dirty="0" smtClean="0"/>
              <a:t>Lee </a:t>
            </a:r>
            <a:r>
              <a:rPr lang="en-US" altLang="en-US" dirty="0"/>
              <a:t>et al. (LG Electronics)</a:t>
            </a:r>
          </a:p>
        </p:txBody>
      </p:sp>
      <p:sp>
        <p:nvSpPr>
          <p:cNvPr id="6" name="Slide Number Placeholder 5">
            <a:extLst>
              <a:ext uri="{FF2B5EF4-FFF2-40B4-BE49-F238E27FC236}">
                <a16:creationId xmlns:a16="http://schemas.microsoft.com/office/drawing/2014/main" xmlns=""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11</a:t>
            </a:fld>
            <a:endParaRPr lang="en-US" altLang="en-US" dirty="0"/>
          </a:p>
        </p:txBody>
      </p:sp>
      <p:sp>
        <p:nvSpPr>
          <p:cNvPr id="7" name="Title 1">
            <a:extLst>
              <a:ext uri="{FF2B5EF4-FFF2-40B4-BE49-F238E27FC236}">
                <a16:creationId xmlns:a16="http://schemas.microsoft.com/office/drawing/2014/main" xmlns="" id="{467C9B24-E7E8-8547-A1D0-E2535767BF70}"/>
              </a:ext>
            </a:extLst>
          </p:cNvPr>
          <p:cNvSpPr txBox="1">
            <a:spLocks/>
          </p:cNvSpPr>
          <p:nvPr/>
        </p:nvSpPr>
        <p:spPr bwMode="auto">
          <a:xfrm>
            <a:off x="685800" y="685800"/>
            <a:ext cx="77724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sz="2800" dirty="0" smtClean="0"/>
              <a:t>Summary</a:t>
            </a:r>
            <a:endParaRPr lang="en-US" sz="2800" dirty="0"/>
          </a:p>
        </p:txBody>
      </p:sp>
      <p:sp>
        <p:nvSpPr>
          <p:cNvPr id="9" name="Content Placeholder 2">
            <a:extLst>
              <a:ext uri="{FF2B5EF4-FFF2-40B4-BE49-F238E27FC236}">
                <a16:creationId xmlns:a16="http://schemas.microsoft.com/office/drawing/2014/main" xmlns="" id="{17B5FC9D-8C64-7546-A32A-342E09FEC5E1}"/>
              </a:ext>
            </a:extLst>
          </p:cNvPr>
          <p:cNvSpPr>
            <a:spLocks noGrp="1"/>
          </p:cNvSpPr>
          <p:nvPr>
            <p:ph idx="1"/>
          </p:nvPr>
        </p:nvSpPr>
        <p:spPr>
          <a:xfrm>
            <a:off x="609600" y="1219200"/>
            <a:ext cx="8001000" cy="4953000"/>
          </a:xfrm>
        </p:spPr>
        <p:txBody>
          <a:bodyPr/>
          <a:lstStyle/>
          <a:p>
            <a:pPr marL="0" lvl="1" indent="0">
              <a:spcBef>
                <a:spcPts val="600"/>
              </a:spcBef>
              <a:spcAft>
                <a:spcPts val="600"/>
              </a:spcAft>
              <a:buNone/>
            </a:pPr>
            <a:r>
              <a:rPr lang="en-US" altLang="ko-KR" sz="1800" dirty="0" smtClean="0"/>
              <a:t>In NBA-MMS-UWB native discovery, we think both private and public(non-private) advertisement methods are needed to support</a:t>
            </a:r>
          </a:p>
          <a:p>
            <a:pPr marL="0" lvl="1" indent="0">
              <a:spcBef>
                <a:spcPts val="600"/>
              </a:spcBef>
              <a:spcAft>
                <a:spcPts val="600"/>
              </a:spcAft>
              <a:buNone/>
            </a:pPr>
            <a:r>
              <a:rPr lang="en-US" altLang="ko-KR" sz="1800" dirty="0" smtClean="0"/>
              <a:t>Private advertisement is </a:t>
            </a:r>
            <a:r>
              <a:rPr lang="en-US" altLang="ko-KR" sz="1800" dirty="0"/>
              <a:t>good method to protect device fingerprint like information owned by a person</a:t>
            </a:r>
          </a:p>
          <a:p>
            <a:pPr marL="0" lvl="1" indent="0">
              <a:spcBef>
                <a:spcPts val="600"/>
              </a:spcBef>
              <a:spcAft>
                <a:spcPts val="600"/>
              </a:spcAft>
              <a:buNone/>
            </a:pPr>
            <a:r>
              <a:rPr lang="en-US" altLang="ko-KR" sz="1800" dirty="0" smtClean="0"/>
              <a:t>For public use case like mobile payment, public(non-private) advertisement method shall be supported as well because everybody wants to know information in the below:</a:t>
            </a:r>
          </a:p>
          <a:p>
            <a:pPr marL="342900" lvl="1" indent="-342900">
              <a:spcBef>
                <a:spcPts val="600"/>
              </a:spcBef>
              <a:spcAft>
                <a:spcPts val="600"/>
              </a:spcAft>
              <a:buFont typeface="Arial" panose="020B0604020202020204" pitchFamily="34" charset="0"/>
              <a:buChar char="•"/>
            </a:pPr>
            <a:r>
              <a:rPr lang="en-US" altLang="ko-KR" sz="1800" dirty="0"/>
              <a:t>To discover device which supports proper service intended by an initiator</a:t>
            </a:r>
          </a:p>
          <a:p>
            <a:pPr marL="342900" lvl="1" indent="-342900">
              <a:spcBef>
                <a:spcPts val="600"/>
              </a:spcBef>
              <a:spcAft>
                <a:spcPts val="600"/>
              </a:spcAft>
              <a:buFont typeface="Arial" panose="020B0604020202020204" pitchFamily="34" charset="0"/>
              <a:buChar char="•"/>
            </a:pPr>
            <a:r>
              <a:rPr lang="en-US" altLang="ko-KR" sz="1800" dirty="0"/>
              <a:t>To discover device which intents to join a service which is </a:t>
            </a:r>
            <a:r>
              <a:rPr lang="en-US" altLang="ko-KR" sz="1800" dirty="0" smtClean="0"/>
              <a:t>announced</a:t>
            </a:r>
          </a:p>
          <a:p>
            <a:pPr marL="0" lvl="1" indent="0">
              <a:spcBef>
                <a:spcPts val="600"/>
              </a:spcBef>
              <a:spcAft>
                <a:spcPts val="600"/>
              </a:spcAft>
              <a:buNone/>
            </a:pPr>
            <a:r>
              <a:rPr lang="en-US" altLang="ko-KR" sz="1800" dirty="0" smtClean="0"/>
              <a:t>In this proposal, public(non-private) advertisement option which are PUBLIC-ADV-POLL, PUBLIC-ADV-RESP and PUBLIC-SOR including random address and random delay to avoid collision in crowded environment is proposed</a:t>
            </a:r>
            <a:endParaRPr lang="en-US" altLang="ko-KR" sz="1800" dirty="0"/>
          </a:p>
          <a:p>
            <a:pPr marL="0" lvl="1" indent="0">
              <a:spcBef>
                <a:spcPts val="600"/>
              </a:spcBef>
              <a:spcAft>
                <a:spcPts val="600"/>
              </a:spcAft>
              <a:buNone/>
            </a:pPr>
            <a:endParaRPr lang="en-US" altLang="ko-KR" sz="1800" dirty="0"/>
          </a:p>
        </p:txBody>
      </p:sp>
    </p:spTree>
    <p:extLst>
      <p:ext uri="{BB962C8B-B14F-4D97-AF65-F5344CB8AC3E}">
        <p14:creationId xmlns:p14="http://schemas.microsoft.com/office/powerpoint/2010/main" val="33478395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67C9B24-E7E8-8547-A1D0-E2535767BF7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xmlns="" id="{17B5FC9D-8C64-7546-A32A-342E09FEC5E1}"/>
              </a:ext>
            </a:extLst>
          </p:cNvPr>
          <p:cNvSpPr>
            <a:spLocks noGrp="1"/>
          </p:cNvSpPr>
          <p:nvPr>
            <p:ph idx="1"/>
          </p:nvPr>
        </p:nvSpPr>
        <p:spPr>
          <a:xfrm>
            <a:off x="685800" y="1752600"/>
            <a:ext cx="7772400" cy="4572000"/>
          </a:xfrm>
        </p:spPr>
        <p:txBody>
          <a:bodyPr/>
          <a:lstStyle/>
          <a:p>
            <a:pPr marL="0" indent="0">
              <a:spcBef>
                <a:spcPts val="600"/>
              </a:spcBef>
              <a:spcAft>
                <a:spcPts val="600"/>
              </a:spcAft>
              <a:buNone/>
            </a:pPr>
            <a:r>
              <a:rPr lang="en-US" sz="1800" dirty="0"/>
              <a:t>[1] </a:t>
            </a:r>
            <a:r>
              <a:rPr lang="en-US" sz="1800" dirty="0" smtClean="0"/>
              <a:t>A. </a:t>
            </a:r>
            <a:r>
              <a:rPr lang="en-US" sz="1800" dirty="0" err="1" smtClean="0"/>
              <a:t>Kreb</a:t>
            </a:r>
            <a:r>
              <a:rPr lang="en-US" sz="1800" dirty="0" smtClean="0"/>
              <a:t> </a:t>
            </a:r>
            <a:r>
              <a:rPr lang="en-US" altLang="ko-KR" sz="1800" dirty="0" smtClean="0"/>
              <a:t>et </a:t>
            </a:r>
            <a:r>
              <a:rPr lang="en-US" altLang="ko-KR" sz="1800" dirty="0"/>
              <a:t>al., </a:t>
            </a:r>
            <a:r>
              <a:rPr lang="en-US" altLang="ko-KR" sz="1800" dirty="0" smtClean="0"/>
              <a:t>“NBA-MMS-UWB </a:t>
            </a:r>
            <a:r>
              <a:rPr lang="en-US" altLang="en-US" sz="1800" dirty="0" smtClean="0">
                <a:solidFill>
                  <a:schemeClr val="tx2"/>
                </a:solidFill>
              </a:rPr>
              <a:t>Native Discovery Concept</a:t>
            </a:r>
            <a:r>
              <a:rPr lang="en-US" altLang="en-US" sz="1800" dirty="0" smtClean="0"/>
              <a:t>”, 15-23-0033-02-04ab.</a:t>
            </a:r>
          </a:p>
          <a:p>
            <a:pPr marL="0" indent="0">
              <a:spcBef>
                <a:spcPts val="600"/>
              </a:spcBef>
              <a:spcAft>
                <a:spcPts val="600"/>
              </a:spcAft>
              <a:buNone/>
            </a:pPr>
            <a:r>
              <a:rPr lang="en-US" sz="1800" dirty="0" smtClean="0"/>
              <a:t>[2</a:t>
            </a:r>
            <a:r>
              <a:rPr lang="en-US" sz="1800" dirty="0"/>
              <a:t>] </a:t>
            </a:r>
            <a:r>
              <a:rPr lang="en-US" altLang="ko-KR" sz="1800" dirty="0"/>
              <a:t>A. </a:t>
            </a:r>
            <a:r>
              <a:rPr lang="en-US" altLang="ko-KR" sz="1800" dirty="0" err="1"/>
              <a:t>Kreb</a:t>
            </a:r>
            <a:r>
              <a:rPr lang="en-US" altLang="ko-KR" sz="1800" dirty="0"/>
              <a:t> et al., </a:t>
            </a:r>
            <a:r>
              <a:rPr lang="en-US" altLang="ko-KR" sz="1800" dirty="0" smtClean="0"/>
              <a:t>“</a:t>
            </a:r>
            <a:r>
              <a:rPr lang="en-US" altLang="ko-KR" sz="1800" dirty="0"/>
              <a:t>NBA-MMS-UWB ranging text proposal for 15.4ab TFD</a:t>
            </a:r>
            <a:r>
              <a:rPr lang="en-US" altLang="en-US" sz="1800" dirty="0" smtClean="0"/>
              <a:t>”, 15-22-0381-02-04ab.</a:t>
            </a:r>
          </a:p>
          <a:p>
            <a:pPr marL="0" indent="0">
              <a:spcBef>
                <a:spcPts val="600"/>
              </a:spcBef>
              <a:spcAft>
                <a:spcPts val="600"/>
              </a:spcAft>
              <a:buNone/>
            </a:pPr>
            <a:r>
              <a:rPr lang="en-US" altLang="en-US" sz="1800" dirty="0" smtClean="0"/>
              <a:t>[3] </a:t>
            </a:r>
            <a:r>
              <a:rPr lang="en-US" altLang="en-US" sz="1800" dirty="0" err="1" smtClean="0"/>
              <a:t>A.Kreb</a:t>
            </a:r>
            <a:r>
              <a:rPr lang="en-US" altLang="en-US" sz="1800" dirty="0" smtClean="0"/>
              <a:t> et al., “NBA-MMS-UWB compressed </a:t>
            </a:r>
            <a:r>
              <a:rPr lang="en-US" altLang="en-US" sz="1800" dirty="0" err="1" smtClean="0"/>
              <a:t>psdu</a:t>
            </a:r>
            <a:r>
              <a:rPr lang="en-US" altLang="en-US" sz="1800" dirty="0" smtClean="0"/>
              <a:t> details”, 15-23-0258-01-04ab.</a:t>
            </a:r>
          </a:p>
          <a:p>
            <a:pPr marL="0" lvl="0" indent="0">
              <a:spcBef>
                <a:spcPts val="600"/>
              </a:spcBef>
              <a:spcAft>
                <a:spcPts val="600"/>
              </a:spcAft>
              <a:buNone/>
            </a:pPr>
            <a:r>
              <a:rPr lang="en-US" sz="1800" dirty="0" smtClean="0"/>
              <a:t>[4] </a:t>
            </a:r>
            <a:r>
              <a:rPr lang="en-US" sz="1800" dirty="0" err="1"/>
              <a:t>FiRa</a:t>
            </a:r>
            <a:r>
              <a:rPr lang="en-US" sz="1800" dirty="0"/>
              <a:t> Consortium Bluetooth Low Energy OOB Channel Technical Specification </a:t>
            </a:r>
            <a:r>
              <a:rPr lang="en-US" sz="1800" dirty="0" smtClean="0"/>
              <a:t>v1.0.0.docx, </a:t>
            </a:r>
            <a:r>
              <a:rPr lang="en-US" sz="1800" dirty="0" smtClean="0">
                <a:hlinkClick r:id="rId2"/>
              </a:rPr>
              <a:t>https</a:t>
            </a:r>
            <a:r>
              <a:rPr lang="en-US" sz="1800" dirty="0">
                <a:hlinkClick r:id="rId2"/>
              </a:rPr>
              <a:t>://</a:t>
            </a:r>
            <a:r>
              <a:rPr lang="en-US" sz="1800" dirty="0" smtClean="0">
                <a:hlinkClick r:id="rId2"/>
              </a:rPr>
              <a:t>groups.firaconsortium.org/wg/Technical/document/2424</a:t>
            </a:r>
            <a:r>
              <a:rPr lang="en-US" sz="1800" dirty="0" smtClean="0"/>
              <a:t>.</a:t>
            </a:r>
          </a:p>
          <a:p>
            <a:pPr marL="0" lvl="0" indent="0">
              <a:spcBef>
                <a:spcPts val="600"/>
              </a:spcBef>
              <a:spcAft>
                <a:spcPts val="600"/>
              </a:spcAft>
              <a:buNone/>
            </a:pPr>
            <a:r>
              <a:rPr lang="en-US" sz="1800" dirty="0" smtClean="0"/>
              <a:t>[5] </a:t>
            </a:r>
            <a:r>
              <a:rPr lang="en-US" altLang="ko-KR" sz="1800" dirty="0"/>
              <a:t>Bluetooth Core Specification </a:t>
            </a:r>
            <a:r>
              <a:rPr lang="en-US" altLang="ko-KR" sz="1800" dirty="0" smtClean="0"/>
              <a:t>5.4, </a:t>
            </a:r>
            <a:r>
              <a:rPr lang="en-US" altLang="ko-KR" sz="1800" dirty="0" err="1" smtClean="0"/>
              <a:t>Vol</a:t>
            </a:r>
            <a:r>
              <a:rPr lang="en-US" altLang="ko-KR" sz="1800" dirty="0" smtClean="0"/>
              <a:t> 6, Part B, </a:t>
            </a:r>
            <a:r>
              <a:rPr lang="en-US" altLang="ko-KR" sz="1800" u="sng" dirty="0" smtClean="0">
                <a:hlinkClick r:id="rId3"/>
              </a:rPr>
              <a:t>https</a:t>
            </a:r>
            <a:r>
              <a:rPr lang="en-US" altLang="ko-KR" sz="1800" u="sng" dirty="0">
                <a:hlinkClick r:id="rId3"/>
              </a:rPr>
              <a:t>://www.bluetooth.com/specifications/specs/core-specification-5-4</a:t>
            </a:r>
            <a:r>
              <a:rPr lang="en-US" altLang="ko-KR" sz="1800" u="sng" dirty="0" smtClean="0">
                <a:hlinkClick r:id="rId3"/>
              </a:rPr>
              <a:t>/</a:t>
            </a:r>
            <a:r>
              <a:rPr lang="en-US" altLang="ko-KR" sz="1800" dirty="0" smtClean="0"/>
              <a:t>.</a:t>
            </a:r>
            <a:endParaRPr lang="ko-KR" altLang="ko-KR" sz="1800"/>
          </a:p>
          <a:p>
            <a:pPr marL="0" indent="0">
              <a:spcBef>
                <a:spcPts val="600"/>
              </a:spcBef>
              <a:spcAft>
                <a:spcPts val="600"/>
              </a:spcAft>
              <a:buNone/>
            </a:pPr>
            <a:endParaRPr lang="en-US" sz="1800" dirty="0" smtClean="0"/>
          </a:p>
        </p:txBody>
      </p:sp>
      <p:sp>
        <p:nvSpPr>
          <p:cNvPr id="4" name="Date Placeholder 3">
            <a:extLst>
              <a:ext uri="{FF2B5EF4-FFF2-40B4-BE49-F238E27FC236}">
                <a16:creationId xmlns:a16="http://schemas.microsoft.com/office/drawing/2014/main" xmlns="" id="{6BCA5B0A-C4D1-8244-8572-33FD6DC9CCCF}"/>
              </a:ext>
            </a:extLst>
          </p:cNvPr>
          <p:cNvSpPr>
            <a:spLocks noGrp="1"/>
          </p:cNvSpPr>
          <p:nvPr>
            <p:ph type="dt" sz="half" idx="10"/>
          </p:nvPr>
        </p:nvSpPr>
        <p:spPr/>
        <p:txBody>
          <a:bodyPr/>
          <a:lstStyle/>
          <a:p>
            <a:r>
              <a:rPr lang="de-DE" altLang="en-US" dirty="0"/>
              <a:t>May 2023</a:t>
            </a:r>
            <a:endParaRPr lang="en-US" altLang="en-US" dirty="0"/>
          </a:p>
        </p:txBody>
      </p:sp>
      <p:sp>
        <p:nvSpPr>
          <p:cNvPr id="5" name="Footer Placeholder 4">
            <a:extLst>
              <a:ext uri="{FF2B5EF4-FFF2-40B4-BE49-F238E27FC236}">
                <a16:creationId xmlns:a16="http://schemas.microsoft.com/office/drawing/2014/main" xmlns="" id="{BAEDE3A1-68AA-EE43-90C8-13A79EDB3133}"/>
              </a:ext>
            </a:extLst>
          </p:cNvPr>
          <p:cNvSpPr>
            <a:spLocks noGrp="1"/>
          </p:cNvSpPr>
          <p:nvPr>
            <p:ph type="ftr" sz="quarter" idx="11"/>
          </p:nvPr>
        </p:nvSpPr>
        <p:spPr/>
        <p:txBody>
          <a:bodyPr/>
          <a:lstStyle/>
          <a:p>
            <a:r>
              <a:rPr lang="en-US" altLang="en-US" dirty="0" err="1"/>
              <a:t>Hongwon</a:t>
            </a:r>
            <a:r>
              <a:rPr lang="en-US" altLang="en-US" dirty="0"/>
              <a:t> Lee et al. (LG Electronics)</a:t>
            </a:r>
          </a:p>
        </p:txBody>
      </p:sp>
      <p:sp>
        <p:nvSpPr>
          <p:cNvPr id="6" name="Slide Number Placeholder 5">
            <a:extLst>
              <a:ext uri="{FF2B5EF4-FFF2-40B4-BE49-F238E27FC236}">
                <a16:creationId xmlns:a16="http://schemas.microsoft.com/office/drawing/2014/main" xmlns=""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12</a:t>
            </a:fld>
            <a:endParaRPr lang="en-US" altLang="en-US"/>
          </a:p>
        </p:txBody>
      </p:sp>
    </p:spTree>
    <p:extLst>
      <p:ext uri="{BB962C8B-B14F-4D97-AF65-F5344CB8AC3E}">
        <p14:creationId xmlns:p14="http://schemas.microsoft.com/office/powerpoint/2010/main" val="11664400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67C9B24-E7E8-8547-A1D0-E2535767BF70}"/>
              </a:ext>
            </a:extLst>
          </p:cNvPr>
          <p:cNvSpPr>
            <a:spLocks noGrp="1"/>
          </p:cNvSpPr>
          <p:nvPr>
            <p:ph type="title"/>
          </p:nvPr>
        </p:nvSpPr>
        <p:spPr/>
        <p:txBody>
          <a:bodyPr/>
          <a:lstStyle/>
          <a:p>
            <a:r>
              <a:rPr lang="en-US" sz="2800" dirty="0" smtClean="0"/>
              <a:t>Appendix: </a:t>
            </a:r>
            <a:r>
              <a:rPr lang="en-US" altLang="ko-KR" sz="2800" dirty="0"/>
              <a:t>Advertising Poll (</a:t>
            </a:r>
            <a:r>
              <a:rPr lang="en-US" altLang="ko-KR" sz="2800" dirty="0" err="1"/>
              <a:t>MsgCtl</a:t>
            </a:r>
            <a:r>
              <a:rPr lang="en-US" altLang="ko-KR" sz="2800" dirty="0"/>
              <a:t>=0x00</a:t>
            </a:r>
            <a:r>
              <a:rPr lang="en-US" altLang="ko-KR" sz="2800" dirty="0" smtClean="0"/>
              <a:t>) [3]</a:t>
            </a:r>
            <a:endParaRPr lang="en-US" sz="2800" dirty="0"/>
          </a:p>
        </p:txBody>
      </p:sp>
      <p:sp>
        <p:nvSpPr>
          <p:cNvPr id="4" name="Date Placeholder 3">
            <a:extLst>
              <a:ext uri="{FF2B5EF4-FFF2-40B4-BE49-F238E27FC236}">
                <a16:creationId xmlns="" xmlns:a16="http://schemas.microsoft.com/office/drawing/2014/main" id="{6BCA5B0A-C4D1-8244-8572-33FD6DC9CCCF}"/>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13</a:t>
            </a:fld>
            <a:endParaRPr lang="en-US" altLang="en-US"/>
          </a:p>
        </p:txBody>
      </p:sp>
      <p:sp>
        <p:nvSpPr>
          <p:cNvPr id="11" name="Content Placeholder 2">
            <a:extLst>
              <a:ext uri="{FF2B5EF4-FFF2-40B4-BE49-F238E27FC236}">
                <a16:creationId xmlns:a16="http://schemas.microsoft.com/office/drawing/2014/main" xmlns="" id="{17B5FC9D-8C64-7546-A32A-342E09FEC5E1}"/>
              </a:ext>
            </a:extLst>
          </p:cNvPr>
          <p:cNvSpPr>
            <a:spLocks noGrp="1"/>
          </p:cNvSpPr>
          <p:nvPr>
            <p:ph idx="1"/>
          </p:nvPr>
        </p:nvSpPr>
        <p:spPr>
          <a:xfrm>
            <a:off x="685800" y="3748088"/>
            <a:ext cx="7772400" cy="2576512"/>
          </a:xfrm>
        </p:spPr>
        <p:txBody>
          <a:bodyPr/>
          <a:lstStyle/>
          <a:p>
            <a:pPr>
              <a:spcBef>
                <a:spcPts val="600"/>
              </a:spcBef>
              <a:spcAft>
                <a:spcPts val="600"/>
              </a:spcAft>
              <a:buFont typeface="Arial" panose="020B0604020202020204" pitchFamily="34" charset="0"/>
              <a:buChar char="•"/>
            </a:pPr>
            <a:r>
              <a:rPr lang="en-US" sz="1800" dirty="0"/>
              <a:t>1-octet message ID (0x01: ”ADV-POLL”)</a:t>
            </a:r>
          </a:p>
          <a:p>
            <a:pPr>
              <a:spcBef>
                <a:spcPts val="600"/>
              </a:spcBef>
              <a:spcAft>
                <a:spcPts val="600"/>
              </a:spcAft>
              <a:buFont typeface="Arial" panose="020B0604020202020204" pitchFamily="34" charset="0"/>
              <a:buChar char="•"/>
            </a:pPr>
            <a:r>
              <a:rPr lang="en-US" sz="1800" dirty="0"/>
              <a:t>3-octet RPA hash + 3-byte RPA </a:t>
            </a:r>
            <a:r>
              <a:rPr lang="en-US" sz="1800" dirty="0" err="1"/>
              <a:t>prand</a:t>
            </a:r>
            <a:endParaRPr lang="en-US" sz="1800" dirty="0"/>
          </a:p>
          <a:p>
            <a:pPr>
              <a:spcBef>
                <a:spcPts val="600"/>
              </a:spcBef>
              <a:spcAft>
                <a:spcPts val="600"/>
              </a:spcAft>
              <a:buFont typeface="Arial" panose="020B0604020202020204" pitchFamily="34" charset="0"/>
              <a:buChar char="•"/>
            </a:pPr>
            <a:r>
              <a:rPr lang="en-US" sz="1800" dirty="0"/>
              <a:t>1-octet message control, setting the following message content</a:t>
            </a:r>
          </a:p>
          <a:p>
            <a:pPr lvl="1">
              <a:spcBef>
                <a:spcPts val="600"/>
              </a:spcBef>
              <a:spcAft>
                <a:spcPts val="600"/>
              </a:spcAft>
              <a:buFont typeface="Arial" panose="020B0604020202020204" pitchFamily="34" charset="0"/>
              <a:buChar char="•"/>
            </a:pPr>
            <a:r>
              <a:rPr lang="en-US" sz="1400" dirty="0"/>
              <a:t>0x00: </a:t>
            </a:r>
            <a:r>
              <a:rPr lang="en-US" sz="1400" dirty="0" err="1"/>
              <a:t>MessageContent</a:t>
            </a:r>
            <a:r>
              <a:rPr lang="en-US" sz="1400" dirty="0"/>
              <a:t> = Len[</a:t>
            </a:r>
            <a:r>
              <a:rPr lang="en-US" sz="1400" dirty="0" err="1"/>
              <a:t>SupportedMessageControlList</a:t>
            </a:r>
            <a:r>
              <a:rPr lang="en-US" sz="1400" dirty="0"/>
              <a:t>] and </a:t>
            </a:r>
            <a:r>
              <a:rPr lang="en-US" sz="1400" dirty="0" err="1"/>
              <a:t>SupportedMessageControlList</a:t>
            </a:r>
            <a:r>
              <a:rPr lang="en-US" sz="1400" dirty="0"/>
              <a:t>=[0x00]</a:t>
            </a:r>
          </a:p>
          <a:p>
            <a:pPr>
              <a:spcBef>
                <a:spcPts val="600"/>
              </a:spcBef>
              <a:spcAft>
                <a:spcPts val="600"/>
              </a:spcAft>
              <a:buFont typeface="Arial" panose="020B0604020202020204" pitchFamily="34" charset="0"/>
              <a:buChar char="•"/>
            </a:pPr>
            <a:r>
              <a:rPr lang="en-US" sz="1800" dirty="0"/>
              <a:t>2-octet CRC16</a:t>
            </a:r>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marL="0" indent="0">
              <a:spcBef>
                <a:spcPts val="600"/>
              </a:spcBef>
              <a:spcAft>
                <a:spcPts val="600"/>
              </a:spcAft>
              <a:buNone/>
            </a:pPr>
            <a:endParaRPr lang="en-US" sz="1800" dirty="0"/>
          </a:p>
          <a:p>
            <a:pPr lvl="1">
              <a:spcBef>
                <a:spcPts val="600"/>
              </a:spcBef>
              <a:spcAft>
                <a:spcPts val="600"/>
              </a:spcAft>
              <a:buFont typeface="Arial" panose="020B0604020202020204" pitchFamily="34" charset="0"/>
              <a:buChar char="•"/>
            </a:pPr>
            <a:endParaRPr lang="en-US" sz="600" dirty="0"/>
          </a:p>
        </p:txBody>
      </p:sp>
      <p:pic>
        <p:nvPicPr>
          <p:cNvPr id="14" name="Picture 6">
            <a:extLst>
              <a:ext uri="{FF2B5EF4-FFF2-40B4-BE49-F238E27FC236}">
                <a16:creationId xmlns:a16="http://schemas.microsoft.com/office/drawing/2014/main" xmlns="" id="{5DCAA7B3-F660-8078-8098-1D6F17A14CAE}"/>
              </a:ext>
            </a:extLst>
          </p:cNvPr>
          <p:cNvPicPr>
            <a:picLocks noChangeAspect="1"/>
          </p:cNvPicPr>
          <p:nvPr/>
        </p:nvPicPr>
        <p:blipFill>
          <a:blip r:embed="rId2"/>
          <a:stretch>
            <a:fillRect/>
          </a:stretch>
        </p:blipFill>
        <p:spPr>
          <a:xfrm>
            <a:off x="1600200" y="1903412"/>
            <a:ext cx="5791200" cy="1206500"/>
          </a:xfrm>
          <a:prstGeom prst="rect">
            <a:avLst/>
          </a:prstGeom>
        </p:spPr>
      </p:pic>
    </p:spTree>
    <p:extLst>
      <p:ext uri="{BB962C8B-B14F-4D97-AF65-F5344CB8AC3E}">
        <p14:creationId xmlns:p14="http://schemas.microsoft.com/office/powerpoint/2010/main" val="17575910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67C9B24-E7E8-8547-A1D0-E2535767BF70}"/>
              </a:ext>
            </a:extLst>
          </p:cNvPr>
          <p:cNvSpPr>
            <a:spLocks noGrp="1"/>
          </p:cNvSpPr>
          <p:nvPr>
            <p:ph type="title"/>
          </p:nvPr>
        </p:nvSpPr>
        <p:spPr/>
        <p:txBody>
          <a:bodyPr/>
          <a:lstStyle/>
          <a:p>
            <a:r>
              <a:rPr lang="en-US" sz="2800" dirty="0"/>
              <a:t>Appendix: Advertising Response (</a:t>
            </a:r>
            <a:r>
              <a:rPr lang="en-US" sz="2800" dirty="0" err="1"/>
              <a:t>MsgCtl</a:t>
            </a:r>
            <a:r>
              <a:rPr lang="en-US" sz="2800" dirty="0"/>
              <a:t>=0x00</a:t>
            </a:r>
            <a:r>
              <a:rPr lang="en-US" sz="2800" dirty="0" smtClean="0"/>
              <a:t>) </a:t>
            </a:r>
            <a:r>
              <a:rPr lang="en-US" altLang="ko-KR" sz="2800" dirty="0"/>
              <a:t>[3]</a:t>
            </a:r>
            <a:endParaRPr lang="en-US" sz="2800" dirty="0"/>
          </a:p>
        </p:txBody>
      </p:sp>
      <p:sp>
        <p:nvSpPr>
          <p:cNvPr id="4" name="Date Placeholder 3">
            <a:extLst>
              <a:ext uri="{FF2B5EF4-FFF2-40B4-BE49-F238E27FC236}">
                <a16:creationId xmlns="" xmlns:a16="http://schemas.microsoft.com/office/drawing/2014/main" id="{6BCA5B0A-C4D1-8244-8572-33FD6DC9CCCF}"/>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14</a:t>
            </a:fld>
            <a:endParaRPr lang="en-US" altLang="en-US"/>
          </a:p>
        </p:txBody>
      </p:sp>
      <p:sp>
        <p:nvSpPr>
          <p:cNvPr id="10" name="Content Placeholder 2">
            <a:extLst>
              <a:ext uri="{FF2B5EF4-FFF2-40B4-BE49-F238E27FC236}">
                <a16:creationId xmlns:a16="http://schemas.microsoft.com/office/drawing/2014/main" xmlns="" id="{17B5FC9D-8C64-7546-A32A-342E09FEC5E1}"/>
              </a:ext>
            </a:extLst>
          </p:cNvPr>
          <p:cNvSpPr>
            <a:spLocks noGrp="1"/>
          </p:cNvSpPr>
          <p:nvPr>
            <p:ph idx="1"/>
          </p:nvPr>
        </p:nvSpPr>
        <p:spPr>
          <a:xfrm>
            <a:off x="685800" y="4038600"/>
            <a:ext cx="7772400" cy="2286000"/>
          </a:xfrm>
        </p:spPr>
        <p:txBody>
          <a:bodyPr/>
          <a:lstStyle/>
          <a:p>
            <a:pPr>
              <a:spcBef>
                <a:spcPts val="600"/>
              </a:spcBef>
              <a:spcAft>
                <a:spcPts val="600"/>
              </a:spcAft>
              <a:buFont typeface="Arial" panose="020B0604020202020204" pitchFamily="34" charset="0"/>
              <a:buChar char="•"/>
            </a:pPr>
            <a:r>
              <a:rPr lang="en-US" sz="1800" dirty="0"/>
              <a:t>1-octet message ID (0x02: “ADV-RESP”)</a:t>
            </a:r>
          </a:p>
          <a:p>
            <a:pPr>
              <a:spcBef>
                <a:spcPts val="600"/>
              </a:spcBef>
              <a:spcAft>
                <a:spcPts val="600"/>
              </a:spcAft>
              <a:buFont typeface="Arial" panose="020B0604020202020204" pitchFamily="34" charset="0"/>
              <a:buChar char="•"/>
            </a:pPr>
            <a:r>
              <a:rPr lang="en-US" sz="1800" dirty="0"/>
              <a:t>3-octet private address (RPA </a:t>
            </a:r>
            <a:r>
              <a:rPr lang="en-US" sz="1800" dirty="0" err="1"/>
              <a:t>prand</a:t>
            </a:r>
            <a:r>
              <a:rPr lang="en-US" sz="1800" dirty="0"/>
              <a:t> known from ADV-POLL)</a:t>
            </a:r>
          </a:p>
          <a:p>
            <a:pPr>
              <a:spcBef>
                <a:spcPts val="600"/>
              </a:spcBef>
              <a:spcAft>
                <a:spcPts val="600"/>
              </a:spcAft>
              <a:buFont typeface="Arial" panose="020B0604020202020204" pitchFamily="34" charset="0"/>
              <a:buChar char="•"/>
            </a:pPr>
            <a:r>
              <a:rPr lang="en-US" sz="1800" dirty="0"/>
              <a:t>1-octet message control, setting the following message content</a:t>
            </a:r>
          </a:p>
          <a:p>
            <a:pPr lvl="1">
              <a:spcBef>
                <a:spcPts val="600"/>
              </a:spcBef>
              <a:spcAft>
                <a:spcPts val="600"/>
              </a:spcAft>
              <a:buFont typeface="Arial" panose="020B0604020202020204" pitchFamily="34" charset="0"/>
              <a:buChar char="•"/>
            </a:pPr>
            <a:r>
              <a:rPr lang="en-US" sz="1400" dirty="0"/>
              <a:t>0x00 (Setup Request): Responder requests set of MMS ranging parameters</a:t>
            </a:r>
            <a:endParaRPr lang="en-US" sz="1000" dirty="0"/>
          </a:p>
          <a:p>
            <a:pPr>
              <a:spcBef>
                <a:spcPts val="600"/>
              </a:spcBef>
              <a:spcAft>
                <a:spcPts val="600"/>
              </a:spcAft>
              <a:buFont typeface="Arial" panose="020B0604020202020204" pitchFamily="34" charset="0"/>
              <a:buChar char="•"/>
            </a:pPr>
            <a:r>
              <a:rPr lang="en-US" sz="1800" dirty="0"/>
              <a:t>2-octet CRC16</a:t>
            </a:r>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marL="0" indent="0">
              <a:spcBef>
                <a:spcPts val="600"/>
              </a:spcBef>
              <a:spcAft>
                <a:spcPts val="600"/>
              </a:spcAft>
              <a:buNone/>
            </a:pPr>
            <a:endParaRPr lang="en-US" sz="1800" dirty="0"/>
          </a:p>
          <a:p>
            <a:pPr lvl="1">
              <a:spcBef>
                <a:spcPts val="600"/>
              </a:spcBef>
              <a:spcAft>
                <a:spcPts val="600"/>
              </a:spcAft>
              <a:buFont typeface="Arial" panose="020B0604020202020204" pitchFamily="34" charset="0"/>
              <a:buChar char="•"/>
            </a:pPr>
            <a:endParaRPr lang="en-US" sz="600" dirty="0"/>
          </a:p>
        </p:txBody>
      </p:sp>
      <p:pic>
        <p:nvPicPr>
          <p:cNvPr id="12" name="Picture 6">
            <a:extLst>
              <a:ext uri="{FF2B5EF4-FFF2-40B4-BE49-F238E27FC236}">
                <a16:creationId xmlns:a16="http://schemas.microsoft.com/office/drawing/2014/main" xmlns="" id="{9FB12332-642C-9741-3310-C76D2B715201}"/>
              </a:ext>
            </a:extLst>
          </p:cNvPr>
          <p:cNvPicPr>
            <a:picLocks noChangeAspect="1"/>
          </p:cNvPicPr>
          <p:nvPr/>
        </p:nvPicPr>
        <p:blipFill>
          <a:blip r:embed="rId2"/>
          <a:stretch>
            <a:fillRect/>
          </a:stretch>
        </p:blipFill>
        <p:spPr>
          <a:xfrm>
            <a:off x="228600" y="2133600"/>
            <a:ext cx="8458200" cy="1099219"/>
          </a:xfrm>
          <a:prstGeom prst="rect">
            <a:avLst/>
          </a:prstGeom>
        </p:spPr>
      </p:pic>
    </p:spTree>
    <p:extLst>
      <p:ext uri="{BB962C8B-B14F-4D97-AF65-F5344CB8AC3E}">
        <p14:creationId xmlns:p14="http://schemas.microsoft.com/office/powerpoint/2010/main" val="27878427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67C9B24-E7E8-8547-A1D0-E2535767BF70}"/>
              </a:ext>
            </a:extLst>
          </p:cNvPr>
          <p:cNvSpPr>
            <a:spLocks noGrp="1"/>
          </p:cNvSpPr>
          <p:nvPr>
            <p:ph type="title"/>
          </p:nvPr>
        </p:nvSpPr>
        <p:spPr/>
        <p:txBody>
          <a:bodyPr/>
          <a:lstStyle/>
          <a:p>
            <a:r>
              <a:rPr lang="en-US" sz="2800" dirty="0"/>
              <a:t>Appendix: Start of </a:t>
            </a:r>
            <a:r>
              <a:rPr lang="en-US" sz="2800" dirty="0" smtClean="0"/>
              <a:t>Ranging</a:t>
            </a:r>
            <a:r>
              <a:rPr lang="en-US" altLang="ko-KR" sz="2800" dirty="0"/>
              <a:t> (</a:t>
            </a:r>
            <a:r>
              <a:rPr lang="en-US" altLang="ko-KR" sz="2800" dirty="0" err="1"/>
              <a:t>MsgCtl</a:t>
            </a:r>
            <a:r>
              <a:rPr lang="en-US" altLang="ko-KR" sz="2800" dirty="0"/>
              <a:t>=0x00</a:t>
            </a:r>
            <a:r>
              <a:rPr lang="en-US" altLang="ko-KR" sz="2800" dirty="0" smtClean="0"/>
              <a:t>) </a:t>
            </a:r>
            <a:r>
              <a:rPr lang="en-US" altLang="ko-KR" sz="2800" dirty="0"/>
              <a:t>[3]</a:t>
            </a:r>
            <a:endParaRPr lang="en-US" sz="2800" dirty="0"/>
          </a:p>
        </p:txBody>
      </p:sp>
      <p:sp>
        <p:nvSpPr>
          <p:cNvPr id="4" name="Date Placeholder 3">
            <a:extLst>
              <a:ext uri="{FF2B5EF4-FFF2-40B4-BE49-F238E27FC236}">
                <a16:creationId xmlns="" xmlns:a16="http://schemas.microsoft.com/office/drawing/2014/main" id="{6BCA5B0A-C4D1-8244-8572-33FD6DC9CCCF}"/>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15</a:t>
            </a:fld>
            <a:endParaRPr lang="en-US" altLang="en-US"/>
          </a:p>
        </p:txBody>
      </p:sp>
      <p:sp>
        <p:nvSpPr>
          <p:cNvPr id="11" name="Content Placeholder 2">
            <a:extLst>
              <a:ext uri="{FF2B5EF4-FFF2-40B4-BE49-F238E27FC236}">
                <a16:creationId xmlns:a16="http://schemas.microsoft.com/office/drawing/2014/main" xmlns="" id="{17B5FC9D-8C64-7546-A32A-342E09FEC5E1}"/>
              </a:ext>
            </a:extLst>
          </p:cNvPr>
          <p:cNvSpPr>
            <a:spLocks noGrp="1"/>
          </p:cNvSpPr>
          <p:nvPr>
            <p:ph idx="1"/>
          </p:nvPr>
        </p:nvSpPr>
        <p:spPr>
          <a:xfrm>
            <a:off x="685800" y="3124200"/>
            <a:ext cx="7772400" cy="3200400"/>
          </a:xfrm>
        </p:spPr>
        <p:txBody>
          <a:bodyPr/>
          <a:lstStyle/>
          <a:p>
            <a:pPr>
              <a:spcBef>
                <a:spcPts val="600"/>
              </a:spcBef>
              <a:spcAft>
                <a:spcPts val="600"/>
              </a:spcAft>
              <a:buFont typeface="Arial" panose="020B0604020202020204" pitchFamily="34" charset="0"/>
              <a:buChar char="•"/>
            </a:pPr>
            <a:r>
              <a:rPr lang="en-US" sz="1800" dirty="0"/>
              <a:t>1-octet message ID (0x03: “SOR”)</a:t>
            </a:r>
          </a:p>
          <a:p>
            <a:pPr>
              <a:spcBef>
                <a:spcPts val="600"/>
              </a:spcBef>
              <a:spcAft>
                <a:spcPts val="600"/>
              </a:spcAft>
              <a:buFont typeface="Arial" panose="020B0604020202020204" pitchFamily="34" charset="0"/>
              <a:buChar char="•"/>
            </a:pPr>
            <a:r>
              <a:rPr lang="en-US" sz="1800" dirty="0"/>
              <a:t>3-octet private address (RPA </a:t>
            </a:r>
            <a:r>
              <a:rPr lang="en-US" sz="1800" dirty="0" err="1"/>
              <a:t>prand</a:t>
            </a:r>
            <a:r>
              <a:rPr lang="en-US" sz="1800" dirty="0"/>
              <a:t> known from ADV-POLL)</a:t>
            </a:r>
          </a:p>
          <a:p>
            <a:pPr>
              <a:spcBef>
                <a:spcPts val="600"/>
              </a:spcBef>
              <a:spcAft>
                <a:spcPts val="600"/>
              </a:spcAft>
              <a:buFont typeface="Arial" panose="020B0604020202020204" pitchFamily="34" charset="0"/>
              <a:buChar char="•"/>
            </a:pPr>
            <a:r>
              <a:rPr lang="en-US" sz="1800" dirty="0"/>
              <a:t>1-octet message control, setting the following message content</a:t>
            </a:r>
          </a:p>
          <a:p>
            <a:pPr lvl="1">
              <a:spcBef>
                <a:spcPts val="600"/>
              </a:spcBef>
              <a:spcAft>
                <a:spcPts val="600"/>
              </a:spcAft>
              <a:buFont typeface="Arial" panose="020B0604020202020204" pitchFamily="34" charset="0"/>
              <a:buChar char="•"/>
            </a:pPr>
            <a:r>
              <a:rPr lang="en-US" sz="1400" dirty="0"/>
              <a:t>0x00 (Setup Response): Initiator sets full set of MMS configuration parameters (same fields as ADV-RESP)</a:t>
            </a:r>
          </a:p>
          <a:p>
            <a:pPr lvl="1">
              <a:spcBef>
                <a:spcPts val="600"/>
              </a:spcBef>
              <a:spcAft>
                <a:spcPts val="600"/>
              </a:spcAft>
              <a:buFont typeface="Arial" panose="020B0604020202020204" pitchFamily="34" charset="0"/>
              <a:buChar char="•"/>
            </a:pPr>
            <a:r>
              <a:rPr lang="en-US" sz="1400" dirty="0"/>
              <a:t>Time Offset: Number of chips between end of SOR and beginning of first ranging block </a:t>
            </a:r>
          </a:p>
          <a:p>
            <a:pPr lvl="1">
              <a:spcBef>
                <a:spcPts val="600"/>
              </a:spcBef>
              <a:spcAft>
                <a:spcPts val="600"/>
              </a:spcAft>
              <a:buFont typeface="Arial" panose="020B0604020202020204" pitchFamily="34" charset="0"/>
              <a:buChar char="•"/>
            </a:pPr>
            <a:r>
              <a:rPr lang="en-US" sz="1400" dirty="0"/>
              <a:t>Channel Seed: initializes channel switching function</a:t>
            </a:r>
          </a:p>
          <a:p>
            <a:pPr>
              <a:spcBef>
                <a:spcPts val="600"/>
              </a:spcBef>
              <a:spcAft>
                <a:spcPts val="600"/>
              </a:spcAft>
              <a:buFont typeface="Arial" panose="020B0604020202020204" pitchFamily="34" charset="0"/>
              <a:buChar char="•"/>
            </a:pPr>
            <a:r>
              <a:rPr lang="en-US" sz="1800" dirty="0"/>
              <a:t>2-octet CRC16</a:t>
            </a:r>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marL="0" indent="0">
              <a:spcBef>
                <a:spcPts val="600"/>
              </a:spcBef>
              <a:spcAft>
                <a:spcPts val="600"/>
              </a:spcAft>
              <a:buNone/>
            </a:pPr>
            <a:endParaRPr lang="en-US" sz="1800" dirty="0"/>
          </a:p>
          <a:p>
            <a:pPr lvl="1">
              <a:spcBef>
                <a:spcPts val="600"/>
              </a:spcBef>
              <a:spcAft>
                <a:spcPts val="600"/>
              </a:spcAft>
              <a:buFont typeface="Arial" panose="020B0604020202020204" pitchFamily="34" charset="0"/>
              <a:buChar char="•"/>
            </a:pPr>
            <a:endParaRPr lang="en-US" sz="600" dirty="0"/>
          </a:p>
        </p:txBody>
      </p:sp>
      <p:sp>
        <p:nvSpPr>
          <p:cNvPr id="12" name="TextBox 11">
            <a:extLst>
              <a:ext uri="{FF2B5EF4-FFF2-40B4-BE49-F238E27FC236}">
                <a16:creationId xmlns:a16="http://schemas.microsoft.com/office/drawing/2014/main" xmlns="" id="{A2E2A87D-5CBE-0860-4E0E-9514936249A0}"/>
              </a:ext>
            </a:extLst>
          </p:cNvPr>
          <p:cNvSpPr txBox="1"/>
          <p:nvPr/>
        </p:nvSpPr>
        <p:spPr>
          <a:xfrm>
            <a:off x="6147876" y="1722837"/>
            <a:ext cx="2081724" cy="276999"/>
          </a:xfrm>
          <a:prstGeom prst="rect">
            <a:avLst/>
          </a:prstGeom>
          <a:noFill/>
        </p:spPr>
        <p:txBody>
          <a:bodyPr wrap="none" rtlCol="0">
            <a:spAutoFit/>
          </a:bodyPr>
          <a:lstStyle/>
          <a:p>
            <a:r>
              <a:rPr lang="en-US" dirty="0">
                <a:latin typeface="+mn-lt"/>
              </a:rPr>
              <a:t>Same format as ADV-RESP</a:t>
            </a:r>
          </a:p>
        </p:txBody>
      </p:sp>
      <p:pic>
        <p:nvPicPr>
          <p:cNvPr id="17" name="Picture 6">
            <a:extLst>
              <a:ext uri="{FF2B5EF4-FFF2-40B4-BE49-F238E27FC236}">
                <a16:creationId xmlns:a16="http://schemas.microsoft.com/office/drawing/2014/main" xmlns="" id="{C75F32F6-4822-785F-184E-06185E15F23C}"/>
              </a:ext>
            </a:extLst>
          </p:cNvPr>
          <p:cNvPicPr>
            <a:picLocks noChangeAspect="1"/>
          </p:cNvPicPr>
          <p:nvPr/>
        </p:nvPicPr>
        <p:blipFill>
          <a:blip r:embed="rId2"/>
          <a:stretch>
            <a:fillRect/>
          </a:stretch>
        </p:blipFill>
        <p:spPr>
          <a:xfrm>
            <a:off x="762000" y="2075243"/>
            <a:ext cx="7924800" cy="808653"/>
          </a:xfrm>
          <a:prstGeom prst="rect">
            <a:avLst/>
          </a:prstGeom>
        </p:spPr>
      </p:pic>
      <p:sp>
        <p:nvSpPr>
          <p:cNvPr id="18" name="Rectangle 11">
            <a:extLst>
              <a:ext uri="{FF2B5EF4-FFF2-40B4-BE49-F238E27FC236}">
                <a16:creationId xmlns:a16="http://schemas.microsoft.com/office/drawing/2014/main" xmlns="" id="{8B1AAE9D-F3CE-7BAA-BC0C-211E379CB984}"/>
              </a:ext>
            </a:extLst>
          </p:cNvPr>
          <p:cNvSpPr/>
          <p:nvPr/>
        </p:nvSpPr>
        <p:spPr bwMode="auto">
          <a:xfrm>
            <a:off x="4572000" y="1722836"/>
            <a:ext cx="3657600" cy="902467"/>
          </a:xfrm>
          <a:prstGeom prst="rect">
            <a:avLst/>
          </a:prstGeom>
          <a:noFill/>
          <a:ln w="1905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28368383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 xmlns:a16="http://schemas.microsoft.com/office/drawing/2014/main" id="{6BCA5B0A-C4D1-8244-8572-33FD6DC9CCCF}"/>
              </a:ext>
            </a:extLst>
          </p:cNvPr>
          <p:cNvSpPr>
            <a:spLocks noGrp="1"/>
          </p:cNvSpPr>
          <p:nvPr>
            <p:ph type="dt" sz="half" idx="10"/>
          </p:nvPr>
        </p:nvSpPr>
        <p:spPr/>
        <p:txBody>
          <a:bodyPr/>
          <a:lstStyle/>
          <a:p>
            <a:r>
              <a:rPr lang="de-DE" altLang="en-US" dirty="0"/>
              <a:t>May 2023</a:t>
            </a:r>
            <a:endParaRPr lang="en-US" altLang="en-US" dirty="0"/>
          </a:p>
        </p:txBody>
      </p:sp>
      <p:sp>
        <p:nvSpPr>
          <p:cNvPr id="5" name="Footer Placeholder 4">
            <a:extLst>
              <a:ext uri="{FF2B5EF4-FFF2-40B4-BE49-F238E27FC236}">
                <a16:creationId xmlns="" xmlns:a16="http://schemas.microsoft.com/office/drawing/2014/main" id="{BAEDE3A1-68AA-EE43-90C8-13A79EDB3133}"/>
              </a:ext>
            </a:extLst>
          </p:cNvPr>
          <p:cNvSpPr>
            <a:spLocks noGrp="1"/>
          </p:cNvSpPr>
          <p:nvPr>
            <p:ph type="ftr" sz="quarter" idx="11"/>
          </p:nvPr>
        </p:nvSpPr>
        <p:spPr/>
        <p:txBody>
          <a:bodyPr/>
          <a:lstStyle/>
          <a:p>
            <a:r>
              <a:rPr lang="en-US" altLang="en-US" dirty="0" err="1"/>
              <a:t>Hongwon</a:t>
            </a:r>
            <a:r>
              <a:rPr lang="en-US" altLang="en-US" dirty="0"/>
              <a:t> Lee et al. (LG Electronics)</a:t>
            </a:r>
          </a:p>
        </p:txBody>
      </p:sp>
      <p:sp>
        <p:nvSpPr>
          <p:cNvPr id="6" name="Slide Number Placeholder 5">
            <a:extLst>
              <a:ext uri="{FF2B5EF4-FFF2-40B4-BE49-F238E27FC236}">
                <a16:creationId xmlns="" xmlns:a16="http://schemas.microsoft.com/office/drawing/2014/main"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16</a:t>
            </a:fld>
            <a:endParaRPr lang="en-US" altLang="en-US" dirty="0"/>
          </a:p>
        </p:txBody>
      </p:sp>
      <p:sp>
        <p:nvSpPr>
          <p:cNvPr id="7" name="Title 1">
            <a:extLst>
              <a:ext uri="{FF2B5EF4-FFF2-40B4-BE49-F238E27FC236}">
                <a16:creationId xmlns="" xmlns:a16="http://schemas.microsoft.com/office/drawing/2014/main" id="{467C9B24-E7E8-8547-A1D0-E2535767BF70}"/>
              </a:ext>
            </a:extLst>
          </p:cNvPr>
          <p:cNvSpPr txBox="1">
            <a:spLocks/>
          </p:cNvSpPr>
          <p:nvPr/>
        </p:nvSpPr>
        <p:spPr bwMode="auto">
          <a:xfrm>
            <a:off x="685800" y="685800"/>
            <a:ext cx="77724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altLang="ko-KR" sz="2800" dirty="0" smtClean="0"/>
              <a:t>Appendix</a:t>
            </a:r>
            <a:r>
              <a:rPr lang="en-US" sz="2800" dirty="0" smtClean="0"/>
              <a:t>: </a:t>
            </a:r>
            <a:r>
              <a:rPr lang="en-US" altLang="ko-KR" sz="2800" dirty="0" smtClean="0"/>
              <a:t>Discovery Channels for NB [1]</a:t>
            </a:r>
            <a:endParaRPr lang="en-US" sz="2800" dirty="0"/>
          </a:p>
        </p:txBody>
      </p:sp>
      <p:sp>
        <p:nvSpPr>
          <p:cNvPr id="13" name="Content Placeholder 2">
            <a:extLst>
              <a:ext uri="{FF2B5EF4-FFF2-40B4-BE49-F238E27FC236}">
                <a16:creationId xmlns="" xmlns:a16="http://schemas.microsoft.com/office/drawing/2014/main" id="{17B5FC9D-8C64-7546-A32A-342E09FEC5E1}"/>
              </a:ext>
            </a:extLst>
          </p:cNvPr>
          <p:cNvSpPr>
            <a:spLocks noGrp="1"/>
          </p:cNvSpPr>
          <p:nvPr>
            <p:ph idx="1"/>
          </p:nvPr>
        </p:nvSpPr>
        <p:spPr>
          <a:xfrm>
            <a:off x="609600" y="1371600"/>
            <a:ext cx="8001000" cy="4953000"/>
          </a:xfrm>
        </p:spPr>
        <p:txBody>
          <a:bodyPr/>
          <a:lstStyle/>
          <a:p>
            <a:pPr>
              <a:spcBef>
                <a:spcPts val="600"/>
              </a:spcBef>
              <a:spcAft>
                <a:spcPts val="600"/>
              </a:spcAft>
              <a:buFont typeface="Arial" panose="020B0604020202020204" pitchFamily="34" charset="0"/>
              <a:buChar char="•"/>
            </a:pPr>
            <a:r>
              <a:rPr lang="en-US" altLang="ko-KR" sz="1800" dirty="0"/>
              <a:t>Both native discovery and channel usage coordination use discovery channel for NB</a:t>
            </a:r>
          </a:p>
          <a:p>
            <a:pPr>
              <a:spcBef>
                <a:spcPts val="600"/>
              </a:spcBef>
              <a:spcAft>
                <a:spcPts val="600"/>
              </a:spcAft>
              <a:buFont typeface="Arial" panose="020B0604020202020204" pitchFamily="34" charset="0"/>
              <a:buChar char="•"/>
            </a:pPr>
            <a:r>
              <a:rPr lang="en-US" altLang="ko-KR" sz="1800" dirty="0"/>
              <a:t>2 possible NB channels in UNII-3 non-overlapping with 802.11</a:t>
            </a:r>
          </a:p>
          <a:p>
            <a:pPr marL="804863" lvl="2" indent="-263525">
              <a:spcBef>
                <a:spcPts val="600"/>
              </a:spcBef>
              <a:spcAft>
                <a:spcPts val="600"/>
              </a:spcAft>
              <a:buFont typeface="Arial" panose="020B0604020202020204" pitchFamily="34" charset="0"/>
              <a:buChar char="•"/>
            </a:pPr>
            <a:r>
              <a:rPr lang="en-US" altLang="ko-KR" sz="1600" dirty="0"/>
              <a:t>Good candidate as default channel for discovery</a:t>
            </a:r>
          </a:p>
          <a:p>
            <a:pPr lvl="1">
              <a:spcBef>
                <a:spcPts val="600"/>
              </a:spcBef>
              <a:spcAft>
                <a:spcPts val="600"/>
              </a:spcAft>
              <a:buFont typeface="Arial" panose="020B0604020202020204" pitchFamily="34" charset="0"/>
              <a:buChar char="•"/>
            </a:pPr>
            <a:endParaRPr lang="en-US" altLang="ko-KR" sz="1800" dirty="0"/>
          </a:p>
          <a:p>
            <a:pPr lvl="1">
              <a:spcBef>
                <a:spcPts val="600"/>
              </a:spcBef>
              <a:spcAft>
                <a:spcPts val="600"/>
              </a:spcAft>
              <a:buFont typeface="Arial" panose="020B0604020202020204" pitchFamily="34" charset="0"/>
              <a:buChar char="•"/>
            </a:pPr>
            <a:endParaRPr lang="en-US" altLang="ko-KR" sz="1800" dirty="0" smtClean="0"/>
          </a:p>
          <a:p>
            <a:pPr lvl="1">
              <a:spcBef>
                <a:spcPts val="600"/>
              </a:spcBef>
              <a:spcAft>
                <a:spcPts val="600"/>
              </a:spcAft>
              <a:buFont typeface="Arial" panose="020B0604020202020204" pitchFamily="34" charset="0"/>
              <a:buChar char="•"/>
            </a:pPr>
            <a:endParaRPr lang="en-US" altLang="ko-KR" sz="1800" dirty="0"/>
          </a:p>
          <a:p>
            <a:pPr lvl="1">
              <a:spcBef>
                <a:spcPts val="600"/>
              </a:spcBef>
              <a:spcAft>
                <a:spcPts val="600"/>
              </a:spcAft>
              <a:buFont typeface="Arial" panose="020B0604020202020204" pitchFamily="34" charset="0"/>
              <a:buChar char="•"/>
            </a:pPr>
            <a:endParaRPr lang="en-US" altLang="ko-KR" sz="1800" dirty="0" smtClean="0"/>
          </a:p>
          <a:p>
            <a:pPr lvl="1">
              <a:spcBef>
                <a:spcPts val="600"/>
              </a:spcBef>
              <a:spcAft>
                <a:spcPts val="600"/>
              </a:spcAft>
              <a:buFont typeface="Arial" panose="020B0604020202020204" pitchFamily="34" charset="0"/>
              <a:buChar char="•"/>
            </a:pPr>
            <a:endParaRPr lang="en-US" altLang="ko-KR" sz="1800" dirty="0"/>
          </a:p>
          <a:p>
            <a:pPr>
              <a:spcBef>
                <a:spcPts val="600"/>
              </a:spcBef>
              <a:spcAft>
                <a:spcPts val="600"/>
              </a:spcAft>
              <a:buFont typeface="Arial" panose="020B0604020202020204" pitchFamily="34" charset="0"/>
              <a:buChar char="•"/>
            </a:pPr>
            <a:endParaRPr lang="en-US" sz="2400" dirty="0" smtClean="0"/>
          </a:p>
          <a:p>
            <a:pPr lvl="1">
              <a:spcBef>
                <a:spcPts val="600"/>
              </a:spcBef>
              <a:spcAft>
                <a:spcPts val="600"/>
              </a:spcAft>
              <a:buFont typeface="Arial" panose="020B0604020202020204" pitchFamily="34" charset="0"/>
              <a:buChar char="•"/>
            </a:pPr>
            <a:endParaRPr lang="en-US" sz="2000" dirty="0" smtClean="0"/>
          </a:p>
          <a:p>
            <a:pPr lvl="1">
              <a:spcBef>
                <a:spcPts val="600"/>
              </a:spcBef>
              <a:spcAft>
                <a:spcPts val="600"/>
              </a:spcAft>
              <a:buFont typeface="Arial" panose="020B0604020202020204" pitchFamily="34" charset="0"/>
              <a:buChar char="•"/>
            </a:pPr>
            <a:endParaRPr lang="en-US" sz="2000" dirty="0"/>
          </a:p>
        </p:txBody>
      </p:sp>
      <p:pic>
        <p:nvPicPr>
          <p:cNvPr id="14" name="Picture 7">
            <a:extLst>
              <a:ext uri="{FF2B5EF4-FFF2-40B4-BE49-F238E27FC236}">
                <a16:creationId xmlns:a16="http://schemas.microsoft.com/office/drawing/2014/main" xmlns="" id="{B8A9B796-5586-1D6E-B412-BFF660ABCCD4}"/>
              </a:ext>
            </a:extLst>
          </p:cNvPr>
          <p:cNvPicPr>
            <a:picLocks noChangeAspect="1"/>
          </p:cNvPicPr>
          <p:nvPr/>
        </p:nvPicPr>
        <p:blipFill>
          <a:blip r:embed="rId2"/>
          <a:stretch>
            <a:fillRect/>
          </a:stretch>
        </p:blipFill>
        <p:spPr>
          <a:xfrm>
            <a:off x="992188" y="2940340"/>
            <a:ext cx="6705600" cy="1894893"/>
          </a:xfrm>
          <a:prstGeom prst="rect">
            <a:avLst/>
          </a:prstGeom>
        </p:spPr>
      </p:pic>
      <p:sp>
        <p:nvSpPr>
          <p:cNvPr id="15" name="Oval 9">
            <a:extLst>
              <a:ext uri="{FF2B5EF4-FFF2-40B4-BE49-F238E27FC236}">
                <a16:creationId xmlns:a16="http://schemas.microsoft.com/office/drawing/2014/main" xmlns="" id="{42857E74-6B1F-A7C1-0789-655397FC1B10}"/>
              </a:ext>
            </a:extLst>
          </p:cNvPr>
          <p:cNvSpPr/>
          <p:nvPr/>
        </p:nvSpPr>
        <p:spPr bwMode="auto">
          <a:xfrm>
            <a:off x="3352800" y="3768433"/>
            <a:ext cx="1142999" cy="1217613"/>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x-none" sz="1200" b="0" i="0" u="none" strike="noStrike" cap="none" normalizeH="0" baseline="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15659796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xmlns="" id="{6BCA5B0A-C4D1-8244-8572-33FD6DC9CCCF}"/>
              </a:ext>
            </a:extLst>
          </p:cNvPr>
          <p:cNvSpPr>
            <a:spLocks noGrp="1"/>
          </p:cNvSpPr>
          <p:nvPr>
            <p:ph type="dt" sz="half" idx="10"/>
          </p:nvPr>
        </p:nvSpPr>
        <p:spPr/>
        <p:txBody>
          <a:bodyPr/>
          <a:lstStyle/>
          <a:p>
            <a:r>
              <a:rPr lang="de-DE" altLang="en-US" dirty="0"/>
              <a:t>May 2023</a:t>
            </a:r>
            <a:endParaRPr lang="en-US" altLang="en-US" dirty="0"/>
          </a:p>
        </p:txBody>
      </p:sp>
      <p:sp>
        <p:nvSpPr>
          <p:cNvPr id="5" name="Footer Placeholder 4">
            <a:extLst>
              <a:ext uri="{FF2B5EF4-FFF2-40B4-BE49-F238E27FC236}">
                <a16:creationId xmlns:a16="http://schemas.microsoft.com/office/drawing/2014/main" xmlns="" id="{BAEDE3A1-68AA-EE43-90C8-13A79EDB3133}"/>
              </a:ext>
            </a:extLst>
          </p:cNvPr>
          <p:cNvSpPr>
            <a:spLocks noGrp="1"/>
          </p:cNvSpPr>
          <p:nvPr>
            <p:ph type="ftr" sz="quarter" idx="11"/>
          </p:nvPr>
        </p:nvSpPr>
        <p:spPr/>
        <p:txBody>
          <a:bodyPr/>
          <a:lstStyle/>
          <a:p>
            <a:r>
              <a:rPr lang="en-US" altLang="en-US" dirty="0" err="1" smtClean="0"/>
              <a:t>Hongwon</a:t>
            </a:r>
            <a:r>
              <a:rPr lang="en-US" altLang="en-US" dirty="0"/>
              <a:t> </a:t>
            </a:r>
            <a:r>
              <a:rPr lang="en-US" altLang="en-US" dirty="0" smtClean="0"/>
              <a:t>Lee </a:t>
            </a:r>
            <a:r>
              <a:rPr lang="en-US" altLang="en-US" dirty="0"/>
              <a:t>et al. (LG Electronics)</a:t>
            </a:r>
          </a:p>
        </p:txBody>
      </p:sp>
      <p:sp>
        <p:nvSpPr>
          <p:cNvPr id="6" name="Slide Number Placeholder 5">
            <a:extLst>
              <a:ext uri="{FF2B5EF4-FFF2-40B4-BE49-F238E27FC236}">
                <a16:creationId xmlns:a16="http://schemas.microsoft.com/office/drawing/2014/main" xmlns=""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17</a:t>
            </a:fld>
            <a:endParaRPr lang="en-US" altLang="en-US" dirty="0"/>
          </a:p>
        </p:txBody>
      </p:sp>
      <p:sp>
        <p:nvSpPr>
          <p:cNvPr id="7" name="Title 1">
            <a:extLst>
              <a:ext uri="{FF2B5EF4-FFF2-40B4-BE49-F238E27FC236}">
                <a16:creationId xmlns:a16="http://schemas.microsoft.com/office/drawing/2014/main" xmlns="" id="{467C9B24-E7E8-8547-A1D0-E2535767BF70}"/>
              </a:ext>
            </a:extLst>
          </p:cNvPr>
          <p:cNvSpPr txBox="1">
            <a:spLocks/>
          </p:cNvSpPr>
          <p:nvPr/>
        </p:nvSpPr>
        <p:spPr bwMode="auto">
          <a:xfrm>
            <a:off x="685800" y="685800"/>
            <a:ext cx="77724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sz="2800" dirty="0" smtClean="0"/>
              <a:t>Appendix; </a:t>
            </a:r>
            <a:r>
              <a:rPr lang="en-US" sz="2800" dirty="0" err="1" smtClean="0"/>
              <a:t>FiRa</a:t>
            </a:r>
            <a:r>
              <a:rPr lang="en-US" sz="2800" dirty="0" smtClean="0"/>
              <a:t> BLE OOB technical spec. summary</a:t>
            </a:r>
            <a:endParaRPr lang="en-US" sz="2800" dirty="0"/>
          </a:p>
        </p:txBody>
      </p:sp>
      <p:sp>
        <p:nvSpPr>
          <p:cNvPr id="9" name="Content Placeholder 2">
            <a:extLst>
              <a:ext uri="{FF2B5EF4-FFF2-40B4-BE49-F238E27FC236}">
                <a16:creationId xmlns:a16="http://schemas.microsoft.com/office/drawing/2014/main" xmlns="" id="{17B5FC9D-8C64-7546-A32A-342E09FEC5E1}"/>
              </a:ext>
            </a:extLst>
          </p:cNvPr>
          <p:cNvSpPr>
            <a:spLocks noGrp="1"/>
          </p:cNvSpPr>
          <p:nvPr>
            <p:ph idx="1"/>
          </p:nvPr>
        </p:nvSpPr>
        <p:spPr>
          <a:xfrm>
            <a:off x="609600" y="1371600"/>
            <a:ext cx="8001000" cy="4953000"/>
          </a:xfrm>
        </p:spPr>
        <p:txBody>
          <a:bodyPr/>
          <a:lstStyle/>
          <a:p>
            <a:pPr marL="0" lvl="1" indent="0">
              <a:spcBef>
                <a:spcPts val="200"/>
              </a:spcBef>
              <a:spcAft>
                <a:spcPts val="600"/>
              </a:spcAft>
              <a:buNone/>
            </a:pPr>
            <a:r>
              <a:rPr lang="en-US" altLang="ko-KR" sz="1800" dirty="0" smtClean="0"/>
              <a:t>In BLE OOB Channel Technical Specification by </a:t>
            </a:r>
            <a:r>
              <a:rPr lang="en-US" altLang="ko-KR" sz="1800" dirty="0" err="1" smtClean="0"/>
              <a:t>FiRa</a:t>
            </a:r>
            <a:r>
              <a:rPr lang="en-US" altLang="ko-KR" sz="1800" dirty="0" smtClean="0"/>
              <a:t>, advertisement physical channel PDU type “ADV_IND” is used [4]</a:t>
            </a:r>
          </a:p>
          <a:p>
            <a:pPr marL="342900" lvl="1" indent="-342900">
              <a:spcBef>
                <a:spcPts val="200"/>
              </a:spcBef>
              <a:spcAft>
                <a:spcPts val="600"/>
              </a:spcAft>
              <a:buFont typeface="Arial" panose="020B0604020202020204" pitchFamily="34" charset="0"/>
              <a:buChar char="•"/>
            </a:pPr>
            <a:r>
              <a:rPr lang="en-US" altLang="ko-KR" sz="1800" dirty="0"/>
              <a:t>ADV_IND </a:t>
            </a:r>
            <a:r>
              <a:rPr lang="en-US" altLang="ko-KR" sz="1800" dirty="0" smtClean="0"/>
              <a:t>packet format is described in the below [5]</a:t>
            </a:r>
          </a:p>
          <a:p>
            <a:pPr marL="342900" lvl="1" indent="-342900">
              <a:spcBef>
                <a:spcPts val="200"/>
              </a:spcBef>
              <a:spcAft>
                <a:spcPts val="600"/>
              </a:spcAft>
              <a:buFont typeface="Arial" panose="020B0604020202020204" pitchFamily="34" charset="0"/>
              <a:buChar char="•"/>
            </a:pPr>
            <a:endParaRPr lang="en-US" altLang="ko-KR" sz="1800" dirty="0"/>
          </a:p>
          <a:p>
            <a:pPr marL="342900" lvl="1" indent="-342900">
              <a:spcBef>
                <a:spcPts val="200"/>
              </a:spcBef>
              <a:spcAft>
                <a:spcPts val="600"/>
              </a:spcAft>
              <a:buFont typeface="Arial" panose="020B0604020202020204" pitchFamily="34" charset="0"/>
              <a:buChar char="•"/>
            </a:pPr>
            <a:endParaRPr lang="en-US" altLang="ko-KR" sz="1800" dirty="0" smtClean="0"/>
          </a:p>
          <a:p>
            <a:pPr marL="342900" lvl="1" indent="-342900">
              <a:spcBef>
                <a:spcPts val="200"/>
              </a:spcBef>
              <a:spcAft>
                <a:spcPts val="600"/>
              </a:spcAft>
              <a:buFont typeface="Arial" panose="020B0604020202020204" pitchFamily="34" charset="0"/>
              <a:buChar char="•"/>
            </a:pPr>
            <a:endParaRPr lang="en-US" altLang="ko-KR" sz="1800" dirty="0"/>
          </a:p>
          <a:p>
            <a:pPr marL="685800" lvl="2" indent="-342900">
              <a:spcBef>
                <a:spcPts val="200"/>
              </a:spcBef>
              <a:spcAft>
                <a:spcPts val="600"/>
              </a:spcAft>
              <a:buFont typeface="Arial" panose="020B0604020202020204" pitchFamily="34" charset="0"/>
              <a:buChar char="•"/>
            </a:pPr>
            <a:r>
              <a:rPr lang="en-US" altLang="ko-KR" sz="1400" dirty="0" err="1" smtClean="0"/>
              <a:t>AdvA</a:t>
            </a:r>
            <a:r>
              <a:rPr lang="en-US" altLang="ko-KR" sz="1400" dirty="0" smtClean="0"/>
              <a:t> field shall contains the advertiser’s public address or random address</a:t>
            </a:r>
          </a:p>
          <a:p>
            <a:pPr marL="685800" lvl="2" indent="-342900">
              <a:spcBef>
                <a:spcPts val="200"/>
              </a:spcBef>
              <a:spcAft>
                <a:spcPts val="600"/>
              </a:spcAft>
              <a:buFont typeface="Arial" panose="020B0604020202020204" pitchFamily="34" charset="0"/>
              <a:buChar char="•"/>
            </a:pPr>
            <a:r>
              <a:rPr lang="en-US" altLang="ko-KR" sz="1400" dirty="0" err="1" smtClean="0"/>
              <a:t>AdvData</a:t>
            </a:r>
            <a:r>
              <a:rPr lang="en-US" altLang="ko-KR" sz="1400" dirty="0" smtClean="0"/>
              <a:t> field, if not empty, shall contain Advertising Data from the advertiser’s Host</a:t>
            </a:r>
          </a:p>
          <a:p>
            <a:pPr marL="342900" lvl="1" indent="-342900">
              <a:spcBef>
                <a:spcPts val="200"/>
              </a:spcBef>
              <a:spcAft>
                <a:spcPts val="600"/>
              </a:spcAft>
              <a:buFont typeface="Arial" panose="020B0604020202020204" pitchFamily="34" charset="0"/>
              <a:buChar char="•"/>
            </a:pPr>
            <a:r>
              <a:rPr lang="en-US" altLang="ko-KR" sz="1800" dirty="0" err="1" smtClean="0"/>
              <a:t>AdvData</a:t>
            </a:r>
            <a:r>
              <a:rPr lang="en-US" altLang="ko-KR" sz="1800" dirty="0" smtClean="0"/>
              <a:t> in ADV_IND may contain advertising data such as device friendly name, service UUID, vendor specific data and so on</a:t>
            </a:r>
          </a:p>
          <a:p>
            <a:pPr marL="342900" lvl="1" indent="-342900">
              <a:spcBef>
                <a:spcPts val="200"/>
              </a:spcBef>
              <a:spcAft>
                <a:spcPts val="600"/>
              </a:spcAft>
              <a:buFont typeface="Arial" panose="020B0604020202020204" pitchFamily="34" charset="0"/>
              <a:buChar char="•"/>
            </a:pPr>
            <a:r>
              <a:rPr lang="en-US" altLang="ko-KR" sz="1800" dirty="0" smtClean="0"/>
              <a:t>ADV_IND packet is not transmitted as peer-to-peer but broadcasted in advertisement channel</a:t>
            </a:r>
          </a:p>
          <a:p>
            <a:pPr marL="342900" lvl="1" indent="-342900">
              <a:spcBef>
                <a:spcPts val="200"/>
              </a:spcBef>
              <a:spcAft>
                <a:spcPts val="600"/>
              </a:spcAft>
              <a:buFont typeface="Arial" panose="020B0604020202020204" pitchFamily="34" charset="0"/>
              <a:buChar char="•"/>
            </a:pPr>
            <a:r>
              <a:rPr lang="en-US" altLang="ko-KR" sz="1800" dirty="0" smtClean="0"/>
              <a:t>Through this, </a:t>
            </a:r>
            <a:r>
              <a:rPr lang="en-US" altLang="ko-KR" sz="1800" dirty="0" err="1" smtClean="0"/>
              <a:t>FiRa</a:t>
            </a:r>
            <a:r>
              <a:rPr lang="en-US" altLang="ko-KR" sz="1800" dirty="0" smtClean="0"/>
              <a:t> would cover various use cases for initialization and session setup</a:t>
            </a:r>
            <a:endParaRPr lang="en-US" altLang="ko-KR" sz="1800" dirty="0"/>
          </a:p>
        </p:txBody>
      </p:sp>
      <p:pic>
        <p:nvPicPr>
          <p:cNvPr id="2" name="그림 1"/>
          <p:cNvPicPr>
            <a:picLocks noChangeAspect="1"/>
          </p:cNvPicPr>
          <p:nvPr/>
        </p:nvPicPr>
        <p:blipFill>
          <a:blip r:embed="rId2"/>
          <a:stretch>
            <a:fillRect/>
          </a:stretch>
        </p:blipFill>
        <p:spPr>
          <a:xfrm>
            <a:off x="1371599" y="2350008"/>
            <a:ext cx="2617009" cy="1219200"/>
          </a:xfrm>
          <a:prstGeom prst="rect">
            <a:avLst/>
          </a:prstGeom>
        </p:spPr>
      </p:pic>
    </p:spTree>
    <p:extLst>
      <p:ext uri="{BB962C8B-B14F-4D97-AF65-F5344CB8AC3E}">
        <p14:creationId xmlns:p14="http://schemas.microsoft.com/office/powerpoint/2010/main" val="3384511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a:extLst>
              <a:ext uri="{FF2B5EF4-FFF2-40B4-BE49-F238E27FC236}">
                <a16:creationId xmlns:a16="http://schemas.microsoft.com/office/drawing/2014/main" xmlns="" id="{12C07D4E-4F4C-4F23-899C-C95C037AF3C9}"/>
              </a:ext>
            </a:extLst>
          </p:cNvPr>
          <p:cNvGraphicFramePr>
            <a:graphicFrameLocks noGrp="1"/>
          </p:cNvGraphicFramePr>
          <p:nvPr>
            <p:extLst>
              <p:ext uri="{D42A27DB-BD31-4B8C-83A1-F6EECF244321}">
                <p14:modId xmlns:p14="http://schemas.microsoft.com/office/powerpoint/2010/main" val="433491710"/>
              </p:ext>
            </p:extLst>
          </p:nvPr>
        </p:nvGraphicFramePr>
        <p:xfrm>
          <a:off x="685800" y="908720"/>
          <a:ext cx="7774632" cy="5337211"/>
        </p:xfrm>
        <a:graphic>
          <a:graphicData uri="http://schemas.openxmlformats.org/drawingml/2006/table">
            <a:tbl>
              <a:tblPr firstRow="1" bandRow="1">
                <a:tableStyleId>{5940675A-B579-460E-94D1-54222C63F5DA}</a:tableStyleId>
              </a:tblPr>
              <a:tblGrid>
                <a:gridCol w="4187492">
                  <a:extLst>
                    <a:ext uri="{9D8B030D-6E8A-4147-A177-3AD203B41FA5}">
                      <a16:colId xmlns:a16="http://schemas.microsoft.com/office/drawing/2014/main" xmlns="" val="1745747388"/>
                    </a:ext>
                  </a:extLst>
                </a:gridCol>
                <a:gridCol w="3587140">
                  <a:extLst>
                    <a:ext uri="{9D8B030D-6E8A-4147-A177-3AD203B41FA5}">
                      <a16:colId xmlns:a16="http://schemas.microsoft.com/office/drawing/2014/main" xmlns="" val="1336621721"/>
                    </a:ext>
                  </a:extLst>
                </a:gridCol>
              </a:tblGrid>
              <a:tr h="251274">
                <a:tc>
                  <a:txBody>
                    <a:bodyPr/>
                    <a:lstStyle/>
                    <a:p>
                      <a:pPr>
                        <a:lnSpc>
                          <a:spcPct val="107000"/>
                        </a:lnSpc>
                        <a:spcAft>
                          <a:spcPts val="800"/>
                        </a:spcAft>
                      </a:pPr>
                      <a:r>
                        <a:rPr lang="en-US" sz="1200" dirty="0">
                          <a:effectLst/>
                        </a:rPr>
                        <a:t>PAR Objective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rPr>
                        <a:t>Proposed Solution (how addressed)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3516017004"/>
                  </a:ext>
                </a:extLst>
              </a:tr>
              <a:tr h="251274">
                <a:tc>
                  <a:txBody>
                    <a:bodyPr/>
                    <a:lstStyle/>
                    <a:p>
                      <a:pPr>
                        <a:lnSpc>
                          <a:spcPct val="107000"/>
                        </a:lnSpc>
                        <a:spcAft>
                          <a:spcPts val="800"/>
                        </a:spcAft>
                      </a:pPr>
                      <a:r>
                        <a:rPr lang="en-US" sz="1200" dirty="0">
                          <a:effectLst/>
                        </a:rPr>
                        <a:t>Safeguards so that the high throughput data use cases will not cause significant disruption to low duty-cycle ranging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smtClean="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2336347152"/>
                  </a:ext>
                </a:extLst>
              </a:tr>
              <a:tr h="251274">
                <a:tc>
                  <a:txBody>
                    <a:bodyPr/>
                    <a:lstStyle/>
                    <a:p>
                      <a:pPr>
                        <a:lnSpc>
                          <a:spcPct val="107000"/>
                        </a:lnSpc>
                        <a:spcAft>
                          <a:spcPts val="800"/>
                        </a:spcAft>
                      </a:pPr>
                      <a:r>
                        <a:rPr lang="en-US" sz="1200" dirty="0">
                          <a:effectLst/>
                        </a:rPr>
                        <a:t>Interference mitigation techniques to support higher density and higher traffic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altLang="ko-KR" sz="1200" dirty="0" smtClean="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3712880846"/>
                  </a:ext>
                </a:extLst>
              </a:tr>
              <a:tr h="251274">
                <a:tc>
                  <a:txBody>
                    <a:bodyPr/>
                    <a:lstStyle/>
                    <a:p>
                      <a:pPr>
                        <a:lnSpc>
                          <a:spcPct val="107000"/>
                        </a:lnSpc>
                        <a:spcAft>
                          <a:spcPts val="800"/>
                        </a:spcAft>
                      </a:pPr>
                      <a:r>
                        <a:rPr lang="en-US" sz="1200">
                          <a:effectLst/>
                        </a:rPr>
                        <a:t>Other coexistence improvement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altLang="ko-KR" sz="1200" dirty="0" smtClean="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3550120941"/>
                  </a:ext>
                </a:extLst>
              </a:tr>
              <a:tr h="251274">
                <a:tc>
                  <a:txBody>
                    <a:bodyPr/>
                    <a:lstStyle/>
                    <a:p>
                      <a:pPr>
                        <a:lnSpc>
                          <a:spcPct val="107000"/>
                        </a:lnSpc>
                        <a:spcAft>
                          <a:spcPts val="800"/>
                        </a:spcAft>
                      </a:pPr>
                      <a:r>
                        <a:rPr lang="en-US" sz="1200">
                          <a:effectLst/>
                        </a:rPr>
                        <a:t>Backward compatibility with enhanced ranging capable devices (ERDEVs)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229274704"/>
                  </a:ext>
                </a:extLst>
              </a:tr>
              <a:tr h="251274">
                <a:tc>
                  <a:txBody>
                    <a:bodyPr/>
                    <a:lstStyle/>
                    <a:p>
                      <a:pPr>
                        <a:lnSpc>
                          <a:spcPct val="107000"/>
                        </a:lnSpc>
                        <a:spcAft>
                          <a:spcPts val="800"/>
                        </a:spcAft>
                      </a:pPr>
                      <a:r>
                        <a:rPr lang="en-US" sz="1200">
                          <a:effectLst/>
                        </a:rPr>
                        <a:t>Improved link budget and/or reduced air-time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402719402"/>
                  </a:ext>
                </a:extLst>
              </a:tr>
              <a:tr h="251274">
                <a:tc>
                  <a:txBody>
                    <a:bodyPr/>
                    <a:lstStyle/>
                    <a:p>
                      <a:pPr>
                        <a:lnSpc>
                          <a:spcPct val="107000"/>
                        </a:lnSpc>
                        <a:spcAft>
                          <a:spcPts val="800"/>
                        </a:spcAft>
                      </a:pPr>
                      <a:r>
                        <a:rPr lang="en-US" sz="1200">
                          <a:effectLst/>
                        </a:rPr>
                        <a:t>Additional channels and operating frequencies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770140464"/>
                  </a:ext>
                </a:extLst>
              </a:tr>
              <a:tr h="251274">
                <a:tc>
                  <a:txBody>
                    <a:bodyPr/>
                    <a:lstStyle/>
                    <a:p>
                      <a:pPr>
                        <a:lnSpc>
                          <a:spcPct val="107000"/>
                        </a:lnSpc>
                        <a:spcAft>
                          <a:spcPts val="800"/>
                        </a:spcAft>
                      </a:pPr>
                      <a:r>
                        <a:rPr lang="en-US" sz="1200">
                          <a:effectLst/>
                        </a:rPr>
                        <a:t>Improvements to accuracy / precision / reliability and interoperability for high-integrity ranging</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313926360"/>
                  </a:ext>
                </a:extLst>
              </a:tr>
              <a:tr h="251274">
                <a:tc>
                  <a:txBody>
                    <a:bodyPr/>
                    <a:lstStyle/>
                    <a:p>
                      <a:pPr>
                        <a:lnSpc>
                          <a:spcPct val="107000"/>
                        </a:lnSpc>
                        <a:spcAft>
                          <a:spcPts val="800"/>
                        </a:spcAft>
                      </a:pPr>
                      <a:r>
                        <a:rPr lang="en-US" sz="1200">
                          <a:effectLst/>
                        </a:rPr>
                        <a:t>Reduced complexity and power consumption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3006555623"/>
                  </a:ext>
                </a:extLst>
              </a:tr>
              <a:tr h="251274">
                <a:tc>
                  <a:txBody>
                    <a:bodyPr/>
                    <a:lstStyle/>
                    <a:p>
                      <a:pPr>
                        <a:lnSpc>
                          <a:spcPct val="107000"/>
                        </a:lnSpc>
                        <a:spcAft>
                          <a:spcPts val="800"/>
                        </a:spcAft>
                      </a:pPr>
                      <a:r>
                        <a:rPr lang="en-US" sz="1200">
                          <a:effectLst/>
                        </a:rPr>
                        <a:t>Hybrid operation with narrowband signaling to assist UWB</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1409934918"/>
                  </a:ext>
                </a:extLst>
              </a:tr>
              <a:tr h="251274">
                <a:tc>
                  <a:txBody>
                    <a:bodyPr/>
                    <a:lstStyle/>
                    <a:p>
                      <a:pPr>
                        <a:lnSpc>
                          <a:spcPct val="107000"/>
                        </a:lnSpc>
                        <a:spcAft>
                          <a:spcPts val="800"/>
                        </a:spcAft>
                      </a:pPr>
                      <a:r>
                        <a:rPr lang="en-US" sz="1200" dirty="0">
                          <a:effectLst/>
                        </a:rPr>
                        <a:t>Enhanced native discovery and connection setup mechanisms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altLang="en-US" sz="1200" dirty="0" smtClean="0"/>
                        <a:t>Public advertisement for NBA-MMS-UWB native discovery to support various use cases</a:t>
                      </a:r>
                      <a:endParaRPr lang="en-US" altLang="ko-KR" sz="1200" dirty="0" smtClean="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157165867"/>
                  </a:ext>
                </a:extLst>
              </a:tr>
              <a:tr h="251274">
                <a:tc>
                  <a:txBody>
                    <a:bodyPr/>
                    <a:lstStyle/>
                    <a:p>
                      <a:pPr>
                        <a:lnSpc>
                          <a:spcPct val="107000"/>
                        </a:lnSpc>
                        <a:spcAft>
                          <a:spcPts val="800"/>
                        </a:spcAft>
                      </a:pPr>
                      <a:r>
                        <a:rPr lang="en-US" sz="1200" dirty="0">
                          <a:effectLst/>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378912419"/>
                  </a:ext>
                </a:extLst>
              </a:tr>
              <a:tr h="251274">
                <a:tc>
                  <a:txBody>
                    <a:bodyPr/>
                    <a:lstStyle/>
                    <a:p>
                      <a:pPr>
                        <a:lnSpc>
                          <a:spcPct val="107000"/>
                        </a:lnSpc>
                        <a:spcAft>
                          <a:spcPts val="800"/>
                        </a:spcAft>
                      </a:pPr>
                      <a:r>
                        <a:rPr lang="en-US" sz="1200" dirty="0">
                          <a:effectLst/>
                        </a:rPr>
                        <a:t>Low-power low-latency streaming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1576344013"/>
                  </a:ext>
                </a:extLst>
              </a:tr>
              <a:tr h="251274">
                <a:tc>
                  <a:txBody>
                    <a:bodyPr/>
                    <a:lstStyle/>
                    <a:p>
                      <a:pPr>
                        <a:lnSpc>
                          <a:spcPct val="107000"/>
                        </a:lnSpc>
                        <a:spcAft>
                          <a:spcPts val="800"/>
                        </a:spcAft>
                      </a:pPr>
                      <a:r>
                        <a:rPr lang="en-US" sz="1200">
                          <a:effectLst/>
                        </a:rPr>
                        <a:t>Higher data-rate streaming allowing at least 50 Mbit/s of throughput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863466228"/>
                  </a:ext>
                </a:extLst>
              </a:tr>
              <a:tr h="251274">
                <a:tc>
                  <a:txBody>
                    <a:bodyPr/>
                    <a:lstStyle/>
                    <a:p>
                      <a:pPr>
                        <a:lnSpc>
                          <a:spcPct val="107000"/>
                        </a:lnSpc>
                        <a:spcAft>
                          <a:spcPts val="800"/>
                        </a:spcAft>
                      </a:pPr>
                      <a:r>
                        <a:rPr lang="en-US" sz="1200" dirty="0">
                          <a:effectLst/>
                        </a:rPr>
                        <a:t>Support for peer-to-peer, peer-to-multi-peer, and station-to-infrastructure protocols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3794586688"/>
                  </a:ext>
                </a:extLst>
              </a:tr>
              <a:tr h="251274">
                <a:tc>
                  <a:txBody>
                    <a:bodyPr/>
                    <a:lstStyle/>
                    <a:p>
                      <a:pPr>
                        <a:lnSpc>
                          <a:spcPct val="107000"/>
                        </a:lnSpc>
                        <a:spcAft>
                          <a:spcPts val="800"/>
                        </a:spcAft>
                      </a:pPr>
                      <a:r>
                        <a:rPr lang="en-US" sz="1200" dirty="0">
                          <a:effectLst/>
                        </a:rPr>
                        <a:t>Infrastructure synchronization mechanisms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1541787244"/>
                  </a:ext>
                </a:extLst>
              </a:tr>
            </a:tbl>
          </a:graphicData>
        </a:graphic>
      </p:graphicFrame>
      <p:sp>
        <p:nvSpPr>
          <p:cNvPr id="2" name="Date Placeholder 1">
            <a:extLst>
              <a:ext uri="{FF2B5EF4-FFF2-40B4-BE49-F238E27FC236}">
                <a16:creationId xmlns:a16="http://schemas.microsoft.com/office/drawing/2014/main" xmlns="" id="{16805F27-FE2C-C4AA-57DA-088CCF284B7D}"/>
              </a:ext>
            </a:extLst>
          </p:cNvPr>
          <p:cNvSpPr>
            <a:spLocks noGrp="1"/>
          </p:cNvSpPr>
          <p:nvPr>
            <p:ph type="dt" sz="half" idx="10"/>
          </p:nvPr>
        </p:nvSpPr>
        <p:spPr/>
        <p:txBody>
          <a:bodyPr/>
          <a:lstStyle/>
          <a:p>
            <a:r>
              <a:rPr lang="de-DE" altLang="en-US" dirty="0"/>
              <a:t>May 2023</a:t>
            </a:r>
            <a:endParaRPr lang="en-US" altLang="en-US" dirty="0"/>
          </a:p>
        </p:txBody>
      </p:sp>
      <p:sp>
        <p:nvSpPr>
          <p:cNvPr id="3" name="Footer Placeholder 2">
            <a:extLst>
              <a:ext uri="{FF2B5EF4-FFF2-40B4-BE49-F238E27FC236}">
                <a16:creationId xmlns:a16="http://schemas.microsoft.com/office/drawing/2014/main" xmlns="" id="{B364E93B-4197-C216-3826-51BAEE2A5073}"/>
              </a:ext>
            </a:extLst>
          </p:cNvPr>
          <p:cNvSpPr>
            <a:spLocks noGrp="1"/>
          </p:cNvSpPr>
          <p:nvPr>
            <p:ph type="ftr" sz="quarter" idx="11"/>
          </p:nvPr>
        </p:nvSpPr>
        <p:spPr/>
        <p:txBody>
          <a:bodyPr/>
          <a:lstStyle/>
          <a:p>
            <a:r>
              <a:rPr lang="en-US" altLang="en-US" dirty="0" err="1"/>
              <a:t>Hongwon</a:t>
            </a:r>
            <a:r>
              <a:rPr lang="en-US" altLang="en-US" dirty="0"/>
              <a:t> Lee et al. (LG Electronics)</a:t>
            </a:r>
          </a:p>
        </p:txBody>
      </p:sp>
      <p:sp>
        <p:nvSpPr>
          <p:cNvPr id="4" name="Slide Number Placeholder 3">
            <a:extLst>
              <a:ext uri="{FF2B5EF4-FFF2-40B4-BE49-F238E27FC236}">
                <a16:creationId xmlns:a16="http://schemas.microsoft.com/office/drawing/2014/main" xmlns="" id="{0FB6D0F4-AFAA-2AE8-B4BC-EB399F863247}"/>
              </a:ext>
            </a:extLst>
          </p:cNvPr>
          <p:cNvSpPr>
            <a:spLocks noGrp="1"/>
          </p:cNvSpPr>
          <p:nvPr>
            <p:ph type="sldNum" sz="quarter" idx="12"/>
          </p:nvPr>
        </p:nvSpPr>
        <p:spPr/>
        <p:txBody>
          <a:bodyPr/>
          <a:lstStyle/>
          <a:p>
            <a:r>
              <a:rPr lang="en-US" altLang="en-US"/>
              <a:t>Slide </a:t>
            </a:r>
            <a:fld id="{96EDDC46-E58E-0248-8CAF-96DF08F8D1CD}" type="slidenum">
              <a:rPr lang="en-US" altLang="en-US" smtClean="0"/>
              <a:pPr/>
              <a:t>2</a:t>
            </a:fld>
            <a:endParaRPr lang="en-US"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67C9B24-E7E8-8547-A1D0-E2535767BF70}"/>
              </a:ext>
            </a:extLst>
          </p:cNvPr>
          <p:cNvSpPr>
            <a:spLocks noGrp="1"/>
          </p:cNvSpPr>
          <p:nvPr>
            <p:ph type="title"/>
          </p:nvPr>
        </p:nvSpPr>
        <p:spPr/>
        <p:txBody>
          <a:bodyPr/>
          <a:lstStyle/>
          <a:p>
            <a:r>
              <a:rPr lang="en-US" dirty="0"/>
              <a:t>Related Contributions</a:t>
            </a:r>
          </a:p>
        </p:txBody>
      </p:sp>
      <p:sp>
        <p:nvSpPr>
          <p:cNvPr id="3" name="Content Placeholder 2">
            <a:extLst>
              <a:ext uri="{FF2B5EF4-FFF2-40B4-BE49-F238E27FC236}">
                <a16:creationId xmlns:a16="http://schemas.microsoft.com/office/drawing/2014/main" xmlns="" id="{17B5FC9D-8C64-7546-A32A-342E09FEC5E1}"/>
              </a:ext>
            </a:extLst>
          </p:cNvPr>
          <p:cNvSpPr>
            <a:spLocks noGrp="1"/>
          </p:cNvSpPr>
          <p:nvPr>
            <p:ph idx="1"/>
          </p:nvPr>
        </p:nvSpPr>
        <p:spPr>
          <a:xfrm>
            <a:off x="609600" y="2133600"/>
            <a:ext cx="8001000" cy="4190999"/>
          </a:xfrm>
        </p:spPr>
        <p:txBody>
          <a:bodyPr/>
          <a:lstStyle/>
          <a:p>
            <a:pPr>
              <a:spcBef>
                <a:spcPts val="600"/>
              </a:spcBef>
              <a:spcAft>
                <a:spcPts val="600"/>
              </a:spcAft>
              <a:buFont typeface="Arial" panose="020B0604020202020204" pitchFamily="34" charset="0"/>
              <a:buChar char="•"/>
            </a:pPr>
            <a:r>
              <a:rPr lang="en-US" altLang="ko-KR" sz="1800" dirty="0" smtClean="0"/>
              <a:t>[1] </a:t>
            </a:r>
            <a:r>
              <a:rPr lang="en-US" altLang="en-US" sz="1800" dirty="0"/>
              <a:t>NBA-MMS-UWB Native Discovery Concept</a:t>
            </a:r>
            <a:endParaRPr lang="en-US" altLang="ko-KR" sz="1800" dirty="0"/>
          </a:p>
          <a:p>
            <a:pPr lvl="1">
              <a:spcBef>
                <a:spcPts val="600"/>
              </a:spcBef>
              <a:spcAft>
                <a:spcPts val="600"/>
              </a:spcAft>
              <a:buFont typeface="Arial" panose="020B0604020202020204" pitchFamily="34" charset="0"/>
              <a:buChar char="•"/>
            </a:pPr>
            <a:r>
              <a:rPr lang="en-US" altLang="ko-KR" sz="1400" dirty="0"/>
              <a:t>A. Krebs (Apple) et al., </a:t>
            </a:r>
            <a:r>
              <a:rPr lang="en-US" altLang="ko-KR" sz="1400" dirty="0" smtClean="0"/>
              <a:t>Jan. 2023</a:t>
            </a:r>
          </a:p>
          <a:p>
            <a:pPr marL="342900" lvl="1" indent="-342900">
              <a:spcBef>
                <a:spcPts val="600"/>
              </a:spcBef>
              <a:spcAft>
                <a:spcPts val="600"/>
              </a:spcAft>
              <a:buFont typeface="Arial" panose="020B0604020202020204" pitchFamily="34" charset="0"/>
              <a:buChar char="•"/>
            </a:pPr>
            <a:r>
              <a:rPr lang="en-US" sz="1800" dirty="0"/>
              <a:t>[2] NBA-MMS-UWB ranging text proposal for 15.4ab TFD</a:t>
            </a:r>
          </a:p>
          <a:p>
            <a:pPr lvl="1">
              <a:spcBef>
                <a:spcPts val="600"/>
              </a:spcBef>
              <a:spcAft>
                <a:spcPts val="600"/>
              </a:spcAft>
              <a:buFont typeface="Arial" panose="020B0604020202020204" pitchFamily="34" charset="0"/>
              <a:buChar char="•"/>
            </a:pPr>
            <a:r>
              <a:rPr lang="en-US" altLang="ko-KR" sz="1400" dirty="0" smtClean="0"/>
              <a:t>A. Krebs (Apple) et </a:t>
            </a:r>
            <a:r>
              <a:rPr lang="en-US" altLang="ko-KR" sz="1400" dirty="0"/>
              <a:t>al., Nov. </a:t>
            </a:r>
            <a:r>
              <a:rPr lang="en-US" altLang="ko-KR" sz="1400" dirty="0" smtClean="0"/>
              <a:t>2022</a:t>
            </a:r>
          </a:p>
          <a:p>
            <a:pPr marL="342900" lvl="1" indent="-342900">
              <a:spcBef>
                <a:spcPts val="600"/>
              </a:spcBef>
              <a:spcAft>
                <a:spcPts val="600"/>
              </a:spcAft>
              <a:buFont typeface="Arial" panose="020B0604020202020204" pitchFamily="34" charset="0"/>
              <a:buChar char="•"/>
            </a:pPr>
            <a:r>
              <a:rPr lang="en-US" altLang="ko-KR" sz="1800" dirty="0"/>
              <a:t>[3] </a:t>
            </a:r>
            <a:r>
              <a:rPr lang="en-US" altLang="ko-KR" sz="1800" dirty="0" smtClean="0"/>
              <a:t>NBA-MMS-UWB compressed </a:t>
            </a:r>
            <a:r>
              <a:rPr lang="en-US" altLang="ko-KR" sz="1800" dirty="0" err="1" smtClean="0"/>
              <a:t>psdu</a:t>
            </a:r>
            <a:r>
              <a:rPr lang="en-US" altLang="ko-KR" sz="1800" dirty="0" smtClean="0"/>
              <a:t> details</a:t>
            </a:r>
          </a:p>
          <a:p>
            <a:pPr lvl="1">
              <a:spcBef>
                <a:spcPts val="600"/>
              </a:spcBef>
              <a:spcAft>
                <a:spcPts val="600"/>
              </a:spcAft>
              <a:buFont typeface="Arial" panose="020B0604020202020204" pitchFamily="34" charset="0"/>
              <a:buChar char="•"/>
            </a:pPr>
            <a:r>
              <a:rPr lang="en-US" altLang="ko-KR" sz="1400" dirty="0"/>
              <a:t>A. Krebs (Apple) et al., </a:t>
            </a:r>
            <a:r>
              <a:rPr lang="en-US" altLang="ko-KR" sz="1400" dirty="0" smtClean="0"/>
              <a:t>May. 2023</a:t>
            </a:r>
            <a:endParaRPr lang="en-US" altLang="ko-KR" sz="1800" dirty="0"/>
          </a:p>
          <a:p>
            <a:pPr marL="457200" lvl="1" indent="0">
              <a:spcBef>
                <a:spcPts val="600"/>
              </a:spcBef>
              <a:spcAft>
                <a:spcPts val="600"/>
              </a:spcAft>
              <a:buNone/>
            </a:pPr>
            <a:endParaRPr lang="en-US" sz="1400" dirty="0"/>
          </a:p>
        </p:txBody>
      </p:sp>
      <p:sp>
        <p:nvSpPr>
          <p:cNvPr id="4" name="Date Placeholder 3">
            <a:extLst>
              <a:ext uri="{FF2B5EF4-FFF2-40B4-BE49-F238E27FC236}">
                <a16:creationId xmlns:a16="http://schemas.microsoft.com/office/drawing/2014/main" xmlns="" id="{6BCA5B0A-C4D1-8244-8572-33FD6DC9CCCF}"/>
              </a:ext>
            </a:extLst>
          </p:cNvPr>
          <p:cNvSpPr>
            <a:spLocks noGrp="1"/>
          </p:cNvSpPr>
          <p:nvPr>
            <p:ph type="dt" sz="half" idx="10"/>
          </p:nvPr>
        </p:nvSpPr>
        <p:spPr/>
        <p:txBody>
          <a:bodyPr/>
          <a:lstStyle/>
          <a:p>
            <a:r>
              <a:rPr lang="de-DE" altLang="en-US" dirty="0"/>
              <a:t>May 2023</a:t>
            </a:r>
            <a:endParaRPr lang="en-US" altLang="en-US" dirty="0"/>
          </a:p>
        </p:txBody>
      </p:sp>
      <p:sp>
        <p:nvSpPr>
          <p:cNvPr id="5" name="Footer Placeholder 4">
            <a:extLst>
              <a:ext uri="{FF2B5EF4-FFF2-40B4-BE49-F238E27FC236}">
                <a16:creationId xmlns:a16="http://schemas.microsoft.com/office/drawing/2014/main" xmlns="" id="{BAEDE3A1-68AA-EE43-90C8-13A79EDB3133}"/>
              </a:ext>
            </a:extLst>
          </p:cNvPr>
          <p:cNvSpPr>
            <a:spLocks noGrp="1"/>
          </p:cNvSpPr>
          <p:nvPr>
            <p:ph type="ftr" sz="quarter" idx="11"/>
          </p:nvPr>
        </p:nvSpPr>
        <p:spPr/>
        <p:txBody>
          <a:bodyPr/>
          <a:lstStyle/>
          <a:p>
            <a:r>
              <a:rPr lang="en-US" altLang="en-US" dirty="0" err="1"/>
              <a:t>Hongwon</a:t>
            </a:r>
            <a:r>
              <a:rPr lang="en-US" altLang="en-US" dirty="0"/>
              <a:t> Lee et al. (LG Electronics)</a:t>
            </a:r>
          </a:p>
        </p:txBody>
      </p:sp>
      <p:sp>
        <p:nvSpPr>
          <p:cNvPr id="6" name="Slide Number Placeholder 5">
            <a:extLst>
              <a:ext uri="{FF2B5EF4-FFF2-40B4-BE49-F238E27FC236}">
                <a16:creationId xmlns:a16="http://schemas.microsoft.com/office/drawing/2014/main" xmlns=""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3</a:t>
            </a:fld>
            <a:endParaRPr lang="en-US" altLang="en-US" dirty="0"/>
          </a:p>
        </p:txBody>
      </p:sp>
    </p:spTree>
    <p:extLst>
      <p:ext uri="{BB962C8B-B14F-4D97-AF65-F5344CB8AC3E}">
        <p14:creationId xmlns:p14="http://schemas.microsoft.com/office/powerpoint/2010/main" val="27011989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xmlns="" id="{6BCA5B0A-C4D1-8244-8572-33FD6DC9CCCF}"/>
              </a:ext>
            </a:extLst>
          </p:cNvPr>
          <p:cNvSpPr>
            <a:spLocks noGrp="1"/>
          </p:cNvSpPr>
          <p:nvPr>
            <p:ph type="dt" sz="half" idx="10"/>
          </p:nvPr>
        </p:nvSpPr>
        <p:spPr/>
        <p:txBody>
          <a:bodyPr/>
          <a:lstStyle/>
          <a:p>
            <a:r>
              <a:rPr lang="de-DE" altLang="en-US" dirty="0"/>
              <a:t>May 2023</a:t>
            </a:r>
            <a:endParaRPr lang="en-US" altLang="en-US" dirty="0"/>
          </a:p>
        </p:txBody>
      </p:sp>
      <p:sp>
        <p:nvSpPr>
          <p:cNvPr id="5" name="Footer Placeholder 4">
            <a:extLst>
              <a:ext uri="{FF2B5EF4-FFF2-40B4-BE49-F238E27FC236}">
                <a16:creationId xmlns:a16="http://schemas.microsoft.com/office/drawing/2014/main" xmlns="" id="{BAEDE3A1-68AA-EE43-90C8-13A79EDB3133}"/>
              </a:ext>
            </a:extLst>
          </p:cNvPr>
          <p:cNvSpPr>
            <a:spLocks noGrp="1"/>
          </p:cNvSpPr>
          <p:nvPr>
            <p:ph type="ftr" sz="quarter" idx="11"/>
          </p:nvPr>
        </p:nvSpPr>
        <p:spPr/>
        <p:txBody>
          <a:bodyPr/>
          <a:lstStyle/>
          <a:p>
            <a:r>
              <a:rPr lang="en-US" altLang="en-US" dirty="0" err="1"/>
              <a:t>Hongwon</a:t>
            </a:r>
            <a:r>
              <a:rPr lang="en-US" altLang="en-US" dirty="0"/>
              <a:t> Lee et al. (LG Electronics)</a:t>
            </a:r>
          </a:p>
        </p:txBody>
      </p:sp>
      <p:sp>
        <p:nvSpPr>
          <p:cNvPr id="6" name="Slide Number Placeholder 5">
            <a:extLst>
              <a:ext uri="{FF2B5EF4-FFF2-40B4-BE49-F238E27FC236}">
                <a16:creationId xmlns:a16="http://schemas.microsoft.com/office/drawing/2014/main" xmlns=""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4</a:t>
            </a:fld>
            <a:endParaRPr lang="en-US" altLang="en-US" dirty="0"/>
          </a:p>
        </p:txBody>
      </p:sp>
      <p:sp>
        <p:nvSpPr>
          <p:cNvPr id="7" name="Title 1">
            <a:extLst>
              <a:ext uri="{FF2B5EF4-FFF2-40B4-BE49-F238E27FC236}">
                <a16:creationId xmlns:a16="http://schemas.microsoft.com/office/drawing/2014/main" xmlns="" id="{467C9B24-E7E8-8547-A1D0-E2535767BF70}"/>
              </a:ext>
            </a:extLst>
          </p:cNvPr>
          <p:cNvSpPr txBox="1">
            <a:spLocks/>
          </p:cNvSpPr>
          <p:nvPr/>
        </p:nvSpPr>
        <p:spPr bwMode="auto">
          <a:xfrm>
            <a:off x="685800" y="685800"/>
            <a:ext cx="77724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sz="2800" dirty="0" smtClean="0"/>
              <a:t>Background</a:t>
            </a:r>
            <a:endParaRPr lang="en-US" sz="2800" dirty="0"/>
          </a:p>
        </p:txBody>
      </p:sp>
      <p:sp>
        <p:nvSpPr>
          <p:cNvPr id="9" name="Content Placeholder 2">
            <a:extLst>
              <a:ext uri="{FF2B5EF4-FFF2-40B4-BE49-F238E27FC236}">
                <a16:creationId xmlns:a16="http://schemas.microsoft.com/office/drawing/2014/main" xmlns="" id="{17B5FC9D-8C64-7546-A32A-342E09FEC5E1}"/>
              </a:ext>
            </a:extLst>
          </p:cNvPr>
          <p:cNvSpPr>
            <a:spLocks noGrp="1"/>
          </p:cNvSpPr>
          <p:nvPr>
            <p:ph idx="1"/>
          </p:nvPr>
        </p:nvSpPr>
        <p:spPr>
          <a:xfrm>
            <a:off x="609600" y="1447800"/>
            <a:ext cx="8001000" cy="4953000"/>
          </a:xfrm>
        </p:spPr>
        <p:txBody>
          <a:bodyPr/>
          <a:lstStyle/>
          <a:p>
            <a:pPr marL="0" lvl="1" indent="0">
              <a:spcBef>
                <a:spcPts val="200"/>
              </a:spcBef>
              <a:spcAft>
                <a:spcPts val="600"/>
              </a:spcAft>
              <a:buNone/>
            </a:pPr>
            <a:r>
              <a:rPr lang="en-US" altLang="ko-KR" sz="1800" dirty="0" smtClean="0"/>
              <a:t>According to NBA-MMS-UWB compressed </a:t>
            </a:r>
            <a:r>
              <a:rPr lang="en-US" altLang="ko-KR" sz="1800" dirty="0" err="1" smtClean="0"/>
              <a:t>psdu</a:t>
            </a:r>
            <a:r>
              <a:rPr lang="en-US" altLang="ko-KR" sz="1800" dirty="0" smtClean="0"/>
              <a:t> details[3], it is mentioned that ADV-POLL is used only for private advertisement</a:t>
            </a:r>
          </a:p>
          <a:p>
            <a:pPr marL="342900" lvl="1" indent="-342900">
              <a:spcBef>
                <a:spcPts val="200"/>
              </a:spcBef>
              <a:spcAft>
                <a:spcPts val="600"/>
              </a:spcAft>
              <a:buFont typeface="Arial" panose="020B0604020202020204" pitchFamily="34" charset="0"/>
              <a:buChar char="•"/>
            </a:pPr>
            <a:r>
              <a:rPr lang="en-US" altLang="ko-KR" sz="1800" dirty="0" smtClean="0"/>
              <a:t>This </a:t>
            </a:r>
            <a:r>
              <a:rPr lang="en-US" altLang="ko-KR" sz="1800" dirty="0"/>
              <a:t>is good method to </a:t>
            </a:r>
            <a:r>
              <a:rPr lang="en-US" altLang="ko-KR" sz="1800" dirty="0" smtClean="0"/>
              <a:t>protect </a:t>
            </a:r>
            <a:r>
              <a:rPr lang="en-US" altLang="ko-KR" sz="1800" dirty="0"/>
              <a:t>device fingerprint like information owned by a </a:t>
            </a:r>
            <a:r>
              <a:rPr lang="en-US" altLang="ko-KR" sz="1800" dirty="0" smtClean="0"/>
              <a:t>person</a:t>
            </a:r>
          </a:p>
          <a:p>
            <a:pPr marL="342900" lvl="1" indent="-342900">
              <a:spcBef>
                <a:spcPts val="200"/>
              </a:spcBef>
              <a:spcAft>
                <a:spcPts val="600"/>
              </a:spcAft>
              <a:buFont typeface="Arial" panose="020B0604020202020204" pitchFamily="34" charset="0"/>
              <a:buChar char="•"/>
            </a:pPr>
            <a:r>
              <a:rPr lang="en-US" altLang="ko-KR" sz="1800" dirty="0" smtClean="0"/>
              <a:t>However, some public infrastructure use cases such as mobile payment, social distancing, and so on cannot be covered by</a:t>
            </a:r>
            <a:r>
              <a:rPr lang="ko-KR" altLang="en-US" sz="1800" smtClean="0"/>
              <a:t> </a:t>
            </a:r>
            <a:r>
              <a:rPr lang="en-US" altLang="ko-KR" sz="1800" dirty="0" smtClean="0"/>
              <a:t>using this private advertisement</a:t>
            </a:r>
          </a:p>
          <a:p>
            <a:pPr marL="0" lvl="1" indent="0">
              <a:spcBef>
                <a:spcPts val="200"/>
              </a:spcBef>
              <a:spcAft>
                <a:spcPts val="600"/>
              </a:spcAft>
              <a:buNone/>
            </a:pPr>
            <a:r>
              <a:rPr lang="en-US" altLang="ko-KR" sz="1800" dirty="0"/>
              <a:t>We believe </a:t>
            </a:r>
            <a:r>
              <a:rPr lang="en-US" altLang="ko-KR" sz="1800" dirty="0" smtClean="0"/>
              <a:t>public(non-private) advertisement </a:t>
            </a:r>
            <a:r>
              <a:rPr lang="en-US" altLang="ko-KR" sz="1800" dirty="0"/>
              <a:t>method is optionally necessary for various use cases</a:t>
            </a:r>
          </a:p>
          <a:p>
            <a:pPr marL="342900" lvl="1" indent="-342900">
              <a:spcBef>
                <a:spcPts val="200"/>
              </a:spcBef>
              <a:spcAft>
                <a:spcPts val="200"/>
              </a:spcAft>
              <a:buFont typeface="Arial" panose="020B0604020202020204" pitchFamily="34" charset="0"/>
              <a:buChar char="•"/>
            </a:pPr>
            <a:r>
              <a:rPr lang="en-US" altLang="ko-KR" sz="1800" dirty="0" smtClean="0"/>
              <a:t>If we see </a:t>
            </a:r>
            <a:r>
              <a:rPr lang="en-US" altLang="ko-KR" sz="1800" dirty="0" err="1" smtClean="0"/>
              <a:t>FiRa</a:t>
            </a:r>
            <a:r>
              <a:rPr lang="en-US" altLang="ko-KR" sz="1800" dirty="0" smtClean="0"/>
              <a:t> which is UWB application standard, “Bluetooth </a:t>
            </a:r>
            <a:r>
              <a:rPr lang="en-US" altLang="ko-KR" sz="1800" dirty="0"/>
              <a:t>Low Energy OOB Channel Technical </a:t>
            </a:r>
            <a:r>
              <a:rPr lang="en-US" altLang="ko-KR" sz="1800" dirty="0" smtClean="0"/>
              <a:t>Specification” to support initialization and session setup is defined and this standard supports public advertisement method to cover use cases that are popularized [4]</a:t>
            </a:r>
            <a:endParaRPr lang="en-US" sz="1800" dirty="0" smtClean="0"/>
          </a:p>
        </p:txBody>
      </p:sp>
    </p:spTree>
    <p:extLst>
      <p:ext uri="{BB962C8B-B14F-4D97-AF65-F5344CB8AC3E}">
        <p14:creationId xmlns:p14="http://schemas.microsoft.com/office/powerpoint/2010/main" val="38411722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xmlns="" id="{6BCA5B0A-C4D1-8244-8572-33FD6DC9CCCF}"/>
              </a:ext>
            </a:extLst>
          </p:cNvPr>
          <p:cNvSpPr>
            <a:spLocks noGrp="1"/>
          </p:cNvSpPr>
          <p:nvPr>
            <p:ph type="dt" sz="half" idx="10"/>
          </p:nvPr>
        </p:nvSpPr>
        <p:spPr/>
        <p:txBody>
          <a:bodyPr/>
          <a:lstStyle/>
          <a:p>
            <a:r>
              <a:rPr lang="de-DE" altLang="en-US" dirty="0"/>
              <a:t>May 2023</a:t>
            </a:r>
            <a:endParaRPr lang="en-US" altLang="en-US" dirty="0"/>
          </a:p>
        </p:txBody>
      </p:sp>
      <p:sp>
        <p:nvSpPr>
          <p:cNvPr id="5" name="Footer Placeholder 4">
            <a:extLst>
              <a:ext uri="{FF2B5EF4-FFF2-40B4-BE49-F238E27FC236}">
                <a16:creationId xmlns:a16="http://schemas.microsoft.com/office/drawing/2014/main" xmlns="" id="{BAEDE3A1-68AA-EE43-90C8-13A79EDB3133}"/>
              </a:ext>
            </a:extLst>
          </p:cNvPr>
          <p:cNvSpPr>
            <a:spLocks noGrp="1"/>
          </p:cNvSpPr>
          <p:nvPr>
            <p:ph type="ftr" sz="quarter" idx="11"/>
          </p:nvPr>
        </p:nvSpPr>
        <p:spPr/>
        <p:txBody>
          <a:bodyPr/>
          <a:lstStyle/>
          <a:p>
            <a:r>
              <a:rPr lang="en-US" altLang="en-US" dirty="0" err="1" smtClean="0"/>
              <a:t>Hongwon</a:t>
            </a:r>
            <a:r>
              <a:rPr lang="en-US" altLang="en-US" dirty="0"/>
              <a:t> </a:t>
            </a:r>
            <a:r>
              <a:rPr lang="en-US" altLang="en-US" dirty="0" smtClean="0"/>
              <a:t>Lee </a:t>
            </a:r>
            <a:r>
              <a:rPr lang="en-US" altLang="en-US" dirty="0"/>
              <a:t>et al. (LG Electronics)</a:t>
            </a:r>
          </a:p>
        </p:txBody>
      </p:sp>
      <p:sp>
        <p:nvSpPr>
          <p:cNvPr id="6" name="Slide Number Placeholder 5">
            <a:extLst>
              <a:ext uri="{FF2B5EF4-FFF2-40B4-BE49-F238E27FC236}">
                <a16:creationId xmlns:a16="http://schemas.microsoft.com/office/drawing/2014/main" xmlns=""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5</a:t>
            </a:fld>
            <a:endParaRPr lang="en-US" altLang="en-US" dirty="0"/>
          </a:p>
        </p:txBody>
      </p:sp>
      <p:sp>
        <p:nvSpPr>
          <p:cNvPr id="7" name="Title 1">
            <a:extLst>
              <a:ext uri="{FF2B5EF4-FFF2-40B4-BE49-F238E27FC236}">
                <a16:creationId xmlns:a16="http://schemas.microsoft.com/office/drawing/2014/main" xmlns="" id="{467C9B24-E7E8-8547-A1D0-E2535767BF70}"/>
              </a:ext>
            </a:extLst>
          </p:cNvPr>
          <p:cNvSpPr txBox="1">
            <a:spLocks/>
          </p:cNvSpPr>
          <p:nvPr/>
        </p:nvSpPr>
        <p:spPr bwMode="auto">
          <a:xfrm>
            <a:off x="685800" y="685800"/>
            <a:ext cx="77724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sz="2800" dirty="0" smtClean="0"/>
              <a:t>Native Discovery Use cases – public advertisement</a:t>
            </a:r>
            <a:endParaRPr lang="en-US" sz="2800" dirty="0"/>
          </a:p>
        </p:txBody>
      </p:sp>
      <p:sp>
        <p:nvSpPr>
          <p:cNvPr id="8" name="타원 7"/>
          <p:cNvSpPr/>
          <p:nvPr/>
        </p:nvSpPr>
        <p:spPr bwMode="auto">
          <a:xfrm>
            <a:off x="2057400" y="2438400"/>
            <a:ext cx="4876800" cy="3886200"/>
          </a:xfrm>
          <a:prstGeom prst="ellipse">
            <a:avLst/>
          </a:prstGeom>
          <a:solidFill>
            <a:srgbClr val="E6E7E8"/>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pic>
        <p:nvPicPr>
          <p:cNvPr id="10" name="그림 9"/>
          <p:cNvPicPr>
            <a:picLocks noChangeAspect="1"/>
          </p:cNvPicPr>
          <p:nvPr/>
        </p:nvPicPr>
        <p:blipFill>
          <a:blip r:embed="rId2"/>
          <a:stretch>
            <a:fillRect/>
          </a:stretch>
        </p:blipFill>
        <p:spPr>
          <a:xfrm>
            <a:off x="3833812" y="2880310"/>
            <a:ext cx="1552575" cy="876300"/>
          </a:xfrm>
          <a:prstGeom prst="rect">
            <a:avLst/>
          </a:prstGeom>
        </p:spPr>
      </p:pic>
      <p:cxnSp>
        <p:nvCxnSpPr>
          <p:cNvPr id="12" name="직선 연결선 11"/>
          <p:cNvCxnSpPr/>
          <p:nvPr/>
        </p:nvCxnSpPr>
        <p:spPr bwMode="auto">
          <a:xfrm>
            <a:off x="2785809" y="3007521"/>
            <a:ext cx="1724209" cy="1514208"/>
          </a:xfrm>
          <a:prstGeom prst="line">
            <a:avLst/>
          </a:prstGeom>
          <a:solidFill>
            <a:schemeClr val="accent1"/>
          </a:solidFill>
          <a:ln w="12700" cap="flat" cmpd="sng" algn="ctr">
            <a:solidFill>
              <a:schemeClr val="bg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직선 연결선 13"/>
          <p:cNvCxnSpPr>
            <a:endCxn id="8" idx="7"/>
          </p:cNvCxnSpPr>
          <p:nvPr/>
        </p:nvCxnSpPr>
        <p:spPr bwMode="auto">
          <a:xfrm flipV="1">
            <a:off x="4495800" y="3007521"/>
            <a:ext cx="1724209" cy="1514208"/>
          </a:xfrm>
          <a:prstGeom prst="line">
            <a:avLst/>
          </a:prstGeom>
          <a:solidFill>
            <a:schemeClr val="accent1"/>
          </a:solidFill>
          <a:ln w="12700" cap="flat" cmpd="sng" algn="ctr">
            <a:solidFill>
              <a:schemeClr val="bg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직선 연결선 17"/>
          <p:cNvCxnSpPr>
            <a:endCxn id="8" idx="4"/>
          </p:cNvCxnSpPr>
          <p:nvPr/>
        </p:nvCxnSpPr>
        <p:spPr bwMode="auto">
          <a:xfrm flipH="1">
            <a:off x="4495800" y="4521729"/>
            <a:ext cx="14218" cy="1802871"/>
          </a:xfrm>
          <a:prstGeom prst="line">
            <a:avLst/>
          </a:prstGeom>
          <a:solidFill>
            <a:schemeClr val="accent1"/>
          </a:solidFill>
          <a:ln w="12700" cap="flat" cmpd="sng" algn="ctr">
            <a:solidFill>
              <a:schemeClr val="bg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22" name="그림 21"/>
          <p:cNvPicPr>
            <a:picLocks noChangeAspect="1"/>
          </p:cNvPicPr>
          <p:nvPr/>
        </p:nvPicPr>
        <p:blipFill>
          <a:blip r:embed="rId3"/>
          <a:stretch>
            <a:fillRect/>
          </a:stretch>
        </p:blipFill>
        <p:spPr>
          <a:xfrm>
            <a:off x="2738621" y="4325731"/>
            <a:ext cx="1095375" cy="952500"/>
          </a:xfrm>
          <a:prstGeom prst="rect">
            <a:avLst/>
          </a:prstGeom>
        </p:spPr>
      </p:pic>
      <p:pic>
        <p:nvPicPr>
          <p:cNvPr id="23" name="그림 22"/>
          <p:cNvPicPr>
            <a:picLocks noChangeAspect="1"/>
          </p:cNvPicPr>
          <p:nvPr/>
        </p:nvPicPr>
        <p:blipFill>
          <a:blip r:embed="rId4"/>
          <a:stretch>
            <a:fillRect/>
          </a:stretch>
        </p:blipFill>
        <p:spPr>
          <a:xfrm rot="5400000">
            <a:off x="5126221" y="4187619"/>
            <a:ext cx="981075" cy="1257300"/>
          </a:xfrm>
          <a:prstGeom prst="rect">
            <a:avLst/>
          </a:prstGeom>
        </p:spPr>
      </p:pic>
      <p:sp>
        <p:nvSpPr>
          <p:cNvPr id="24" name="Content Placeholder 2">
            <a:extLst>
              <a:ext uri="{FF2B5EF4-FFF2-40B4-BE49-F238E27FC236}">
                <a16:creationId xmlns:a16="http://schemas.microsoft.com/office/drawing/2014/main" xmlns="" id="{17B5FC9D-8C64-7546-A32A-342E09FEC5E1}"/>
              </a:ext>
            </a:extLst>
          </p:cNvPr>
          <p:cNvSpPr>
            <a:spLocks noGrp="1"/>
          </p:cNvSpPr>
          <p:nvPr>
            <p:ph idx="1"/>
          </p:nvPr>
        </p:nvSpPr>
        <p:spPr>
          <a:xfrm>
            <a:off x="609600" y="1447800"/>
            <a:ext cx="8001000" cy="4953000"/>
          </a:xfrm>
        </p:spPr>
        <p:txBody>
          <a:bodyPr/>
          <a:lstStyle/>
          <a:p>
            <a:pPr marL="0" lvl="1" indent="0">
              <a:spcBef>
                <a:spcPts val="200"/>
              </a:spcBef>
              <a:spcAft>
                <a:spcPts val="600"/>
              </a:spcAft>
              <a:buNone/>
            </a:pPr>
            <a:r>
              <a:rPr lang="en-US" altLang="ko-KR" sz="1800" dirty="0" smtClean="0"/>
              <a:t>There are several use cases using public(non-private) advertisement for public infrastructure such as mobile payment, social distancing, transportation payment and so on</a:t>
            </a:r>
            <a:endParaRPr lang="en-US" sz="1800" dirty="0" smtClean="0"/>
          </a:p>
        </p:txBody>
      </p:sp>
    </p:spTree>
    <p:extLst>
      <p:ext uri="{BB962C8B-B14F-4D97-AF65-F5344CB8AC3E}">
        <p14:creationId xmlns:p14="http://schemas.microsoft.com/office/powerpoint/2010/main" val="11365346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67C9B24-E7E8-8547-A1D0-E2535767BF70}"/>
              </a:ext>
            </a:extLst>
          </p:cNvPr>
          <p:cNvSpPr>
            <a:spLocks noGrp="1"/>
          </p:cNvSpPr>
          <p:nvPr>
            <p:ph type="title"/>
          </p:nvPr>
        </p:nvSpPr>
        <p:spPr>
          <a:xfrm>
            <a:off x="685800" y="685800"/>
            <a:ext cx="7772400" cy="533400"/>
          </a:xfrm>
        </p:spPr>
        <p:txBody>
          <a:bodyPr/>
          <a:lstStyle/>
          <a:p>
            <a:r>
              <a:rPr lang="en-US" sz="2800" dirty="0" smtClean="0"/>
              <a:t>Recap: Native Discovery Concept [1][2]</a:t>
            </a:r>
            <a:endParaRPr lang="en-US" sz="2800" dirty="0"/>
          </a:p>
        </p:txBody>
      </p:sp>
      <p:sp>
        <p:nvSpPr>
          <p:cNvPr id="3" name="Content Placeholder 2">
            <a:extLst>
              <a:ext uri="{FF2B5EF4-FFF2-40B4-BE49-F238E27FC236}">
                <a16:creationId xmlns:a16="http://schemas.microsoft.com/office/drawing/2014/main" xmlns="" id="{17B5FC9D-8C64-7546-A32A-342E09FEC5E1}"/>
              </a:ext>
            </a:extLst>
          </p:cNvPr>
          <p:cNvSpPr>
            <a:spLocks noGrp="1"/>
          </p:cNvSpPr>
          <p:nvPr>
            <p:ph idx="1"/>
          </p:nvPr>
        </p:nvSpPr>
        <p:spPr>
          <a:xfrm>
            <a:off x="609600" y="1291135"/>
            <a:ext cx="8077200" cy="4953000"/>
          </a:xfrm>
        </p:spPr>
        <p:txBody>
          <a:bodyPr/>
          <a:lstStyle/>
          <a:p>
            <a:pPr>
              <a:spcBef>
                <a:spcPts val="600"/>
              </a:spcBef>
              <a:spcAft>
                <a:spcPts val="600"/>
              </a:spcAft>
              <a:buFont typeface="Arial" panose="020B0604020202020204" pitchFamily="34" charset="0"/>
              <a:buChar char="•"/>
            </a:pPr>
            <a:endParaRPr lang="en-US" sz="2400" dirty="0" smtClean="0"/>
          </a:p>
          <a:p>
            <a:pPr>
              <a:spcBef>
                <a:spcPts val="600"/>
              </a:spcBef>
              <a:spcAft>
                <a:spcPts val="600"/>
              </a:spcAft>
              <a:buFont typeface="Arial" panose="020B0604020202020204" pitchFamily="34" charset="0"/>
              <a:buChar char="•"/>
            </a:pPr>
            <a:endParaRPr lang="en-US" sz="2400" dirty="0"/>
          </a:p>
          <a:p>
            <a:pPr>
              <a:spcBef>
                <a:spcPts val="600"/>
              </a:spcBef>
              <a:spcAft>
                <a:spcPts val="600"/>
              </a:spcAft>
              <a:buFont typeface="Arial" panose="020B0604020202020204" pitchFamily="34" charset="0"/>
              <a:buChar char="•"/>
            </a:pPr>
            <a:endParaRPr lang="en-US" sz="2400" dirty="0" smtClean="0"/>
          </a:p>
          <a:p>
            <a:pPr>
              <a:spcBef>
                <a:spcPts val="600"/>
              </a:spcBef>
              <a:spcAft>
                <a:spcPts val="600"/>
              </a:spcAft>
              <a:buFont typeface="Arial" panose="020B0604020202020204" pitchFamily="34" charset="0"/>
              <a:buChar char="•"/>
            </a:pPr>
            <a:endParaRPr lang="en-US" sz="2400" dirty="0"/>
          </a:p>
          <a:p>
            <a:pPr>
              <a:spcBef>
                <a:spcPts val="600"/>
              </a:spcBef>
              <a:spcAft>
                <a:spcPts val="600"/>
              </a:spcAft>
              <a:buFont typeface="Arial" panose="020B0604020202020204" pitchFamily="34" charset="0"/>
              <a:buChar char="•"/>
            </a:pPr>
            <a:r>
              <a:rPr lang="en-US" sz="1800" dirty="0" smtClean="0"/>
              <a:t>In [1], Native Discovery Concept is introduced</a:t>
            </a:r>
          </a:p>
          <a:p>
            <a:pPr>
              <a:spcBef>
                <a:spcPts val="600"/>
              </a:spcBef>
              <a:spcAft>
                <a:spcPts val="600"/>
              </a:spcAft>
              <a:buFont typeface="Arial" panose="020B0604020202020204" pitchFamily="34" charset="0"/>
              <a:buChar char="•"/>
            </a:pPr>
            <a:r>
              <a:rPr lang="en-US" sz="1800" dirty="0" smtClean="0"/>
              <a:t>To start an NBA-MMS-UWB ranging session, a pair of initiator and responder devices may engage in a initialization and setup phase [2]</a:t>
            </a:r>
          </a:p>
          <a:p>
            <a:pPr marL="804863" lvl="2" indent="-263525">
              <a:spcBef>
                <a:spcPts val="600"/>
              </a:spcBef>
              <a:spcAft>
                <a:spcPts val="600"/>
              </a:spcAft>
              <a:buFont typeface="Arial" panose="020B0604020202020204" pitchFamily="34" charset="0"/>
              <a:buChar char="•"/>
            </a:pPr>
            <a:r>
              <a:rPr lang="en-US" sz="1600" dirty="0"/>
              <a:t>To negotiate a ranging configuration different from the default set of parameters</a:t>
            </a:r>
          </a:p>
          <a:p>
            <a:pPr>
              <a:spcBef>
                <a:spcPts val="600"/>
              </a:spcBef>
              <a:spcAft>
                <a:spcPts val="600"/>
              </a:spcAft>
              <a:buFont typeface="Arial" panose="020B0604020202020204" pitchFamily="34" charset="0"/>
              <a:buChar char="•"/>
            </a:pPr>
            <a:r>
              <a:rPr lang="en-US" sz="1800" dirty="0" smtClean="0"/>
              <a:t>To establish in-band initialization, ERDEVs shall opportunistically transmit and receive on the dedicated initialization channel and PHY modulation [2]</a:t>
            </a:r>
          </a:p>
          <a:p>
            <a:pPr marL="804863" lvl="2" indent="-263525">
              <a:spcBef>
                <a:spcPts val="600"/>
              </a:spcBef>
              <a:spcAft>
                <a:spcPts val="600"/>
              </a:spcAft>
              <a:buFont typeface="Arial" panose="020B0604020202020204" pitchFamily="34" charset="0"/>
              <a:buChar char="•"/>
            </a:pPr>
            <a:r>
              <a:rPr lang="en-US" sz="1600" dirty="0"/>
              <a:t>ADV-POLL shall </a:t>
            </a:r>
            <a:r>
              <a:rPr lang="en-US" sz="1600" dirty="0" smtClean="0"/>
              <a:t>be opportunistically </a:t>
            </a:r>
            <a:r>
              <a:rPr lang="en-US" sz="1600" dirty="0"/>
              <a:t>broadcasted at initialization </a:t>
            </a:r>
            <a:r>
              <a:rPr lang="en-US" sz="1600" dirty="0" smtClean="0"/>
              <a:t>channel for ranging session setup</a:t>
            </a:r>
            <a:endParaRPr lang="en-US" sz="160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2400" dirty="0"/>
          </a:p>
          <a:p>
            <a:pPr>
              <a:spcBef>
                <a:spcPts val="600"/>
              </a:spcBef>
              <a:spcAft>
                <a:spcPts val="600"/>
              </a:spcAft>
              <a:buFont typeface="Arial" panose="020B0604020202020204" pitchFamily="34" charset="0"/>
              <a:buChar char="•"/>
            </a:pPr>
            <a:endParaRPr lang="en-US" sz="2400" dirty="0" smtClean="0"/>
          </a:p>
          <a:p>
            <a:pPr lvl="1">
              <a:spcBef>
                <a:spcPts val="600"/>
              </a:spcBef>
              <a:spcAft>
                <a:spcPts val="600"/>
              </a:spcAft>
              <a:buFont typeface="Arial" panose="020B0604020202020204" pitchFamily="34" charset="0"/>
              <a:buChar char="•"/>
            </a:pPr>
            <a:endParaRPr lang="en-US" sz="2000" dirty="0" smtClean="0"/>
          </a:p>
          <a:p>
            <a:pPr lvl="1">
              <a:spcBef>
                <a:spcPts val="600"/>
              </a:spcBef>
              <a:spcAft>
                <a:spcPts val="600"/>
              </a:spcAft>
              <a:buFont typeface="Arial" panose="020B0604020202020204" pitchFamily="34" charset="0"/>
              <a:buChar char="•"/>
            </a:pPr>
            <a:endParaRPr lang="en-US" sz="2000" dirty="0"/>
          </a:p>
        </p:txBody>
      </p:sp>
      <p:sp>
        <p:nvSpPr>
          <p:cNvPr id="4" name="Date Placeholder 3">
            <a:extLst>
              <a:ext uri="{FF2B5EF4-FFF2-40B4-BE49-F238E27FC236}">
                <a16:creationId xmlns:a16="http://schemas.microsoft.com/office/drawing/2014/main" xmlns="" id="{6BCA5B0A-C4D1-8244-8572-33FD6DC9CCCF}"/>
              </a:ext>
            </a:extLst>
          </p:cNvPr>
          <p:cNvSpPr>
            <a:spLocks noGrp="1"/>
          </p:cNvSpPr>
          <p:nvPr>
            <p:ph type="dt" sz="half" idx="10"/>
          </p:nvPr>
        </p:nvSpPr>
        <p:spPr/>
        <p:txBody>
          <a:bodyPr/>
          <a:lstStyle/>
          <a:p>
            <a:r>
              <a:rPr lang="de-DE" altLang="en-US" dirty="0"/>
              <a:t>May 2023</a:t>
            </a:r>
            <a:endParaRPr lang="en-US" altLang="en-US" dirty="0"/>
          </a:p>
        </p:txBody>
      </p:sp>
      <p:sp>
        <p:nvSpPr>
          <p:cNvPr id="5" name="Footer Placeholder 4">
            <a:extLst>
              <a:ext uri="{FF2B5EF4-FFF2-40B4-BE49-F238E27FC236}">
                <a16:creationId xmlns:a16="http://schemas.microsoft.com/office/drawing/2014/main" xmlns="" id="{BAEDE3A1-68AA-EE43-90C8-13A79EDB3133}"/>
              </a:ext>
            </a:extLst>
          </p:cNvPr>
          <p:cNvSpPr>
            <a:spLocks noGrp="1"/>
          </p:cNvSpPr>
          <p:nvPr>
            <p:ph type="ftr" sz="quarter" idx="11"/>
          </p:nvPr>
        </p:nvSpPr>
        <p:spPr/>
        <p:txBody>
          <a:bodyPr/>
          <a:lstStyle/>
          <a:p>
            <a:r>
              <a:rPr lang="en-US" altLang="en-US" dirty="0" err="1"/>
              <a:t>Hongwon</a:t>
            </a:r>
            <a:r>
              <a:rPr lang="en-US" altLang="en-US" dirty="0"/>
              <a:t> Lee et al. (LG Electronics)</a:t>
            </a:r>
          </a:p>
        </p:txBody>
      </p:sp>
      <p:sp>
        <p:nvSpPr>
          <p:cNvPr id="6" name="Slide Number Placeholder 5">
            <a:extLst>
              <a:ext uri="{FF2B5EF4-FFF2-40B4-BE49-F238E27FC236}">
                <a16:creationId xmlns:a16="http://schemas.microsoft.com/office/drawing/2014/main" xmlns=""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6</a:t>
            </a:fld>
            <a:endParaRPr lang="en-US" altLang="en-US" dirty="0"/>
          </a:p>
        </p:txBody>
      </p:sp>
      <p:pic>
        <p:nvPicPr>
          <p:cNvPr id="9" name="Picture 9"/>
          <p:cNvPicPr/>
          <p:nvPr/>
        </p:nvPicPr>
        <p:blipFill>
          <a:blip r:embed="rId2"/>
          <a:stretch>
            <a:fillRect/>
          </a:stretch>
        </p:blipFill>
        <p:spPr>
          <a:xfrm>
            <a:off x="609600" y="1447800"/>
            <a:ext cx="7239000" cy="1736725"/>
          </a:xfrm>
          <a:prstGeom prst="rect">
            <a:avLst/>
          </a:prstGeom>
        </p:spPr>
      </p:pic>
    </p:spTree>
    <p:extLst>
      <p:ext uri="{BB962C8B-B14F-4D97-AF65-F5344CB8AC3E}">
        <p14:creationId xmlns:p14="http://schemas.microsoft.com/office/powerpoint/2010/main" val="728851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xmlns="" id="{6BCA5B0A-C4D1-8244-8572-33FD6DC9CCCF}"/>
              </a:ext>
            </a:extLst>
          </p:cNvPr>
          <p:cNvSpPr>
            <a:spLocks noGrp="1"/>
          </p:cNvSpPr>
          <p:nvPr>
            <p:ph type="dt" sz="half" idx="10"/>
          </p:nvPr>
        </p:nvSpPr>
        <p:spPr/>
        <p:txBody>
          <a:bodyPr/>
          <a:lstStyle/>
          <a:p>
            <a:r>
              <a:rPr lang="de-DE" altLang="en-US" dirty="0"/>
              <a:t>May 2023</a:t>
            </a:r>
            <a:endParaRPr lang="en-US" altLang="en-US" dirty="0"/>
          </a:p>
        </p:txBody>
      </p:sp>
      <p:sp>
        <p:nvSpPr>
          <p:cNvPr id="5" name="Footer Placeholder 4">
            <a:extLst>
              <a:ext uri="{FF2B5EF4-FFF2-40B4-BE49-F238E27FC236}">
                <a16:creationId xmlns:a16="http://schemas.microsoft.com/office/drawing/2014/main" xmlns="" id="{BAEDE3A1-68AA-EE43-90C8-13A79EDB3133}"/>
              </a:ext>
            </a:extLst>
          </p:cNvPr>
          <p:cNvSpPr>
            <a:spLocks noGrp="1"/>
          </p:cNvSpPr>
          <p:nvPr>
            <p:ph type="ftr" sz="quarter" idx="11"/>
          </p:nvPr>
        </p:nvSpPr>
        <p:spPr/>
        <p:txBody>
          <a:bodyPr/>
          <a:lstStyle/>
          <a:p>
            <a:r>
              <a:rPr lang="en-US" altLang="en-US" dirty="0" err="1" smtClean="0"/>
              <a:t>Hongwon</a:t>
            </a:r>
            <a:r>
              <a:rPr lang="en-US" altLang="en-US" dirty="0"/>
              <a:t> </a:t>
            </a:r>
            <a:r>
              <a:rPr lang="en-US" altLang="en-US" dirty="0" smtClean="0"/>
              <a:t>Lee </a:t>
            </a:r>
            <a:r>
              <a:rPr lang="en-US" altLang="en-US" dirty="0"/>
              <a:t>et al. (LG Electronics)</a:t>
            </a:r>
          </a:p>
        </p:txBody>
      </p:sp>
      <p:sp>
        <p:nvSpPr>
          <p:cNvPr id="6" name="Slide Number Placeholder 5">
            <a:extLst>
              <a:ext uri="{FF2B5EF4-FFF2-40B4-BE49-F238E27FC236}">
                <a16:creationId xmlns:a16="http://schemas.microsoft.com/office/drawing/2014/main" xmlns=""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7</a:t>
            </a:fld>
            <a:endParaRPr lang="en-US" altLang="en-US" dirty="0"/>
          </a:p>
        </p:txBody>
      </p:sp>
      <p:sp>
        <p:nvSpPr>
          <p:cNvPr id="7" name="Title 1">
            <a:extLst>
              <a:ext uri="{FF2B5EF4-FFF2-40B4-BE49-F238E27FC236}">
                <a16:creationId xmlns:a16="http://schemas.microsoft.com/office/drawing/2014/main" xmlns="" id="{467C9B24-E7E8-8547-A1D0-E2535767BF70}"/>
              </a:ext>
            </a:extLst>
          </p:cNvPr>
          <p:cNvSpPr txBox="1">
            <a:spLocks/>
          </p:cNvSpPr>
          <p:nvPr/>
        </p:nvSpPr>
        <p:spPr bwMode="auto">
          <a:xfrm>
            <a:off x="685800" y="685800"/>
            <a:ext cx="77724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sz="2800" dirty="0" smtClean="0"/>
              <a:t>Proposal</a:t>
            </a:r>
            <a:endParaRPr lang="en-US" sz="2800" dirty="0"/>
          </a:p>
        </p:txBody>
      </p:sp>
      <p:sp>
        <p:nvSpPr>
          <p:cNvPr id="9" name="Content Placeholder 2">
            <a:extLst>
              <a:ext uri="{FF2B5EF4-FFF2-40B4-BE49-F238E27FC236}">
                <a16:creationId xmlns:a16="http://schemas.microsoft.com/office/drawing/2014/main" xmlns="" id="{17B5FC9D-8C64-7546-A32A-342E09FEC5E1}"/>
              </a:ext>
            </a:extLst>
          </p:cNvPr>
          <p:cNvSpPr>
            <a:spLocks noGrp="1"/>
          </p:cNvSpPr>
          <p:nvPr>
            <p:ph idx="1"/>
          </p:nvPr>
        </p:nvSpPr>
        <p:spPr>
          <a:xfrm>
            <a:off x="609600" y="1371600"/>
            <a:ext cx="8001000" cy="4953000"/>
          </a:xfrm>
        </p:spPr>
        <p:txBody>
          <a:bodyPr/>
          <a:lstStyle/>
          <a:p>
            <a:pPr marL="342900" lvl="1" indent="-342900">
              <a:spcBef>
                <a:spcPts val="600"/>
              </a:spcBef>
              <a:spcAft>
                <a:spcPts val="600"/>
              </a:spcAft>
              <a:buFont typeface="Arial" panose="020B0604020202020204" pitchFamily="34" charset="0"/>
              <a:buChar char="•"/>
            </a:pPr>
            <a:r>
              <a:rPr lang="en-US" altLang="ko-KR" sz="1800" dirty="0" smtClean="0"/>
              <a:t>Public(non-private) advertisement method is consisted of:</a:t>
            </a:r>
            <a:endParaRPr lang="en-US" altLang="ko-KR" sz="1800" dirty="0"/>
          </a:p>
          <a:p>
            <a:pPr marL="804863" lvl="2" indent="-263525">
              <a:spcBef>
                <a:spcPts val="600"/>
              </a:spcBef>
              <a:spcAft>
                <a:spcPts val="600"/>
              </a:spcAft>
              <a:buFont typeface="Arial" panose="020B0604020202020204" pitchFamily="34" charset="0"/>
              <a:buChar char="•"/>
            </a:pPr>
            <a:r>
              <a:rPr lang="en-US" altLang="ko-KR" sz="1600" dirty="0" smtClean="0"/>
              <a:t>New Compressed PSDU message ID: PUBLIC-ADV-POLL, PUBLIC-ADV-RESP, PUBLIC-SOR</a:t>
            </a:r>
            <a:endParaRPr lang="en-US" altLang="ko-KR" sz="1600" dirty="0"/>
          </a:p>
          <a:p>
            <a:pPr marL="804863" lvl="2" indent="-263525">
              <a:spcBef>
                <a:spcPts val="600"/>
              </a:spcBef>
              <a:spcAft>
                <a:spcPts val="600"/>
              </a:spcAft>
              <a:buFont typeface="Arial" panose="020B0604020202020204" pitchFamily="34" charset="0"/>
              <a:buChar char="•"/>
            </a:pPr>
            <a:r>
              <a:rPr lang="en-US" altLang="ko-KR" sz="1600" dirty="0" smtClean="0"/>
              <a:t>Packet format for PUBLIC-ADV-POLL</a:t>
            </a:r>
            <a:r>
              <a:rPr lang="en-US" altLang="ko-KR" sz="1600" dirty="0"/>
              <a:t>, </a:t>
            </a:r>
            <a:r>
              <a:rPr lang="en-US" altLang="ko-KR" sz="1600" dirty="0" smtClean="0"/>
              <a:t>PUBLIC-ADV-RESP</a:t>
            </a:r>
            <a:r>
              <a:rPr lang="en-US" altLang="ko-KR" sz="1600" dirty="0"/>
              <a:t>, </a:t>
            </a:r>
            <a:r>
              <a:rPr lang="en-US" altLang="ko-KR" sz="1600" dirty="0" smtClean="0"/>
              <a:t>PUBLIC-SOR</a:t>
            </a:r>
            <a:endParaRPr lang="en-US" altLang="ko-KR" sz="1600" dirty="0"/>
          </a:p>
          <a:p>
            <a:pPr marL="804863" lvl="2" indent="-263525">
              <a:spcBef>
                <a:spcPts val="600"/>
              </a:spcBef>
              <a:spcAft>
                <a:spcPts val="600"/>
              </a:spcAft>
              <a:buFont typeface="Arial" panose="020B0604020202020204" pitchFamily="34" charset="0"/>
              <a:buChar char="•"/>
            </a:pPr>
            <a:r>
              <a:rPr lang="en-US" altLang="ko-KR" sz="1600" dirty="0" smtClean="0"/>
              <a:t>Random delay to avoid collision if there are lots of devices which try to establish session setup with an advertiser</a:t>
            </a:r>
          </a:p>
          <a:p>
            <a:pPr marL="342900" lvl="1" indent="-342900">
              <a:spcBef>
                <a:spcPts val="600"/>
              </a:spcBef>
              <a:spcAft>
                <a:spcPts val="600"/>
              </a:spcAft>
              <a:buFont typeface="Arial" panose="020B0604020202020204" pitchFamily="34" charset="0"/>
              <a:buChar char="•"/>
            </a:pPr>
            <a:r>
              <a:rPr lang="en-US" altLang="ko-KR" sz="1800" dirty="0"/>
              <a:t>Secured contents would be excluded in the </a:t>
            </a:r>
            <a:r>
              <a:rPr lang="en-US" altLang="ko-KR" sz="1800" dirty="0" smtClean="0"/>
              <a:t>PUBLIC-ADV-POLL</a:t>
            </a:r>
            <a:endParaRPr lang="en-US" altLang="ko-KR" sz="1800" dirty="0"/>
          </a:p>
          <a:p>
            <a:pPr marL="804863" lvl="2" indent="-263525">
              <a:spcBef>
                <a:spcPts val="600"/>
              </a:spcBef>
              <a:spcAft>
                <a:spcPts val="600"/>
              </a:spcAft>
              <a:buFont typeface="Arial" panose="020B0604020202020204" pitchFamily="34" charset="0"/>
              <a:buChar char="•"/>
            </a:pPr>
            <a:endParaRPr lang="en-US" altLang="ko-KR" sz="1600" dirty="0"/>
          </a:p>
        </p:txBody>
      </p:sp>
    </p:spTree>
    <p:extLst>
      <p:ext uri="{BB962C8B-B14F-4D97-AF65-F5344CB8AC3E}">
        <p14:creationId xmlns:p14="http://schemas.microsoft.com/office/powerpoint/2010/main" val="15572203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그림 7"/>
          <p:cNvPicPr>
            <a:picLocks noChangeAspect="1"/>
          </p:cNvPicPr>
          <p:nvPr/>
        </p:nvPicPr>
        <p:blipFill>
          <a:blip r:embed="rId2"/>
          <a:stretch>
            <a:fillRect/>
          </a:stretch>
        </p:blipFill>
        <p:spPr>
          <a:xfrm>
            <a:off x="1655233" y="1127125"/>
            <a:ext cx="5867400" cy="1891146"/>
          </a:xfrm>
          <a:prstGeom prst="rect">
            <a:avLst/>
          </a:prstGeom>
        </p:spPr>
      </p:pic>
      <p:sp>
        <p:nvSpPr>
          <p:cNvPr id="9" name="Content Placeholder 2">
            <a:extLst>
              <a:ext uri="{FF2B5EF4-FFF2-40B4-BE49-F238E27FC236}">
                <a16:creationId xmlns:a16="http://schemas.microsoft.com/office/drawing/2014/main" xmlns="" id="{17B5FC9D-8C64-7546-A32A-342E09FEC5E1}"/>
              </a:ext>
            </a:extLst>
          </p:cNvPr>
          <p:cNvSpPr>
            <a:spLocks noGrp="1"/>
          </p:cNvSpPr>
          <p:nvPr>
            <p:ph idx="1"/>
          </p:nvPr>
        </p:nvSpPr>
        <p:spPr>
          <a:xfrm>
            <a:off x="609600" y="1117596"/>
            <a:ext cx="8305800" cy="4953000"/>
          </a:xfrm>
        </p:spPr>
        <p:txBody>
          <a:bodyPr/>
          <a:lstStyle/>
          <a:p>
            <a:pPr marL="342900" lvl="1" indent="-342900">
              <a:spcBef>
                <a:spcPts val="600"/>
              </a:spcBef>
              <a:spcAft>
                <a:spcPts val="600"/>
              </a:spcAft>
              <a:buFont typeface="Arial" panose="020B0604020202020204" pitchFamily="34" charset="0"/>
              <a:buChar char="•"/>
            </a:pPr>
            <a:endParaRPr lang="en-US" altLang="ko-KR" sz="1800" dirty="0" smtClean="0"/>
          </a:p>
          <a:p>
            <a:pPr marL="342900" lvl="1" indent="-342900">
              <a:spcBef>
                <a:spcPts val="600"/>
              </a:spcBef>
              <a:spcAft>
                <a:spcPts val="600"/>
              </a:spcAft>
              <a:buFont typeface="Arial" panose="020B0604020202020204" pitchFamily="34" charset="0"/>
              <a:buChar char="•"/>
            </a:pPr>
            <a:endParaRPr lang="en-US" altLang="ko-KR" sz="1800" dirty="0"/>
          </a:p>
          <a:p>
            <a:pPr marL="342900" lvl="1" indent="-342900">
              <a:spcBef>
                <a:spcPts val="600"/>
              </a:spcBef>
              <a:spcAft>
                <a:spcPts val="600"/>
              </a:spcAft>
              <a:buFont typeface="Arial" panose="020B0604020202020204" pitchFamily="34" charset="0"/>
              <a:buChar char="•"/>
            </a:pPr>
            <a:endParaRPr lang="en-US" altLang="ko-KR" sz="500" dirty="0" smtClean="0"/>
          </a:p>
          <a:p>
            <a:pPr marL="685800" lvl="2" indent="-342900">
              <a:spcBef>
                <a:spcPts val="0"/>
              </a:spcBef>
              <a:spcAft>
                <a:spcPts val="600"/>
              </a:spcAft>
              <a:buFont typeface="Arial" panose="020B0604020202020204" pitchFamily="34" charset="0"/>
              <a:buChar char="•"/>
            </a:pPr>
            <a:endParaRPr lang="en-US" altLang="ko-KR" dirty="0" smtClean="0"/>
          </a:p>
          <a:p>
            <a:pPr marL="685800" lvl="2" indent="-342900">
              <a:spcBef>
                <a:spcPts val="0"/>
              </a:spcBef>
              <a:spcAft>
                <a:spcPts val="600"/>
              </a:spcAft>
              <a:buFont typeface="Arial" panose="020B0604020202020204" pitchFamily="34" charset="0"/>
              <a:buChar char="•"/>
            </a:pPr>
            <a:endParaRPr lang="en-US" altLang="ko-KR" sz="1400" dirty="0"/>
          </a:p>
          <a:p>
            <a:pPr marL="342900" lvl="2" indent="-342900">
              <a:spcBef>
                <a:spcPts val="600"/>
              </a:spcBef>
              <a:spcAft>
                <a:spcPts val="0"/>
              </a:spcAft>
              <a:buFont typeface="Arial" panose="020B0604020202020204" pitchFamily="34" charset="0"/>
              <a:buChar char="•"/>
            </a:pPr>
            <a:r>
              <a:rPr lang="en-US" altLang="ko-KR" sz="1600" dirty="0"/>
              <a:t>1-octet message ID (</a:t>
            </a:r>
            <a:r>
              <a:rPr lang="en-US" altLang="ko-KR" sz="1600" dirty="0" smtClean="0">
                <a:solidFill>
                  <a:srgbClr val="FF0000"/>
                </a:solidFill>
              </a:rPr>
              <a:t>0x21: P</a:t>
            </a:r>
            <a:r>
              <a:rPr lang="en-US" altLang="ko-KR" sz="1600" dirty="0" smtClean="0">
                <a:solidFill>
                  <a:srgbClr val="FF0000"/>
                </a:solidFill>
                <a:sym typeface="Wingdings" panose="05000000000000000000" pitchFamily="2" charset="2"/>
              </a:rPr>
              <a:t>UBLIC-ADV-POLL</a:t>
            </a:r>
            <a:r>
              <a:rPr lang="en-US" altLang="ko-KR" sz="1600" dirty="0" smtClean="0">
                <a:sym typeface="Wingdings" panose="05000000000000000000" pitchFamily="2" charset="2"/>
              </a:rPr>
              <a:t>)</a:t>
            </a:r>
            <a:endParaRPr lang="en-US" altLang="ko-KR" sz="1600" dirty="0"/>
          </a:p>
          <a:p>
            <a:pPr marL="342900" lvl="2" indent="-342900">
              <a:spcBef>
                <a:spcPts val="600"/>
              </a:spcBef>
              <a:spcAft>
                <a:spcPts val="0"/>
              </a:spcAft>
              <a:buFont typeface="Arial" panose="020B0604020202020204" pitchFamily="34" charset="0"/>
              <a:buChar char="•"/>
            </a:pPr>
            <a:r>
              <a:rPr lang="en-US" altLang="ko-KR" sz="1600" dirty="0">
                <a:solidFill>
                  <a:srgbClr val="FF0000"/>
                </a:solidFill>
              </a:rPr>
              <a:t>3-octet Advertiser </a:t>
            </a:r>
            <a:r>
              <a:rPr lang="en-US" altLang="ko-KR" sz="1600" dirty="0" smtClean="0">
                <a:solidFill>
                  <a:srgbClr val="FF0000"/>
                </a:solidFill>
              </a:rPr>
              <a:t>Address</a:t>
            </a:r>
            <a:r>
              <a:rPr lang="en-US" altLang="ko-KR" sz="1800" dirty="0" smtClean="0"/>
              <a:t/>
            </a:r>
            <a:br>
              <a:rPr lang="en-US" altLang="ko-KR" sz="1800" dirty="0" smtClean="0"/>
            </a:br>
            <a:r>
              <a:rPr lang="en-US" altLang="ko-KR" sz="1200" dirty="0">
                <a:sym typeface="Wingdings" panose="05000000000000000000" pitchFamily="2" charset="2"/>
              </a:rPr>
              <a:t> </a:t>
            </a:r>
            <a:r>
              <a:rPr lang="en-US" altLang="ko-KR" sz="1200" dirty="0"/>
              <a:t>This may be random address and Advertiser Address can be changed periodically(e.g. every 5 min.). Advertiser Address shall be generated uniquely in a RAN and maintained during a session temporarily by an initiator</a:t>
            </a:r>
          </a:p>
          <a:p>
            <a:pPr marL="342900" lvl="2" indent="-342900">
              <a:spcBef>
                <a:spcPts val="600"/>
              </a:spcBef>
              <a:spcAft>
                <a:spcPts val="0"/>
              </a:spcAft>
              <a:buFont typeface="Arial" panose="020B0604020202020204" pitchFamily="34" charset="0"/>
              <a:buChar char="•"/>
            </a:pPr>
            <a:r>
              <a:rPr lang="en-US" altLang="ko-KR" sz="1600" dirty="0" smtClean="0"/>
              <a:t>1-octe</a:t>
            </a:r>
            <a:r>
              <a:rPr lang="en-US" altLang="ko-KR" sz="1600" dirty="0"/>
              <a:t>t</a:t>
            </a:r>
            <a:r>
              <a:rPr lang="en-US" altLang="ko-KR" sz="1600" dirty="0" smtClean="0"/>
              <a:t> </a:t>
            </a:r>
            <a:r>
              <a:rPr lang="en-US" altLang="ko-KR" sz="1600" dirty="0"/>
              <a:t>message control, setting the following message content</a:t>
            </a:r>
          </a:p>
          <a:p>
            <a:pPr lvl="1">
              <a:spcBef>
                <a:spcPts val="600"/>
              </a:spcBef>
              <a:spcAft>
                <a:spcPts val="0"/>
              </a:spcAft>
              <a:buFont typeface="Arial" panose="020B0604020202020204" pitchFamily="34" charset="0"/>
              <a:buChar char="•"/>
            </a:pPr>
            <a:r>
              <a:rPr lang="en-US" altLang="ko-KR" sz="1400" dirty="0">
                <a:solidFill>
                  <a:srgbClr val="FF0000"/>
                </a:solidFill>
              </a:rPr>
              <a:t>0x20: </a:t>
            </a:r>
            <a:r>
              <a:rPr lang="en-US" altLang="ko-KR" sz="1400" dirty="0" err="1">
                <a:solidFill>
                  <a:srgbClr val="FF0000"/>
                </a:solidFill>
              </a:rPr>
              <a:t>MessageContent</a:t>
            </a:r>
            <a:r>
              <a:rPr lang="en-US" altLang="ko-KR" sz="1400" dirty="0">
                <a:solidFill>
                  <a:srgbClr val="FF0000"/>
                </a:solidFill>
              </a:rPr>
              <a:t> = Len[</a:t>
            </a:r>
            <a:r>
              <a:rPr lang="en-US" altLang="ko-KR" sz="1400" dirty="0" err="1">
                <a:solidFill>
                  <a:srgbClr val="FF0000"/>
                </a:solidFill>
              </a:rPr>
              <a:t>SupportedMessageControlList</a:t>
            </a:r>
            <a:r>
              <a:rPr lang="en-US" altLang="ko-KR" sz="1400" dirty="0">
                <a:solidFill>
                  <a:srgbClr val="FF0000"/>
                </a:solidFill>
              </a:rPr>
              <a:t>] and </a:t>
            </a:r>
            <a:r>
              <a:rPr lang="en-US" altLang="ko-KR" sz="1400" dirty="0" err="1">
                <a:solidFill>
                  <a:srgbClr val="FF0000"/>
                </a:solidFill>
              </a:rPr>
              <a:t>SupportedMessageControlList</a:t>
            </a:r>
            <a:r>
              <a:rPr lang="en-US" altLang="ko-KR" sz="1400" dirty="0">
                <a:solidFill>
                  <a:srgbClr val="FF0000"/>
                </a:solidFill>
              </a:rPr>
              <a:t>=[0x00] + </a:t>
            </a:r>
            <a:r>
              <a:rPr lang="en-US" altLang="ko-KR" sz="1400" dirty="0" err="1">
                <a:solidFill>
                  <a:srgbClr val="FF0000"/>
                </a:solidFill>
              </a:rPr>
              <a:t>RandomDelay</a:t>
            </a:r>
            <a:r>
              <a:rPr lang="en-US" altLang="ko-KR" sz="1400" dirty="0">
                <a:solidFill>
                  <a:srgbClr val="FF0000"/>
                </a:solidFill>
              </a:rPr>
              <a:t>[1] + </a:t>
            </a:r>
            <a:r>
              <a:rPr lang="en-US" altLang="ko-KR" sz="1400" dirty="0" err="1">
                <a:solidFill>
                  <a:srgbClr val="FF0000"/>
                </a:solidFill>
              </a:rPr>
              <a:t>AdvData</a:t>
            </a:r>
            <a:r>
              <a:rPr lang="en-US" altLang="ko-KR" sz="1400" dirty="0">
                <a:solidFill>
                  <a:srgbClr val="FF0000"/>
                </a:solidFill>
              </a:rPr>
              <a:t>[]</a:t>
            </a:r>
          </a:p>
          <a:p>
            <a:pPr lvl="1">
              <a:spcBef>
                <a:spcPts val="600"/>
              </a:spcBef>
              <a:spcAft>
                <a:spcPts val="0"/>
              </a:spcAft>
              <a:buFont typeface="Arial" panose="020B0604020202020204" pitchFamily="34" charset="0"/>
              <a:buChar char="•"/>
            </a:pPr>
            <a:r>
              <a:rPr lang="en-US" altLang="ko-KR" sz="1400" dirty="0">
                <a:solidFill>
                  <a:srgbClr val="FF0000"/>
                </a:solidFill>
              </a:rPr>
              <a:t>Random </a:t>
            </a:r>
            <a:r>
              <a:rPr lang="en-US" altLang="ko-KR" sz="1400" dirty="0" smtClean="0">
                <a:solidFill>
                  <a:srgbClr val="FF0000"/>
                </a:solidFill>
              </a:rPr>
              <a:t>Delay: To </a:t>
            </a:r>
            <a:r>
              <a:rPr lang="en-US" altLang="ko-KR" sz="1400" dirty="0">
                <a:solidFill>
                  <a:srgbClr val="FF0000"/>
                </a:solidFill>
              </a:rPr>
              <a:t>determine </a:t>
            </a:r>
            <a:r>
              <a:rPr lang="en-US" altLang="ko-KR" sz="1400">
                <a:solidFill>
                  <a:srgbClr val="FF0000"/>
                </a:solidFill>
              </a:rPr>
              <a:t>when </a:t>
            </a:r>
            <a:r>
              <a:rPr lang="en-US" altLang="ko-KR" sz="1400" smtClean="0">
                <a:solidFill>
                  <a:srgbClr val="FF0000"/>
                </a:solidFill>
              </a:rPr>
              <a:t>PUBLIC-ADV-RESP </a:t>
            </a:r>
            <a:r>
              <a:rPr lang="en-US" altLang="ko-KR" sz="1400" dirty="0">
                <a:solidFill>
                  <a:srgbClr val="FF0000"/>
                </a:solidFill>
              </a:rPr>
              <a:t>is transmitted by a responder.</a:t>
            </a:r>
            <a:r>
              <a:rPr lang="en-US" altLang="ko-KR" sz="1400" dirty="0"/>
              <a:t> </a:t>
            </a:r>
            <a:r>
              <a:rPr lang="en-US" altLang="ko-KR" sz="1400" dirty="0" smtClean="0"/>
              <a:t/>
            </a:r>
            <a:br>
              <a:rPr lang="en-US" altLang="ko-KR" sz="1400" dirty="0" smtClean="0"/>
            </a:br>
            <a:r>
              <a:rPr lang="en-US" altLang="ko-KR" sz="1200" dirty="0">
                <a:sym typeface="Wingdings" panose="05000000000000000000" pitchFamily="2" charset="2"/>
              </a:rPr>
              <a:t> </a:t>
            </a:r>
            <a:r>
              <a:rPr lang="en-US" altLang="ko-KR" sz="1200" dirty="0"/>
              <a:t>The unit of Random Delay value is RSTU and Random value in range from zero to {Random Delay value - 1} can be created. This field is used to avoid collision in crowded environment</a:t>
            </a:r>
          </a:p>
          <a:p>
            <a:pPr lvl="1">
              <a:spcBef>
                <a:spcPts val="600"/>
              </a:spcBef>
              <a:spcAft>
                <a:spcPts val="0"/>
              </a:spcAft>
              <a:buFont typeface="Arial" panose="020B0604020202020204" pitchFamily="34" charset="0"/>
              <a:buChar char="•"/>
            </a:pPr>
            <a:r>
              <a:rPr lang="en-US" altLang="ko-KR" sz="1400" dirty="0" err="1">
                <a:solidFill>
                  <a:srgbClr val="FF0000"/>
                </a:solidFill>
              </a:rPr>
              <a:t>AdvData</a:t>
            </a:r>
            <a:r>
              <a:rPr lang="en-US" altLang="ko-KR" sz="1400" dirty="0">
                <a:solidFill>
                  <a:srgbClr val="FF0000"/>
                </a:solidFill>
              </a:rPr>
              <a:t> contains a sequence of AD </a:t>
            </a:r>
            <a:r>
              <a:rPr lang="en-US" altLang="ko-KR" sz="1400" dirty="0" smtClean="0">
                <a:solidFill>
                  <a:srgbClr val="FF0000"/>
                </a:solidFill>
              </a:rPr>
              <a:t>structures(Length-Type-Value)</a:t>
            </a:r>
            <a:r>
              <a:rPr lang="en-US" altLang="ko-KR" sz="1400" dirty="0" smtClean="0"/>
              <a:t/>
            </a:r>
            <a:br>
              <a:rPr lang="en-US" altLang="ko-KR" sz="1400" dirty="0" smtClean="0"/>
            </a:br>
            <a:r>
              <a:rPr lang="en-US" altLang="ko-KR" sz="1200" dirty="0">
                <a:sym typeface="Wingdings" panose="05000000000000000000" pitchFamily="2" charset="2"/>
              </a:rPr>
              <a:t> </a:t>
            </a:r>
            <a:r>
              <a:rPr lang="en-US" altLang="ko-KR" sz="1200" dirty="0" smtClean="0"/>
              <a:t>The </a:t>
            </a:r>
            <a:r>
              <a:rPr lang="en-US" altLang="ko-KR" sz="1200" dirty="0"/>
              <a:t>AD Structure may contain information which an initiator wants to announce such as service representation, friendly name, advertising interval, vendor specific and so on</a:t>
            </a:r>
            <a:r>
              <a:rPr lang="en-US" altLang="ko-KR" sz="1200" dirty="0" smtClean="0"/>
              <a:t>.</a:t>
            </a:r>
            <a:endParaRPr lang="en-US" altLang="ko-KR" sz="1200" dirty="0"/>
          </a:p>
          <a:p>
            <a:pPr marL="342900" lvl="2" indent="-342900">
              <a:spcBef>
                <a:spcPts val="600"/>
              </a:spcBef>
              <a:spcAft>
                <a:spcPts val="0"/>
              </a:spcAft>
              <a:buFont typeface="Arial" panose="020B0604020202020204" pitchFamily="34" charset="0"/>
              <a:buChar char="•"/>
            </a:pPr>
            <a:r>
              <a:rPr lang="en-US" altLang="ko-KR" sz="1600" dirty="0"/>
              <a:t>2-octet CRC16</a:t>
            </a:r>
          </a:p>
        </p:txBody>
      </p:sp>
      <p:sp>
        <p:nvSpPr>
          <p:cNvPr id="4" name="Date Placeholder 3">
            <a:extLst>
              <a:ext uri="{FF2B5EF4-FFF2-40B4-BE49-F238E27FC236}">
                <a16:creationId xmlns:a16="http://schemas.microsoft.com/office/drawing/2014/main" xmlns="" id="{6BCA5B0A-C4D1-8244-8572-33FD6DC9CCCF}"/>
              </a:ext>
            </a:extLst>
          </p:cNvPr>
          <p:cNvSpPr>
            <a:spLocks noGrp="1"/>
          </p:cNvSpPr>
          <p:nvPr>
            <p:ph type="dt" sz="half" idx="10"/>
          </p:nvPr>
        </p:nvSpPr>
        <p:spPr/>
        <p:txBody>
          <a:bodyPr/>
          <a:lstStyle/>
          <a:p>
            <a:r>
              <a:rPr lang="de-DE" altLang="en-US" dirty="0"/>
              <a:t>May 2023</a:t>
            </a:r>
            <a:endParaRPr lang="en-US" altLang="en-US" dirty="0"/>
          </a:p>
        </p:txBody>
      </p:sp>
      <p:sp>
        <p:nvSpPr>
          <p:cNvPr id="5" name="Footer Placeholder 4">
            <a:extLst>
              <a:ext uri="{FF2B5EF4-FFF2-40B4-BE49-F238E27FC236}">
                <a16:creationId xmlns:a16="http://schemas.microsoft.com/office/drawing/2014/main" xmlns="" id="{BAEDE3A1-68AA-EE43-90C8-13A79EDB3133}"/>
              </a:ext>
            </a:extLst>
          </p:cNvPr>
          <p:cNvSpPr>
            <a:spLocks noGrp="1"/>
          </p:cNvSpPr>
          <p:nvPr>
            <p:ph type="ftr" sz="quarter" idx="11"/>
          </p:nvPr>
        </p:nvSpPr>
        <p:spPr/>
        <p:txBody>
          <a:bodyPr/>
          <a:lstStyle/>
          <a:p>
            <a:r>
              <a:rPr lang="en-US" altLang="en-US" dirty="0" err="1" smtClean="0"/>
              <a:t>Hongwon</a:t>
            </a:r>
            <a:r>
              <a:rPr lang="en-US" altLang="en-US" dirty="0"/>
              <a:t> </a:t>
            </a:r>
            <a:r>
              <a:rPr lang="en-US" altLang="en-US" dirty="0" smtClean="0"/>
              <a:t>Lee </a:t>
            </a:r>
            <a:r>
              <a:rPr lang="en-US" altLang="en-US" dirty="0"/>
              <a:t>et al. (LG Electronics)</a:t>
            </a:r>
          </a:p>
        </p:txBody>
      </p:sp>
      <p:sp>
        <p:nvSpPr>
          <p:cNvPr id="6" name="Slide Number Placeholder 5">
            <a:extLst>
              <a:ext uri="{FF2B5EF4-FFF2-40B4-BE49-F238E27FC236}">
                <a16:creationId xmlns:a16="http://schemas.microsoft.com/office/drawing/2014/main" xmlns=""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8</a:t>
            </a:fld>
            <a:endParaRPr lang="en-US" altLang="en-US" dirty="0"/>
          </a:p>
        </p:txBody>
      </p:sp>
      <p:sp>
        <p:nvSpPr>
          <p:cNvPr id="7" name="Title 1">
            <a:extLst>
              <a:ext uri="{FF2B5EF4-FFF2-40B4-BE49-F238E27FC236}">
                <a16:creationId xmlns:a16="http://schemas.microsoft.com/office/drawing/2014/main" xmlns="" id="{467C9B24-E7E8-8547-A1D0-E2535767BF70}"/>
              </a:ext>
            </a:extLst>
          </p:cNvPr>
          <p:cNvSpPr txBox="1">
            <a:spLocks/>
          </p:cNvSpPr>
          <p:nvPr/>
        </p:nvSpPr>
        <p:spPr bwMode="auto">
          <a:xfrm>
            <a:off x="685800" y="685800"/>
            <a:ext cx="80010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sz="2400" dirty="0" smtClean="0"/>
              <a:t>Proposed advertisement packet format – </a:t>
            </a:r>
            <a:r>
              <a:rPr lang="en-US" altLang="ko-KR" sz="2400" dirty="0" smtClean="0"/>
              <a:t>PUBLIC-</a:t>
            </a:r>
            <a:r>
              <a:rPr lang="en-US" sz="2400" dirty="0" smtClean="0"/>
              <a:t>ADV-POLL</a:t>
            </a:r>
            <a:endParaRPr lang="en-US" sz="2400" dirty="0"/>
          </a:p>
        </p:txBody>
      </p:sp>
      <p:sp>
        <p:nvSpPr>
          <p:cNvPr id="12" name="모서리가 둥근 직사각형 11"/>
          <p:cNvSpPr/>
          <p:nvPr/>
        </p:nvSpPr>
        <p:spPr bwMode="auto">
          <a:xfrm>
            <a:off x="1655232" y="1151467"/>
            <a:ext cx="2992967" cy="392907"/>
          </a:xfrm>
          <a:prstGeom prst="roundRect">
            <a:avLst/>
          </a:prstGeom>
          <a:noFill/>
          <a:ln w="127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13" name="모서리가 둥근 직사각형 12"/>
          <p:cNvSpPr/>
          <p:nvPr/>
        </p:nvSpPr>
        <p:spPr bwMode="auto">
          <a:xfrm>
            <a:off x="5571237" y="2328979"/>
            <a:ext cx="1286763" cy="311457"/>
          </a:xfrm>
          <a:prstGeom prst="roundRect">
            <a:avLst/>
          </a:prstGeom>
          <a:noFill/>
          <a:ln w="127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288710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그림 12"/>
          <p:cNvPicPr>
            <a:picLocks noChangeAspect="1"/>
          </p:cNvPicPr>
          <p:nvPr/>
        </p:nvPicPr>
        <p:blipFill>
          <a:blip r:embed="rId2"/>
          <a:stretch>
            <a:fillRect/>
          </a:stretch>
        </p:blipFill>
        <p:spPr>
          <a:xfrm>
            <a:off x="495300" y="1219200"/>
            <a:ext cx="8229600" cy="1432267"/>
          </a:xfrm>
          <a:prstGeom prst="rect">
            <a:avLst/>
          </a:prstGeom>
        </p:spPr>
      </p:pic>
      <p:sp>
        <p:nvSpPr>
          <p:cNvPr id="9" name="Content Placeholder 2">
            <a:extLst>
              <a:ext uri="{FF2B5EF4-FFF2-40B4-BE49-F238E27FC236}">
                <a16:creationId xmlns:a16="http://schemas.microsoft.com/office/drawing/2014/main" xmlns="" id="{17B5FC9D-8C64-7546-A32A-342E09FEC5E1}"/>
              </a:ext>
            </a:extLst>
          </p:cNvPr>
          <p:cNvSpPr>
            <a:spLocks noGrp="1"/>
          </p:cNvSpPr>
          <p:nvPr>
            <p:ph idx="1"/>
          </p:nvPr>
        </p:nvSpPr>
        <p:spPr>
          <a:xfrm>
            <a:off x="609600" y="1219200"/>
            <a:ext cx="8305800" cy="4953000"/>
          </a:xfrm>
        </p:spPr>
        <p:txBody>
          <a:bodyPr/>
          <a:lstStyle/>
          <a:p>
            <a:pPr marL="342900" lvl="1" indent="-342900">
              <a:spcBef>
                <a:spcPts val="600"/>
              </a:spcBef>
              <a:spcAft>
                <a:spcPts val="600"/>
              </a:spcAft>
              <a:buFont typeface="Arial" panose="020B0604020202020204" pitchFamily="34" charset="0"/>
              <a:buChar char="•"/>
            </a:pPr>
            <a:endParaRPr lang="en-US" altLang="ko-KR" sz="1800" dirty="0" smtClean="0"/>
          </a:p>
          <a:p>
            <a:pPr marL="342900" lvl="1" indent="-342900">
              <a:spcBef>
                <a:spcPts val="600"/>
              </a:spcBef>
              <a:spcAft>
                <a:spcPts val="600"/>
              </a:spcAft>
              <a:buFont typeface="Arial" panose="020B0604020202020204" pitchFamily="34" charset="0"/>
              <a:buChar char="•"/>
            </a:pPr>
            <a:endParaRPr lang="en-US" altLang="ko-KR" sz="1800" dirty="0"/>
          </a:p>
          <a:p>
            <a:pPr marL="342900" lvl="1" indent="-342900">
              <a:spcBef>
                <a:spcPts val="600"/>
              </a:spcBef>
              <a:spcAft>
                <a:spcPts val="600"/>
              </a:spcAft>
              <a:buFont typeface="Arial" panose="020B0604020202020204" pitchFamily="34" charset="0"/>
              <a:buChar char="•"/>
            </a:pPr>
            <a:endParaRPr lang="en-US" altLang="ko-KR" sz="100" dirty="0" smtClean="0"/>
          </a:p>
          <a:p>
            <a:pPr marL="342900" lvl="1" indent="-342900">
              <a:spcBef>
                <a:spcPts val="600"/>
              </a:spcBef>
              <a:spcAft>
                <a:spcPts val="600"/>
              </a:spcAft>
              <a:buFont typeface="Arial" panose="020B0604020202020204" pitchFamily="34" charset="0"/>
              <a:buChar char="•"/>
            </a:pPr>
            <a:endParaRPr lang="en-US" altLang="ko-KR" sz="500" dirty="0" smtClean="0"/>
          </a:p>
          <a:p>
            <a:pPr marL="685800" lvl="2" indent="-342900">
              <a:spcBef>
                <a:spcPts val="0"/>
              </a:spcBef>
              <a:spcAft>
                <a:spcPts val="600"/>
              </a:spcAft>
              <a:buFont typeface="Arial" panose="020B0604020202020204" pitchFamily="34" charset="0"/>
              <a:buChar char="•"/>
            </a:pPr>
            <a:endParaRPr lang="en-US" altLang="ko-KR" sz="1400" dirty="0"/>
          </a:p>
          <a:p>
            <a:pPr marL="342900" lvl="2" indent="-342900">
              <a:spcBef>
                <a:spcPts val="600"/>
              </a:spcBef>
              <a:spcAft>
                <a:spcPts val="600"/>
              </a:spcAft>
              <a:buFont typeface="Arial" panose="020B0604020202020204" pitchFamily="34" charset="0"/>
              <a:buChar char="•"/>
            </a:pPr>
            <a:r>
              <a:rPr lang="en-US" altLang="ko-KR" sz="1600" dirty="0"/>
              <a:t>1-octet message ID (</a:t>
            </a:r>
            <a:r>
              <a:rPr lang="en-US" altLang="ko-KR" sz="1600" dirty="0" smtClean="0"/>
              <a:t>0x22: </a:t>
            </a:r>
            <a:r>
              <a:rPr lang="en-US" altLang="ko-KR" sz="1600" dirty="0" smtClean="0">
                <a:sym typeface="Wingdings" panose="05000000000000000000" pitchFamily="2" charset="2"/>
              </a:rPr>
              <a:t>PUBLIC-ADV-RESP)</a:t>
            </a:r>
            <a:endParaRPr lang="en-US" altLang="ko-KR" sz="1600" dirty="0"/>
          </a:p>
          <a:p>
            <a:pPr marL="342900" lvl="2" indent="-342900">
              <a:spcBef>
                <a:spcPts val="600"/>
              </a:spcBef>
              <a:spcAft>
                <a:spcPts val="600"/>
              </a:spcAft>
              <a:buFont typeface="Arial" panose="020B0604020202020204" pitchFamily="34" charset="0"/>
              <a:buChar char="•"/>
            </a:pPr>
            <a:r>
              <a:rPr lang="en-US" altLang="ko-KR" sz="1600" dirty="0">
                <a:solidFill>
                  <a:srgbClr val="FF0000"/>
                </a:solidFill>
              </a:rPr>
              <a:t>3-octet Advertiser Address known from PUBLIC-ADV-POLL - destination address</a:t>
            </a:r>
          </a:p>
          <a:p>
            <a:pPr marL="342900" lvl="2" indent="-342900">
              <a:spcBef>
                <a:spcPts val="600"/>
              </a:spcBef>
              <a:spcAft>
                <a:spcPts val="600"/>
              </a:spcAft>
              <a:buFont typeface="Arial" panose="020B0604020202020204" pitchFamily="34" charset="0"/>
              <a:buChar char="•"/>
            </a:pPr>
            <a:r>
              <a:rPr lang="en-US" altLang="ko-KR" sz="1600" dirty="0">
                <a:solidFill>
                  <a:srgbClr val="FF0000"/>
                </a:solidFill>
              </a:rPr>
              <a:t>2-octet Responder Address generated by a responder – source address</a:t>
            </a:r>
          </a:p>
          <a:p>
            <a:pPr marL="342900" lvl="2" indent="-342900">
              <a:spcBef>
                <a:spcPts val="600"/>
              </a:spcBef>
              <a:spcAft>
                <a:spcPts val="600"/>
              </a:spcAft>
              <a:buFont typeface="Arial" panose="020B0604020202020204" pitchFamily="34" charset="0"/>
              <a:buChar char="•"/>
            </a:pPr>
            <a:r>
              <a:rPr lang="en-US" altLang="ko-KR" sz="1600" dirty="0"/>
              <a:t>1-octed message control, setting the following message content</a:t>
            </a:r>
          </a:p>
          <a:p>
            <a:pPr lvl="1">
              <a:spcBef>
                <a:spcPts val="600"/>
              </a:spcBef>
              <a:spcAft>
                <a:spcPts val="600"/>
              </a:spcAft>
              <a:buFont typeface="Arial" panose="020B0604020202020204" pitchFamily="34" charset="0"/>
              <a:buChar char="•"/>
            </a:pPr>
            <a:r>
              <a:rPr lang="en-US" altLang="ko-KR" sz="1400" dirty="0"/>
              <a:t>0x00 (Setup Request): </a:t>
            </a:r>
            <a:r>
              <a:rPr lang="en-US" altLang="ko-KR" sz="1400" dirty="0" err="1"/>
              <a:t>MessageContent</a:t>
            </a:r>
            <a:r>
              <a:rPr lang="en-US" altLang="ko-KR" sz="1400" dirty="0"/>
              <a:t> = [</a:t>
            </a:r>
            <a:r>
              <a:rPr lang="en-US" altLang="ko-KR" sz="1400" dirty="0" err="1"/>
              <a:t>NBChannelSelect</a:t>
            </a:r>
            <a:r>
              <a:rPr lang="en-US" altLang="ko-KR" sz="1400" dirty="0"/>
              <a:t>[2] + </a:t>
            </a:r>
            <a:r>
              <a:rPr lang="en-US" altLang="ko-KR" sz="1400" dirty="0" err="1"/>
              <a:t>UWBPhyCfg</a:t>
            </a:r>
            <a:r>
              <a:rPr lang="en-US" altLang="ko-KR" sz="1400" dirty="0"/>
              <a:t>[3] + </a:t>
            </a:r>
            <a:r>
              <a:rPr lang="en-US" altLang="ko-KR" sz="1400" dirty="0" err="1"/>
              <a:t>UWBMACfg</a:t>
            </a:r>
            <a:r>
              <a:rPr lang="en-US" altLang="ko-KR" sz="1400" dirty="0"/>
              <a:t>[2] + </a:t>
            </a:r>
            <a:r>
              <a:rPr lang="en-US" altLang="ko-KR" sz="1400" dirty="0" err="1"/>
              <a:t>NBPHYCfg</a:t>
            </a:r>
            <a:r>
              <a:rPr lang="en-US" altLang="ko-KR" sz="1400" dirty="0"/>
              <a:t>[1] + </a:t>
            </a:r>
            <a:r>
              <a:rPr lang="en-US" altLang="ko-KR" sz="1400" dirty="0" err="1"/>
              <a:t>NBMACCfg</a:t>
            </a:r>
            <a:r>
              <a:rPr lang="en-US" altLang="ko-KR" sz="1400" dirty="0"/>
              <a:t>[7]</a:t>
            </a:r>
          </a:p>
          <a:p>
            <a:pPr marL="342900" lvl="2" indent="-342900">
              <a:spcBef>
                <a:spcPts val="600"/>
              </a:spcBef>
              <a:spcAft>
                <a:spcPts val="600"/>
              </a:spcAft>
              <a:buFont typeface="Arial" panose="020B0604020202020204" pitchFamily="34" charset="0"/>
              <a:buChar char="•"/>
            </a:pPr>
            <a:r>
              <a:rPr lang="en-US" altLang="ko-KR" sz="1600" dirty="0"/>
              <a:t>2-octet CRC16</a:t>
            </a:r>
          </a:p>
        </p:txBody>
      </p:sp>
      <p:sp>
        <p:nvSpPr>
          <p:cNvPr id="4" name="Date Placeholder 3">
            <a:extLst>
              <a:ext uri="{FF2B5EF4-FFF2-40B4-BE49-F238E27FC236}">
                <a16:creationId xmlns:a16="http://schemas.microsoft.com/office/drawing/2014/main" xmlns="" id="{6BCA5B0A-C4D1-8244-8572-33FD6DC9CCCF}"/>
              </a:ext>
            </a:extLst>
          </p:cNvPr>
          <p:cNvSpPr>
            <a:spLocks noGrp="1"/>
          </p:cNvSpPr>
          <p:nvPr>
            <p:ph type="dt" sz="half" idx="10"/>
          </p:nvPr>
        </p:nvSpPr>
        <p:spPr/>
        <p:txBody>
          <a:bodyPr/>
          <a:lstStyle/>
          <a:p>
            <a:r>
              <a:rPr lang="de-DE" altLang="en-US" dirty="0"/>
              <a:t>May 2023</a:t>
            </a:r>
            <a:endParaRPr lang="en-US" altLang="en-US" dirty="0"/>
          </a:p>
        </p:txBody>
      </p:sp>
      <p:sp>
        <p:nvSpPr>
          <p:cNvPr id="5" name="Footer Placeholder 4">
            <a:extLst>
              <a:ext uri="{FF2B5EF4-FFF2-40B4-BE49-F238E27FC236}">
                <a16:creationId xmlns:a16="http://schemas.microsoft.com/office/drawing/2014/main" xmlns="" id="{BAEDE3A1-68AA-EE43-90C8-13A79EDB3133}"/>
              </a:ext>
            </a:extLst>
          </p:cNvPr>
          <p:cNvSpPr>
            <a:spLocks noGrp="1"/>
          </p:cNvSpPr>
          <p:nvPr>
            <p:ph type="ftr" sz="quarter" idx="11"/>
          </p:nvPr>
        </p:nvSpPr>
        <p:spPr/>
        <p:txBody>
          <a:bodyPr/>
          <a:lstStyle/>
          <a:p>
            <a:r>
              <a:rPr lang="en-US" altLang="en-US" dirty="0" err="1" smtClean="0"/>
              <a:t>Hongwon</a:t>
            </a:r>
            <a:r>
              <a:rPr lang="en-US" altLang="en-US" dirty="0"/>
              <a:t> </a:t>
            </a:r>
            <a:r>
              <a:rPr lang="en-US" altLang="en-US" dirty="0" smtClean="0"/>
              <a:t>Lee </a:t>
            </a:r>
            <a:r>
              <a:rPr lang="en-US" altLang="en-US" dirty="0"/>
              <a:t>et al. (LG Electronics)</a:t>
            </a:r>
          </a:p>
        </p:txBody>
      </p:sp>
      <p:sp>
        <p:nvSpPr>
          <p:cNvPr id="6" name="Slide Number Placeholder 5">
            <a:extLst>
              <a:ext uri="{FF2B5EF4-FFF2-40B4-BE49-F238E27FC236}">
                <a16:creationId xmlns:a16="http://schemas.microsoft.com/office/drawing/2014/main" xmlns=""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9</a:t>
            </a:fld>
            <a:endParaRPr lang="en-US" altLang="en-US" dirty="0"/>
          </a:p>
        </p:txBody>
      </p:sp>
      <p:sp>
        <p:nvSpPr>
          <p:cNvPr id="7" name="Title 1">
            <a:extLst>
              <a:ext uri="{FF2B5EF4-FFF2-40B4-BE49-F238E27FC236}">
                <a16:creationId xmlns:a16="http://schemas.microsoft.com/office/drawing/2014/main" xmlns="" id="{467C9B24-E7E8-8547-A1D0-E2535767BF70}"/>
              </a:ext>
            </a:extLst>
          </p:cNvPr>
          <p:cNvSpPr txBox="1">
            <a:spLocks/>
          </p:cNvSpPr>
          <p:nvPr/>
        </p:nvSpPr>
        <p:spPr bwMode="auto">
          <a:xfrm>
            <a:off x="685800" y="685800"/>
            <a:ext cx="78486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sz="2400" dirty="0"/>
              <a:t>Proposed advertisement packet format – PUBLIC-ADV-RESP</a:t>
            </a:r>
          </a:p>
        </p:txBody>
      </p:sp>
      <p:sp>
        <p:nvSpPr>
          <p:cNvPr id="12" name="모서리가 둥근 직사각형 11"/>
          <p:cNvSpPr/>
          <p:nvPr/>
        </p:nvSpPr>
        <p:spPr bwMode="auto">
          <a:xfrm>
            <a:off x="495300" y="1352550"/>
            <a:ext cx="3009900" cy="366480"/>
          </a:xfrm>
          <a:prstGeom prst="roundRect">
            <a:avLst/>
          </a:prstGeom>
          <a:noFill/>
          <a:ln w="127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241567519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151002</TotalTime>
  <Words>1463</Words>
  <Application>Microsoft Office PowerPoint</Application>
  <PresentationFormat>화면 슬라이드 쇼(4:3)</PresentationFormat>
  <Paragraphs>222</Paragraphs>
  <Slides>17</Slides>
  <Notes>0</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17</vt:i4>
      </vt:variant>
    </vt:vector>
  </HeadingPairs>
  <TitlesOfParts>
    <vt:vector size="23" baseType="lpstr">
      <vt:lpstr>굴림</vt:lpstr>
      <vt:lpstr>Arial</vt:lpstr>
      <vt:lpstr>Calibri</vt:lpstr>
      <vt:lpstr>Times New Roman</vt:lpstr>
      <vt:lpstr>Wingdings</vt:lpstr>
      <vt:lpstr>Office Theme</vt:lpstr>
      <vt:lpstr>PowerPoint 프레젠테이션</vt:lpstr>
      <vt:lpstr>PowerPoint 프레젠테이션</vt:lpstr>
      <vt:lpstr>Related Contributions</vt:lpstr>
      <vt:lpstr>PowerPoint 프레젠테이션</vt:lpstr>
      <vt:lpstr>PowerPoint 프레젠테이션</vt:lpstr>
      <vt:lpstr>Recap: Native Discovery Concept [1][2]</vt:lpstr>
      <vt:lpstr>PowerPoint 프레젠테이션</vt:lpstr>
      <vt:lpstr>PowerPoint 프레젠테이션</vt:lpstr>
      <vt:lpstr>PowerPoint 프레젠테이션</vt:lpstr>
      <vt:lpstr>PowerPoint 프레젠테이션</vt:lpstr>
      <vt:lpstr>PowerPoint 프레젠테이션</vt:lpstr>
      <vt:lpstr>References</vt:lpstr>
      <vt:lpstr>Appendix: Advertising Poll (MsgCtl=0x00) [3]</vt:lpstr>
      <vt:lpstr>Appendix: Advertising Response (MsgCtl=0x00) [3]</vt:lpstr>
      <vt:lpstr>Appendix: Start of Ranging (MsgCtl=0x00) [3]</vt:lpstr>
      <vt:lpstr>PowerPoint 프레젠테이션</vt:lpstr>
      <vt:lpstr>PowerPoint 프레젠테이션</vt:lpstr>
    </vt:vector>
  </TitlesOfParts>
  <Manager/>
  <Company>Apple</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Alexander Krebs</dc:creator>
  <cp:keywords/>
  <dc:description>&lt;doc#&gt;</dc:description>
  <cp:lastModifiedBy>이홍원/책임연구원/미래기술센터 C&amp;M표준(연)IoT커넥티비티표준Task(hongwon.lee@lge.com)</cp:lastModifiedBy>
  <cp:revision>1128</cp:revision>
  <cp:lastPrinted>1998-02-10T13:28:06Z</cp:lastPrinted>
  <dcterms:created xsi:type="dcterms:W3CDTF">2021-07-16T20:39:58Z</dcterms:created>
  <dcterms:modified xsi:type="dcterms:W3CDTF">2023-05-17T16:17:02Z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