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258" r:id="rId3"/>
    <p:sldId id="271" r:id="rId4"/>
    <p:sldId id="327" r:id="rId5"/>
    <p:sldId id="329" r:id="rId6"/>
    <p:sldId id="318" r:id="rId7"/>
    <p:sldId id="334" r:id="rId8"/>
    <p:sldId id="335" r:id="rId9"/>
    <p:sldId id="337" r:id="rId10"/>
    <p:sldId id="338" r:id="rId11"/>
    <p:sldId id="331" r:id="rId12"/>
    <p:sldId id="333" r:id="rId13"/>
    <p:sldId id="339" r:id="rId14"/>
    <p:sldId id="340" r:id="rId15"/>
    <p:sldId id="341" r:id="rId16"/>
    <p:sldId id="336" r:id="rId17"/>
    <p:sldId id="33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27"/>
            <p14:sldId id="329"/>
            <p14:sldId id="318"/>
            <p14:sldId id="334"/>
            <p14:sldId id="335"/>
            <p14:sldId id="337"/>
            <p14:sldId id="338"/>
            <p14:sldId id="331"/>
            <p14:sldId id="333"/>
            <p14:sldId id="339"/>
            <p14:sldId id="340"/>
            <p14:sldId id="341"/>
            <p14:sldId id="336"/>
            <p14:sldId id="33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6E7E8"/>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4"/>
    <p:restoredTop sz="95915"/>
  </p:normalViewPr>
  <p:slideViewPr>
    <p:cSldViewPr>
      <p:cViewPr varScale="1">
        <p:scale>
          <a:sx n="113" d="100"/>
          <a:sy n="113" d="100"/>
        </p:scale>
        <p:origin x="1950" y="84"/>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378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802.15-&lt;15-22-0064-00-04ab&gt;</a:t>
            </a:r>
          </a:p>
        </p:txBody>
      </p:sp>
      <p:sp>
        <p:nvSpPr>
          <p:cNvPr id="2051" name="Rectangle 3">
            <a:extLst>
              <a:ext uri="{FF2B5EF4-FFF2-40B4-BE49-F238E27FC236}">
                <a16:creationId xmlns=""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068423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8" name="Footer Placeholder 7">
            <a:extLst>
              <a:ext uri="{FF2B5EF4-FFF2-40B4-BE49-F238E27FC236}">
                <a16:creationId xmlns=""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9" name="Slide Number Placeholder 8">
            <a:extLst>
              <a:ext uri="{FF2B5EF4-FFF2-40B4-BE49-F238E27FC236}">
                <a16:creationId xmlns=""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4" name="Footer Placeholder 3">
            <a:extLst>
              <a:ext uri="{FF2B5EF4-FFF2-40B4-BE49-F238E27FC236}">
                <a16:creationId xmlns=""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5" name="Slide Number Placeholder 4">
            <a:extLst>
              <a:ext uri="{FF2B5EF4-FFF2-40B4-BE49-F238E27FC236}">
                <a16:creationId xmlns=""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3" name="Footer Placeholder 2">
            <a:extLst>
              <a:ext uri="{FF2B5EF4-FFF2-40B4-BE49-F238E27FC236}">
                <a16:creationId xmlns=""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4" name="Slide Number Placeholder 3">
            <a:extLst>
              <a:ext uri="{FF2B5EF4-FFF2-40B4-BE49-F238E27FC236}">
                <a16:creationId xmlns=""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dirty="0"/>
              <a:t>Slide </a:t>
            </a:r>
            <a:fld id="{D63F0650-F2B3-6741-A45C-FCE309717EFE}" type="slidenum">
              <a:rPr lang="en-US" altLang="en-US"/>
              <a:pPr/>
              <a:t>‹#›</a:t>
            </a:fld>
            <a:endParaRPr lang="en-US" altLang="en-US" dirty="0"/>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a:t>
            </a:r>
            <a:r>
              <a:rPr lang="de-DE" altLang="en-US" dirty="0" smtClean="0"/>
              <a:t>2023</a:t>
            </a:r>
            <a:endParaRPr lang="en-US" altLang="en-US" dirty="0"/>
          </a:p>
        </p:txBody>
      </p:sp>
      <p:sp>
        <p:nvSpPr>
          <p:cNvPr id="1029" name="Rectangle 5">
            <a:extLst>
              <a:ext uri="{FF2B5EF4-FFF2-40B4-BE49-F238E27FC236}">
                <a16:creationId xmlns=""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smtClean="0"/>
              <a:t>Hongwon</a:t>
            </a:r>
            <a:r>
              <a:rPr lang="en-US" altLang="en-US" dirty="0" smtClean="0"/>
              <a:t> Lee et al. (LG Electronics)</a:t>
            </a:r>
            <a:endParaRPr lang="en-US" altLang="en-US" dirty="0"/>
          </a:p>
        </p:txBody>
      </p:sp>
      <p:sp>
        <p:nvSpPr>
          <p:cNvPr id="1030" name="Rectangle 6">
            <a:extLst>
              <a:ext uri="{FF2B5EF4-FFF2-40B4-BE49-F238E27FC236}">
                <a16:creationId xmlns=""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smtClean="0">
                <a:solidFill>
                  <a:schemeClr val="tx1"/>
                </a:solidFill>
                <a:effectLst/>
                <a:latin typeface="Times New Roman" panose="02020603050405020304" pitchFamily="18" charset="0"/>
                <a:ea typeface="+mn-ea"/>
                <a:cs typeface="+mn-cs"/>
              </a:rPr>
              <a:t>15-23-0249-00-04ab</a:t>
            </a:r>
            <a:r>
              <a:rPr lang="en-US" altLang="en-US" sz="1400" b="1" dirty="0"/>
              <a:t>&gt;</a:t>
            </a:r>
          </a:p>
        </p:txBody>
      </p:sp>
      <p:sp>
        <p:nvSpPr>
          <p:cNvPr id="1032" name="Line 8">
            <a:extLst>
              <a:ext uri="{FF2B5EF4-FFF2-40B4-BE49-F238E27FC236}">
                <a16:creationId xmlns=""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 xmlns:a16="http://schemas.microsoft.com/office/drawing/2014/main" id="{F0D0F26C-6B68-D64B-ABFD-559C7369AAFF}"/>
              </a:ext>
            </a:extLst>
          </p:cNvPr>
          <p:cNvSpPr>
            <a:spLocks noChangeArrowheads="1"/>
          </p:cNvSpPr>
          <p:nvPr/>
        </p:nvSpPr>
        <p:spPr bwMode="auto">
          <a:xfrm>
            <a:off x="685800" y="6475413"/>
            <a:ext cx="3352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smtClean="0"/>
              <a:t>Public advertisement for NBA-MMS-UWB native discovery</a:t>
            </a:r>
            <a:endParaRPr lang="en-US" altLang="en-US" dirty="0"/>
          </a:p>
        </p:txBody>
      </p:sp>
      <p:sp>
        <p:nvSpPr>
          <p:cNvPr id="1034" name="Line 10">
            <a:extLst>
              <a:ext uri="{FF2B5EF4-FFF2-40B4-BE49-F238E27FC236}">
                <a16:creationId xmlns=""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luetooth.com/specifications/specs/core-specification-5-4/" TargetMode="External"/><Relationship Id="rId2" Type="http://schemas.openxmlformats.org/officeDocument/2006/relationships/hyperlink" Target="https://groups.firaconsortium.org/wg/Technical/document/242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dirty="0" smtClean="0"/>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Hongwon</a:t>
            </a:r>
            <a:r>
              <a:rPr lang="en-US" altLang="en-US" dirty="0" smtClean="0"/>
              <a:t> Lee et al. (LG Electronics)</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[Public </a:t>
            </a:r>
            <a:r>
              <a:rPr lang="en-US" altLang="en-US" sz="1600" dirty="0"/>
              <a:t>advertisement </a:t>
            </a:r>
            <a:r>
              <a:rPr lang="en-US" altLang="en-US" sz="1600" dirty="0" smtClean="0"/>
              <a:t>for NBA-MMS-UWB </a:t>
            </a:r>
            <a:r>
              <a:rPr lang="en-US" altLang="en-US" sz="1600" dirty="0"/>
              <a:t>n</a:t>
            </a:r>
            <a:r>
              <a:rPr lang="en-US" altLang="en-US" sz="1600" dirty="0" smtClean="0"/>
              <a:t>ative discovery]</a:t>
            </a:r>
            <a:r>
              <a:rPr lang="en-US" altLang="en-US" sz="1600" dirty="0"/>
              <a:t>	</a:t>
            </a:r>
          </a:p>
          <a:p>
            <a:r>
              <a:rPr lang="en-US" altLang="en-US" sz="1600" b="1" dirty="0"/>
              <a:t>Date Submitted: </a:t>
            </a:r>
            <a:r>
              <a:rPr lang="en-US" altLang="en-US" sz="1600" dirty="0" smtClean="0"/>
              <a:t>[May, 2023]</a:t>
            </a:r>
            <a:r>
              <a:rPr lang="en-US" altLang="en-US" sz="1600" dirty="0"/>
              <a:t>	</a:t>
            </a:r>
          </a:p>
          <a:p>
            <a:r>
              <a:rPr lang="en-US" altLang="en-US" sz="1600" b="1" dirty="0"/>
              <a:t>Source:</a:t>
            </a:r>
            <a:r>
              <a:rPr lang="en-US" altLang="en-US" sz="1600" dirty="0"/>
              <a:t> </a:t>
            </a:r>
            <a:r>
              <a:rPr lang="en-US" altLang="en-US" sz="1600" dirty="0" smtClean="0"/>
              <a:t>[</a:t>
            </a:r>
            <a:r>
              <a:rPr lang="en-US" altLang="en-US" sz="1600" dirty="0" err="1" smtClean="0"/>
              <a:t>Hongwon</a:t>
            </a:r>
            <a:r>
              <a:rPr lang="en-US" altLang="en-US" sz="1600" dirty="0" smtClean="0"/>
              <a:t> Lee, </a:t>
            </a:r>
            <a:r>
              <a:rPr lang="en-US" altLang="en-US" sz="1600" dirty="0" err="1" smtClean="0"/>
              <a:t>Insun</a:t>
            </a:r>
            <a:r>
              <a:rPr lang="en-US" altLang="en-US" sz="1600" dirty="0" smtClean="0"/>
              <a:t> Jang, Jinsoo Choi, </a:t>
            </a:r>
            <a:r>
              <a:rPr lang="en-US" altLang="en-US" sz="1600" dirty="0" err="1" smtClean="0"/>
              <a:t>Hangyu</a:t>
            </a:r>
            <a:r>
              <a:rPr lang="en-US" altLang="en-US" sz="1600" dirty="0" smtClean="0"/>
              <a:t> Cho(</a:t>
            </a:r>
            <a:r>
              <a:rPr lang="en-US" altLang="ko-KR" sz="1600" dirty="0">
                <a:solidFill>
                  <a:srgbClr val="000000"/>
                </a:solidFill>
                <a:ea typeface="굴림" charset="-127"/>
                <a:cs typeface="Times New Roman" pitchFamily="18" charset="0"/>
              </a:rPr>
              <a:t>LG Electronics</a:t>
            </a:r>
            <a:r>
              <a:rPr lang="en-US" altLang="en-US" sz="1600" dirty="0" smtClean="0"/>
              <a:t>)]</a:t>
            </a:r>
            <a:endParaRPr lang="en-US" altLang="en-US" sz="1600" dirty="0"/>
          </a:p>
          <a:p>
            <a:r>
              <a:rPr lang="en-US" altLang="en-US" sz="1600" b="1" dirty="0"/>
              <a:t>Email: </a:t>
            </a:r>
            <a:r>
              <a:rPr lang="en-US" altLang="en-US" sz="1600" dirty="0" smtClean="0"/>
              <a:t>hongwon.lee@</a:t>
            </a:r>
            <a:r>
              <a:rPr lang="en-US" altLang="en-US" sz="100" dirty="0" smtClean="0"/>
              <a:t> </a:t>
            </a:r>
            <a:r>
              <a:rPr lang="en-US" altLang="en-US" sz="1600" dirty="0" smtClean="0"/>
              <a:t>lge.com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a:t>
            </a:r>
            <a:r>
              <a:rPr lang="en-US" altLang="en-US" sz="1600" dirty="0" smtClean="0"/>
              <a:t>[]</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[Public advertisement for NBA-MMS-UWB native discovery to support various use cases]</a:t>
            </a:r>
            <a:endParaRPr lang="en-US" altLang="en-US" sz="1600" dirty="0"/>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19200"/>
            <a:ext cx="8305800" cy="49530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00" dirty="0" smtClean="0"/>
          </a:p>
          <a:p>
            <a:pPr marL="342900" lvl="1" indent="-342900">
              <a:spcBef>
                <a:spcPts val="600"/>
              </a:spcBef>
              <a:spcAft>
                <a:spcPts val="600"/>
              </a:spcAft>
              <a:buFont typeface="Arial" panose="020B0604020202020204" pitchFamily="34" charset="0"/>
              <a:buChar char="•"/>
            </a:pPr>
            <a:endParaRPr lang="en-US" altLang="ko-KR" sz="500" dirty="0" smtClean="0"/>
          </a:p>
          <a:p>
            <a:pPr marL="685800" lvl="2" indent="-342900">
              <a:spcBef>
                <a:spcPts val="0"/>
              </a:spcBef>
              <a:spcAft>
                <a:spcPts val="600"/>
              </a:spcAft>
              <a:buFont typeface="Arial" panose="020B0604020202020204" pitchFamily="34" charset="0"/>
              <a:buChar char="•"/>
            </a:pPr>
            <a:endParaRPr lang="en-US" altLang="ko-KR" sz="1400" dirty="0"/>
          </a:p>
          <a:p>
            <a:pPr>
              <a:spcBef>
                <a:spcPts val="600"/>
              </a:spcBef>
              <a:spcAft>
                <a:spcPts val="600"/>
              </a:spcAft>
              <a:buFont typeface="Arial" panose="020B0604020202020204" pitchFamily="34" charset="0"/>
              <a:buChar char="•"/>
            </a:pPr>
            <a:r>
              <a:rPr lang="en-US" altLang="ko-KR" sz="1800" dirty="0"/>
              <a:t>PSDU (24 octets)</a:t>
            </a:r>
          </a:p>
          <a:p>
            <a:pPr lvl="1">
              <a:spcBef>
                <a:spcPts val="600"/>
              </a:spcBef>
              <a:spcAft>
                <a:spcPts val="600"/>
              </a:spcAft>
              <a:buFont typeface="Arial" panose="020B0604020202020204" pitchFamily="34" charset="0"/>
              <a:buChar char="•"/>
            </a:pPr>
            <a:r>
              <a:rPr lang="en-US" altLang="ko-KR" sz="1400" dirty="0"/>
              <a:t>1-octet message ID (</a:t>
            </a:r>
            <a:r>
              <a:rPr lang="en-US" altLang="ko-KR" sz="1400" dirty="0" smtClean="0">
                <a:solidFill>
                  <a:srgbClr val="FF0000"/>
                </a:solidFill>
              </a:rPr>
              <a:t>0x10</a:t>
            </a:r>
            <a:r>
              <a:rPr lang="en-US" altLang="ko-KR" sz="1400" dirty="0" smtClean="0"/>
              <a:t>)</a:t>
            </a:r>
            <a:endParaRPr lang="en-US" altLang="ko-KR" sz="1400" dirty="0"/>
          </a:p>
          <a:p>
            <a:pPr lvl="1">
              <a:spcBef>
                <a:spcPts val="600"/>
              </a:spcBef>
              <a:spcAft>
                <a:spcPts val="600"/>
              </a:spcAft>
              <a:buFont typeface="Arial" panose="020B0604020202020204" pitchFamily="34" charset="0"/>
              <a:buChar char="•"/>
            </a:pPr>
            <a:r>
              <a:rPr lang="en-US" altLang="ko-KR" sz="1400" dirty="0">
                <a:solidFill>
                  <a:srgbClr val="FF0000"/>
                </a:solidFill>
              </a:rPr>
              <a:t>3-octet Advertiser </a:t>
            </a:r>
            <a:r>
              <a:rPr lang="en-US" altLang="ko-KR" sz="1400" dirty="0" smtClean="0">
                <a:solidFill>
                  <a:srgbClr val="FF0000"/>
                </a:solidFill>
              </a:rPr>
              <a:t>Address received from ADV-RESP2</a:t>
            </a:r>
            <a:endParaRPr lang="en-US" altLang="ko-KR" sz="1400" dirty="0">
              <a:solidFill>
                <a:srgbClr val="FF0000"/>
              </a:solidFill>
            </a:endParaRPr>
          </a:p>
          <a:p>
            <a:pPr lvl="1">
              <a:spcBef>
                <a:spcPts val="600"/>
              </a:spcBef>
              <a:spcAft>
                <a:spcPts val="600"/>
              </a:spcAft>
              <a:buFont typeface="Arial" panose="020B0604020202020204" pitchFamily="34" charset="0"/>
              <a:buChar char="•"/>
            </a:pPr>
            <a:r>
              <a:rPr lang="en-US" altLang="ko-KR" sz="1400" dirty="0" smtClean="0"/>
              <a:t>1-octed </a:t>
            </a:r>
            <a:r>
              <a:rPr lang="en-US" altLang="ko-KR" sz="1400" dirty="0"/>
              <a:t>message control, setting the following message content</a:t>
            </a:r>
          </a:p>
          <a:p>
            <a:pPr lvl="2">
              <a:spcBef>
                <a:spcPts val="600"/>
              </a:spcBef>
              <a:spcAft>
                <a:spcPts val="600"/>
              </a:spcAft>
              <a:buFont typeface="Arial" panose="020B0604020202020204" pitchFamily="34" charset="0"/>
              <a:buChar char="•"/>
            </a:pPr>
            <a:r>
              <a:rPr lang="en-US" altLang="ko-KR" sz="1000" dirty="0"/>
              <a:t>0x01 (Setup): same fields as ADV-RESP, but prepended by </a:t>
            </a:r>
            <a:r>
              <a:rPr lang="en-US" altLang="ko-KR" sz="1000" dirty="0" err="1"/>
              <a:t>TimeOffset</a:t>
            </a:r>
            <a:r>
              <a:rPr lang="en-US" altLang="ko-KR" sz="1000" dirty="0"/>
              <a:t>[2] and </a:t>
            </a:r>
            <a:r>
              <a:rPr lang="en-US" altLang="ko-KR" sz="1000" dirty="0" err="1"/>
              <a:t>ChannelSeed</a:t>
            </a:r>
            <a:r>
              <a:rPr lang="en-US" altLang="ko-KR" sz="1000" dirty="0"/>
              <a:t>[1]</a:t>
            </a:r>
          </a:p>
          <a:p>
            <a:pPr lvl="2">
              <a:spcBef>
                <a:spcPts val="600"/>
              </a:spcBef>
              <a:spcAft>
                <a:spcPts val="600"/>
              </a:spcAft>
              <a:buFont typeface="Arial" panose="020B0604020202020204" pitchFamily="34" charset="0"/>
              <a:buChar char="•"/>
            </a:pPr>
            <a:r>
              <a:rPr lang="en-US" altLang="ko-KR" sz="1000" dirty="0" err="1"/>
              <a:t>TimeOffset</a:t>
            </a:r>
            <a:r>
              <a:rPr lang="en-US" altLang="ko-KR" sz="1000" dirty="0"/>
              <a:t> is 0-65535us from end of SOR to beginning of first ranging block (POLL)</a:t>
            </a:r>
          </a:p>
          <a:p>
            <a:pPr lvl="2">
              <a:spcBef>
                <a:spcPts val="600"/>
              </a:spcBef>
              <a:spcAft>
                <a:spcPts val="600"/>
              </a:spcAft>
              <a:buFont typeface="Arial" panose="020B0604020202020204" pitchFamily="34" charset="0"/>
              <a:buChar char="•"/>
            </a:pPr>
            <a:r>
              <a:rPr lang="en-US" altLang="ko-KR" sz="1000" dirty="0" err="1"/>
              <a:t>ChannelSeed</a:t>
            </a:r>
            <a:r>
              <a:rPr lang="en-US" altLang="ko-KR" sz="1000" dirty="0"/>
              <a:t> initializes channel switching function</a:t>
            </a:r>
          </a:p>
          <a:p>
            <a:pPr lvl="1">
              <a:spcBef>
                <a:spcPts val="600"/>
              </a:spcBef>
              <a:spcAft>
                <a:spcPts val="600"/>
              </a:spcAft>
              <a:buFont typeface="Arial" panose="020B0604020202020204" pitchFamily="34" charset="0"/>
              <a:buChar char="•"/>
            </a:pPr>
            <a:r>
              <a:rPr lang="en-US" altLang="ko-KR" sz="1400" dirty="0"/>
              <a:t>2-octet </a:t>
            </a:r>
            <a:r>
              <a:rPr lang="en-US" altLang="ko-KR" sz="1400" dirty="0" smtClean="0"/>
              <a:t>CRC16</a:t>
            </a:r>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10</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smtClean="0"/>
              <a:t>Proposed advertisement packet format – SOR2</a:t>
            </a:r>
            <a:endParaRPr lang="en-US" sz="2400" dirty="0"/>
          </a:p>
        </p:txBody>
      </p:sp>
      <p:pic>
        <p:nvPicPr>
          <p:cNvPr id="10" name="그림 9"/>
          <p:cNvPicPr>
            <a:picLocks noChangeAspect="1"/>
          </p:cNvPicPr>
          <p:nvPr/>
        </p:nvPicPr>
        <p:blipFill>
          <a:blip r:embed="rId2"/>
          <a:stretch>
            <a:fillRect/>
          </a:stretch>
        </p:blipFill>
        <p:spPr>
          <a:xfrm>
            <a:off x="777240" y="1280794"/>
            <a:ext cx="7757120" cy="1279525"/>
          </a:xfrm>
          <a:prstGeom prst="rect">
            <a:avLst/>
          </a:prstGeom>
        </p:spPr>
      </p:pic>
      <p:sp>
        <p:nvSpPr>
          <p:cNvPr id="12" name="모서리가 둥근 직사각형 11"/>
          <p:cNvSpPr/>
          <p:nvPr/>
        </p:nvSpPr>
        <p:spPr bwMode="auto">
          <a:xfrm>
            <a:off x="816864" y="1398018"/>
            <a:ext cx="2459736" cy="357630"/>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108161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11</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Summary</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19200"/>
            <a:ext cx="8001000" cy="4953000"/>
          </a:xfrm>
        </p:spPr>
        <p:txBody>
          <a:bodyPr/>
          <a:lstStyle/>
          <a:p>
            <a:pPr marL="0" lvl="1" indent="0">
              <a:spcBef>
                <a:spcPts val="600"/>
              </a:spcBef>
              <a:spcAft>
                <a:spcPts val="600"/>
              </a:spcAft>
              <a:buNone/>
            </a:pPr>
            <a:r>
              <a:rPr lang="en-US" altLang="ko-KR" sz="1800" dirty="0" smtClean="0"/>
              <a:t>In NBA-MMS-UWB native discovery, we think both private and public(non-private) advertisement methods are needed to support</a:t>
            </a:r>
          </a:p>
          <a:p>
            <a:pPr marL="0" lvl="1" indent="0">
              <a:spcBef>
                <a:spcPts val="600"/>
              </a:spcBef>
              <a:spcAft>
                <a:spcPts val="600"/>
              </a:spcAft>
              <a:buNone/>
            </a:pPr>
            <a:r>
              <a:rPr lang="en-US" altLang="ko-KR" sz="1800" dirty="0" smtClean="0"/>
              <a:t>Private advertisement is </a:t>
            </a:r>
            <a:r>
              <a:rPr lang="en-US" altLang="ko-KR" sz="1800" dirty="0"/>
              <a:t>good method to protect device fingerprint like information owned by a person</a:t>
            </a:r>
          </a:p>
          <a:p>
            <a:pPr marL="0" lvl="1" indent="0">
              <a:spcBef>
                <a:spcPts val="600"/>
              </a:spcBef>
              <a:spcAft>
                <a:spcPts val="600"/>
              </a:spcAft>
              <a:buNone/>
            </a:pPr>
            <a:r>
              <a:rPr lang="en-US" altLang="ko-KR" sz="1800" dirty="0" smtClean="0"/>
              <a:t>For public use case like mobile payment, public(non-private) advertisement method shall be supported as well because everybody wants to know information in the below:</a:t>
            </a:r>
          </a:p>
          <a:p>
            <a:pPr marL="342900" lvl="1" indent="-342900">
              <a:spcBef>
                <a:spcPts val="600"/>
              </a:spcBef>
              <a:spcAft>
                <a:spcPts val="600"/>
              </a:spcAft>
              <a:buFont typeface="Arial" panose="020B0604020202020204" pitchFamily="34" charset="0"/>
              <a:buChar char="•"/>
            </a:pPr>
            <a:r>
              <a:rPr lang="en-US" altLang="ko-KR" sz="1800" dirty="0"/>
              <a:t>To discover device which supports proper service intended by an initiator</a:t>
            </a:r>
          </a:p>
          <a:p>
            <a:pPr marL="342900" lvl="1" indent="-342900">
              <a:spcBef>
                <a:spcPts val="600"/>
              </a:spcBef>
              <a:spcAft>
                <a:spcPts val="600"/>
              </a:spcAft>
              <a:buFont typeface="Arial" panose="020B0604020202020204" pitchFamily="34" charset="0"/>
              <a:buChar char="•"/>
            </a:pPr>
            <a:r>
              <a:rPr lang="en-US" altLang="ko-KR" sz="1800" dirty="0"/>
              <a:t>To discover device which intents to join a service which is </a:t>
            </a:r>
            <a:r>
              <a:rPr lang="en-US" altLang="ko-KR" sz="1800" dirty="0" smtClean="0"/>
              <a:t>announced</a:t>
            </a:r>
          </a:p>
          <a:p>
            <a:pPr marL="0" lvl="1" indent="0">
              <a:spcBef>
                <a:spcPts val="600"/>
              </a:spcBef>
              <a:spcAft>
                <a:spcPts val="600"/>
              </a:spcAft>
              <a:buNone/>
            </a:pPr>
            <a:r>
              <a:rPr lang="en-US" altLang="ko-KR" sz="1800" dirty="0" smtClean="0"/>
              <a:t>In this proposal, public(non-private) advertisement option which are ADV-POLL2, ADV-RESP2 and SOR2 including random address and random delay to avoid collision in crowded environment is proposed</a:t>
            </a:r>
            <a:endParaRPr lang="en-US" altLang="ko-KR" sz="1800" dirty="0"/>
          </a:p>
          <a:p>
            <a:pPr marL="0" lvl="1" indent="0">
              <a:spcBef>
                <a:spcPts val="600"/>
              </a:spcBef>
              <a:spcAft>
                <a:spcPts val="600"/>
              </a:spcAft>
              <a:buNone/>
            </a:pPr>
            <a:endParaRPr lang="en-US" altLang="ko-KR" sz="1800" dirty="0"/>
          </a:p>
        </p:txBody>
      </p:sp>
    </p:spTree>
    <p:extLst>
      <p:ext uri="{BB962C8B-B14F-4D97-AF65-F5344CB8AC3E}">
        <p14:creationId xmlns:p14="http://schemas.microsoft.com/office/powerpoint/2010/main" val="3347839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a:t>
            </a:r>
            <a:r>
              <a:rPr lang="en-US" sz="1800" dirty="0" smtClean="0"/>
              <a:t>A. </a:t>
            </a:r>
            <a:r>
              <a:rPr lang="en-US" sz="1800" dirty="0" err="1" smtClean="0"/>
              <a:t>Kreb</a:t>
            </a:r>
            <a:r>
              <a:rPr lang="en-US" sz="1800" dirty="0" smtClean="0"/>
              <a:t> </a:t>
            </a:r>
            <a:r>
              <a:rPr lang="en-US" altLang="ko-KR" sz="1800" dirty="0" smtClean="0"/>
              <a:t>et </a:t>
            </a:r>
            <a:r>
              <a:rPr lang="en-US" altLang="ko-KR" sz="1800" dirty="0"/>
              <a:t>al., </a:t>
            </a:r>
            <a:r>
              <a:rPr lang="en-US" altLang="ko-KR" sz="1800" dirty="0" smtClean="0"/>
              <a:t>“NBA-MMS-UWB </a:t>
            </a:r>
            <a:r>
              <a:rPr lang="en-US" altLang="en-US" sz="1800" dirty="0" smtClean="0">
                <a:solidFill>
                  <a:schemeClr val="tx2"/>
                </a:solidFill>
              </a:rPr>
              <a:t>Native Discovery Concept</a:t>
            </a:r>
            <a:r>
              <a:rPr lang="en-US" altLang="en-US" sz="1800" dirty="0" smtClean="0"/>
              <a:t>”, 15-23-0033-02-04ab.</a:t>
            </a:r>
          </a:p>
          <a:p>
            <a:pPr marL="0" indent="0">
              <a:spcBef>
                <a:spcPts val="600"/>
              </a:spcBef>
              <a:spcAft>
                <a:spcPts val="600"/>
              </a:spcAft>
              <a:buNone/>
            </a:pPr>
            <a:r>
              <a:rPr lang="en-US" sz="1800" dirty="0" smtClean="0"/>
              <a:t>[2</a:t>
            </a:r>
            <a:r>
              <a:rPr lang="en-US" sz="1800" dirty="0"/>
              <a:t>] </a:t>
            </a:r>
            <a:r>
              <a:rPr lang="en-US" altLang="ko-KR" sz="1800" dirty="0"/>
              <a:t>A. </a:t>
            </a:r>
            <a:r>
              <a:rPr lang="en-US" altLang="ko-KR" sz="1800" dirty="0" err="1"/>
              <a:t>Kreb</a:t>
            </a:r>
            <a:r>
              <a:rPr lang="en-US" altLang="ko-KR" sz="1800" dirty="0"/>
              <a:t> et al., </a:t>
            </a:r>
            <a:r>
              <a:rPr lang="en-US" altLang="ko-KR" sz="1800" dirty="0" smtClean="0"/>
              <a:t>“</a:t>
            </a:r>
            <a:r>
              <a:rPr lang="en-US" altLang="ko-KR" sz="1800" dirty="0"/>
              <a:t>NBA-MMS-UWB ranging text proposal for 15.4ab TFD</a:t>
            </a:r>
            <a:r>
              <a:rPr lang="en-US" altLang="en-US" sz="1800" dirty="0" smtClean="0"/>
              <a:t>”, 15-22-0381-02-04ab.</a:t>
            </a:r>
          </a:p>
          <a:p>
            <a:pPr marL="0" indent="0">
              <a:spcBef>
                <a:spcPts val="600"/>
              </a:spcBef>
              <a:spcAft>
                <a:spcPts val="600"/>
              </a:spcAft>
              <a:buNone/>
            </a:pPr>
            <a:r>
              <a:rPr lang="en-US" altLang="en-US" sz="1800" dirty="0" smtClean="0"/>
              <a:t>[3] </a:t>
            </a:r>
            <a:r>
              <a:rPr lang="en-US" altLang="en-US" sz="1800" dirty="0" err="1" smtClean="0"/>
              <a:t>A.Kreb</a:t>
            </a:r>
            <a:r>
              <a:rPr lang="en-US" altLang="en-US" sz="1800" dirty="0" smtClean="0"/>
              <a:t> et al., “NBA-MMS-UWB compressed </a:t>
            </a:r>
            <a:r>
              <a:rPr lang="en-US" altLang="en-US" sz="1800" dirty="0" err="1" smtClean="0"/>
              <a:t>psdu</a:t>
            </a:r>
            <a:r>
              <a:rPr lang="en-US" altLang="en-US" sz="1800" dirty="0" smtClean="0"/>
              <a:t> details”, 15-23-0xxx-0x-04ab.</a:t>
            </a:r>
          </a:p>
          <a:p>
            <a:pPr marL="0" lvl="0" indent="0">
              <a:spcBef>
                <a:spcPts val="600"/>
              </a:spcBef>
              <a:spcAft>
                <a:spcPts val="600"/>
              </a:spcAft>
              <a:buNone/>
            </a:pPr>
            <a:r>
              <a:rPr lang="en-US" sz="1800" dirty="0" smtClean="0"/>
              <a:t>[4] </a:t>
            </a:r>
            <a:r>
              <a:rPr lang="en-US" sz="1800" dirty="0" err="1"/>
              <a:t>FiRa</a:t>
            </a:r>
            <a:r>
              <a:rPr lang="en-US" sz="1800" dirty="0"/>
              <a:t> Consortium Bluetooth Low Energy OOB Channel Technical Specification </a:t>
            </a:r>
            <a:r>
              <a:rPr lang="en-US" sz="1800" dirty="0" smtClean="0"/>
              <a:t>v1.0.0.docx, </a:t>
            </a:r>
            <a:r>
              <a:rPr lang="en-US" sz="1800" dirty="0" smtClean="0">
                <a:hlinkClick r:id="rId2"/>
              </a:rPr>
              <a:t>https</a:t>
            </a:r>
            <a:r>
              <a:rPr lang="en-US" sz="1800" dirty="0">
                <a:hlinkClick r:id="rId2"/>
              </a:rPr>
              <a:t>://</a:t>
            </a:r>
            <a:r>
              <a:rPr lang="en-US" sz="1800" dirty="0" smtClean="0">
                <a:hlinkClick r:id="rId2"/>
              </a:rPr>
              <a:t>groups.firaconsortium.org/wg/Technical/document/2424</a:t>
            </a:r>
            <a:r>
              <a:rPr lang="en-US" sz="1800" dirty="0" smtClean="0"/>
              <a:t>.</a:t>
            </a:r>
          </a:p>
          <a:p>
            <a:pPr marL="0" lvl="0" indent="0">
              <a:spcBef>
                <a:spcPts val="600"/>
              </a:spcBef>
              <a:spcAft>
                <a:spcPts val="600"/>
              </a:spcAft>
              <a:buNone/>
            </a:pPr>
            <a:r>
              <a:rPr lang="en-US" sz="1800" dirty="0" smtClean="0"/>
              <a:t>[5] </a:t>
            </a:r>
            <a:r>
              <a:rPr lang="en-US" altLang="ko-KR" sz="1800" dirty="0"/>
              <a:t>Bluetooth Core Specification </a:t>
            </a:r>
            <a:r>
              <a:rPr lang="en-US" altLang="ko-KR" sz="1800" dirty="0" smtClean="0"/>
              <a:t>5.4, </a:t>
            </a:r>
            <a:r>
              <a:rPr lang="en-US" altLang="ko-KR" sz="1800" dirty="0" err="1" smtClean="0"/>
              <a:t>Vol</a:t>
            </a:r>
            <a:r>
              <a:rPr lang="en-US" altLang="ko-KR" sz="1800" dirty="0" smtClean="0"/>
              <a:t> 6, Part B, </a:t>
            </a:r>
            <a:r>
              <a:rPr lang="en-US" altLang="ko-KR" sz="1800" u="sng" dirty="0" smtClean="0">
                <a:hlinkClick r:id="rId3"/>
              </a:rPr>
              <a:t>https</a:t>
            </a:r>
            <a:r>
              <a:rPr lang="en-US" altLang="ko-KR" sz="1800" u="sng" dirty="0">
                <a:hlinkClick r:id="rId3"/>
              </a:rPr>
              <a:t>://www.bluetooth.com/specifications/specs/core-specification-5-4</a:t>
            </a:r>
            <a:r>
              <a:rPr lang="en-US" altLang="ko-KR" sz="1800" u="sng" dirty="0" smtClean="0">
                <a:hlinkClick r:id="rId3"/>
              </a:rPr>
              <a:t>/</a:t>
            </a:r>
            <a:r>
              <a:rPr lang="en-US" altLang="ko-KR" sz="1800" dirty="0" smtClean="0"/>
              <a:t>.</a:t>
            </a:r>
            <a:endParaRPr lang="ko-KR" altLang="ko-KR" sz="1800"/>
          </a:p>
          <a:p>
            <a:pPr marL="0" indent="0">
              <a:spcBef>
                <a:spcPts val="600"/>
              </a:spcBef>
              <a:spcAft>
                <a:spcPts val="600"/>
              </a:spcAft>
              <a:buNone/>
            </a:pPr>
            <a:endParaRPr lang="en-US" sz="1800" dirty="0" smtClean="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1166440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sz="2800" dirty="0" smtClean="0"/>
              <a:t>Appendix: </a:t>
            </a:r>
            <a:r>
              <a:rPr lang="en-US" altLang="ko-KR" sz="2800" dirty="0"/>
              <a:t>Advertising Poll (</a:t>
            </a:r>
            <a:r>
              <a:rPr lang="en-US" altLang="ko-KR" sz="2800" dirty="0" err="1"/>
              <a:t>MsgCtl</a:t>
            </a:r>
            <a:r>
              <a:rPr lang="en-US" altLang="ko-KR" sz="2800" dirty="0"/>
              <a:t>=0x00</a:t>
            </a:r>
            <a:r>
              <a:rPr lang="en-US" altLang="ko-KR" sz="2800" dirty="0" smtClean="0"/>
              <a:t>) [3]</a:t>
            </a:r>
            <a:endParaRPr lang="en-US" sz="28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
        <p:nvSpPr>
          <p:cNvPr id="12"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PSDU content</a:t>
            </a:r>
          </a:p>
          <a:p>
            <a:pPr lvl="1">
              <a:spcBef>
                <a:spcPts val="600"/>
              </a:spcBef>
              <a:spcAft>
                <a:spcPts val="600"/>
              </a:spcAft>
              <a:buFont typeface="Arial" panose="020B0604020202020204" pitchFamily="34" charset="0"/>
              <a:buChar char="•"/>
            </a:pPr>
            <a:r>
              <a:rPr lang="en-US" sz="1400" dirty="0"/>
              <a:t>1-octet message ID (0x01: ”ADV-POLL”)</a:t>
            </a:r>
          </a:p>
          <a:p>
            <a:pPr lvl="1">
              <a:spcBef>
                <a:spcPts val="600"/>
              </a:spcBef>
              <a:spcAft>
                <a:spcPts val="600"/>
              </a:spcAft>
              <a:buFont typeface="Arial" panose="020B0604020202020204" pitchFamily="34" charset="0"/>
              <a:buChar char="•"/>
            </a:pPr>
            <a:r>
              <a:rPr lang="en-US" sz="1400" dirty="0"/>
              <a:t>3-octet private address + 3-byte private salt</a:t>
            </a:r>
          </a:p>
          <a:p>
            <a:pPr lvl="1">
              <a:spcBef>
                <a:spcPts val="600"/>
              </a:spcBef>
              <a:spcAft>
                <a:spcPts val="600"/>
              </a:spcAft>
              <a:buFont typeface="Arial" panose="020B0604020202020204" pitchFamily="34" charset="0"/>
              <a:buChar char="•"/>
            </a:pPr>
            <a:r>
              <a:rPr lang="en-US" sz="1400" dirty="0"/>
              <a:t>1-octed message control, setting the following message content</a:t>
            </a:r>
          </a:p>
          <a:p>
            <a:pPr lvl="2">
              <a:spcBef>
                <a:spcPts val="600"/>
              </a:spcBef>
              <a:spcAft>
                <a:spcPts val="600"/>
              </a:spcAft>
              <a:buFont typeface="Arial" panose="020B0604020202020204" pitchFamily="34" charset="0"/>
              <a:buChar char="•"/>
            </a:pPr>
            <a:r>
              <a:rPr lang="en-US" sz="1000" dirty="0"/>
              <a:t>0x00: </a:t>
            </a:r>
            <a:r>
              <a:rPr lang="en-US" sz="1000" dirty="0" err="1"/>
              <a:t>MessageContent</a:t>
            </a:r>
            <a:r>
              <a:rPr lang="en-US" sz="1000" dirty="0"/>
              <a:t> = Len[</a:t>
            </a:r>
            <a:r>
              <a:rPr lang="en-US" sz="1000" dirty="0" err="1"/>
              <a:t>SupportedMessageControlList</a:t>
            </a:r>
            <a:r>
              <a:rPr lang="en-US" sz="1000" dirty="0"/>
              <a:t>] and </a:t>
            </a:r>
            <a:r>
              <a:rPr lang="en-US" sz="1000" dirty="0" err="1"/>
              <a:t>SupportedMessageControlList</a:t>
            </a:r>
            <a:r>
              <a:rPr lang="en-US" sz="1000" dirty="0"/>
              <a:t>=[0x00]</a:t>
            </a:r>
          </a:p>
          <a:p>
            <a:pPr lvl="1">
              <a:spcBef>
                <a:spcPts val="600"/>
              </a:spcBef>
              <a:spcAft>
                <a:spcPts val="600"/>
              </a:spcAft>
              <a:buFont typeface="Arial" panose="020B0604020202020204" pitchFamily="34" charset="0"/>
              <a:buChar char="•"/>
            </a:pPr>
            <a:r>
              <a:rPr lang="en-US" sz="14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pic>
        <p:nvPicPr>
          <p:cNvPr id="13" name="Picture 10">
            <a:extLst>
              <a:ext uri="{FF2B5EF4-FFF2-40B4-BE49-F238E27FC236}">
                <a16:creationId xmlns="" xmlns:a16="http://schemas.microsoft.com/office/drawing/2014/main" id="{C05E4379-C63A-AAD6-3A0E-111C22876AE0}"/>
              </a:ext>
            </a:extLst>
          </p:cNvPr>
          <p:cNvPicPr>
            <a:picLocks noChangeAspect="1"/>
          </p:cNvPicPr>
          <p:nvPr/>
        </p:nvPicPr>
        <p:blipFill>
          <a:blip r:embed="rId2"/>
          <a:stretch>
            <a:fillRect/>
          </a:stretch>
        </p:blipFill>
        <p:spPr>
          <a:xfrm>
            <a:off x="1676400" y="4419600"/>
            <a:ext cx="5791200" cy="1206500"/>
          </a:xfrm>
          <a:prstGeom prst="rect">
            <a:avLst/>
          </a:prstGeom>
        </p:spPr>
      </p:pic>
    </p:spTree>
    <p:extLst>
      <p:ext uri="{BB962C8B-B14F-4D97-AF65-F5344CB8AC3E}">
        <p14:creationId xmlns:p14="http://schemas.microsoft.com/office/powerpoint/2010/main" val="1757591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sz="2800" dirty="0"/>
              <a:t>Appendix: Advertising Response (</a:t>
            </a:r>
            <a:r>
              <a:rPr lang="en-US" sz="2800" dirty="0" err="1"/>
              <a:t>MsgCtl</a:t>
            </a:r>
            <a:r>
              <a:rPr lang="en-US" sz="2800" dirty="0"/>
              <a:t>=0x00</a:t>
            </a:r>
            <a:r>
              <a:rPr lang="en-US" sz="2800" dirty="0" smtClean="0"/>
              <a:t>) </a:t>
            </a:r>
            <a:r>
              <a:rPr lang="en-US" altLang="ko-KR" sz="2800" dirty="0"/>
              <a:t>[3]</a:t>
            </a:r>
            <a:endParaRPr lang="en-US" sz="28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PSDU content</a:t>
            </a:r>
          </a:p>
          <a:p>
            <a:pPr lvl="1">
              <a:spcBef>
                <a:spcPts val="600"/>
              </a:spcBef>
              <a:spcAft>
                <a:spcPts val="600"/>
              </a:spcAft>
              <a:buFont typeface="Arial" panose="020B0604020202020204" pitchFamily="34" charset="0"/>
              <a:buChar char="•"/>
            </a:pPr>
            <a:r>
              <a:rPr lang="en-US" sz="1400" dirty="0"/>
              <a:t>1-octet message ID (0x02: “ADV-RESP”)</a:t>
            </a:r>
          </a:p>
          <a:p>
            <a:pPr lvl="1">
              <a:spcBef>
                <a:spcPts val="600"/>
              </a:spcBef>
              <a:spcAft>
                <a:spcPts val="600"/>
              </a:spcAft>
              <a:buFont typeface="Arial" panose="020B0604020202020204" pitchFamily="34" charset="0"/>
              <a:buChar char="•"/>
            </a:pPr>
            <a:r>
              <a:rPr lang="en-US" sz="1400" dirty="0"/>
              <a:t>3-octet private address (</a:t>
            </a:r>
            <a:r>
              <a:rPr lang="en-US" sz="1400" dirty="0" err="1"/>
              <a:t>PrivateSalt</a:t>
            </a:r>
            <a:r>
              <a:rPr lang="en-US" sz="1400" dirty="0"/>
              <a:t> known from ADV-POLL)</a:t>
            </a:r>
          </a:p>
          <a:p>
            <a:pPr lvl="1">
              <a:spcBef>
                <a:spcPts val="600"/>
              </a:spcBef>
              <a:spcAft>
                <a:spcPts val="600"/>
              </a:spcAft>
              <a:buFont typeface="Arial" panose="020B0604020202020204" pitchFamily="34" charset="0"/>
              <a:buChar char="•"/>
            </a:pPr>
            <a:r>
              <a:rPr lang="en-US" sz="1400" dirty="0"/>
              <a:t>1-octed message control, setting the following message content</a:t>
            </a:r>
          </a:p>
          <a:p>
            <a:pPr lvl="2">
              <a:spcBef>
                <a:spcPts val="600"/>
              </a:spcBef>
              <a:spcAft>
                <a:spcPts val="600"/>
              </a:spcAft>
              <a:buFont typeface="Arial" panose="020B0604020202020204" pitchFamily="34" charset="0"/>
              <a:buChar char="•"/>
            </a:pPr>
            <a:r>
              <a:rPr lang="en-US" sz="1000" dirty="0"/>
              <a:t>0x00 (Setup Request): Responder requests set of MMS ranging parameters</a:t>
            </a:r>
            <a:endParaRPr lang="en-US" sz="600" dirty="0"/>
          </a:p>
          <a:p>
            <a:pPr lvl="1">
              <a:spcBef>
                <a:spcPts val="600"/>
              </a:spcBef>
              <a:spcAft>
                <a:spcPts val="600"/>
              </a:spcAft>
              <a:buFont typeface="Arial" panose="020B0604020202020204" pitchFamily="34" charset="0"/>
              <a:buChar char="•"/>
            </a:pPr>
            <a:r>
              <a:rPr lang="en-US" sz="14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pic>
        <p:nvPicPr>
          <p:cNvPr id="11" name="Picture 13">
            <a:extLst>
              <a:ext uri="{FF2B5EF4-FFF2-40B4-BE49-F238E27FC236}">
                <a16:creationId xmlns="" xmlns:a16="http://schemas.microsoft.com/office/drawing/2014/main" id="{FD9388CF-F253-71E0-7C1C-6650A3905C22}"/>
              </a:ext>
            </a:extLst>
          </p:cNvPr>
          <p:cNvPicPr>
            <a:picLocks noChangeAspect="1"/>
          </p:cNvPicPr>
          <p:nvPr/>
        </p:nvPicPr>
        <p:blipFill>
          <a:blip r:embed="rId2"/>
          <a:stretch>
            <a:fillRect/>
          </a:stretch>
        </p:blipFill>
        <p:spPr>
          <a:xfrm>
            <a:off x="685800" y="4801588"/>
            <a:ext cx="7924800" cy="1029899"/>
          </a:xfrm>
          <a:prstGeom prst="rect">
            <a:avLst/>
          </a:prstGeom>
        </p:spPr>
      </p:pic>
    </p:spTree>
    <p:extLst>
      <p:ext uri="{BB962C8B-B14F-4D97-AF65-F5344CB8AC3E}">
        <p14:creationId xmlns:p14="http://schemas.microsoft.com/office/powerpoint/2010/main" val="2787842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sz="2800" dirty="0"/>
              <a:t>Appendix: Start of </a:t>
            </a:r>
            <a:r>
              <a:rPr lang="en-US" sz="2800" dirty="0" smtClean="0"/>
              <a:t>Ranging</a:t>
            </a:r>
            <a:r>
              <a:rPr lang="en-US" altLang="ko-KR" sz="2800" dirty="0"/>
              <a:t> (</a:t>
            </a:r>
            <a:r>
              <a:rPr lang="en-US" altLang="ko-KR" sz="2800" dirty="0" err="1"/>
              <a:t>MsgCtl</a:t>
            </a:r>
            <a:r>
              <a:rPr lang="en-US" altLang="ko-KR" sz="2800" dirty="0"/>
              <a:t>=0x00</a:t>
            </a:r>
            <a:r>
              <a:rPr lang="en-US" altLang="ko-KR" sz="2800" dirty="0" smtClean="0"/>
              <a:t>) </a:t>
            </a:r>
            <a:r>
              <a:rPr lang="en-US" altLang="ko-KR" sz="2800" dirty="0"/>
              <a:t>[3]</a:t>
            </a:r>
            <a:endParaRPr lang="en-US" sz="28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sp>
        <p:nvSpPr>
          <p:cNvPr id="1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PSDU content</a:t>
            </a:r>
          </a:p>
          <a:p>
            <a:pPr lvl="1">
              <a:spcBef>
                <a:spcPts val="600"/>
              </a:spcBef>
              <a:spcAft>
                <a:spcPts val="600"/>
              </a:spcAft>
              <a:buFont typeface="Arial" panose="020B0604020202020204" pitchFamily="34" charset="0"/>
              <a:buChar char="•"/>
            </a:pPr>
            <a:r>
              <a:rPr lang="en-US" sz="1400" dirty="0"/>
              <a:t>1-octet message ID (0x03: “SOR”)</a:t>
            </a:r>
          </a:p>
          <a:p>
            <a:pPr lvl="1">
              <a:spcBef>
                <a:spcPts val="600"/>
              </a:spcBef>
              <a:spcAft>
                <a:spcPts val="600"/>
              </a:spcAft>
              <a:buFont typeface="Arial" panose="020B0604020202020204" pitchFamily="34" charset="0"/>
              <a:buChar char="•"/>
            </a:pPr>
            <a:r>
              <a:rPr lang="en-US" sz="1400" dirty="0"/>
              <a:t>3-octet private address (</a:t>
            </a:r>
            <a:r>
              <a:rPr lang="en-US" sz="1400" dirty="0" err="1"/>
              <a:t>PrivateSalt</a:t>
            </a:r>
            <a:r>
              <a:rPr lang="en-US" sz="1400" dirty="0"/>
              <a:t> known from ADV-POLL)</a:t>
            </a:r>
          </a:p>
          <a:p>
            <a:pPr lvl="1">
              <a:spcBef>
                <a:spcPts val="600"/>
              </a:spcBef>
              <a:spcAft>
                <a:spcPts val="600"/>
              </a:spcAft>
              <a:buFont typeface="Arial" panose="020B0604020202020204" pitchFamily="34" charset="0"/>
              <a:buChar char="•"/>
            </a:pPr>
            <a:r>
              <a:rPr lang="en-US" sz="1400" dirty="0"/>
              <a:t>1-octed message control, setting the following message content</a:t>
            </a:r>
          </a:p>
          <a:p>
            <a:pPr lvl="2">
              <a:spcBef>
                <a:spcPts val="600"/>
              </a:spcBef>
              <a:spcAft>
                <a:spcPts val="600"/>
              </a:spcAft>
              <a:buFont typeface="Arial" panose="020B0604020202020204" pitchFamily="34" charset="0"/>
              <a:buChar char="•"/>
            </a:pPr>
            <a:r>
              <a:rPr lang="en-US" sz="1000" dirty="0"/>
              <a:t>0x00 (Setup Response): Initiator sets full set of MMS configuration parameters (same fields as ADV-RESP)</a:t>
            </a:r>
          </a:p>
          <a:p>
            <a:pPr lvl="2">
              <a:spcBef>
                <a:spcPts val="600"/>
              </a:spcBef>
              <a:spcAft>
                <a:spcPts val="600"/>
              </a:spcAft>
              <a:buFont typeface="Arial" panose="020B0604020202020204" pitchFamily="34" charset="0"/>
              <a:buChar char="•"/>
            </a:pPr>
            <a:r>
              <a:rPr lang="en-US" sz="1000" dirty="0"/>
              <a:t>Time Offset from end of SOR to beginning of first ranging block</a:t>
            </a:r>
          </a:p>
          <a:p>
            <a:pPr lvl="2">
              <a:spcBef>
                <a:spcPts val="600"/>
              </a:spcBef>
              <a:spcAft>
                <a:spcPts val="600"/>
              </a:spcAft>
              <a:buFont typeface="Arial" panose="020B0604020202020204" pitchFamily="34" charset="0"/>
              <a:buChar char="•"/>
            </a:pPr>
            <a:r>
              <a:rPr lang="en-US" sz="1000" dirty="0"/>
              <a:t>Channel Seed initializes channel switching function</a:t>
            </a:r>
          </a:p>
          <a:p>
            <a:pPr lvl="1">
              <a:spcBef>
                <a:spcPts val="600"/>
              </a:spcBef>
              <a:spcAft>
                <a:spcPts val="600"/>
              </a:spcAft>
              <a:buFont typeface="Arial" panose="020B0604020202020204" pitchFamily="34" charset="0"/>
              <a:buChar char="•"/>
            </a:pPr>
            <a:r>
              <a:rPr lang="en-US" sz="14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pic>
        <p:nvPicPr>
          <p:cNvPr id="14" name="Picture 10">
            <a:extLst>
              <a:ext uri="{FF2B5EF4-FFF2-40B4-BE49-F238E27FC236}">
                <a16:creationId xmlns="" xmlns:a16="http://schemas.microsoft.com/office/drawing/2014/main" id="{6519FA4F-8B5C-3D5B-F927-DD3CE69FD73A}"/>
              </a:ext>
            </a:extLst>
          </p:cNvPr>
          <p:cNvPicPr>
            <a:picLocks noChangeAspect="1"/>
          </p:cNvPicPr>
          <p:nvPr/>
        </p:nvPicPr>
        <p:blipFill>
          <a:blip r:embed="rId2"/>
          <a:stretch>
            <a:fillRect/>
          </a:stretch>
        </p:blipFill>
        <p:spPr>
          <a:xfrm>
            <a:off x="533400" y="5105401"/>
            <a:ext cx="7924800" cy="808652"/>
          </a:xfrm>
          <a:prstGeom prst="rect">
            <a:avLst/>
          </a:prstGeom>
        </p:spPr>
      </p:pic>
      <p:sp>
        <p:nvSpPr>
          <p:cNvPr id="15" name="Rectangle 11">
            <a:extLst>
              <a:ext uri="{FF2B5EF4-FFF2-40B4-BE49-F238E27FC236}">
                <a16:creationId xmlns="" xmlns:a16="http://schemas.microsoft.com/office/drawing/2014/main" id="{8B1AAE9D-F3CE-7BAA-BC0C-211E379CB984}"/>
              </a:ext>
            </a:extLst>
          </p:cNvPr>
          <p:cNvSpPr/>
          <p:nvPr/>
        </p:nvSpPr>
        <p:spPr bwMode="auto">
          <a:xfrm>
            <a:off x="4344988" y="4918012"/>
            <a:ext cx="3579812" cy="1101788"/>
          </a:xfrm>
          <a:prstGeom prst="rect">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6" name="TextBox 15">
            <a:extLst>
              <a:ext uri="{FF2B5EF4-FFF2-40B4-BE49-F238E27FC236}">
                <a16:creationId xmlns="" xmlns:a16="http://schemas.microsoft.com/office/drawing/2014/main" id="{A2E2A87D-5CBE-0860-4E0E-9514936249A0}"/>
              </a:ext>
            </a:extLst>
          </p:cNvPr>
          <p:cNvSpPr txBox="1"/>
          <p:nvPr/>
        </p:nvSpPr>
        <p:spPr>
          <a:xfrm>
            <a:off x="5802392" y="4614496"/>
            <a:ext cx="2165080" cy="276999"/>
          </a:xfrm>
          <a:prstGeom prst="rect">
            <a:avLst/>
          </a:prstGeom>
          <a:noFill/>
        </p:spPr>
        <p:txBody>
          <a:bodyPr wrap="none" rtlCol="0">
            <a:spAutoFit/>
          </a:bodyPr>
          <a:lstStyle/>
          <a:p>
            <a:r>
              <a:rPr lang="en-US" dirty="0">
                <a:latin typeface="+mn-lt"/>
              </a:rPr>
              <a:t>Same fields as in ADV-RESP</a:t>
            </a:r>
          </a:p>
        </p:txBody>
      </p:sp>
    </p:spTree>
    <p:extLst>
      <p:ext uri="{BB962C8B-B14F-4D97-AF65-F5344CB8AC3E}">
        <p14:creationId xmlns:p14="http://schemas.microsoft.com/office/powerpoint/2010/main" val="28368383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16</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ko-KR" sz="2800" dirty="0" smtClean="0"/>
              <a:t>Appendix</a:t>
            </a:r>
            <a:r>
              <a:rPr lang="en-US" sz="2800" dirty="0" smtClean="0"/>
              <a:t>: </a:t>
            </a:r>
            <a:r>
              <a:rPr lang="en-US" altLang="ko-KR" sz="2800" dirty="0" smtClean="0"/>
              <a:t>Discovery Channels for NB [1]</a:t>
            </a:r>
            <a:endParaRPr lang="en-US" sz="2800" dirty="0"/>
          </a:p>
        </p:txBody>
      </p:sp>
      <p:sp>
        <p:nvSpPr>
          <p:cNvPr id="13"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r>
              <a:rPr lang="en-US" altLang="ko-KR" sz="1800" dirty="0"/>
              <a:t>Both native discovery and channel usage coordination use discovery channel for NB</a:t>
            </a:r>
          </a:p>
          <a:p>
            <a:pPr>
              <a:spcBef>
                <a:spcPts val="600"/>
              </a:spcBef>
              <a:spcAft>
                <a:spcPts val="600"/>
              </a:spcAft>
              <a:buFont typeface="Arial" panose="020B0604020202020204" pitchFamily="34" charset="0"/>
              <a:buChar char="•"/>
            </a:pPr>
            <a:r>
              <a:rPr lang="en-US" altLang="ko-KR" sz="1800" dirty="0"/>
              <a:t>2 possible NB channels in UNII-3 non-overlapping with 802.11</a:t>
            </a:r>
          </a:p>
          <a:p>
            <a:pPr marL="804863" lvl="2" indent="-263525">
              <a:spcBef>
                <a:spcPts val="600"/>
              </a:spcBef>
              <a:spcAft>
                <a:spcPts val="600"/>
              </a:spcAft>
              <a:buFont typeface="Arial" panose="020B0604020202020204" pitchFamily="34" charset="0"/>
              <a:buChar char="•"/>
            </a:pPr>
            <a:r>
              <a:rPr lang="en-US" altLang="ko-KR" sz="1600" dirty="0"/>
              <a:t>Good candidate as default channel for discovery</a:t>
            </a:r>
          </a:p>
          <a:p>
            <a:pPr lvl="1">
              <a:spcBef>
                <a:spcPts val="600"/>
              </a:spcBef>
              <a:spcAft>
                <a:spcPts val="600"/>
              </a:spcAft>
              <a:buFont typeface="Arial" panose="020B0604020202020204" pitchFamily="34" charset="0"/>
              <a:buChar char="•"/>
            </a:pPr>
            <a:endParaRPr lang="en-US" altLang="ko-KR" sz="1800" dirty="0"/>
          </a:p>
          <a:p>
            <a:pPr lvl="1">
              <a:spcBef>
                <a:spcPts val="600"/>
              </a:spcBef>
              <a:spcAft>
                <a:spcPts val="600"/>
              </a:spcAft>
              <a:buFont typeface="Arial" panose="020B0604020202020204" pitchFamily="34" charset="0"/>
              <a:buChar char="•"/>
            </a:pPr>
            <a:endParaRPr lang="en-US" altLang="ko-KR" sz="1800" dirty="0" smtClean="0"/>
          </a:p>
          <a:p>
            <a:pPr lvl="1">
              <a:spcBef>
                <a:spcPts val="600"/>
              </a:spcBef>
              <a:spcAft>
                <a:spcPts val="600"/>
              </a:spcAft>
              <a:buFont typeface="Arial" panose="020B0604020202020204" pitchFamily="34" charset="0"/>
              <a:buChar char="•"/>
            </a:pPr>
            <a:endParaRPr lang="en-US" altLang="ko-KR" sz="1800" dirty="0"/>
          </a:p>
          <a:p>
            <a:pPr lvl="1">
              <a:spcBef>
                <a:spcPts val="600"/>
              </a:spcBef>
              <a:spcAft>
                <a:spcPts val="600"/>
              </a:spcAft>
              <a:buFont typeface="Arial" panose="020B0604020202020204" pitchFamily="34" charset="0"/>
              <a:buChar char="•"/>
            </a:pPr>
            <a:endParaRPr lang="en-US" altLang="ko-KR" sz="1800" dirty="0" smtClean="0"/>
          </a:p>
          <a:p>
            <a:pPr lvl="1">
              <a:spcBef>
                <a:spcPts val="600"/>
              </a:spcBef>
              <a:spcAft>
                <a:spcPts val="600"/>
              </a:spcAft>
              <a:buFont typeface="Arial" panose="020B0604020202020204" pitchFamily="34" charset="0"/>
              <a:buChar char="•"/>
            </a:pPr>
            <a:endParaRPr lang="en-US" altLang="ko-KR" sz="18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pic>
        <p:nvPicPr>
          <p:cNvPr id="14" name="Picture 7">
            <a:extLst>
              <a:ext uri="{FF2B5EF4-FFF2-40B4-BE49-F238E27FC236}">
                <a16:creationId xmlns="" xmlns:a16="http://schemas.microsoft.com/office/drawing/2014/main" id="{B8A9B796-5586-1D6E-B412-BFF660ABCCD4}"/>
              </a:ext>
            </a:extLst>
          </p:cNvPr>
          <p:cNvPicPr>
            <a:picLocks noChangeAspect="1"/>
          </p:cNvPicPr>
          <p:nvPr/>
        </p:nvPicPr>
        <p:blipFill>
          <a:blip r:embed="rId2"/>
          <a:stretch>
            <a:fillRect/>
          </a:stretch>
        </p:blipFill>
        <p:spPr>
          <a:xfrm>
            <a:off x="992188" y="2940340"/>
            <a:ext cx="6705600" cy="1894893"/>
          </a:xfrm>
          <a:prstGeom prst="rect">
            <a:avLst/>
          </a:prstGeom>
        </p:spPr>
      </p:pic>
      <p:sp>
        <p:nvSpPr>
          <p:cNvPr id="15" name="Oval 9">
            <a:extLst>
              <a:ext uri="{FF2B5EF4-FFF2-40B4-BE49-F238E27FC236}">
                <a16:creationId xmlns="" xmlns:a16="http://schemas.microsoft.com/office/drawing/2014/main" id="{42857E74-6B1F-A7C1-0789-655397FC1B10}"/>
              </a:ext>
            </a:extLst>
          </p:cNvPr>
          <p:cNvSpPr/>
          <p:nvPr/>
        </p:nvSpPr>
        <p:spPr bwMode="auto">
          <a:xfrm>
            <a:off x="3352800" y="3768433"/>
            <a:ext cx="1142999" cy="121761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x-non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565979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17</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Appendix; </a:t>
            </a:r>
            <a:r>
              <a:rPr lang="en-US" sz="2800" dirty="0" err="1" smtClean="0"/>
              <a:t>FiRa</a:t>
            </a:r>
            <a:r>
              <a:rPr lang="en-US" sz="2800" dirty="0" smtClean="0"/>
              <a:t> BLE OOB technical spec. summary</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marL="0" lvl="1" indent="0">
              <a:spcBef>
                <a:spcPts val="200"/>
              </a:spcBef>
              <a:spcAft>
                <a:spcPts val="600"/>
              </a:spcAft>
              <a:buNone/>
            </a:pPr>
            <a:r>
              <a:rPr lang="en-US" altLang="ko-KR" sz="1800" dirty="0" smtClean="0"/>
              <a:t>In BLE OOB Channel Technical Specification by </a:t>
            </a:r>
            <a:r>
              <a:rPr lang="en-US" altLang="ko-KR" sz="1800" dirty="0" err="1" smtClean="0"/>
              <a:t>FiRa</a:t>
            </a:r>
            <a:r>
              <a:rPr lang="en-US" altLang="ko-KR" sz="1800" dirty="0" smtClean="0"/>
              <a:t>, advertisement physical channel PDU type “ADV_IND” is used [4]</a:t>
            </a:r>
          </a:p>
          <a:p>
            <a:pPr marL="342900" lvl="1" indent="-342900">
              <a:spcBef>
                <a:spcPts val="200"/>
              </a:spcBef>
              <a:spcAft>
                <a:spcPts val="600"/>
              </a:spcAft>
              <a:buFont typeface="Arial" panose="020B0604020202020204" pitchFamily="34" charset="0"/>
              <a:buChar char="•"/>
            </a:pPr>
            <a:r>
              <a:rPr lang="en-US" altLang="ko-KR" sz="1800" dirty="0"/>
              <a:t>ADV_IND </a:t>
            </a:r>
            <a:r>
              <a:rPr lang="en-US" altLang="ko-KR" sz="1800" dirty="0" smtClean="0"/>
              <a:t>packet format is described in the below [5]</a:t>
            </a:r>
          </a:p>
          <a:p>
            <a:pPr marL="342900" lvl="1" indent="-342900">
              <a:spcBef>
                <a:spcPts val="200"/>
              </a:spcBef>
              <a:spcAft>
                <a:spcPts val="600"/>
              </a:spcAft>
              <a:buFont typeface="Arial" panose="020B0604020202020204" pitchFamily="34" charset="0"/>
              <a:buChar char="•"/>
            </a:pPr>
            <a:endParaRPr lang="en-US" altLang="ko-KR" sz="1800" dirty="0"/>
          </a:p>
          <a:p>
            <a:pPr marL="342900" lvl="1" indent="-342900">
              <a:spcBef>
                <a:spcPts val="200"/>
              </a:spcBef>
              <a:spcAft>
                <a:spcPts val="600"/>
              </a:spcAft>
              <a:buFont typeface="Arial" panose="020B0604020202020204" pitchFamily="34" charset="0"/>
              <a:buChar char="•"/>
            </a:pPr>
            <a:endParaRPr lang="en-US" altLang="ko-KR" sz="1800" dirty="0" smtClean="0"/>
          </a:p>
          <a:p>
            <a:pPr marL="342900" lvl="1" indent="-342900">
              <a:spcBef>
                <a:spcPts val="200"/>
              </a:spcBef>
              <a:spcAft>
                <a:spcPts val="600"/>
              </a:spcAft>
              <a:buFont typeface="Arial" panose="020B0604020202020204" pitchFamily="34" charset="0"/>
              <a:buChar char="•"/>
            </a:pPr>
            <a:endParaRPr lang="en-US" altLang="ko-KR" sz="1800" dirty="0"/>
          </a:p>
          <a:p>
            <a:pPr marL="685800" lvl="2" indent="-342900">
              <a:spcBef>
                <a:spcPts val="200"/>
              </a:spcBef>
              <a:spcAft>
                <a:spcPts val="600"/>
              </a:spcAft>
              <a:buFont typeface="Arial" panose="020B0604020202020204" pitchFamily="34" charset="0"/>
              <a:buChar char="•"/>
            </a:pPr>
            <a:r>
              <a:rPr lang="en-US" altLang="ko-KR" sz="1400" dirty="0" err="1" smtClean="0"/>
              <a:t>AdvA</a:t>
            </a:r>
            <a:r>
              <a:rPr lang="en-US" altLang="ko-KR" sz="1400" dirty="0" smtClean="0"/>
              <a:t> field shall contains the advertiser’s public address or random address</a:t>
            </a:r>
          </a:p>
          <a:p>
            <a:pPr marL="685800" lvl="2" indent="-342900">
              <a:spcBef>
                <a:spcPts val="200"/>
              </a:spcBef>
              <a:spcAft>
                <a:spcPts val="600"/>
              </a:spcAft>
              <a:buFont typeface="Arial" panose="020B0604020202020204" pitchFamily="34" charset="0"/>
              <a:buChar char="•"/>
            </a:pPr>
            <a:r>
              <a:rPr lang="en-US" altLang="ko-KR" sz="1400" dirty="0" err="1" smtClean="0"/>
              <a:t>AdvData</a:t>
            </a:r>
            <a:r>
              <a:rPr lang="en-US" altLang="ko-KR" sz="1400" dirty="0" smtClean="0"/>
              <a:t> field, if not empty, shall contain Advertising Data from the advertiser’s Host</a:t>
            </a:r>
          </a:p>
          <a:p>
            <a:pPr marL="342900" lvl="1" indent="-342900">
              <a:spcBef>
                <a:spcPts val="200"/>
              </a:spcBef>
              <a:spcAft>
                <a:spcPts val="600"/>
              </a:spcAft>
              <a:buFont typeface="Arial" panose="020B0604020202020204" pitchFamily="34" charset="0"/>
              <a:buChar char="•"/>
            </a:pPr>
            <a:r>
              <a:rPr lang="en-US" altLang="ko-KR" sz="1800" dirty="0" err="1" smtClean="0"/>
              <a:t>AdvData</a:t>
            </a:r>
            <a:r>
              <a:rPr lang="en-US" altLang="ko-KR" sz="1800" dirty="0" smtClean="0"/>
              <a:t> in ADV_IND may contain advertising data such as device friendly name, service UUID, vendor specific data and so on</a:t>
            </a:r>
          </a:p>
          <a:p>
            <a:pPr marL="342900" lvl="1" indent="-342900">
              <a:spcBef>
                <a:spcPts val="200"/>
              </a:spcBef>
              <a:spcAft>
                <a:spcPts val="600"/>
              </a:spcAft>
              <a:buFont typeface="Arial" panose="020B0604020202020204" pitchFamily="34" charset="0"/>
              <a:buChar char="•"/>
            </a:pPr>
            <a:r>
              <a:rPr lang="en-US" altLang="ko-KR" sz="1800" dirty="0" smtClean="0"/>
              <a:t>ADV_IND packet is not transmitted as peer-to-peer but broadcasted in advertisement channel</a:t>
            </a:r>
          </a:p>
          <a:p>
            <a:pPr marL="342900" lvl="1" indent="-342900">
              <a:spcBef>
                <a:spcPts val="200"/>
              </a:spcBef>
              <a:spcAft>
                <a:spcPts val="600"/>
              </a:spcAft>
              <a:buFont typeface="Arial" panose="020B0604020202020204" pitchFamily="34" charset="0"/>
              <a:buChar char="•"/>
            </a:pPr>
            <a:r>
              <a:rPr lang="en-US" altLang="ko-KR" sz="1800" dirty="0" smtClean="0"/>
              <a:t>Through this, </a:t>
            </a:r>
            <a:r>
              <a:rPr lang="en-US" altLang="ko-KR" sz="1800" dirty="0" err="1" smtClean="0"/>
              <a:t>FiRa</a:t>
            </a:r>
            <a:r>
              <a:rPr lang="en-US" altLang="ko-KR" sz="1800" dirty="0" smtClean="0"/>
              <a:t> would cover various use cases for initialization and session setup</a:t>
            </a:r>
            <a:endParaRPr lang="en-US" altLang="ko-KR" sz="1800" dirty="0"/>
          </a:p>
        </p:txBody>
      </p:sp>
      <p:pic>
        <p:nvPicPr>
          <p:cNvPr id="2" name="그림 1"/>
          <p:cNvPicPr>
            <a:picLocks noChangeAspect="1"/>
          </p:cNvPicPr>
          <p:nvPr/>
        </p:nvPicPr>
        <p:blipFill>
          <a:blip r:embed="rId2"/>
          <a:stretch>
            <a:fillRect/>
          </a:stretch>
        </p:blipFill>
        <p:spPr>
          <a:xfrm>
            <a:off x="1371599" y="2350008"/>
            <a:ext cx="2617009" cy="1219200"/>
          </a:xfrm>
          <a:prstGeom prst="rect">
            <a:avLst/>
          </a:prstGeom>
        </p:spPr>
      </p:pic>
    </p:spTree>
    <p:extLst>
      <p:ext uri="{BB962C8B-B14F-4D97-AF65-F5344CB8AC3E}">
        <p14:creationId xmlns:p14="http://schemas.microsoft.com/office/powerpoint/2010/main" val="338451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33491710"/>
              </p:ext>
            </p:extLst>
          </p:nvPr>
        </p:nvGraphicFramePr>
        <p:xfrm>
          <a:off x="685800" y="908720"/>
          <a:ext cx="7774632" cy="5337211"/>
        </p:xfrm>
        <a:graphic>
          <a:graphicData uri="http://schemas.openxmlformats.org/drawingml/2006/table">
            <a:tbl>
              <a:tblPr firstRow="1" bandRow="1">
                <a:tableStyleId>{5940675A-B579-460E-94D1-54222C63F5DA}</a:tableStyleId>
              </a:tblPr>
              <a:tblGrid>
                <a:gridCol w="4187492">
                  <a:extLst>
                    <a:ext uri="{9D8B030D-6E8A-4147-A177-3AD203B41FA5}">
                      <a16:colId xmlns="" xmlns:a16="http://schemas.microsoft.com/office/drawing/2014/main" val="1745747388"/>
                    </a:ext>
                  </a:extLst>
                </a:gridCol>
                <a:gridCol w="3587140">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200" dirty="0" smtClean="0"/>
                        <a:t>Public advertisement for NBA-MMS-UWB native discovery to support various use cases</a:t>
                      </a: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
        <p:nvSpPr>
          <p:cNvPr id="2" name="Date Placeholder 1">
            <a:extLst>
              <a:ext uri="{FF2B5EF4-FFF2-40B4-BE49-F238E27FC236}">
                <a16:creationId xmlns="" xmlns:a16="http://schemas.microsoft.com/office/drawing/2014/main" id="{16805F27-FE2C-C4AA-57DA-088CCF284B7D}"/>
              </a:ext>
            </a:extLst>
          </p:cNvPr>
          <p:cNvSpPr>
            <a:spLocks noGrp="1"/>
          </p:cNvSpPr>
          <p:nvPr>
            <p:ph type="dt" sz="half" idx="10"/>
          </p:nvPr>
        </p:nvSpPr>
        <p:spPr/>
        <p:txBody>
          <a:bodyPr/>
          <a:lstStyle/>
          <a:p>
            <a:r>
              <a:rPr lang="de-DE" altLang="en-US" dirty="0"/>
              <a:t>May 2023</a:t>
            </a:r>
            <a:endParaRPr lang="en-US" altLang="en-US" dirty="0"/>
          </a:p>
        </p:txBody>
      </p:sp>
      <p:sp>
        <p:nvSpPr>
          <p:cNvPr id="3" name="Footer Placeholder 2">
            <a:extLst>
              <a:ext uri="{FF2B5EF4-FFF2-40B4-BE49-F238E27FC236}">
                <a16:creationId xmlns="" xmlns:a16="http://schemas.microsoft.com/office/drawing/2014/main" id="{B364E93B-4197-C216-3826-51BAEE2A507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4" name="Slide Number Placeholder 3">
            <a:extLst>
              <a:ext uri="{FF2B5EF4-FFF2-40B4-BE49-F238E27FC236}">
                <a16:creationId xmlns=""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dirty="0"/>
              <a:t>Related Contributions</a:t>
            </a:r>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altLang="ko-KR" sz="1800" dirty="0" smtClean="0"/>
              <a:t>[1] </a:t>
            </a:r>
            <a:r>
              <a:rPr lang="en-US" altLang="en-US" sz="1800" dirty="0"/>
              <a:t>NBA-MMS-UWB Native Discovery Concept</a:t>
            </a:r>
            <a:endParaRPr lang="en-US" altLang="ko-KR" sz="1800" dirty="0"/>
          </a:p>
          <a:p>
            <a:pPr lvl="1">
              <a:spcBef>
                <a:spcPts val="600"/>
              </a:spcBef>
              <a:spcAft>
                <a:spcPts val="600"/>
              </a:spcAft>
              <a:buFont typeface="Arial" panose="020B0604020202020204" pitchFamily="34" charset="0"/>
              <a:buChar char="•"/>
            </a:pPr>
            <a:r>
              <a:rPr lang="en-US" altLang="ko-KR" sz="1400" dirty="0"/>
              <a:t>A. Krebs (Apple) et al., </a:t>
            </a:r>
            <a:r>
              <a:rPr lang="en-US" altLang="ko-KR" sz="1400" dirty="0" smtClean="0"/>
              <a:t>Jan. 2023</a:t>
            </a:r>
          </a:p>
          <a:p>
            <a:pPr marL="342900" lvl="1" indent="-342900">
              <a:spcBef>
                <a:spcPts val="600"/>
              </a:spcBef>
              <a:spcAft>
                <a:spcPts val="600"/>
              </a:spcAft>
              <a:buFont typeface="Arial" panose="020B0604020202020204" pitchFamily="34" charset="0"/>
              <a:buChar char="•"/>
            </a:pPr>
            <a:r>
              <a:rPr lang="en-US" sz="1800" dirty="0"/>
              <a:t>[2] NBA-MMS-UWB ranging text proposal for 15.4ab TFD</a:t>
            </a:r>
          </a:p>
          <a:p>
            <a:pPr lvl="1">
              <a:spcBef>
                <a:spcPts val="600"/>
              </a:spcBef>
              <a:spcAft>
                <a:spcPts val="600"/>
              </a:spcAft>
              <a:buFont typeface="Arial" panose="020B0604020202020204" pitchFamily="34" charset="0"/>
              <a:buChar char="•"/>
            </a:pPr>
            <a:r>
              <a:rPr lang="en-US" altLang="ko-KR" sz="1400" dirty="0" smtClean="0"/>
              <a:t>A. Krebs (Apple) et </a:t>
            </a:r>
            <a:r>
              <a:rPr lang="en-US" altLang="ko-KR" sz="1400" dirty="0"/>
              <a:t>al., Nov. </a:t>
            </a:r>
            <a:r>
              <a:rPr lang="en-US" altLang="ko-KR" sz="1400" dirty="0" smtClean="0"/>
              <a:t>2022</a:t>
            </a:r>
          </a:p>
          <a:p>
            <a:pPr marL="342900" lvl="1" indent="-342900">
              <a:spcBef>
                <a:spcPts val="600"/>
              </a:spcBef>
              <a:spcAft>
                <a:spcPts val="600"/>
              </a:spcAft>
              <a:buFont typeface="Arial" panose="020B0604020202020204" pitchFamily="34" charset="0"/>
              <a:buChar char="•"/>
            </a:pPr>
            <a:r>
              <a:rPr lang="en-US" altLang="ko-KR" sz="1800" dirty="0"/>
              <a:t>[3] </a:t>
            </a:r>
            <a:r>
              <a:rPr lang="en-US" altLang="ko-KR" sz="1800" dirty="0" smtClean="0"/>
              <a:t>NBA-MMS-UWB compressed </a:t>
            </a:r>
            <a:r>
              <a:rPr lang="en-US" altLang="ko-KR" sz="1800" dirty="0" err="1" smtClean="0"/>
              <a:t>psdu</a:t>
            </a:r>
            <a:r>
              <a:rPr lang="en-US" altLang="ko-KR" sz="1800" dirty="0" smtClean="0"/>
              <a:t> details</a:t>
            </a:r>
          </a:p>
          <a:p>
            <a:pPr lvl="1">
              <a:spcBef>
                <a:spcPts val="600"/>
              </a:spcBef>
              <a:spcAft>
                <a:spcPts val="600"/>
              </a:spcAft>
              <a:buFont typeface="Arial" panose="020B0604020202020204" pitchFamily="34" charset="0"/>
              <a:buChar char="•"/>
            </a:pPr>
            <a:r>
              <a:rPr lang="en-US" altLang="ko-KR" sz="1400" dirty="0"/>
              <a:t>A. Krebs (Apple) et al., </a:t>
            </a:r>
            <a:r>
              <a:rPr lang="en-US" altLang="ko-KR" sz="1400" dirty="0" smtClean="0"/>
              <a:t>May. 2023</a:t>
            </a:r>
            <a:endParaRPr lang="en-US" altLang="ko-KR" sz="1800" dirty="0"/>
          </a:p>
          <a:p>
            <a:pPr marL="457200" lvl="1" indent="0">
              <a:spcBef>
                <a:spcPts val="600"/>
              </a:spcBef>
              <a:spcAft>
                <a:spcPts val="600"/>
              </a:spcAft>
              <a:buNone/>
            </a:pPr>
            <a:endParaRPr lang="en-US" sz="14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Background</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447800"/>
            <a:ext cx="8001000" cy="4953000"/>
          </a:xfrm>
        </p:spPr>
        <p:txBody>
          <a:bodyPr/>
          <a:lstStyle/>
          <a:p>
            <a:pPr marL="0" lvl="1" indent="0">
              <a:spcBef>
                <a:spcPts val="200"/>
              </a:spcBef>
              <a:spcAft>
                <a:spcPts val="600"/>
              </a:spcAft>
              <a:buNone/>
            </a:pPr>
            <a:r>
              <a:rPr lang="en-US" altLang="ko-KR" sz="1800" dirty="0" smtClean="0"/>
              <a:t>According to NBA-MMS-UWB compressed </a:t>
            </a:r>
            <a:r>
              <a:rPr lang="en-US" altLang="ko-KR" sz="1800" dirty="0" err="1" smtClean="0"/>
              <a:t>psdu</a:t>
            </a:r>
            <a:r>
              <a:rPr lang="en-US" altLang="ko-KR" sz="1800" dirty="0" smtClean="0"/>
              <a:t> details[3], it is mentioned that </a:t>
            </a:r>
            <a:r>
              <a:rPr lang="en-US" altLang="ko-KR" sz="1800" dirty="0" smtClean="0"/>
              <a:t>ADV-POLL </a:t>
            </a:r>
            <a:r>
              <a:rPr lang="en-US" altLang="ko-KR" sz="1800" dirty="0" smtClean="0"/>
              <a:t>is used only for private advertisement</a:t>
            </a:r>
          </a:p>
          <a:p>
            <a:pPr marL="342900" lvl="1" indent="-342900">
              <a:spcBef>
                <a:spcPts val="200"/>
              </a:spcBef>
              <a:spcAft>
                <a:spcPts val="600"/>
              </a:spcAft>
              <a:buFont typeface="Arial" panose="020B0604020202020204" pitchFamily="34" charset="0"/>
              <a:buChar char="•"/>
            </a:pPr>
            <a:r>
              <a:rPr lang="en-US" altLang="ko-KR" sz="1800" dirty="0" smtClean="0"/>
              <a:t>This </a:t>
            </a:r>
            <a:r>
              <a:rPr lang="en-US" altLang="ko-KR" sz="1800" dirty="0"/>
              <a:t>is good method to </a:t>
            </a:r>
            <a:r>
              <a:rPr lang="en-US" altLang="ko-KR" sz="1800" dirty="0" smtClean="0"/>
              <a:t>protect </a:t>
            </a:r>
            <a:r>
              <a:rPr lang="en-US" altLang="ko-KR" sz="1800" dirty="0"/>
              <a:t>device fingerprint like information owned by a </a:t>
            </a:r>
            <a:r>
              <a:rPr lang="en-US" altLang="ko-KR" sz="1800" dirty="0" smtClean="0"/>
              <a:t>person</a:t>
            </a:r>
          </a:p>
          <a:p>
            <a:pPr marL="342900" lvl="1" indent="-342900">
              <a:spcBef>
                <a:spcPts val="200"/>
              </a:spcBef>
              <a:spcAft>
                <a:spcPts val="600"/>
              </a:spcAft>
              <a:buFont typeface="Arial" panose="020B0604020202020204" pitchFamily="34" charset="0"/>
              <a:buChar char="•"/>
            </a:pPr>
            <a:r>
              <a:rPr lang="en-US" altLang="ko-KR" sz="1800" dirty="0" smtClean="0"/>
              <a:t>However, some public infrastructure use cases such as mobile payment, social distancing, and so on cannot be covered by</a:t>
            </a:r>
            <a:r>
              <a:rPr lang="ko-KR" altLang="en-US" sz="1800" smtClean="0"/>
              <a:t> </a:t>
            </a:r>
            <a:r>
              <a:rPr lang="en-US" altLang="ko-KR" sz="1800" dirty="0" smtClean="0"/>
              <a:t>using this private advertisement</a:t>
            </a:r>
          </a:p>
          <a:p>
            <a:pPr marL="0" lvl="1" indent="0">
              <a:spcBef>
                <a:spcPts val="200"/>
              </a:spcBef>
              <a:spcAft>
                <a:spcPts val="600"/>
              </a:spcAft>
              <a:buNone/>
            </a:pPr>
            <a:r>
              <a:rPr lang="en-US" altLang="ko-KR" sz="1800" dirty="0"/>
              <a:t>We believe </a:t>
            </a:r>
            <a:r>
              <a:rPr lang="en-US" altLang="ko-KR" sz="1800" dirty="0" smtClean="0"/>
              <a:t>public(non-private) advertisement </a:t>
            </a:r>
            <a:r>
              <a:rPr lang="en-US" altLang="ko-KR" sz="1800" dirty="0"/>
              <a:t>method is optionally necessary for various use cases</a:t>
            </a:r>
          </a:p>
          <a:p>
            <a:pPr marL="342900" lvl="1" indent="-342900">
              <a:spcBef>
                <a:spcPts val="200"/>
              </a:spcBef>
              <a:spcAft>
                <a:spcPts val="200"/>
              </a:spcAft>
              <a:buFont typeface="Arial" panose="020B0604020202020204" pitchFamily="34" charset="0"/>
              <a:buChar char="•"/>
            </a:pPr>
            <a:r>
              <a:rPr lang="en-US" altLang="ko-KR" sz="1800" dirty="0" smtClean="0"/>
              <a:t>If we see </a:t>
            </a:r>
            <a:r>
              <a:rPr lang="en-US" altLang="ko-KR" sz="1800" dirty="0" err="1" smtClean="0"/>
              <a:t>FiRa</a:t>
            </a:r>
            <a:r>
              <a:rPr lang="en-US" altLang="ko-KR" sz="1800" dirty="0" smtClean="0"/>
              <a:t> which is UWB application standard, “Bluetooth </a:t>
            </a:r>
            <a:r>
              <a:rPr lang="en-US" altLang="ko-KR" sz="1800" dirty="0"/>
              <a:t>Low Energy OOB Channel Technical </a:t>
            </a:r>
            <a:r>
              <a:rPr lang="en-US" altLang="ko-KR" sz="1800" dirty="0" smtClean="0"/>
              <a:t>Specification” to support initialization and session setup is defined and this standard supports public advertisement method to cover use cases that are popularized [4]</a:t>
            </a:r>
            <a:endParaRPr lang="en-US" sz="1800" dirty="0" smtClean="0"/>
          </a:p>
        </p:txBody>
      </p:sp>
    </p:spTree>
    <p:extLst>
      <p:ext uri="{BB962C8B-B14F-4D97-AF65-F5344CB8AC3E}">
        <p14:creationId xmlns:p14="http://schemas.microsoft.com/office/powerpoint/2010/main" val="3841172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Native Discovery Use cases – public advertisement</a:t>
            </a:r>
            <a:endParaRPr lang="en-US" sz="2800" dirty="0"/>
          </a:p>
        </p:txBody>
      </p:sp>
      <p:sp>
        <p:nvSpPr>
          <p:cNvPr id="8" name="타원 7"/>
          <p:cNvSpPr/>
          <p:nvPr/>
        </p:nvSpPr>
        <p:spPr bwMode="auto">
          <a:xfrm>
            <a:off x="2057400" y="2438400"/>
            <a:ext cx="4876800" cy="3886200"/>
          </a:xfrm>
          <a:prstGeom prst="ellipse">
            <a:avLst/>
          </a:prstGeom>
          <a:solidFill>
            <a:srgbClr val="E6E7E8"/>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pic>
        <p:nvPicPr>
          <p:cNvPr id="10" name="그림 9"/>
          <p:cNvPicPr>
            <a:picLocks noChangeAspect="1"/>
          </p:cNvPicPr>
          <p:nvPr/>
        </p:nvPicPr>
        <p:blipFill>
          <a:blip r:embed="rId2"/>
          <a:stretch>
            <a:fillRect/>
          </a:stretch>
        </p:blipFill>
        <p:spPr>
          <a:xfrm>
            <a:off x="3833812" y="2880310"/>
            <a:ext cx="1552575" cy="876300"/>
          </a:xfrm>
          <a:prstGeom prst="rect">
            <a:avLst/>
          </a:prstGeom>
        </p:spPr>
      </p:pic>
      <p:cxnSp>
        <p:nvCxnSpPr>
          <p:cNvPr id="12" name="직선 연결선 11"/>
          <p:cNvCxnSpPr/>
          <p:nvPr/>
        </p:nvCxnSpPr>
        <p:spPr bwMode="auto">
          <a:xfrm>
            <a:off x="2785809" y="3007521"/>
            <a:ext cx="1724209" cy="1514208"/>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직선 연결선 13"/>
          <p:cNvCxnSpPr>
            <a:endCxn id="8" idx="7"/>
          </p:cNvCxnSpPr>
          <p:nvPr/>
        </p:nvCxnSpPr>
        <p:spPr bwMode="auto">
          <a:xfrm flipV="1">
            <a:off x="4495800" y="3007521"/>
            <a:ext cx="1724209" cy="1514208"/>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직선 연결선 17"/>
          <p:cNvCxnSpPr>
            <a:endCxn id="8" idx="4"/>
          </p:cNvCxnSpPr>
          <p:nvPr/>
        </p:nvCxnSpPr>
        <p:spPr bwMode="auto">
          <a:xfrm flipH="1">
            <a:off x="4495800" y="4521729"/>
            <a:ext cx="14218" cy="1802871"/>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2" name="그림 21"/>
          <p:cNvPicPr>
            <a:picLocks noChangeAspect="1"/>
          </p:cNvPicPr>
          <p:nvPr/>
        </p:nvPicPr>
        <p:blipFill>
          <a:blip r:embed="rId3"/>
          <a:stretch>
            <a:fillRect/>
          </a:stretch>
        </p:blipFill>
        <p:spPr>
          <a:xfrm>
            <a:off x="2738621" y="4325731"/>
            <a:ext cx="1095375" cy="952500"/>
          </a:xfrm>
          <a:prstGeom prst="rect">
            <a:avLst/>
          </a:prstGeom>
        </p:spPr>
      </p:pic>
      <p:pic>
        <p:nvPicPr>
          <p:cNvPr id="23" name="그림 22"/>
          <p:cNvPicPr>
            <a:picLocks noChangeAspect="1"/>
          </p:cNvPicPr>
          <p:nvPr/>
        </p:nvPicPr>
        <p:blipFill>
          <a:blip r:embed="rId4"/>
          <a:stretch>
            <a:fillRect/>
          </a:stretch>
        </p:blipFill>
        <p:spPr>
          <a:xfrm rot="5400000">
            <a:off x="5126221" y="4187619"/>
            <a:ext cx="981075" cy="1257300"/>
          </a:xfrm>
          <a:prstGeom prst="rect">
            <a:avLst/>
          </a:prstGeom>
        </p:spPr>
      </p:pic>
      <p:sp>
        <p:nvSpPr>
          <p:cNvPr id="24"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447800"/>
            <a:ext cx="8001000" cy="4953000"/>
          </a:xfrm>
        </p:spPr>
        <p:txBody>
          <a:bodyPr/>
          <a:lstStyle/>
          <a:p>
            <a:pPr marL="0" lvl="1" indent="0">
              <a:spcBef>
                <a:spcPts val="200"/>
              </a:spcBef>
              <a:spcAft>
                <a:spcPts val="600"/>
              </a:spcAft>
              <a:buNone/>
            </a:pPr>
            <a:r>
              <a:rPr lang="en-US" altLang="ko-KR" sz="1800" dirty="0" smtClean="0"/>
              <a:t>There are several use cases using public(non-private) advertisement for public infrastructure such as mobile payment, social distancing, transportation payment and so on</a:t>
            </a:r>
            <a:endParaRPr lang="en-US" sz="1800" dirty="0" smtClean="0"/>
          </a:p>
        </p:txBody>
      </p:sp>
    </p:spTree>
    <p:extLst>
      <p:ext uri="{BB962C8B-B14F-4D97-AF65-F5344CB8AC3E}">
        <p14:creationId xmlns:p14="http://schemas.microsoft.com/office/powerpoint/2010/main" val="1136534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smtClean="0"/>
              <a:t>Recap: Native Discovery Concept [1][2]</a:t>
            </a:r>
            <a:endParaRPr lang="en-US" sz="2800" dirty="0"/>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91135"/>
            <a:ext cx="8077200" cy="4953000"/>
          </a:xfrm>
        </p:spPr>
        <p:txBody>
          <a:bodyPr/>
          <a:lstStyle/>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r>
              <a:rPr lang="en-US" sz="1800" dirty="0" smtClean="0"/>
              <a:t>In [1], Native Discovery Concept is introduced</a:t>
            </a:r>
          </a:p>
          <a:p>
            <a:pPr>
              <a:spcBef>
                <a:spcPts val="600"/>
              </a:spcBef>
              <a:spcAft>
                <a:spcPts val="600"/>
              </a:spcAft>
              <a:buFont typeface="Arial" panose="020B0604020202020204" pitchFamily="34" charset="0"/>
              <a:buChar char="•"/>
            </a:pPr>
            <a:r>
              <a:rPr lang="en-US" sz="1800" dirty="0" smtClean="0"/>
              <a:t>To start an NBA-MMS-UWB ranging session, a pair of initiator and responder devices may engage in a initialization and setup phase [2]</a:t>
            </a:r>
          </a:p>
          <a:p>
            <a:pPr marL="804863" lvl="2" indent="-263525">
              <a:spcBef>
                <a:spcPts val="600"/>
              </a:spcBef>
              <a:spcAft>
                <a:spcPts val="600"/>
              </a:spcAft>
              <a:buFont typeface="Arial" panose="020B0604020202020204" pitchFamily="34" charset="0"/>
              <a:buChar char="•"/>
            </a:pPr>
            <a:r>
              <a:rPr lang="en-US" sz="1600" dirty="0"/>
              <a:t>To negotiate a ranging configuration different from the default set of parameters</a:t>
            </a:r>
          </a:p>
          <a:p>
            <a:pPr>
              <a:spcBef>
                <a:spcPts val="600"/>
              </a:spcBef>
              <a:spcAft>
                <a:spcPts val="600"/>
              </a:spcAft>
              <a:buFont typeface="Arial" panose="020B0604020202020204" pitchFamily="34" charset="0"/>
              <a:buChar char="•"/>
            </a:pPr>
            <a:r>
              <a:rPr lang="en-US" sz="1800" dirty="0" smtClean="0"/>
              <a:t>To establish in-band initialization, ERDEVs shall opportunistically transmit and receive on the dedicated initialization channel and PHY modulation [2]</a:t>
            </a:r>
          </a:p>
          <a:p>
            <a:pPr marL="804863" lvl="2" indent="-263525">
              <a:spcBef>
                <a:spcPts val="600"/>
              </a:spcBef>
              <a:spcAft>
                <a:spcPts val="600"/>
              </a:spcAft>
              <a:buFont typeface="Arial" panose="020B0604020202020204" pitchFamily="34" charset="0"/>
              <a:buChar char="•"/>
            </a:pPr>
            <a:r>
              <a:rPr lang="en-US" sz="1600" dirty="0"/>
              <a:t>ADV-POLL shall </a:t>
            </a:r>
            <a:r>
              <a:rPr lang="en-US" sz="1600" dirty="0" smtClean="0"/>
              <a:t>be opportunistically </a:t>
            </a:r>
            <a:r>
              <a:rPr lang="en-US" sz="1600" dirty="0"/>
              <a:t>broadcasted at initialization </a:t>
            </a:r>
            <a:r>
              <a:rPr lang="en-US" sz="1600" dirty="0" smtClean="0"/>
              <a:t>channel for ranging session setup</a:t>
            </a:r>
            <a:endParaRPr lang="en-US" sz="16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pic>
        <p:nvPicPr>
          <p:cNvPr id="9" name="Picture 9"/>
          <p:cNvPicPr/>
          <p:nvPr/>
        </p:nvPicPr>
        <p:blipFill>
          <a:blip r:embed="rId2"/>
          <a:stretch>
            <a:fillRect/>
          </a:stretch>
        </p:blipFill>
        <p:spPr>
          <a:xfrm>
            <a:off x="609600" y="1447800"/>
            <a:ext cx="7239000" cy="1736725"/>
          </a:xfrm>
          <a:prstGeom prst="rect">
            <a:avLst/>
          </a:prstGeom>
        </p:spPr>
      </p:pic>
    </p:spTree>
    <p:extLst>
      <p:ext uri="{BB962C8B-B14F-4D97-AF65-F5344CB8AC3E}">
        <p14:creationId xmlns:p14="http://schemas.microsoft.com/office/powerpoint/2010/main" val="72885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Proposal</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marL="342900" lvl="1" indent="-342900">
              <a:spcBef>
                <a:spcPts val="600"/>
              </a:spcBef>
              <a:spcAft>
                <a:spcPts val="600"/>
              </a:spcAft>
              <a:buFont typeface="Arial" panose="020B0604020202020204" pitchFamily="34" charset="0"/>
              <a:buChar char="•"/>
            </a:pPr>
            <a:r>
              <a:rPr lang="en-US" altLang="ko-KR" sz="1800" dirty="0" smtClean="0"/>
              <a:t>Public(non-private) advertisement method is consisted of:</a:t>
            </a:r>
            <a:endParaRPr lang="en-US" altLang="ko-KR" sz="1800" dirty="0"/>
          </a:p>
          <a:p>
            <a:pPr marL="804863" lvl="2" indent="-263525">
              <a:spcBef>
                <a:spcPts val="600"/>
              </a:spcBef>
              <a:spcAft>
                <a:spcPts val="600"/>
              </a:spcAft>
              <a:buFont typeface="Arial" panose="020B0604020202020204" pitchFamily="34" charset="0"/>
              <a:buChar char="•"/>
            </a:pPr>
            <a:r>
              <a:rPr lang="en-US" altLang="ko-KR" sz="1600" dirty="0" smtClean="0"/>
              <a:t>New Compressed PSDU message ID: ADV-POLL2, ADV-RESP2, SOR2</a:t>
            </a:r>
            <a:endParaRPr lang="en-US" altLang="ko-KR" sz="1600" dirty="0"/>
          </a:p>
          <a:p>
            <a:pPr marL="804863" lvl="2" indent="-263525">
              <a:spcBef>
                <a:spcPts val="600"/>
              </a:spcBef>
              <a:spcAft>
                <a:spcPts val="600"/>
              </a:spcAft>
              <a:buFont typeface="Arial" panose="020B0604020202020204" pitchFamily="34" charset="0"/>
              <a:buChar char="•"/>
            </a:pPr>
            <a:r>
              <a:rPr lang="en-US" altLang="ko-KR" sz="1600" dirty="0" smtClean="0"/>
              <a:t>Packet format for </a:t>
            </a:r>
            <a:r>
              <a:rPr lang="en-US" altLang="ko-KR" sz="1600" dirty="0"/>
              <a:t>ADV-POLL2 , ADV-RESP2, SOR2</a:t>
            </a:r>
          </a:p>
          <a:p>
            <a:pPr marL="804863" lvl="2" indent="-263525">
              <a:spcBef>
                <a:spcPts val="600"/>
              </a:spcBef>
              <a:spcAft>
                <a:spcPts val="600"/>
              </a:spcAft>
              <a:buFont typeface="Arial" panose="020B0604020202020204" pitchFamily="34" charset="0"/>
              <a:buChar char="•"/>
            </a:pPr>
            <a:r>
              <a:rPr lang="en-US" altLang="ko-KR" sz="1600" dirty="0" smtClean="0"/>
              <a:t>Address type to choose public address or random address</a:t>
            </a:r>
          </a:p>
          <a:p>
            <a:pPr marL="804863" lvl="2" indent="-263525">
              <a:spcBef>
                <a:spcPts val="600"/>
              </a:spcBef>
              <a:spcAft>
                <a:spcPts val="600"/>
              </a:spcAft>
              <a:buFont typeface="Arial" panose="020B0604020202020204" pitchFamily="34" charset="0"/>
              <a:buChar char="•"/>
            </a:pPr>
            <a:r>
              <a:rPr lang="en-US" altLang="ko-KR" sz="1600" dirty="0" smtClean="0"/>
              <a:t>Random delay to avoid collision if there are lots of devices which try to establish session setup with an advertiser</a:t>
            </a:r>
          </a:p>
          <a:p>
            <a:pPr marL="342900" lvl="1" indent="-342900">
              <a:spcBef>
                <a:spcPts val="600"/>
              </a:spcBef>
              <a:spcAft>
                <a:spcPts val="600"/>
              </a:spcAft>
              <a:buFont typeface="Arial" panose="020B0604020202020204" pitchFamily="34" charset="0"/>
              <a:buChar char="•"/>
            </a:pPr>
            <a:r>
              <a:rPr lang="en-US" altLang="ko-KR" sz="1800" dirty="0"/>
              <a:t>Secured contents would be excluded in </a:t>
            </a:r>
            <a:r>
              <a:rPr lang="en-US" altLang="ko-KR" sz="1800"/>
              <a:t>the </a:t>
            </a:r>
            <a:r>
              <a:rPr lang="en-US" altLang="ko-KR" sz="1800" smtClean="0"/>
              <a:t>ADV-POLL2</a:t>
            </a:r>
            <a:endParaRPr lang="en-US" altLang="ko-KR" sz="1800" dirty="0"/>
          </a:p>
          <a:p>
            <a:pPr marL="804863" lvl="2" indent="-263525">
              <a:spcBef>
                <a:spcPts val="600"/>
              </a:spcBef>
              <a:spcAft>
                <a:spcPts val="600"/>
              </a:spcAft>
              <a:buFont typeface="Arial" panose="020B0604020202020204" pitchFamily="34" charset="0"/>
              <a:buChar char="•"/>
            </a:pPr>
            <a:endParaRPr lang="en-US" altLang="ko-KR" sz="1600" dirty="0"/>
          </a:p>
        </p:txBody>
      </p:sp>
    </p:spTree>
    <p:extLst>
      <p:ext uri="{BB962C8B-B14F-4D97-AF65-F5344CB8AC3E}">
        <p14:creationId xmlns:p14="http://schemas.microsoft.com/office/powerpoint/2010/main" val="1557220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stretch>
            <a:fillRect/>
          </a:stretch>
        </p:blipFill>
        <p:spPr>
          <a:xfrm>
            <a:off x="1974741" y="1144059"/>
            <a:ext cx="5107820" cy="1844675"/>
          </a:xfrm>
          <a:prstGeom prst="rect">
            <a:avLst/>
          </a:prstGeom>
        </p:spPr>
      </p:pic>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19200"/>
            <a:ext cx="8305800" cy="49530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500" dirty="0" smtClean="0"/>
          </a:p>
          <a:p>
            <a:pPr marL="685800" lvl="2" indent="-342900">
              <a:spcBef>
                <a:spcPts val="0"/>
              </a:spcBef>
              <a:spcAft>
                <a:spcPts val="600"/>
              </a:spcAft>
              <a:buFont typeface="Arial" panose="020B0604020202020204" pitchFamily="34" charset="0"/>
              <a:buChar char="•"/>
            </a:pPr>
            <a:endParaRPr lang="en-US" altLang="ko-KR" sz="1400" dirty="0" smtClean="0"/>
          </a:p>
          <a:p>
            <a:pPr marL="685800" lvl="2" indent="-342900">
              <a:spcBef>
                <a:spcPts val="0"/>
              </a:spcBef>
              <a:spcAft>
                <a:spcPts val="600"/>
              </a:spcAft>
              <a:buFont typeface="Arial" panose="020B0604020202020204" pitchFamily="34" charset="0"/>
              <a:buChar char="•"/>
            </a:pPr>
            <a:endParaRPr lang="en-US" altLang="ko-KR" sz="1400" dirty="0"/>
          </a:p>
          <a:p>
            <a:pPr marL="342900" lvl="2" indent="-342900">
              <a:spcBef>
                <a:spcPts val="600"/>
              </a:spcBef>
              <a:spcAft>
                <a:spcPts val="600"/>
              </a:spcAft>
              <a:buFont typeface="Arial" panose="020B0604020202020204" pitchFamily="34" charset="0"/>
              <a:buChar char="•"/>
            </a:pPr>
            <a:r>
              <a:rPr lang="en-US" altLang="ko-KR" sz="1800" dirty="0"/>
              <a:t>PSDU 9</a:t>
            </a:r>
            <a:r>
              <a:rPr lang="en-US" altLang="ko-KR" sz="1800" dirty="0" smtClean="0"/>
              <a:t>-24 </a:t>
            </a:r>
            <a:r>
              <a:rPr lang="en-US" altLang="ko-KR" sz="1800" dirty="0"/>
              <a:t>octets (for now)</a:t>
            </a:r>
          </a:p>
          <a:p>
            <a:pPr marL="685800" lvl="2" indent="-342900">
              <a:spcBef>
                <a:spcPts val="0"/>
              </a:spcBef>
              <a:spcAft>
                <a:spcPts val="600"/>
              </a:spcAft>
              <a:buFont typeface="Arial" panose="020B0604020202020204" pitchFamily="34" charset="0"/>
              <a:buChar char="•"/>
            </a:pPr>
            <a:r>
              <a:rPr lang="en-US" altLang="ko-KR" sz="1400" dirty="0" smtClean="0"/>
              <a:t>1-octet </a:t>
            </a:r>
            <a:r>
              <a:rPr lang="en-US" altLang="ko-KR" sz="1400" dirty="0"/>
              <a:t>message ID </a:t>
            </a:r>
            <a:r>
              <a:rPr lang="en-US" altLang="ko-KR" sz="1400" dirty="0">
                <a:solidFill>
                  <a:srgbClr val="FF0000"/>
                </a:solidFill>
              </a:rPr>
              <a:t>(</a:t>
            </a:r>
            <a:r>
              <a:rPr lang="en-US" altLang="ko-KR" sz="1400" dirty="0" smtClean="0">
                <a:solidFill>
                  <a:srgbClr val="FF0000"/>
                </a:solidFill>
              </a:rPr>
              <a:t>0x08) </a:t>
            </a:r>
            <a:r>
              <a:rPr lang="en-US" altLang="ko-KR" sz="1400" dirty="0">
                <a:solidFill>
                  <a:srgbClr val="FF0000"/>
                </a:solidFill>
                <a:sym typeface="Wingdings" panose="05000000000000000000" pitchFamily="2" charset="2"/>
              </a:rPr>
              <a:t> ADV-POLL2</a:t>
            </a:r>
            <a:endParaRPr lang="en-US" altLang="ko-KR" sz="1400" dirty="0">
              <a:solidFill>
                <a:srgbClr val="FF0000"/>
              </a:solidFill>
            </a:endParaRPr>
          </a:p>
          <a:p>
            <a:pPr marL="685800" lvl="2" indent="-342900">
              <a:spcBef>
                <a:spcPts val="0"/>
              </a:spcBef>
              <a:spcAft>
                <a:spcPts val="600"/>
              </a:spcAft>
              <a:buFont typeface="Arial" panose="020B0604020202020204" pitchFamily="34" charset="0"/>
              <a:buChar char="•"/>
            </a:pPr>
            <a:r>
              <a:rPr lang="en-US" altLang="ko-KR" sz="1400" dirty="0">
                <a:solidFill>
                  <a:srgbClr val="FF0000"/>
                </a:solidFill>
              </a:rPr>
              <a:t>3-octet </a:t>
            </a:r>
            <a:r>
              <a:rPr lang="en-US" altLang="ko-KR" sz="1400" dirty="0" smtClean="0">
                <a:solidFill>
                  <a:srgbClr val="FF0000"/>
                </a:solidFill>
              </a:rPr>
              <a:t>Advertiser Address</a:t>
            </a:r>
            <a:r>
              <a:rPr lang="en-US" altLang="ko-KR" sz="1400" dirty="0">
                <a:solidFill>
                  <a:srgbClr val="FF0000"/>
                </a:solidFill>
              </a:rPr>
              <a:t>. </a:t>
            </a:r>
            <a:r>
              <a:rPr lang="en-US" altLang="ko-KR" sz="1400" dirty="0" smtClean="0">
                <a:solidFill>
                  <a:srgbClr val="FF0000"/>
                </a:solidFill>
              </a:rPr>
              <a:t>This may be random address and Advertiser Address </a:t>
            </a:r>
            <a:r>
              <a:rPr lang="en-US" altLang="ko-KR" sz="1400" dirty="0">
                <a:solidFill>
                  <a:srgbClr val="FF0000"/>
                </a:solidFill>
              </a:rPr>
              <a:t>can be changed periodically(e.g. every 5 min</a:t>
            </a:r>
            <a:r>
              <a:rPr lang="en-US" altLang="ko-KR" sz="1400" dirty="0" smtClean="0">
                <a:solidFill>
                  <a:srgbClr val="FF0000"/>
                </a:solidFill>
              </a:rPr>
              <a:t>.). Advertiser Address shall be generated uniquely in a RAN and maintained during a session temporarily by an initiator</a:t>
            </a:r>
            <a:endParaRPr lang="en-US" altLang="ko-KR" sz="1400" dirty="0">
              <a:solidFill>
                <a:srgbClr val="FF0000"/>
              </a:solidFill>
            </a:endParaRPr>
          </a:p>
          <a:p>
            <a:pPr marL="685800" lvl="2" indent="-342900">
              <a:spcBef>
                <a:spcPts val="0"/>
              </a:spcBef>
              <a:spcAft>
                <a:spcPts val="600"/>
              </a:spcAft>
              <a:buFont typeface="Arial" panose="020B0604020202020204" pitchFamily="34" charset="0"/>
              <a:buChar char="•"/>
            </a:pPr>
            <a:r>
              <a:rPr lang="en-US" altLang="ko-KR" sz="1400" dirty="0"/>
              <a:t>1-octed message control, setting the following message content</a:t>
            </a:r>
          </a:p>
          <a:p>
            <a:pPr lvl="2">
              <a:spcBef>
                <a:spcPts val="0"/>
              </a:spcBef>
              <a:spcAft>
                <a:spcPts val="600"/>
              </a:spcAft>
              <a:buFont typeface="Arial" panose="020B0604020202020204" pitchFamily="34" charset="0"/>
              <a:buChar char="•"/>
            </a:pPr>
            <a:r>
              <a:rPr lang="en-US" altLang="ko-KR" sz="1000" dirty="0"/>
              <a:t>0x00: </a:t>
            </a:r>
            <a:r>
              <a:rPr lang="en-US" altLang="ko-KR" sz="1000" dirty="0" err="1"/>
              <a:t>MessageContent</a:t>
            </a:r>
            <a:r>
              <a:rPr lang="en-US" altLang="ko-KR" sz="1000" dirty="0"/>
              <a:t> = Len[</a:t>
            </a:r>
            <a:r>
              <a:rPr lang="en-US" altLang="ko-KR" sz="1000" dirty="0" err="1"/>
              <a:t>SupportedMessageControlList</a:t>
            </a:r>
            <a:r>
              <a:rPr lang="en-US" altLang="ko-KR" sz="1000" dirty="0"/>
              <a:t>] and </a:t>
            </a:r>
            <a:r>
              <a:rPr lang="en-US" altLang="ko-KR" sz="1000" dirty="0" err="1" smtClean="0"/>
              <a:t>SupportedMessageControlList</a:t>
            </a:r>
            <a:r>
              <a:rPr lang="en-US" altLang="ko-KR" sz="1000" dirty="0" smtClean="0"/>
              <a:t> </a:t>
            </a:r>
            <a:r>
              <a:rPr lang="en-US" altLang="ko-KR" sz="1000" dirty="0"/>
              <a:t>=[</a:t>
            </a:r>
            <a:r>
              <a:rPr lang="en-US" altLang="ko-KR" sz="1000" dirty="0" smtClean="0"/>
              <a:t>0x00]</a:t>
            </a:r>
            <a:endParaRPr lang="en-US" altLang="ko-KR" sz="1000" dirty="0"/>
          </a:p>
          <a:p>
            <a:pPr lvl="2">
              <a:spcBef>
                <a:spcPts val="0"/>
              </a:spcBef>
              <a:spcAft>
                <a:spcPts val="600"/>
              </a:spcAft>
              <a:buFont typeface="Arial" panose="020B0604020202020204" pitchFamily="34" charset="0"/>
              <a:buChar char="•"/>
            </a:pPr>
            <a:r>
              <a:rPr lang="en-US" altLang="ko-KR" sz="1000" dirty="0" smtClean="0">
                <a:solidFill>
                  <a:srgbClr val="FF0000"/>
                </a:solidFill>
              </a:rPr>
              <a:t>0x20: </a:t>
            </a:r>
            <a:r>
              <a:rPr lang="en-US" altLang="ko-KR" sz="1000" dirty="0" err="1">
                <a:solidFill>
                  <a:srgbClr val="FF0000"/>
                </a:solidFill>
              </a:rPr>
              <a:t>MessageContent</a:t>
            </a:r>
            <a:r>
              <a:rPr lang="en-US" altLang="ko-KR" sz="1000" dirty="0">
                <a:solidFill>
                  <a:srgbClr val="FF0000"/>
                </a:solidFill>
              </a:rPr>
              <a:t> = Len[</a:t>
            </a:r>
            <a:r>
              <a:rPr lang="en-US" altLang="ko-KR" sz="1000" dirty="0" err="1">
                <a:solidFill>
                  <a:srgbClr val="FF0000"/>
                </a:solidFill>
              </a:rPr>
              <a:t>SupportedMessageControlList</a:t>
            </a:r>
            <a:r>
              <a:rPr lang="en-US" altLang="ko-KR" sz="1000" dirty="0">
                <a:solidFill>
                  <a:srgbClr val="FF0000"/>
                </a:solidFill>
              </a:rPr>
              <a:t>] </a:t>
            </a:r>
            <a:r>
              <a:rPr lang="en-US" altLang="ko-KR" sz="1000" dirty="0" smtClean="0">
                <a:solidFill>
                  <a:srgbClr val="FF0000"/>
                </a:solidFill>
              </a:rPr>
              <a:t>and </a:t>
            </a:r>
            <a:r>
              <a:rPr lang="en-US" altLang="ko-KR" sz="1000" dirty="0" err="1" smtClean="0">
                <a:solidFill>
                  <a:srgbClr val="FF0000"/>
                </a:solidFill>
              </a:rPr>
              <a:t>SupportedMessageControlList</a:t>
            </a:r>
            <a:r>
              <a:rPr lang="en-US" altLang="ko-KR" sz="1000" dirty="0">
                <a:solidFill>
                  <a:srgbClr val="FF0000"/>
                </a:solidFill>
              </a:rPr>
              <a:t>=[</a:t>
            </a:r>
            <a:r>
              <a:rPr lang="en-US" altLang="ko-KR" sz="1000" dirty="0" smtClean="0">
                <a:solidFill>
                  <a:srgbClr val="FF0000"/>
                </a:solidFill>
              </a:rPr>
              <a:t>0x00] + </a:t>
            </a:r>
            <a:r>
              <a:rPr lang="en-US" altLang="ko-KR" sz="1000" dirty="0" err="1" smtClean="0">
                <a:solidFill>
                  <a:srgbClr val="FF0000"/>
                </a:solidFill>
              </a:rPr>
              <a:t>RandomDelay</a:t>
            </a:r>
            <a:r>
              <a:rPr lang="en-US" altLang="ko-KR" sz="1000" dirty="0" smtClean="0">
                <a:solidFill>
                  <a:srgbClr val="FF0000"/>
                </a:solidFill>
              </a:rPr>
              <a:t>[1</a:t>
            </a:r>
            <a:r>
              <a:rPr lang="en-US" altLang="ko-KR" sz="1000" dirty="0">
                <a:solidFill>
                  <a:srgbClr val="FF0000"/>
                </a:solidFill>
              </a:rPr>
              <a:t>] + </a:t>
            </a:r>
            <a:r>
              <a:rPr lang="en-US" altLang="ko-KR" sz="1000" dirty="0" err="1" smtClean="0">
                <a:solidFill>
                  <a:srgbClr val="FF0000"/>
                </a:solidFill>
              </a:rPr>
              <a:t>AdvData</a:t>
            </a:r>
            <a:r>
              <a:rPr lang="en-US" altLang="ko-KR" sz="1000" dirty="0" smtClean="0">
                <a:solidFill>
                  <a:srgbClr val="FF0000"/>
                </a:solidFill>
              </a:rPr>
              <a:t>[0-14]</a:t>
            </a:r>
            <a:endParaRPr lang="en-US" altLang="ko-KR" sz="1000" dirty="0">
              <a:solidFill>
                <a:srgbClr val="FF0000"/>
              </a:solidFill>
            </a:endParaRPr>
          </a:p>
          <a:p>
            <a:pPr lvl="2">
              <a:spcBef>
                <a:spcPts val="0"/>
              </a:spcBef>
              <a:spcAft>
                <a:spcPts val="600"/>
              </a:spcAft>
              <a:buFont typeface="Arial" panose="020B0604020202020204" pitchFamily="34" charset="0"/>
              <a:buChar char="•"/>
            </a:pPr>
            <a:r>
              <a:rPr lang="en-US" altLang="ko-KR" sz="1000" dirty="0">
                <a:solidFill>
                  <a:srgbClr val="FF0000"/>
                </a:solidFill>
              </a:rPr>
              <a:t>Random Delay</a:t>
            </a:r>
            <a:r>
              <a:rPr lang="en-US" altLang="ko-KR" sz="1000" dirty="0"/>
              <a:t>: To determine when </a:t>
            </a:r>
            <a:r>
              <a:rPr lang="en-US" altLang="ko-KR" sz="1000" dirty="0" smtClean="0"/>
              <a:t>ADV-RESP2 </a:t>
            </a:r>
            <a:r>
              <a:rPr lang="en-US" altLang="ko-KR" sz="1000" dirty="0"/>
              <a:t>is transmitted by a responder. The unit of Random Delay value is RSTU and Random value in range from zero to {Random Delay value  - 1} can be created. This field is used to avoid collision in crowded environment</a:t>
            </a:r>
          </a:p>
          <a:p>
            <a:pPr lvl="2">
              <a:spcBef>
                <a:spcPts val="0"/>
              </a:spcBef>
              <a:spcAft>
                <a:spcPts val="600"/>
              </a:spcAft>
              <a:buFont typeface="Arial" panose="020B0604020202020204" pitchFamily="34" charset="0"/>
              <a:buChar char="•"/>
            </a:pPr>
            <a:r>
              <a:rPr lang="en-US" altLang="ko-KR" sz="1000" dirty="0" err="1" smtClean="0">
                <a:solidFill>
                  <a:srgbClr val="FF0000"/>
                </a:solidFill>
              </a:rPr>
              <a:t>AdvData</a:t>
            </a:r>
            <a:r>
              <a:rPr lang="en-US" altLang="ko-KR" sz="1000" dirty="0" smtClean="0"/>
              <a:t> </a:t>
            </a:r>
            <a:r>
              <a:rPr lang="en-US" altLang="ko-KR" sz="1000" dirty="0"/>
              <a:t>is not defined yet. The candidate contents may be information which an initiator wants to announce such as service representation, </a:t>
            </a:r>
            <a:r>
              <a:rPr lang="en-US" altLang="ko-KR" sz="1000" dirty="0" smtClean="0"/>
              <a:t>friendly name, advertising interval, vendor specific </a:t>
            </a:r>
            <a:r>
              <a:rPr lang="en-US" altLang="ko-KR" sz="1000" dirty="0"/>
              <a:t>and so on</a:t>
            </a:r>
          </a:p>
          <a:p>
            <a:pPr marL="685800" lvl="2" indent="-342900">
              <a:spcBef>
                <a:spcPts val="0"/>
              </a:spcBef>
              <a:spcAft>
                <a:spcPts val="600"/>
              </a:spcAft>
              <a:buFont typeface="Arial" panose="020B0604020202020204" pitchFamily="34" charset="0"/>
              <a:buChar char="•"/>
            </a:pPr>
            <a:r>
              <a:rPr lang="en-US" altLang="ko-KR" sz="1400" dirty="0"/>
              <a:t>2-octet </a:t>
            </a:r>
            <a:r>
              <a:rPr lang="en-US" altLang="ko-KR" sz="1400" dirty="0" smtClean="0"/>
              <a:t>CRC16</a:t>
            </a:r>
            <a:endParaRPr lang="en-US" altLang="ko-KR" sz="14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8</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smtClean="0"/>
              <a:t>Proposed advertisement packet format – ADV-POLL2</a:t>
            </a:r>
            <a:endParaRPr lang="en-US" sz="2400" dirty="0"/>
          </a:p>
        </p:txBody>
      </p:sp>
      <p:sp>
        <p:nvSpPr>
          <p:cNvPr id="12" name="모서리가 둥근 직사각형 11"/>
          <p:cNvSpPr/>
          <p:nvPr/>
        </p:nvSpPr>
        <p:spPr bwMode="auto">
          <a:xfrm>
            <a:off x="1974742" y="1219200"/>
            <a:ext cx="2334792" cy="296333"/>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모서리가 둥근 직사각형 12"/>
          <p:cNvSpPr/>
          <p:nvPr/>
        </p:nvSpPr>
        <p:spPr bwMode="auto">
          <a:xfrm>
            <a:off x="5202937" y="2315919"/>
            <a:ext cx="1206330" cy="311457"/>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88710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19200"/>
            <a:ext cx="8305800" cy="49530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00" dirty="0" smtClean="0"/>
          </a:p>
          <a:p>
            <a:pPr marL="342900" lvl="1" indent="-342900">
              <a:spcBef>
                <a:spcPts val="600"/>
              </a:spcBef>
              <a:spcAft>
                <a:spcPts val="600"/>
              </a:spcAft>
              <a:buFont typeface="Arial" panose="020B0604020202020204" pitchFamily="34" charset="0"/>
              <a:buChar char="•"/>
            </a:pPr>
            <a:endParaRPr lang="en-US" altLang="ko-KR" sz="500" dirty="0" smtClean="0"/>
          </a:p>
          <a:p>
            <a:pPr marL="685800" lvl="2" indent="-342900">
              <a:spcBef>
                <a:spcPts val="0"/>
              </a:spcBef>
              <a:spcAft>
                <a:spcPts val="600"/>
              </a:spcAft>
              <a:buFont typeface="Arial" panose="020B0604020202020204" pitchFamily="34" charset="0"/>
              <a:buChar char="•"/>
            </a:pPr>
            <a:endParaRPr lang="en-US" altLang="ko-KR" sz="1400" dirty="0"/>
          </a:p>
          <a:p>
            <a:pPr>
              <a:spcBef>
                <a:spcPts val="600"/>
              </a:spcBef>
              <a:spcAft>
                <a:spcPts val="600"/>
              </a:spcAft>
              <a:buFont typeface="Arial" panose="020B0604020202020204" pitchFamily="34" charset="0"/>
              <a:buChar char="•"/>
            </a:pPr>
            <a:r>
              <a:rPr lang="en-US" altLang="ko-KR" sz="1800" dirty="0"/>
              <a:t>PSDU (22 octets)</a:t>
            </a:r>
          </a:p>
          <a:p>
            <a:pPr lvl="1">
              <a:spcBef>
                <a:spcPts val="600"/>
              </a:spcBef>
              <a:spcAft>
                <a:spcPts val="600"/>
              </a:spcAft>
              <a:buFont typeface="Arial" panose="020B0604020202020204" pitchFamily="34" charset="0"/>
              <a:buChar char="•"/>
            </a:pPr>
            <a:r>
              <a:rPr lang="en-US" altLang="ko-KR" sz="1400" dirty="0"/>
              <a:t>1-octet message ID </a:t>
            </a:r>
            <a:r>
              <a:rPr lang="en-US" altLang="ko-KR" sz="1400" dirty="0">
                <a:solidFill>
                  <a:srgbClr val="FF0000"/>
                </a:solidFill>
              </a:rPr>
              <a:t>(</a:t>
            </a:r>
            <a:r>
              <a:rPr lang="en-US" altLang="ko-KR" sz="1400" dirty="0" smtClean="0">
                <a:solidFill>
                  <a:srgbClr val="FF0000"/>
                </a:solidFill>
              </a:rPr>
              <a:t>0x09) </a:t>
            </a:r>
            <a:r>
              <a:rPr lang="en-US" altLang="ko-KR" sz="1400" dirty="0" smtClean="0">
                <a:solidFill>
                  <a:srgbClr val="FF0000"/>
                </a:solidFill>
                <a:sym typeface="Wingdings" panose="05000000000000000000" pitchFamily="2" charset="2"/>
              </a:rPr>
              <a:t> ADV-RESP2</a:t>
            </a:r>
            <a:endParaRPr lang="en-US" altLang="ko-KR" sz="1400" dirty="0">
              <a:solidFill>
                <a:srgbClr val="FF0000"/>
              </a:solidFill>
            </a:endParaRPr>
          </a:p>
          <a:p>
            <a:pPr lvl="1">
              <a:spcBef>
                <a:spcPts val="600"/>
              </a:spcBef>
              <a:spcAft>
                <a:spcPts val="600"/>
              </a:spcAft>
              <a:buFont typeface="Arial" panose="020B0604020202020204" pitchFamily="34" charset="0"/>
              <a:buChar char="•"/>
            </a:pPr>
            <a:r>
              <a:rPr lang="en-US" altLang="ko-KR" sz="1400" dirty="0">
                <a:solidFill>
                  <a:srgbClr val="FF0000"/>
                </a:solidFill>
              </a:rPr>
              <a:t>3-octet Advertiser </a:t>
            </a:r>
            <a:r>
              <a:rPr lang="en-US" altLang="ko-KR" sz="1400" dirty="0" smtClean="0">
                <a:solidFill>
                  <a:srgbClr val="FF0000"/>
                </a:solidFill>
              </a:rPr>
              <a:t>Address known from ADV-POLL2 </a:t>
            </a:r>
          </a:p>
          <a:p>
            <a:pPr lvl="1">
              <a:spcBef>
                <a:spcPts val="600"/>
              </a:spcBef>
              <a:spcAft>
                <a:spcPts val="600"/>
              </a:spcAft>
              <a:buFont typeface="Arial" panose="020B0604020202020204" pitchFamily="34" charset="0"/>
              <a:buChar char="•"/>
            </a:pPr>
            <a:r>
              <a:rPr lang="en-US" altLang="ko-KR" sz="1400" dirty="0" smtClean="0"/>
              <a:t>1-octed message control, setting the following message content</a:t>
            </a:r>
          </a:p>
          <a:p>
            <a:pPr lvl="2">
              <a:spcBef>
                <a:spcPts val="600"/>
              </a:spcBef>
              <a:spcAft>
                <a:spcPts val="600"/>
              </a:spcAft>
              <a:buFont typeface="Arial" panose="020B0604020202020204" pitchFamily="34" charset="0"/>
              <a:buChar char="•"/>
            </a:pPr>
            <a:r>
              <a:rPr lang="en-US" altLang="ko-KR" sz="1000" dirty="0" smtClean="0"/>
              <a:t>0x01 </a:t>
            </a:r>
            <a:r>
              <a:rPr lang="en-US" altLang="ko-KR" sz="1000" dirty="0"/>
              <a:t>(Setup Request): </a:t>
            </a:r>
            <a:r>
              <a:rPr lang="en-US" altLang="ko-KR" sz="1000" dirty="0" err="1"/>
              <a:t>MessageContent</a:t>
            </a:r>
            <a:r>
              <a:rPr lang="en-US" altLang="ko-KR" sz="1000" dirty="0"/>
              <a:t> = [</a:t>
            </a:r>
            <a:r>
              <a:rPr lang="en-US" altLang="ko-KR" sz="1000" dirty="0" err="1"/>
              <a:t>NBChannelSelect</a:t>
            </a:r>
            <a:r>
              <a:rPr lang="en-US" altLang="ko-KR" sz="1000" dirty="0"/>
              <a:t>[2] + </a:t>
            </a:r>
            <a:r>
              <a:rPr lang="en-US" altLang="ko-KR" sz="1000" dirty="0" err="1"/>
              <a:t>UWBPhyCfg</a:t>
            </a:r>
            <a:r>
              <a:rPr lang="en-US" altLang="ko-KR" sz="1000" dirty="0"/>
              <a:t>[2] + </a:t>
            </a:r>
            <a:r>
              <a:rPr lang="en-US" altLang="ko-KR" sz="1000" dirty="0" err="1"/>
              <a:t>UWBMACfg</a:t>
            </a:r>
            <a:r>
              <a:rPr lang="en-US" altLang="ko-KR" sz="1000" dirty="0"/>
              <a:t>[2] + </a:t>
            </a:r>
            <a:r>
              <a:rPr lang="en-US" altLang="ko-KR" sz="1000" dirty="0" err="1"/>
              <a:t>NBPHYCfg</a:t>
            </a:r>
            <a:r>
              <a:rPr lang="en-US" altLang="ko-KR" sz="1000" dirty="0"/>
              <a:t>[1] + </a:t>
            </a:r>
            <a:r>
              <a:rPr lang="en-US" altLang="ko-KR" sz="1000" dirty="0" err="1"/>
              <a:t>NBMACCfg</a:t>
            </a:r>
            <a:r>
              <a:rPr lang="en-US" altLang="ko-KR" sz="1000" dirty="0"/>
              <a:t>[8]</a:t>
            </a:r>
          </a:p>
          <a:p>
            <a:pPr lvl="1">
              <a:spcBef>
                <a:spcPts val="600"/>
              </a:spcBef>
              <a:spcAft>
                <a:spcPts val="600"/>
              </a:spcAft>
              <a:buFont typeface="Arial" panose="020B0604020202020204" pitchFamily="34" charset="0"/>
              <a:buChar char="•"/>
            </a:pPr>
            <a:r>
              <a:rPr lang="en-US" altLang="ko-KR" sz="1400" dirty="0"/>
              <a:t>2-octet </a:t>
            </a:r>
            <a:r>
              <a:rPr lang="en-US" altLang="ko-KR" sz="1400" dirty="0" smtClean="0"/>
              <a:t>CRC16</a:t>
            </a:r>
            <a:endParaRPr lang="en-US" altLang="ko-KR" sz="1400" dirty="0"/>
          </a:p>
        </p:txBody>
      </p:sp>
      <p:pic>
        <p:nvPicPr>
          <p:cNvPr id="2" name="그림 1"/>
          <p:cNvPicPr>
            <a:picLocks noChangeAspect="1"/>
          </p:cNvPicPr>
          <p:nvPr/>
        </p:nvPicPr>
        <p:blipFill>
          <a:blip r:embed="rId2"/>
          <a:stretch>
            <a:fillRect/>
          </a:stretch>
        </p:blipFill>
        <p:spPr>
          <a:xfrm>
            <a:off x="1092810" y="1124712"/>
            <a:ext cx="7315544" cy="1469136"/>
          </a:xfrm>
          <a:prstGeom prst="rect">
            <a:avLst/>
          </a:prstGeom>
        </p:spPr>
      </p:pic>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9</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smtClean="0"/>
              <a:t>Proposed advertisement packet format – ADV-RESP2</a:t>
            </a:r>
            <a:endParaRPr lang="en-US" sz="2400" dirty="0"/>
          </a:p>
        </p:txBody>
      </p:sp>
      <p:sp>
        <p:nvSpPr>
          <p:cNvPr id="12" name="모서리가 둥근 직사각형 11"/>
          <p:cNvSpPr/>
          <p:nvPr/>
        </p:nvSpPr>
        <p:spPr bwMode="auto">
          <a:xfrm>
            <a:off x="1249681" y="1328208"/>
            <a:ext cx="2103120" cy="366480"/>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15675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150062</TotalTime>
  <Words>1601</Words>
  <Application>Microsoft Office PowerPoint</Application>
  <PresentationFormat>화면 슬라이드 쇼(4:3)</PresentationFormat>
  <Paragraphs>227</Paragraphs>
  <Slides>17</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17</vt:i4>
      </vt:variant>
    </vt:vector>
  </HeadingPairs>
  <TitlesOfParts>
    <vt:vector size="23" baseType="lpstr">
      <vt:lpstr>굴림</vt:lpstr>
      <vt:lpstr>Arial</vt:lpstr>
      <vt:lpstr>Calibri</vt:lpstr>
      <vt:lpstr>Times New Roman</vt:lpstr>
      <vt:lpstr>Wingdings</vt:lpstr>
      <vt:lpstr>Office Theme</vt:lpstr>
      <vt:lpstr>PowerPoint 프레젠테이션</vt:lpstr>
      <vt:lpstr>PowerPoint 프레젠테이션</vt:lpstr>
      <vt:lpstr>Related Contributions</vt:lpstr>
      <vt:lpstr>PowerPoint 프레젠테이션</vt:lpstr>
      <vt:lpstr>PowerPoint 프레젠테이션</vt:lpstr>
      <vt:lpstr>Recap: Native Discovery Concept [1][2]</vt:lpstr>
      <vt:lpstr>PowerPoint 프레젠테이션</vt:lpstr>
      <vt:lpstr>PowerPoint 프레젠테이션</vt:lpstr>
      <vt:lpstr>PowerPoint 프레젠테이션</vt:lpstr>
      <vt:lpstr>PowerPoint 프레젠테이션</vt:lpstr>
      <vt:lpstr>PowerPoint 프레젠테이션</vt:lpstr>
      <vt:lpstr>References</vt:lpstr>
      <vt:lpstr>Appendix: Advertising Poll (MsgCtl=0x00) [3]</vt:lpstr>
      <vt:lpstr>Appendix: Advertising Response (MsgCtl=0x00) [3]</vt:lpstr>
      <vt:lpstr>Appendix: Start of Ranging (MsgCtl=0x00) [3]</vt:lpstr>
      <vt:lpstr>PowerPoint 프레젠테이션</vt:lpstr>
      <vt:lpstr>PowerPoint 프레젠테이션</vt:lpstr>
    </vt:vector>
  </TitlesOfParts>
  <Manager/>
  <Company>Apple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이홍원/책임연구원/미래기술센터 C&amp;M표준(연)IoT커넥티비티표준Task(hongwon.lee@lge.com)</cp:lastModifiedBy>
  <cp:revision>1068</cp:revision>
  <cp:lastPrinted>1998-02-10T13:28:06Z</cp:lastPrinted>
  <dcterms:created xsi:type="dcterms:W3CDTF">2021-07-16T20:39:58Z</dcterms:created>
  <dcterms:modified xsi:type="dcterms:W3CDTF">2023-05-14T21:19:08Z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