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58" r:id="rId3"/>
    <p:sldId id="271" r:id="rId4"/>
    <p:sldId id="327" r:id="rId5"/>
    <p:sldId id="340" r:id="rId6"/>
    <p:sldId id="343" r:id="rId7"/>
    <p:sldId id="349" r:id="rId8"/>
    <p:sldId id="348" r:id="rId9"/>
    <p:sldId id="346" r:id="rId10"/>
    <p:sldId id="350" r:id="rId11"/>
    <p:sldId id="347" r:id="rId12"/>
    <p:sldId id="300" r:id="rId13"/>
    <p:sldId id="30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27"/>
            <p14:sldId id="340"/>
            <p14:sldId id="343"/>
            <p14:sldId id="349"/>
            <p14:sldId id="348"/>
            <p14:sldId id="346"/>
            <p14:sldId id="350"/>
            <p14:sldId id="347"/>
            <p14:sldId id="300"/>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04"/>
    <p:restoredTop sz="95915"/>
  </p:normalViewPr>
  <p:slideViewPr>
    <p:cSldViewPr>
      <p:cViewPr varScale="1">
        <p:scale>
          <a:sx n="113" d="100"/>
          <a:sy n="113" d="100"/>
        </p:scale>
        <p:origin x="1950" y="96"/>
      </p:cViewPr>
      <p:guideLst>
        <p:guide orient="horz" pos="2160"/>
        <p:guide pos="2880"/>
      </p:guideLst>
    </p:cSldViewPr>
  </p:slideViewPr>
  <p:notesTextViewPr>
    <p:cViewPr>
      <p:scale>
        <a:sx n="1" d="1"/>
        <a:sy n="1" d="1"/>
      </p:scale>
      <p:origin x="0" y="0"/>
    </p:cViewPr>
  </p:notesTextViewPr>
  <p:notesViewPr>
    <p:cSldViewPr>
      <p:cViewPr varScale="1">
        <p:scale>
          <a:sx n="120" d="100"/>
          <a:sy n="120" d="100"/>
        </p:scale>
        <p:origin x="2406"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xmlns=""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xmlns=""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xmlns=""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xmlns=""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xmlns=""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xmlns=""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xmlns=""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xmlns=""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xmlns=""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xmlns=""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xmlns=""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xmlns=""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xmlns=""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xmlns=""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068423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D5D8A7A-5251-7345-B20D-9908F6391B8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a16="http://schemas.microsoft.com/office/drawing/2014/main" xmlns="" id="{52EA886B-BDBA-D942-8C51-972D4E92646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a16="http://schemas.microsoft.com/office/drawing/2014/main" xmlns=""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26BB63-BC75-CD4F-B133-44784E43CF60}"/>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a16="http://schemas.microsoft.com/office/drawing/2014/main" xmlns="" id="{7C1C4B96-1877-6945-9A23-23412CE20695}"/>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a16="http://schemas.microsoft.com/office/drawing/2014/main" xmlns=""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xmlns=""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a16="http://schemas.microsoft.com/office/drawing/2014/main" xmlns="" id="{DE13F5C4-62D8-1F48-929D-8089C19311B1}"/>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a16="http://schemas.microsoft.com/office/drawing/2014/main" xmlns=""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a16="http://schemas.microsoft.com/office/drawing/2014/main" xmlns="" id="{E68673D0-ABED-4649-AEBC-82D582925FB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a16="http://schemas.microsoft.com/office/drawing/2014/main" xmlns=""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xmlns="" id="{66138FFA-EC09-224A-9E3B-105E7E9700D7}"/>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a16="http://schemas.microsoft.com/office/drawing/2014/main" xmlns="" id="{0CDAE072-0686-F34F-854D-7B3C2B69CA6B}"/>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a16="http://schemas.microsoft.com/office/drawing/2014/main" xmlns=""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34DF80B-DF85-7841-B6C7-C6BE77BFA95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a16="http://schemas.microsoft.com/office/drawing/2014/main" xmlns="" id="{5940BA05-107D-5546-8A3E-780586C626BA}"/>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a16="http://schemas.microsoft.com/office/drawing/2014/main" xmlns=""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916B5B3-29CD-1E42-93DD-A81032CE0F03}"/>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8" name="Footer Placeholder 7">
            <a:extLst>
              <a:ext uri="{FF2B5EF4-FFF2-40B4-BE49-F238E27FC236}">
                <a16:creationId xmlns:a16="http://schemas.microsoft.com/office/drawing/2014/main" xmlns="" id="{F8D657B8-E9B5-2646-84B6-245CC2FA6FC2}"/>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9" name="Slide Number Placeholder 8">
            <a:extLst>
              <a:ext uri="{FF2B5EF4-FFF2-40B4-BE49-F238E27FC236}">
                <a16:creationId xmlns:a16="http://schemas.microsoft.com/office/drawing/2014/main" xmlns=""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C955439-0F68-F347-87D7-F0502F239B4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4" name="Footer Placeholder 3">
            <a:extLst>
              <a:ext uri="{FF2B5EF4-FFF2-40B4-BE49-F238E27FC236}">
                <a16:creationId xmlns:a16="http://schemas.microsoft.com/office/drawing/2014/main" xmlns="" id="{BDDE28B6-16BE-5F49-8C55-36B506BD9C2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5" name="Slide Number Placeholder 4">
            <a:extLst>
              <a:ext uri="{FF2B5EF4-FFF2-40B4-BE49-F238E27FC236}">
                <a16:creationId xmlns:a16="http://schemas.microsoft.com/office/drawing/2014/main" xmlns=""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May 2023</a:t>
            </a:r>
            <a:endParaRPr lang="en-US" altLang="en-US" dirty="0"/>
          </a:p>
        </p:txBody>
      </p:sp>
      <p:sp>
        <p:nvSpPr>
          <p:cNvPr id="3" name="Footer Placeholder 2">
            <a:extLst>
              <a:ext uri="{FF2B5EF4-FFF2-40B4-BE49-F238E27FC236}">
                <a16:creationId xmlns:a16="http://schemas.microsoft.com/office/drawing/2014/main" xmlns="" id="{9EF6059B-0602-6542-BEFC-E3478CA26633}"/>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4" name="Slide Number Placeholder 3">
            <a:extLst>
              <a:ext uri="{FF2B5EF4-FFF2-40B4-BE49-F238E27FC236}">
                <a16:creationId xmlns:a16="http://schemas.microsoft.com/office/drawing/2014/main" xmlns="" id="{AAC47346-FEEC-2344-BF3C-FC33F657B9CC}"/>
              </a:ext>
            </a:extLst>
          </p:cNvPr>
          <p:cNvSpPr>
            <a:spLocks noGrp="1"/>
          </p:cNvSpPr>
          <p:nvPr>
            <p:ph type="sldNum" sz="quarter" idx="12"/>
          </p:nvPr>
        </p:nvSpPr>
        <p:spPr/>
        <p:txBody>
          <a:bodyPr/>
          <a:lstStyle>
            <a:lvl1pPr>
              <a:defRPr/>
            </a:lvl1pPr>
          </a:lstStyle>
          <a:p>
            <a:r>
              <a:rPr lang="en-US" altLang="en-US" dirty="0"/>
              <a:t>Slide </a:t>
            </a:r>
            <a:fld id="{D63F0650-F2B3-6741-A45C-FCE309717EFE}" type="slidenum">
              <a:rPr lang="en-US" altLang="en-US"/>
              <a:pPr/>
              <a:t>‹#›</a:t>
            </a:fld>
            <a:endParaRPr lang="en-US" altLang="en-US" dirty="0"/>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6154122-F278-564A-962E-652394D50AA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a16="http://schemas.microsoft.com/office/drawing/2014/main" xmlns="" id="{BBDF74D7-1698-DD45-8B54-423EF7E328A4}"/>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a16="http://schemas.microsoft.com/office/drawing/2014/main" xmlns=""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57E84A7-0E2D-C64E-8406-BD4384DA8A0A}"/>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a16="http://schemas.microsoft.com/office/drawing/2014/main" xmlns="" id="{05830EEC-2DF2-E443-9291-D75738763C32}"/>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a16="http://schemas.microsoft.com/office/drawing/2014/main" xmlns=""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xmlns=""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xmlns=""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dirty="0" smtClean="0"/>
              <a:t>May 2023</a:t>
            </a:r>
            <a:endParaRPr lang="en-US" altLang="en-US" dirty="0"/>
          </a:p>
        </p:txBody>
      </p:sp>
      <p:sp>
        <p:nvSpPr>
          <p:cNvPr id="1029" name="Rectangle 5">
            <a:extLst>
              <a:ext uri="{FF2B5EF4-FFF2-40B4-BE49-F238E27FC236}">
                <a16:creationId xmlns:a16="http://schemas.microsoft.com/office/drawing/2014/main" xmlns=""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smtClean="0"/>
              <a:t>Hongwon</a:t>
            </a:r>
            <a:r>
              <a:rPr lang="en-US" altLang="en-US" dirty="0" smtClean="0"/>
              <a:t> Lee et al. (LG Electronics)</a:t>
            </a:r>
            <a:endParaRPr lang="en-US" altLang="en-US" dirty="0"/>
          </a:p>
        </p:txBody>
      </p:sp>
      <p:sp>
        <p:nvSpPr>
          <p:cNvPr id="1030" name="Rectangle 6">
            <a:extLst>
              <a:ext uri="{FF2B5EF4-FFF2-40B4-BE49-F238E27FC236}">
                <a16:creationId xmlns:a16="http://schemas.microsoft.com/office/drawing/2014/main" xmlns=""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xmlns=""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smtClean="0">
                <a:solidFill>
                  <a:schemeClr val="tx1"/>
                </a:solidFill>
                <a:effectLst/>
                <a:latin typeface="Times New Roman" panose="02020603050405020304" pitchFamily="18" charset="0"/>
                <a:ea typeface="+mn-ea"/>
                <a:cs typeface="+mn-cs"/>
              </a:rPr>
              <a:t>15-23-0247-00-04ab</a:t>
            </a:r>
            <a:r>
              <a:rPr lang="en-US" altLang="en-US" sz="1400" b="1" dirty="0"/>
              <a:t>&gt;</a:t>
            </a:r>
          </a:p>
        </p:txBody>
      </p:sp>
      <p:sp>
        <p:nvSpPr>
          <p:cNvPr id="1032" name="Line 8">
            <a:extLst>
              <a:ext uri="{FF2B5EF4-FFF2-40B4-BE49-F238E27FC236}">
                <a16:creationId xmlns:a16="http://schemas.microsoft.com/office/drawing/2014/main" xmlns=""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xmlns=""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smtClean="0"/>
              <a:t>Scheduling IE update for hyper block based mode</a:t>
            </a:r>
            <a:endParaRPr lang="en-US" altLang="en-US" dirty="0"/>
          </a:p>
        </p:txBody>
      </p:sp>
      <p:sp>
        <p:nvSpPr>
          <p:cNvPr id="1034" name="Line 10">
            <a:extLst>
              <a:ext uri="{FF2B5EF4-FFF2-40B4-BE49-F238E27FC236}">
                <a16:creationId xmlns:a16="http://schemas.microsoft.com/office/drawing/2014/main" xmlns=""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dirty="0" smtClean="0"/>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Hongwon</a:t>
            </a:r>
            <a:r>
              <a:rPr lang="en-US" altLang="en-US" dirty="0"/>
              <a:t> Lee et al. (LG Electronics)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smtClean="0"/>
              <a:t>[Scheduling IE update for hyper </a:t>
            </a:r>
            <a:r>
              <a:rPr lang="en-US" altLang="en-US" sz="1600" dirty="0" smtClean="0"/>
              <a:t>block </a:t>
            </a:r>
            <a:r>
              <a:rPr lang="en-US" altLang="en-US" sz="1600" dirty="0" smtClean="0"/>
              <a:t>scheduling</a:t>
            </a:r>
            <a:r>
              <a:rPr lang="en-US" altLang="en-US" sz="1600" dirty="0" smtClean="0"/>
              <a:t>]</a:t>
            </a:r>
            <a:r>
              <a:rPr lang="en-US" altLang="en-US" sz="1600" dirty="0"/>
              <a:t>	</a:t>
            </a:r>
          </a:p>
          <a:p>
            <a:r>
              <a:rPr lang="en-US" altLang="en-US" sz="1600" b="1" dirty="0"/>
              <a:t>Date Submitted: </a:t>
            </a:r>
            <a:r>
              <a:rPr lang="en-US" altLang="en-US" sz="1600" dirty="0" smtClean="0"/>
              <a:t>[</a:t>
            </a:r>
            <a:r>
              <a:rPr lang="en-US" altLang="en-US" sz="1600" dirty="0" smtClean="0"/>
              <a:t>May, </a:t>
            </a:r>
            <a:r>
              <a:rPr lang="en-US" altLang="en-US" sz="1600" dirty="0" smtClean="0"/>
              <a:t>2023]</a:t>
            </a:r>
            <a:r>
              <a:rPr lang="en-US" altLang="en-US" sz="1600" dirty="0"/>
              <a:t>	</a:t>
            </a:r>
          </a:p>
          <a:p>
            <a:r>
              <a:rPr lang="en-US" altLang="en-US" sz="1600" b="1" dirty="0"/>
              <a:t>Source:</a:t>
            </a:r>
            <a:r>
              <a:rPr lang="en-US" altLang="en-US" sz="1600" dirty="0"/>
              <a:t> </a:t>
            </a:r>
            <a:r>
              <a:rPr lang="en-US" altLang="en-US" sz="1600" dirty="0" smtClean="0"/>
              <a:t>[</a:t>
            </a:r>
            <a:r>
              <a:rPr lang="en-US" altLang="en-US" sz="1600" dirty="0" err="1" smtClean="0"/>
              <a:t>Hongwon</a:t>
            </a:r>
            <a:r>
              <a:rPr lang="en-US" altLang="en-US" sz="1600" dirty="0" smtClean="0"/>
              <a:t> Lee, </a:t>
            </a:r>
            <a:r>
              <a:rPr lang="en-US" altLang="en-US" sz="1600" dirty="0" err="1" smtClean="0"/>
              <a:t>Insun</a:t>
            </a:r>
            <a:r>
              <a:rPr lang="en-US" altLang="en-US" sz="1600" dirty="0" smtClean="0"/>
              <a:t> Jang, Jinsoo Choi, </a:t>
            </a:r>
            <a:r>
              <a:rPr lang="en-US" altLang="en-US" sz="1600" dirty="0" smtClean="0"/>
              <a:t>HanGyu </a:t>
            </a:r>
            <a:r>
              <a:rPr lang="en-US" altLang="en-US" sz="1600" dirty="0" smtClean="0"/>
              <a:t>Cho(</a:t>
            </a:r>
            <a:r>
              <a:rPr lang="en-US" altLang="ko-KR" sz="1600" dirty="0">
                <a:solidFill>
                  <a:srgbClr val="000000"/>
                </a:solidFill>
                <a:ea typeface="굴림" charset="-127"/>
                <a:cs typeface="Times New Roman" pitchFamily="18" charset="0"/>
              </a:rPr>
              <a:t>LG Electronics</a:t>
            </a:r>
            <a:r>
              <a:rPr lang="en-US" altLang="en-US" sz="1600" dirty="0" smtClean="0"/>
              <a:t>);</a:t>
            </a:r>
          </a:p>
          <a:p>
            <a:r>
              <a:rPr lang="en-US" altLang="en-US" sz="1600" dirty="0"/>
              <a:t> </a:t>
            </a:r>
            <a:r>
              <a:rPr lang="en-US" altLang="en-US" sz="1600" dirty="0" smtClean="0"/>
              <a:t>              Kangjin Yoon(Meta </a:t>
            </a:r>
            <a:r>
              <a:rPr lang="en-US" altLang="en-US" sz="1600" dirty="0"/>
              <a:t>Platforms, Inc</a:t>
            </a:r>
            <a:r>
              <a:rPr lang="en-US" altLang="en-US" sz="1600" dirty="0" smtClean="0"/>
              <a:t>.)]</a:t>
            </a:r>
            <a:endParaRPr lang="en-US" altLang="en-US" sz="1600" dirty="0"/>
          </a:p>
          <a:p>
            <a:r>
              <a:rPr lang="en-US" altLang="en-US" sz="1600" b="1" dirty="0"/>
              <a:t>Email: </a:t>
            </a:r>
            <a:r>
              <a:rPr lang="en-US" altLang="en-US" sz="1600" dirty="0" smtClean="0"/>
              <a:t>[hongwon.lee@</a:t>
            </a:r>
            <a:r>
              <a:rPr lang="en-US" altLang="en-US" sz="100" dirty="0" smtClean="0"/>
              <a:t> </a:t>
            </a:r>
            <a:r>
              <a:rPr lang="en-US" altLang="en-US" sz="1600" dirty="0" smtClean="0"/>
              <a:t>lge.com</a:t>
            </a:r>
            <a:r>
              <a:rPr lang="en-US" altLang="en-US" sz="1600" dirty="0"/>
              <a:t>, </a:t>
            </a:r>
            <a:r>
              <a:rPr lang="en-US" altLang="en-US" sz="1600" dirty="0" smtClean="0"/>
              <a:t>kyoon@meta.com]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a:t>
            </a:r>
            <a:r>
              <a:rPr lang="en-US" altLang="en-US" sz="1600" dirty="0" smtClean="0">
                <a:solidFill>
                  <a:schemeClr val="tx2"/>
                </a:solidFill>
              </a:rPr>
              <a:t>Scheduling IE update for hyper block-based mode to reduce power consumption</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ce réservé du contenu 2"/>
          <p:cNvSpPr>
            <a:spLocks noGrp="1" noChangeArrowheads="1"/>
          </p:cNvSpPr>
          <p:nvPr>
            <p:ph idx="1"/>
          </p:nvPr>
        </p:nvSpPr>
        <p:spPr>
          <a:xfrm>
            <a:off x="528638" y="1262063"/>
            <a:ext cx="8115300" cy="4833937"/>
          </a:xfrm>
        </p:spPr>
        <p:txBody>
          <a:bodyPr/>
          <a:lstStyle/>
          <a:p>
            <a:pPr>
              <a:buFont typeface="Arial" panose="020B0604020202020204" pitchFamily="34" charset="0"/>
              <a:buChar char="•"/>
            </a:pPr>
            <a:r>
              <a:rPr lang="en-US" altLang="ko-KR" sz="1800" dirty="0" smtClean="0">
                <a:ea typeface="굴림" panose="020B0600000101010101" pitchFamily="50" charset="-127"/>
              </a:rPr>
              <a:t>When the Bitmap-based block scheduling is used, multiple blocks may be scheduled to a device by using one Scheduling List element</a:t>
            </a:r>
          </a:p>
          <a:p>
            <a:pPr>
              <a:buFont typeface="Arial" panose="020B0604020202020204" pitchFamily="34" charset="0"/>
              <a:buChar char="•"/>
            </a:pPr>
            <a:r>
              <a:rPr lang="en-US" altLang="ko-KR" sz="1800" dirty="0" smtClean="0">
                <a:ea typeface="굴림" panose="020B0600000101010101" pitchFamily="50" charset="-127"/>
              </a:rPr>
              <a:t>A bitmap in each Scheduling List element represents the pattern of scheduled blocks to a single device</a:t>
            </a:r>
          </a:p>
          <a:p>
            <a:pPr>
              <a:buFont typeface="Arial" panose="020B0604020202020204" pitchFamily="34" charset="0"/>
              <a:buChar char="•"/>
            </a:pPr>
            <a:r>
              <a:rPr lang="en-US" altLang="ko-KR" sz="1800" dirty="0" smtClean="0">
                <a:ea typeface="굴림" panose="020B0600000101010101" pitchFamily="50" charset="-127"/>
              </a:rPr>
              <a:t>When the Scheduling List Type field is set to 5(</a:t>
            </a:r>
            <a:r>
              <a:rPr lang="en-US" altLang="ko-KR" sz="1800" dirty="0"/>
              <a:t>Bitmap-based </a:t>
            </a:r>
            <a:r>
              <a:rPr lang="en-US" altLang="ko-KR" sz="1800" dirty="0" smtClean="0"/>
              <a:t>block scheduling)</a:t>
            </a:r>
            <a:r>
              <a:rPr lang="en-US" altLang="ko-KR" sz="1800" dirty="0" smtClean="0">
                <a:ea typeface="굴림" panose="020B0600000101010101" pitchFamily="50" charset="-127"/>
              </a:rPr>
              <a:t>, Scheduling List elements is formatted as in the below</a:t>
            </a: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smtClean="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lvl="1">
              <a:buFont typeface="LG스마트체 Regular" panose="020B0600000101010101" pitchFamily="50" charset="-127"/>
              <a:buChar char="-"/>
            </a:pPr>
            <a:r>
              <a:rPr lang="en-US" altLang="ko-KR" sz="1600" dirty="0" smtClean="0"/>
              <a:t>Block </a:t>
            </a:r>
            <a:r>
              <a:rPr lang="en-US" altLang="ko-KR" sz="1600" dirty="0"/>
              <a:t>scheduling Bitmap Length field specifies the size of the Bitmap field</a:t>
            </a:r>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smtClean="0"/>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smtClean="0"/>
          </a:p>
          <a:p>
            <a:pPr lvl="1">
              <a:buFont typeface="Arial" panose="020B0604020202020204" pitchFamily="34" charset="0"/>
              <a:buChar char="•"/>
            </a:pPr>
            <a:endParaRPr lang="en-US" altLang="ko-KR" sz="1600" dirty="0"/>
          </a:p>
          <a:p>
            <a:pPr marL="342900" lvl="1" indent="-342900">
              <a:buFont typeface="Arial" panose="020B0604020202020204" pitchFamily="34" charset="0"/>
              <a:buChar char="•"/>
            </a:pPr>
            <a:r>
              <a:rPr lang="en-US" altLang="ko-KR" sz="1800" dirty="0" smtClean="0">
                <a:ea typeface="굴림" panose="020B0600000101010101" pitchFamily="50" charset="-127"/>
              </a:rPr>
              <a:t>The Scheduling IE with </a:t>
            </a:r>
            <a:r>
              <a:rPr lang="en-US" altLang="ko-KR" sz="1800" dirty="0">
                <a:ea typeface="굴림" panose="020B0600000101010101" pitchFamily="50" charset="-127"/>
              </a:rPr>
              <a:t>Scheduling List Type </a:t>
            </a:r>
            <a:r>
              <a:rPr lang="en-US" altLang="ko-KR" sz="1800" dirty="0" smtClean="0">
                <a:ea typeface="굴림" panose="020B0600000101010101" pitchFamily="50" charset="-127"/>
              </a:rPr>
              <a:t>5 may be transmitted with same cycle of HBS IE</a:t>
            </a:r>
            <a:endParaRPr lang="en-US" altLang="ko-KR" sz="1800" dirty="0">
              <a:ea typeface="굴림" panose="020B0600000101010101" pitchFamily="50" charset="-127"/>
            </a:endParaRPr>
          </a:p>
        </p:txBody>
      </p:sp>
      <p:pic>
        <p:nvPicPr>
          <p:cNvPr id="2" name="그림 1"/>
          <p:cNvPicPr>
            <a:picLocks noChangeAspect="1"/>
          </p:cNvPicPr>
          <p:nvPr/>
        </p:nvPicPr>
        <p:blipFill>
          <a:blip r:embed="rId2"/>
          <a:stretch>
            <a:fillRect/>
          </a:stretch>
        </p:blipFill>
        <p:spPr>
          <a:xfrm>
            <a:off x="1571624" y="3119611"/>
            <a:ext cx="6403975" cy="906095"/>
          </a:xfrm>
          <a:prstGeom prst="rect">
            <a:avLst/>
          </a:prstGeom>
        </p:spPr>
      </p:pic>
      <p:sp>
        <p:nvSpPr>
          <p:cNvPr id="4" name="날짜 개체 틀 3"/>
          <p:cNvSpPr>
            <a:spLocks noGrp="1"/>
          </p:cNvSpPr>
          <p:nvPr>
            <p:ph type="dt" sz="half" idx="10"/>
          </p:nvPr>
        </p:nvSpPr>
        <p:spPr/>
        <p:txBody>
          <a:bodyPr/>
          <a:lstStyle/>
          <a:p>
            <a:r>
              <a:rPr lang="de-DE" altLang="en-US" dirty="0"/>
              <a:t>May 2023</a:t>
            </a:r>
            <a:endParaRPr lang="en-US" altLang="en-US" dirty="0"/>
          </a:p>
        </p:txBody>
      </p:sp>
      <p:sp>
        <p:nvSpPr>
          <p:cNvPr id="5" name="바닥글 개체 틀 4"/>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슬라이드 번호 개체 틀 5"/>
          <p:cNvSpPr>
            <a:spLocks noGrp="1"/>
          </p:cNvSpPr>
          <p:nvPr>
            <p:ph type="sldNum" sz="quarter" idx="12"/>
          </p:nvPr>
        </p:nvSpPr>
        <p:spPr/>
        <p:txBody>
          <a:bodyPr/>
          <a:lstStyle/>
          <a:p>
            <a:r>
              <a:rPr lang="en-US" altLang="en-US" smtClean="0"/>
              <a:t>Slide </a:t>
            </a:r>
            <a:fld id="{402C19D2-AFCD-5441-8B74-E6F734CFFA69}" type="slidenum">
              <a:rPr lang="en-US" altLang="en-US" smtClean="0"/>
              <a:pPr/>
              <a:t>10</a:t>
            </a:fld>
            <a:endParaRPr lang="en-US" altLang="en-US"/>
          </a:p>
        </p:txBody>
      </p:sp>
      <p:sp>
        <p:nvSpPr>
          <p:cNvPr id="7" name="Title 1">
            <a:extLst>
              <a:ext uri="{FF2B5EF4-FFF2-40B4-BE49-F238E27FC236}">
                <a16:creationId xmlns:a16="http://schemas.microsoft.com/office/drawing/2014/main" xmlns="" id="{467C9B24-E7E8-8547-A1D0-E2535767BF70}"/>
              </a:ext>
            </a:extLst>
          </p:cNvPr>
          <p:cNvSpPr>
            <a:spLocks noGrp="1"/>
          </p:cNvSpPr>
          <p:nvPr>
            <p:ph type="title"/>
          </p:nvPr>
        </p:nvSpPr>
        <p:spPr>
          <a:xfrm>
            <a:off x="457200" y="685800"/>
            <a:ext cx="8077200" cy="533400"/>
          </a:xfrm>
        </p:spPr>
        <p:txBody>
          <a:bodyPr/>
          <a:lstStyle/>
          <a:p>
            <a:r>
              <a:rPr lang="en-US" sz="2800" dirty="0" smtClean="0"/>
              <a:t>Proposal: Bitmap-based block scheduling(2/2)</a:t>
            </a:r>
            <a:endParaRPr lang="en-US" sz="2800" dirty="0"/>
          </a:p>
        </p:txBody>
      </p:sp>
      <p:pic>
        <p:nvPicPr>
          <p:cNvPr id="10" name="그림 9"/>
          <p:cNvPicPr>
            <a:picLocks noChangeAspect="1"/>
          </p:cNvPicPr>
          <p:nvPr/>
        </p:nvPicPr>
        <p:blipFill>
          <a:blip r:embed="rId3"/>
          <a:stretch>
            <a:fillRect/>
          </a:stretch>
        </p:blipFill>
        <p:spPr>
          <a:xfrm>
            <a:off x="2444458" y="4376097"/>
            <a:ext cx="4283659" cy="1411722"/>
          </a:xfrm>
          <a:prstGeom prst="rect">
            <a:avLst/>
          </a:prstGeom>
        </p:spPr>
      </p:pic>
      <p:sp>
        <p:nvSpPr>
          <p:cNvPr id="15" name="모서리가 둥근 직사각형 14"/>
          <p:cNvSpPr/>
          <p:nvPr/>
        </p:nvSpPr>
        <p:spPr bwMode="auto">
          <a:xfrm>
            <a:off x="1541449" y="3111146"/>
            <a:ext cx="6446749" cy="924070"/>
          </a:xfrm>
          <a:prstGeom prst="roundRect">
            <a:avLst>
              <a:gd name="adj" fmla="val 7137"/>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624387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de-DE" altLang="en-US" dirty="0"/>
              <a:t>May 2023</a:t>
            </a:r>
            <a:endParaRPr lang="en-US" altLang="en-US" dirty="0"/>
          </a:p>
        </p:txBody>
      </p:sp>
      <p:sp>
        <p:nvSpPr>
          <p:cNvPr id="5" name="바닥글 개체 틀 4"/>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슬라이드 번호 개체 틀 5"/>
          <p:cNvSpPr>
            <a:spLocks noGrp="1"/>
          </p:cNvSpPr>
          <p:nvPr>
            <p:ph type="sldNum" sz="quarter" idx="12"/>
          </p:nvPr>
        </p:nvSpPr>
        <p:spPr/>
        <p:txBody>
          <a:bodyPr/>
          <a:lstStyle/>
          <a:p>
            <a:r>
              <a:rPr lang="en-US" altLang="en-US" smtClean="0"/>
              <a:t>Slide </a:t>
            </a:r>
            <a:fld id="{402C19D2-AFCD-5441-8B74-E6F734CFFA69}" type="slidenum">
              <a:rPr lang="en-US" altLang="en-US" smtClean="0"/>
              <a:pPr/>
              <a:t>11</a:t>
            </a:fld>
            <a:endParaRPr lang="en-US" altLang="en-US"/>
          </a:p>
        </p:txBody>
      </p:sp>
      <p:sp>
        <p:nvSpPr>
          <p:cNvPr id="7" name="Title 1">
            <a:extLst>
              <a:ext uri="{FF2B5EF4-FFF2-40B4-BE49-F238E27FC236}">
                <a16:creationId xmlns:a16="http://schemas.microsoft.com/office/drawing/2014/main" xmlns="" id="{467C9B24-E7E8-8547-A1D0-E2535767BF70}"/>
              </a:ext>
            </a:extLst>
          </p:cNvPr>
          <p:cNvSpPr>
            <a:spLocks noGrp="1"/>
          </p:cNvSpPr>
          <p:nvPr>
            <p:ph type="title"/>
          </p:nvPr>
        </p:nvSpPr>
        <p:spPr>
          <a:xfrm>
            <a:off x="685800" y="685800"/>
            <a:ext cx="7772400" cy="533400"/>
          </a:xfrm>
        </p:spPr>
        <p:txBody>
          <a:bodyPr/>
          <a:lstStyle/>
          <a:p>
            <a:r>
              <a:rPr lang="en-US" altLang="ko-KR" sz="2800" dirty="0"/>
              <a:t>Bitmap-based </a:t>
            </a:r>
            <a:r>
              <a:rPr lang="en-US" altLang="ko-KR" sz="2800" dirty="0" smtClean="0"/>
              <a:t>block </a:t>
            </a:r>
            <a:r>
              <a:rPr lang="en-US" altLang="ko-KR" sz="2800" dirty="0"/>
              <a:t>scheduling</a:t>
            </a:r>
            <a:r>
              <a:rPr lang="en-US" sz="2800" dirty="0" smtClean="0"/>
              <a:t> example</a:t>
            </a:r>
            <a:endParaRPr lang="en-US" sz="2800" dirty="0"/>
          </a:p>
        </p:txBody>
      </p:sp>
      <p:sp>
        <p:nvSpPr>
          <p:cNvPr id="14" name="Espace réservé du contenu 2"/>
          <p:cNvSpPr>
            <a:spLocks noGrp="1" noChangeArrowheads="1"/>
          </p:cNvSpPr>
          <p:nvPr>
            <p:ph idx="1"/>
          </p:nvPr>
        </p:nvSpPr>
        <p:spPr>
          <a:xfrm>
            <a:off x="552450" y="1311275"/>
            <a:ext cx="8115300" cy="4833937"/>
          </a:xfrm>
        </p:spPr>
        <p:txBody>
          <a:bodyPr/>
          <a:lstStyle/>
          <a:p>
            <a:pPr>
              <a:buFont typeface="Arial" panose="020B0604020202020204" pitchFamily="34" charset="0"/>
              <a:buChar char="•"/>
            </a:pPr>
            <a:r>
              <a:rPr lang="en-US" altLang="ko-KR" sz="1800" dirty="0" smtClean="0">
                <a:ea typeface="굴림" panose="020B0600000101010101" pitchFamily="50" charset="-127"/>
              </a:rPr>
              <a:t>Every controlee gets scheduling information from updated Scheduling IE</a:t>
            </a:r>
          </a:p>
          <a:p>
            <a:pPr>
              <a:buFont typeface="Arial" panose="020B0604020202020204" pitchFamily="34" charset="0"/>
              <a:buChar char="•"/>
            </a:pPr>
            <a:r>
              <a:rPr lang="en-US" altLang="ko-KR" sz="1800" dirty="0" smtClean="0">
                <a:ea typeface="굴림" panose="020B0600000101010101" pitchFamily="50" charset="-127"/>
              </a:rPr>
              <a:t>Using this information, a controlee can make it’s duty cycle during hyper block to determine whether going to sleep or not</a:t>
            </a:r>
          </a:p>
        </p:txBody>
      </p:sp>
      <p:pic>
        <p:nvPicPr>
          <p:cNvPr id="2" name="그림 1"/>
          <p:cNvPicPr>
            <a:picLocks noChangeAspect="1"/>
          </p:cNvPicPr>
          <p:nvPr/>
        </p:nvPicPr>
        <p:blipFill>
          <a:blip r:embed="rId2"/>
          <a:stretch>
            <a:fillRect/>
          </a:stretch>
        </p:blipFill>
        <p:spPr>
          <a:xfrm>
            <a:off x="1447800" y="2289471"/>
            <a:ext cx="6324600" cy="4152075"/>
          </a:xfrm>
          <a:prstGeom prst="rect">
            <a:avLst/>
          </a:prstGeom>
        </p:spPr>
      </p:pic>
    </p:spTree>
    <p:extLst>
      <p:ext uri="{BB962C8B-B14F-4D97-AF65-F5344CB8AC3E}">
        <p14:creationId xmlns:p14="http://schemas.microsoft.com/office/powerpoint/2010/main" val="3703936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85800" y="1600200"/>
            <a:ext cx="7772400" cy="4572000"/>
          </a:xfrm>
        </p:spPr>
        <p:txBody>
          <a:bodyPr/>
          <a:lstStyle/>
          <a:p>
            <a:pPr marL="342900" lvl="1" indent="-342900">
              <a:spcBef>
                <a:spcPts val="600"/>
              </a:spcBef>
              <a:spcAft>
                <a:spcPts val="600"/>
              </a:spcAft>
              <a:buFont typeface="Arial" panose="020B0604020202020204" pitchFamily="34" charset="0"/>
              <a:buChar char="•"/>
            </a:pPr>
            <a:r>
              <a:rPr lang="en-US" altLang="ko-KR" sz="1800" dirty="0"/>
              <a:t>The HBS IE specifies the index of the corresponding block and includes list of block durations of all blocks within the hyper block. On reception of the HBS IE with the RCM, a controlee assumes that hyper block structure is followed</a:t>
            </a:r>
          </a:p>
          <a:p>
            <a:pPr>
              <a:buFont typeface="Arial" panose="020B0604020202020204" pitchFamily="34" charset="0"/>
              <a:buChar char="•"/>
            </a:pPr>
            <a:r>
              <a:rPr lang="en-US" altLang="ko-KR" sz="1800" dirty="0" smtClean="0">
                <a:ea typeface="굴림" panose="020B0600000101010101" pitchFamily="50" charset="-127"/>
              </a:rPr>
              <a:t>There is no hyper block scheduling information in HBS IE and even in Scheduling IE</a:t>
            </a:r>
            <a:endParaRPr lang="en-US" altLang="ko-KR" sz="1800" dirty="0">
              <a:ea typeface="굴림" panose="020B0600000101010101" pitchFamily="50" charset="-127"/>
            </a:endParaRPr>
          </a:p>
          <a:p>
            <a:pPr>
              <a:buFont typeface="Arial" panose="020B0604020202020204" pitchFamily="34" charset="0"/>
              <a:buChar char="•"/>
            </a:pPr>
            <a:r>
              <a:rPr lang="en-US" altLang="ko-KR" sz="1800" dirty="0" smtClean="0">
                <a:ea typeface="굴림" panose="020B0600000101010101" pitchFamily="50" charset="-127"/>
              </a:rPr>
              <a:t>Proposed Scheduling IE which includes Scheduling List Type 5 is introduced to provide hyper block scheduling information</a:t>
            </a:r>
          </a:p>
          <a:p>
            <a:pPr>
              <a:buFont typeface="Arial" panose="020B0604020202020204" pitchFamily="34" charset="0"/>
              <a:buChar char="•"/>
            </a:pPr>
            <a:r>
              <a:rPr lang="en-US" sz="1800" dirty="0" smtClean="0">
                <a:ea typeface="굴림" panose="020B0600000101010101" pitchFamily="50" charset="-127"/>
              </a:rPr>
              <a:t>Using proposed Scheduling </a:t>
            </a:r>
            <a:r>
              <a:rPr lang="en-US" sz="1800" dirty="0">
                <a:ea typeface="굴림" panose="020B0600000101010101" pitchFamily="50" charset="-127"/>
              </a:rPr>
              <a:t>IE, a controlee can make it’s duty cycle during hyper block to determine whether going to sleep or </a:t>
            </a:r>
            <a:r>
              <a:rPr lang="en-US" sz="1800" dirty="0" smtClean="0">
                <a:ea typeface="굴림" panose="020B0600000101010101" pitchFamily="50" charset="-127"/>
              </a:rPr>
              <a:t>not for reducing power consumption</a:t>
            </a: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586030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a:t>
            </a:r>
            <a:r>
              <a:rPr lang="en-US" sz="1800" dirty="0" smtClean="0"/>
              <a:t>Y</a:t>
            </a:r>
            <a:r>
              <a:rPr lang="en-US" altLang="ko-KR" sz="1800" dirty="0" smtClean="0"/>
              <a:t>. So, M. Lee et </a:t>
            </a:r>
            <a:r>
              <a:rPr lang="en-US" altLang="ko-KR" sz="1800" dirty="0"/>
              <a:t>al., </a:t>
            </a:r>
            <a:r>
              <a:rPr lang="en-US" altLang="ko-KR" sz="1800" dirty="0" smtClean="0"/>
              <a:t>“</a:t>
            </a:r>
            <a:r>
              <a:rPr lang="en-US" altLang="en-US" sz="1800" dirty="0">
                <a:solidFill>
                  <a:schemeClr val="tx2"/>
                </a:solidFill>
              </a:rPr>
              <a:t>Motivation of Hyper block-based mode</a:t>
            </a:r>
            <a:r>
              <a:rPr lang="en-US" altLang="en-US" sz="1800" dirty="0" smtClean="0"/>
              <a:t>”, 15-22-0463-01-04ab.</a:t>
            </a:r>
          </a:p>
          <a:p>
            <a:pPr marL="0" indent="0">
              <a:spcBef>
                <a:spcPts val="600"/>
              </a:spcBef>
              <a:spcAft>
                <a:spcPts val="600"/>
              </a:spcAft>
              <a:buNone/>
            </a:pPr>
            <a:r>
              <a:rPr lang="en-US" sz="1800" dirty="0" smtClean="0"/>
              <a:t>[2</a:t>
            </a:r>
            <a:r>
              <a:rPr lang="en-US" sz="1800" dirty="0"/>
              <a:t>] </a:t>
            </a:r>
            <a:r>
              <a:rPr lang="en-US" sz="1800" dirty="0" smtClean="0"/>
              <a:t>Y. </a:t>
            </a:r>
            <a:r>
              <a:rPr lang="en-US" altLang="ko-KR" sz="1800" dirty="0" smtClean="0"/>
              <a:t>So, M. Lee </a:t>
            </a:r>
            <a:r>
              <a:rPr lang="en-US" altLang="ko-KR" sz="1800" dirty="0"/>
              <a:t>et al., </a:t>
            </a:r>
            <a:r>
              <a:rPr lang="en-US" sz="1800" dirty="0" smtClean="0"/>
              <a:t>“</a:t>
            </a:r>
            <a:r>
              <a:rPr lang="en-US" altLang="en-US" sz="1800" dirty="0">
                <a:solidFill>
                  <a:schemeClr val="tx2"/>
                </a:solidFill>
              </a:rPr>
              <a:t>Update on Hyper block-based mode</a:t>
            </a:r>
            <a:r>
              <a:rPr lang="en-US" sz="1800" dirty="0" smtClean="0"/>
              <a:t>”, 15-22-0593-00-04ab.</a:t>
            </a:r>
          </a:p>
          <a:p>
            <a:pPr marL="0" indent="0">
              <a:spcBef>
                <a:spcPts val="600"/>
              </a:spcBef>
              <a:spcAft>
                <a:spcPts val="600"/>
              </a:spcAft>
              <a:buNone/>
            </a:pPr>
            <a:r>
              <a:rPr lang="en-US" altLang="ko-KR" sz="1800" dirty="0"/>
              <a:t>[3] Y. So, M. Lee et al., </a:t>
            </a:r>
            <a:r>
              <a:rPr lang="en-US" altLang="ko-KR" sz="1800" dirty="0" smtClean="0"/>
              <a:t>“</a:t>
            </a:r>
            <a:r>
              <a:rPr lang="en-US" altLang="ko-KR" sz="1800" dirty="0"/>
              <a:t>Proposed Text for 4ab MAC - Hyper Block-based Mode”, </a:t>
            </a:r>
            <a:r>
              <a:rPr lang="en-US" altLang="ko-KR" sz="1800" dirty="0" smtClean="0"/>
              <a:t>15-23-0155-01-04ab</a:t>
            </a:r>
            <a:r>
              <a:rPr lang="en-US" altLang="ko-KR" sz="1800" dirty="0"/>
              <a:t>.</a:t>
            </a:r>
          </a:p>
          <a:p>
            <a:pPr marL="0" indent="0">
              <a:spcBef>
                <a:spcPts val="600"/>
              </a:spcBef>
              <a:spcAft>
                <a:spcPts val="600"/>
              </a:spcAft>
              <a:buNone/>
            </a:pPr>
            <a:r>
              <a:rPr lang="en-US" altLang="ko-KR" sz="1800" dirty="0" smtClean="0"/>
              <a:t>[4] </a:t>
            </a:r>
            <a:r>
              <a:rPr lang="en-US" altLang="ko-KR" sz="1800" dirty="0"/>
              <a:t>K. Yoon(Meta), K. Wu(Huawei), M. Lee(Samsung) et al., </a:t>
            </a:r>
            <a:r>
              <a:rPr lang="en-US" altLang="ko-KR" sz="1800" dirty="0" smtClean="0"/>
              <a:t>“Text for Scheduling IE”, 15-23-0062-03-04ab.</a:t>
            </a:r>
            <a:endParaRPr lang="en-US" altLang="ko-KR" sz="1800" dirty="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smtClean="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268157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xmlns="" id="{12C07D4E-4F4C-4F23-899C-C95C037AF3C9}"/>
              </a:ext>
            </a:extLst>
          </p:cNvPr>
          <p:cNvGraphicFramePr>
            <a:graphicFrameLocks noGrp="1"/>
          </p:cNvGraphicFramePr>
          <p:nvPr>
            <p:extLst>
              <p:ext uri="{D42A27DB-BD31-4B8C-83A1-F6EECF244321}">
                <p14:modId xmlns:p14="http://schemas.microsoft.com/office/powerpoint/2010/main" val="2448679055"/>
              </p:ext>
            </p:extLst>
          </p:nvPr>
        </p:nvGraphicFramePr>
        <p:xfrm>
          <a:off x="685800" y="736378"/>
          <a:ext cx="7774632" cy="547735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xmlns="" val="1745747388"/>
                    </a:ext>
                  </a:extLst>
                </a:gridCol>
                <a:gridCol w="3587140">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Adding Block</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scheduling information to </a:t>
                      </a:r>
                      <a:r>
                        <a:rPr lang="en-US" altLang="ko-KR" sz="1200" baseline="0" dirty="0" smtClean="0">
                          <a:effectLst/>
                          <a:latin typeface="Calibri" panose="020F0502020204030204" pitchFamily="34" charset="0"/>
                          <a:ea typeface="Calibri" panose="020F0502020204030204" pitchFamily="34" charset="0"/>
                          <a:cs typeface="Times New Roman" panose="02020603050405020304" pitchFamily="18" charset="0"/>
                        </a:rPr>
                        <a:t>S</a:t>
                      </a: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cheduling IE</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for reducing power consumption for a device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indent="0" algn="l" defTabSz="914400" rtl="0" eaLnBrk="1" fontAlgn="auto" latinLnBrk="0" hangingPunct="1">
                        <a:lnSpc>
                          <a:spcPct val="107000"/>
                        </a:lnSpc>
                        <a:spcBef>
                          <a:spcPts val="0"/>
                        </a:spcBef>
                        <a:spcAft>
                          <a:spcPts val="800"/>
                        </a:spcAft>
                        <a:buClrTx/>
                        <a:buSzTx/>
                        <a:buFontTx/>
                        <a:buNone/>
                        <a:tabLst/>
                        <a:defRPr/>
                      </a:pP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41787244"/>
                  </a:ext>
                </a:extLst>
              </a:tr>
            </a:tbl>
          </a:graphicData>
        </a:graphic>
      </p:graphicFrame>
      <p:sp>
        <p:nvSpPr>
          <p:cNvPr id="2" name="Date Placeholder 1">
            <a:extLst>
              <a:ext uri="{FF2B5EF4-FFF2-40B4-BE49-F238E27FC236}">
                <a16:creationId xmlns:a16="http://schemas.microsoft.com/office/drawing/2014/main" xmlns="" id="{16805F27-FE2C-C4AA-57DA-088CCF284B7D}"/>
              </a:ext>
            </a:extLst>
          </p:cNvPr>
          <p:cNvSpPr>
            <a:spLocks noGrp="1"/>
          </p:cNvSpPr>
          <p:nvPr>
            <p:ph type="dt" sz="half" idx="10"/>
          </p:nvPr>
        </p:nvSpPr>
        <p:spPr/>
        <p:txBody>
          <a:bodyPr/>
          <a:lstStyle/>
          <a:p>
            <a:r>
              <a:rPr lang="de-DE" altLang="en-US" dirty="0" smtClean="0"/>
              <a:t>May 2023</a:t>
            </a:r>
            <a:endParaRPr lang="en-US" altLang="en-US" dirty="0"/>
          </a:p>
        </p:txBody>
      </p:sp>
      <p:sp>
        <p:nvSpPr>
          <p:cNvPr id="3" name="Footer Placeholder 2">
            <a:extLst>
              <a:ext uri="{FF2B5EF4-FFF2-40B4-BE49-F238E27FC236}">
                <a16:creationId xmlns:a16="http://schemas.microsoft.com/office/drawing/2014/main" xmlns="" id="{B364E93B-4197-C216-3826-51BAEE2A507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4" name="Slide Number Placeholder 3">
            <a:extLst>
              <a:ext uri="{FF2B5EF4-FFF2-40B4-BE49-F238E27FC236}">
                <a16:creationId xmlns:a16="http://schemas.microsoft.com/office/drawing/2014/main" xmlns=""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p:txBody>
          <a:bodyPr/>
          <a:lstStyle/>
          <a:p>
            <a:r>
              <a:rPr lang="en-US" dirty="0"/>
              <a:t>Related Contributions</a:t>
            </a:r>
          </a:p>
        </p:txBody>
      </p:sp>
      <p:sp>
        <p:nvSpPr>
          <p:cNvPr id="3"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2057400"/>
            <a:ext cx="8001000" cy="4190999"/>
          </a:xfrm>
        </p:spPr>
        <p:txBody>
          <a:bodyPr/>
          <a:lstStyle/>
          <a:p>
            <a:pPr>
              <a:spcBef>
                <a:spcPts val="600"/>
              </a:spcBef>
              <a:spcAft>
                <a:spcPts val="600"/>
              </a:spcAft>
              <a:buFont typeface="Arial" panose="020B0604020202020204" pitchFamily="34" charset="0"/>
              <a:buChar char="•"/>
            </a:pPr>
            <a:r>
              <a:rPr lang="en-US" altLang="ko-KR" sz="1800" dirty="0" smtClean="0"/>
              <a:t>[1] </a:t>
            </a:r>
            <a:r>
              <a:rPr lang="en-US" altLang="en-US" sz="1800" dirty="0">
                <a:solidFill>
                  <a:schemeClr val="tx2"/>
                </a:solidFill>
              </a:rPr>
              <a:t>Motivation of Hyper block-based mode</a:t>
            </a:r>
            <a:endParaRPr lang="en-US" altLang="ko-KR" sz="1800" dirty="0"/>
          </a:p>
          <a:p>
            <a:pPr lvl="1">
              <a:spcBef>
                <a:spcPts val="600"/>
              </a:spcBef>
              <a:spcAft>
                <a:spcPts val="600"/>
              </a:spcAft>
              <a:buFont typeface="Arial" panose="020B0604020202020204" pitchFamily="34" charset="0"/>
              <a:buChar char="•"/>
            </a:pPr>
            <a:r>
              <a:rPr lang="en-US" altLang="en-US" sz="1400" dirty="0">
                <a:solidFill>
                  <a:schemeClr val="tx2"/>
                </a:solidFill>
              </a:rPr>
              <a:t>Y. So</a:t>
            </a:r>
            <a:r>
              <a:rPr lang="en-US" altLang="ko-KR" sz="1400" dirty="0"/>
              <a:t>, M. Lee(Samsung) et al., </a:t>
            </a:r>
            <a:r>
              <a:rPr lang="en-US" altLang="ko-KR" sz="1400" dirty="0" smtClean="0"/>
              <a:t>Sep. 2022</a:t>
            </a:r>
          </a:p>
          <a:p>
            <a:pPr>
              <a:spcBef>
                <a:spcPts val="600"/>
              </a:spcBef>
              <a:spcAft>
                <a:spcPts val="600"/>
              </a:spcAft>
              <a:buFont typeface="Arial" panose="020B0604020202020204" pitchFamily="34" charset="0"/>
              <a:buChar char="•"/>
            </a:pPr>
            <a:r>
              <a:rPr lang="en-US" altLang="ko-KR" sz="1800" dirty="0" smtClean="0"/>
              <a:t>[2, 3] </a:t>
            </a:r>
            <a:r>
              <a:rPr lang="en-US" altLang="en-US" sz="1800" dirty="0" smtClean="0">
                <a:solidFill>
                  <a:schemeClr val="tx2"/>
                </a:solidFill>
              </a:rPr>
              <a:t>Hyper </a:t>
            </a:r>
            <a:r>
              <a:rPr lang="en-US" altLang="en-US" sz="1800" dirty="0">
                <a:solidFill>
                  <a:schemeClr val="tx2"/>
                </a:solidFill>
              </a:rPr>
              <a:t>block-based mode</a:t>
            </a:r>
            <a:endParaRPr lang="en-US" altLang="ko-KR" sz="1800" dirty="0"/>
          </a:p>
          <a:p>
            <a:pPr lvl="1">
              <a:spcBef>
                <a:spcPts val="600"/>
              </a:spcBef>
              <a:spcAft>
                <a:spcPts val="600"/>
              </a:spcAft>
              <a:buFont typeface="Arial" panose="020B0604020202020204" pitchFamily="34" charset="0"/>
              <a:buChar char="•"/>
            </a:pPr>
            <a:r>
              <a:rPr lang="en-US" altLang="en-US" sz="1400" dirty="0">
                <a:solidFill>
                  <a:schemeClr val="tx2"/>
                </a:solidFill>
              </a:rPr>
              <a:t>Y. So</a:t>
            </a:r>
            <a:r>
              <a:rPr lang="en-US" altLang="ko-KR" sz="1400" dirty="0"/>
              <a:t>, M. Lee(Samsung) et al., </a:t>
            </a:r>
            <a:r>
              <a:rPr lang="en-US" altLang="ko-KR" sz="1400" dirty="0" smtClean="0"/>
              <a:t>Nov. </a:t>
            </a:r>
            <a:r>
              <a:rPr lang="en-US" altLang="ko-KR" sz="1400" dirty="0"/>
              <a:t>2022</a:t>
            </a:r>
            <a:endParaRPr lang="en-US" sz="1800" dirty="0" smtClean="0"/>
          </a:p>
          <a:p>
            <a:pPr marL="342900" lvl="1" indent="-342900">
              <a:spcBef>
                <a:spcPts val="600"/>
              </a:spcBef>
              <a:spcAft>
                <a:spcPts val="600"/>
              </a:spcAft>
              <a:buFont typeface="Arial" panose="020B0604020202020204" pitchFamily="34" charset="0"/>
              <a:buChar char="•"/>
            </a:pPr>
            <a:r>
              <a:rPr lang="en-US" altLang="ko-KR" sz="1800" dirty="0" smtClean="0"/>
              <a:t>[4] </a:t>
            </a:r>
            <a:r>
              <a:rPr lang="en-US" altLang="ko-KR" sz="1800" dirty="0"/>
              <a:t>Text for Scheduling </a:t>
            </a:r>
            <a:r>
              <a:rPr lang="en-US" altLang="ko-KR" sz="1800" dirty="0" smtClean="0"/>
              <a:t>IE</a:t>
            </a:r>
          </a:p>
          <a:p>
            <a:pPr lvl="1">
              <a:spcBef>
                <a:spcPts val="600"/>
              </a:spcBef>
              <a:spcAft>
                <a:spcPts val="600"/>
              </a:spcAft>
              <a:buFont typeface="Arial" panose="020B0604020202020204" pitchFamily="34" charset="0"/>
              <a:buChar char="•"/>
            </a:pPr>
            <a:r>
              <a:rPr lang="en-US" altLang="ko-KR" sz="1400" dirty="0" smtClean="0"/>
              <a:t>K. Yoon</a:t>
            </a:r>
            <a:r>
              <a:rPr lang="en-US" altLang="ko-KR" sz="1400" dirty="0" smtClean="0">
                <a:solidFill>
                  <a:schemeClr val="tx2"/>
                </a:solidFill>
              </a:rPr>
              <a:t>(Meta), </a:t>
            </a:r>
            <a:r>
              <a:rPr lang="en-US" altLang="ko-KR" sz="1400" dirty="0" smtClean="0"/>
              <a:t>K. Wu</a:t>
            </a:r>
            <a:r>
              <a:rPr lang="en-US" altLang="ko-KR" sz="1400" dirty="0" smtClean="0">
                <a:solidFill>
                  <a:schemeClr val="tx2"/>
                </a:solidFill>
              </a:rPr>
              <a:t>(</a:t>
            </a:r>
            <a:r>
              <a:rPr lang="en-US" altLang="en-US" sz="1400" dirty="0"/>
              <a:t>Huawei</a:t>
            </a:r>
            <a:r>
              <a:rPr lang="en-US" altLang="ko-KR" sz="1400" dirty="0" smtClean="0">
                <a:solidFill>
                  <a:schemeClr val="tx2"/>
                </a:solidFill>
              </a:rPr>
              <a:t>), </a:t>
            </a:r>
            <a:r>
              <a:rPr lang="en-US" altLang="ko-KR" sz="1400" dirty="0"/>
              <a:t>M. Lee(Samsung)</a:t>
            </a:r>
            <a:r>
              <a:rPr lang="en-US" altLang="ko-KR" sz="1400" dirty="0" smtClean="0">
                <a:solidFill>
                  <a:schemeClr val="tx2"/>
                </a:solidFill>
              </a:rPr>
              <a:t> </a:t>
            </a:r>
            <a:r>
              <a:rPr lang="en-US" altLang="ko-KR" sz="1400" dirty="0">
                <a:solidFill>
                  <a:schemeClr val="tx2"/>
                </a:solidFill>
              </a:rPr>
              <a:t>et al., </a:t>
            </a:r>
            <a:r>
              <a:rPr lang="en-US" altLang="ko-KR" sz="1400" dirty="0" smtClean="0">
                <a:solidFill>
                  <a:schemeClr val="tx2"/>
                </a:solidFill>
              </a:rPr>
              <a:t>Mar. 2023</a:t>
            </a:r>
            <a:endParaRPr lang="en-US" altLang="ko-KR" sz="1800" dirty="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7" name="Title 1">
            <a:extLst>
              <a:ext uri="{FF2B5EF4-FFF2-40B4-BE49-F238E27FC236}">
                <a16:creationId xmlns:a16="http://schemas.microsoft.com/office/drawing/2014/main" xmlns=""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Background</a:t>
            </a:r>
            <a:endParaRPr lang="en-US" sz="2800" dirty="0"/>
          </a:p>
        </p:txBody>
      </p:sp>
      <p:sp>
        <p:nvSpPr>
          <p:cNvPr id="9"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219200"/>
            <a:ext cx="8001000" cy="4953000"/>
          </a:xfrm>
        </p:spPr>
        <p:txBody>
          <a:bodyPr/>
          <a:lstStyle/>
          <a:p>
            <a:pPr marL="342900" lvl="1" indent="-342900">
              <a:spcBef>
                <a:spcPts val="600"/>
              </a:spcBef>
              <a:spcAft>
                <a:spcPts val="600"/>
              </a:spcAft>
              <a:buFont typeface="Arial" panose="020B0604020202020204" pitchFamily="34" charset="0"/>
              <a:buChar char="•"/>
            </a:pPr>
            <a:r>
              <a:rPr lang="en-US" altLang="ko-KR" sz="1800" dirty="0" smtClean="0"/>
              <a:t>Hyper block-based mode is useful for certain applications </a:t>
            </a:r>
            <a:r>
              <a:rPr lang="en-US" altLang="" sz="1800" dirty="0"/>
              <a:t>comprised of heterogeneous blocks (= different durations, different modes, etc</a:t>
            </a:r>
            <a:r>
              <a:rPr lang="en-US" altLang="" sz="1800" dirty="0" smtClean="0"/>
              <a:t>.)</a:t>
            </a:r>
            <a:endParaRPr lang="en-US" altLang="ko-KR" sz="1800" dirty="0" smtClean="0"/>
          </a:p>
          <a:p>
            <a:pPr marL="342900" lvl="1" indent="-342900">
              <a:spcBef>
                <a:spcPts val="600"/>
              </a:spcBef>
              <a:spcAft>
                <a:spcPts val="600"/>
              </a:spcAft>
              <a:buFont typeface="Arial" panose="020B0604020202020204" pitchFamily="34" charset="0"/>
              <a:buChar char="•"/>
            </a:pPr>
            <a:r>
              <a:rPr lang="en-US" altLang="ko-KR" sz="1800" dirty="0" smtClean="0"/>
              <a:t>The </a:t>
            </a:r>
            <a:r>
              <a:rPr lang="en-US" altLang="ko-KR" sz="1800" dirty="0"/>
              <a:t>HBS IE specifies the index of the corresponding </a:t>
            </a:r>
            <a:r>
              <a:rPr lang="en-US" altLang="ko-KR" sz="1800" dirty="0" smtClean="0"/>
              <a:t>block </a:t>
            </a:r>
            <a:r>
              <a:rPr lang="en-US" altLang="ko-KR" sz="1800" dirty="0"/>
              <a:t>and includes list of block durations of all blocks within the hyper block. On reception of the HBS IE with the RCM, a </a:t>
            </a:r>
            <a:r>
              <a:rPr lang="en-US" altLang="ko-KR" sz="1800" dirty="0" smtClean="0"/>
              <a:t>controlee assumes </a:t>
            </a:r>
            <a:r>
              <a:rPr lang="en-US" altLang="ko-KR" sz="1800" dirty="0"/>
              <a:t>that hyper block structure is </a:t>
            </a:r>
            <a:r>
              <a:rPr lang="en-US" altLang="ko-KR" sz="1800" dirty="0" smtClean="0"/>
              <a:t>followed [3]</a:t>
            </a:r>
          </a:p>
          <a:p>
            <a:pPr marL="342900" lvl="1" indent="-342900">
              <a:spcBef>
                <a:spcPts val="200"/>
              </a:spcBef>
              <a:spcAft>
                <a:spcPts val="200"/>
              </a:spcAft>
              <a:buFont typeface="Arial" panose="020B0604020202020204" pitchFamily="34" charset="0"/>
              <a:buChar char="•"/>
            </a:pPr>
            <a:r>
              <a:rPr lang="en-US" sz="1800" dirty="0" smtClean="0"/>
              <a:t>However, controlees doesn’t know through this information in which block a controlee is operated and therefore, controlees wake-up in every round to get scheduling information like Scheduling IE or RDM IE in RCM</a:t>
            </a:r>
          </a:p>
          <a:p>
            <a:pPr marL="342900" lvl="1" indent="-342900">
              <a:spcBef>
                <a:spcPts val="200"/>
              </a:spcBef>
              <a:spcAft>
                <a:spcPts val="200"/>
              </a:spcAft>
              <a:buFont typeface="Arial" panose="020B0604020202020204" pitchFamily="34" charset="0"/>
              <a:buChar char="•"/>
            </a:pPr>
            <a:r>
              <a:rPr lang="en-US" sz="1800" dirty="0" smtClean="0"/>
              <a:t>There is no container to include Hyper block scheduling information. Scheduling IE which is new IE of 4ab is defined for only slot scheduling.</a:t>
            </a:r>
          </a:p>
          <a:p>
            <a:pPr marL="342900" lvl="1" indent="-342900">
              <a:spcBef>
                <a:spcPts val="200"/>
              </a:spcBef>
              <a:spcAft>
                <a:spcPts val="200"/>
              </a:spcAft>
              <a:buFont typeface="Arial" panose="020B0604020202020204" pitchFamily="34" charset="0"/>
              <a:buChar char="•"/>
            </a:pPr>
            <a:r>
              <a:rPr lang="en-US" sz="1800" dirty="0" smtClean="0"/>
              <a:t>Here, we propose Scheduling IE update for hyper block-based mode to provide Block scheduling information to controlees for power saving</a:t>
            </a:r>
          </a:p>
        </p:txBody>
      </p:sp>
    </p:spTree>
    <p:extLst>
      <p:ext uri="{BB962C8B-B14F-4D97-AF65-F5344CB8AC3E}">
        <p14:creationId xmlns:p14="http://schemas.microsoft.com/office/powerpoint/2010/main" val="3841172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de-DE" altLang="en-US" dirty="0"/>
              <a:t>May 2023</a:t>
            </a:r>
            <a:endParaRPr lang="en-US" altLang="en-US" dirty="0"/>
          </a:p>
        </p:txBody>
      </p:sp>
      <p:sp>
        <p:nvSpPr>
          <p:cNvPr id="5" name="바닥글 개체 틀 4"/>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슬라이드 번호 개체 틀 5"/>
          <p:cNvSpPr>
            <a:spLocks noGrp="1"/>
          </p:cNvSpPr>
          <p:nvPr>
            <p:ph type="sldNum" sz="quarter" idx="12"/>
          </p:nvPr>
        </p:nvSpPr>
        <p:spPr/>
        <p:txBody>
          <a:bodyPr/>
          <a:lstStyle/>
          <a:p>
            <a:r>
              <a:rPr lang="en-US" altLang="en-US" smtClean="0"/>
              <a:t>Slide </a:t>
            </a:r>
            <a:fld id="{402C19D2-AFCD-5441-8B74-E6F734CFFA69}" type="slidenum">
              <a:rPr lang="en-US" altLang="en-US" smtClean="0"/>
              <a:pPr/>
              <a:t>5</a:t>
            </a:fld>
            <a:endParaRPr lang="en-US" altLang="en-US"/>
          </a:p>
        </p:txBody>
      </p:sp>
      <p:sp>
        <p:nvSpPr>
          <p:cNvPr id="7" name="Title 1">
            <a:extLst>
              <a:ext uri="{FF2B5EF4-FFF2-40B4-BE49-F238E27FC236}">
                <a16:creationId xmlns:a16="http://schemas.microsoft.com/office/drawing/2014/main" xmlns="" id="{467C9B24-E7E8-8547-A1D0-E2535767BF70}"/>
              </a:ext>
            </a:extLst>
          </p:cNvPr>
          <p:cNvSpPr>
            <a:spLocks noGrp="1"/>
          </p:cNvSpPr>
          <p:nvPr>
            <p:ph type="title"/>
          </p:nvPr>
        </p:nvSpPr>
        <p:spPr>
          <a:xfrm>
            <a:off x="685800" y="685800"/>
            <a:ext cx="7772400" cy="533400"/>
          </a:xfrm>
        </p:spPr>
        <p:txBody>
          <a:bodyPr/>
          <a:lstStyle/>
          <a:p>
            <a:r>
              <a:rPr lang="en-US" sz="2800" dirty="0" smtClean="0"/>
              <a:t>Recap: Hyper block-based mode concept [2, 3]</a:t>
            </a:r>
            <a:endParaRPr lang="en-US" sz="2800" dirty="0"/>
          </a:p>
        </p:txBody>
      </p:sp>
      <p:sp>
        <p:nvSpPr>
          <p:cNvPr id="10" name="Espace réservé du contenu 2"/>
          <p:cNvSpPr>
            <a:spLocks noGrp="1" noChangeArrowheads="1"/>
          </p:cNvSpPr>
          <p:nvPr>
            <p:ph idx="1"/>
          </p:nvPr>
        </p:nvSpPr>
        <p:spPr>
          <a:xfrm>
            <a:off x="457200" y="1295400"/>
            <a:ext cx="8115300" cy="4833938"/>
          </a:xfrm>
        </p:spPr>
        <p:txBody>
          <a:bodyPr/>
          <a:lstStyle/>
          <a:p>
            <a:pPr>
              <a:buFont typeface="Arial" panose="020B0604020202020204" pitchFamily="34" charset="0"/>
              <a:buChar char="•"/>
            </a:pPr>
            <a:r>
              <a:rPr lang="en-US" altLang="ko-KR" sz="1800" dirty="0" smtClean="0">
                <a:ea typeface="굴림" panose="020B0600000101010101" pitchFamily="50" charset="-127"/>
              </a:rPr>
              <a:t>A hyper block is a group of blocks. </a:t>
            </a:r>
          </a:p>
          <a:p>
            <a:pPr>
              <a:buFont typeface="Arial" panose="020B0604020202020204" pitchFamily="34" charset="0"/>
              <a:buChar char="•"/>
            </a:pPr>
            <a:r>
              <a:rPr lang="en-US" altLang="ko-KR" sz="1800" dirty="0" smtClean="0">
                <a:ea typeface="굴림" panose="020B0600000101010101" pitchFamily="50" charset="-127"/>
              </a:rPr>
              <a:t>Hyper block mode uses the time structure that is periodic</a:t>
            </a:r>
          </a:p>
          <a:p>
            <a:pPr>
              <a:buFont typeface="Arial" panose="020B0604020202020204" pitchFamily="34" charset="0"/>
              <a:buChar char="•"/>
            </a:pPr>
            <a:r>
              <a:rPr lang="en-US" altLang="ko-KR" sz="1800" dirty="0" smtClean="0">
                <a:ea typeface="굴림" panose="020B0600000101010101" pitchFamily="50" charset="-127"/>
              </a:rPr>
              <a:t>Allows for the different blocks to have different configuration </a:t>
            </a:r>
          </a:p>
          <a:p>
            <a:pPr lvl="1">
              <a:buFont typeface="Arial" panose="020B0604020202020204" pitchFamily="34" charset="0"/>
              <a:buChar char="•"/>
            </a:pPr>
            <a:r>
              <a:rPr lang="en-US" altLang="ko-KR" sz="1600" dirty="0" smtClean="0">
                <a:ea typeface="굴림" panose="020B0600000101010101" pitchFamily="50" charset="-127"/>
              </a:rPr>
              <a:t>For block duration, round duration, and slot duration. </a:t>
            </a:r>
            <a:endParaRPr lang="ko-KR" altLang="ko-KR" sz="1600" smtClean="0">
              <a:ea typeface="굴림" panose="020B0600000101010101" pitchFamily="50" charset="-127"/>
            </a:endParaRPr>
          </a:p>
          <a:p>
            <a:pPr lvl="1">
              <a:buFont typeface="Arial" panose="020B0604020202020204" pitchFamily="34" charset="0"/>
              <a:buChar char="•"/>
            </a:pPr>
            <a:endParaRPr lang="en-US" altLang="" sz="2000" dirty="0" smtClean="0"/>
          </a:p>
        </p:txBody>
      </p:sp>
      <p:pic>
        <p:nvPicPr>
          <p:cNvPr id="11" name="그림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895600"/>
            <a:ext cx="612913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1730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de-DE" altLang="en-US" dirty="0"/>
              <a:t>May 2023</a:t>
            </a:r>
            <a:endParaRPr lang="en-US" altLang="en-US" dirty="0"/>
          </a:p>
        </p:txBody>
      </p:sp>
      <p:sp>
        <p:nvSpPr>
          <p:cNvPr id="5" name="바닥글 개체 틀 4"/>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슬라이드 번호 개체 틀 5"/>
          <p:cNvSpPr>
            <a:spLocks noGrp="1"/>
          </p:cNvSpPr>
          <p:nvPr>
            <p:ph type="sldNum" sz="quarter" idx="12"/>
          </p:nvPr>
        </p:nvSpPr>
        <p:spPr/>
        <p:txBody>
          <a:bodyPr/>
          <a:lstStyle/>
          <a:p>
            <a:r>
              <a:rPr lang="en-US" altLang="en-US" smtClean="0"/>
              <a:t>Slide </a:t>
            </a:r>
            <a:fld id="{402C19D2-AFCD-5441-8B74-E6F734CFFA69}" type="slidenum">
              <a:rPr lang="en-US" altLang="en-US" smtClean="0"/>
              <a:pPr/>
              <a:t>6</a:t>
            </a:fld>
            <a:endParaRPr lang="en-US" altLang="en-US"/>
          </a:p>
        </p:txBody>
      </p:sp>
      <p:sp>
        <p:nvSpPr>
          <p:cNvPr id="7" name="Espace réservé du contenu 2"/>
          <p:cNvSpPr>
            <a:spLocks noGrp="1" noChangeArrowheads="1"/>
          </p:cNvSpPr>
          <p:nvPr>
            <p:ph idx="1"/>
          </p:nvPr>
        </p:nvSpPr>
        <p:spPr>
          <a:xfrm>
            <a:off x="190500" y="1295400"/>
            <a:ext cx="8801100" cy="4833938"/>
          </a:xfrm>
        </p:spPr>
        <p:txBody>
          <a:bodyPr/>
          <a:lstStyle/>
          <a:p>
            <a:pPr>
              <a:buFont typeface="Arial" panose="020B0604020202020204" pitchFamily="34" charset="0"/>
              <a:buChar char="•"/>
            </a:pPr>
            <a:r>
              <a:rPr lang="en-US" altLang="" sz="1800" dirty="0"/>
              <a:t>Example : Public transportation use case </a:t>
            </a:r>
          </a:p>
          <a:p>
            <a:pPr lvl="1">
              <a:buFont typeface="Arial" panose="020B0604020202020204" pitchFamily="34" charset="0"/>
              <a:buChar char="•"/>
            </a:pPr>
            <a:r>
              <a:rPr lang="en-US" altLang="" sz="1600" dirty="0" smtClean="0">
                <a:solidFill>
                  <a:schemeClr val="tx1"/>
                </a:solidFill>
              </a:rPr>
              <a:t>When user approaches subway station gates : DL-</a:t>
            </a:r>
            <a:r>
              <a:rPr lang="en-US" altLang="" sz="1600" dirty="0" err="1" smtClean="0">
                <a:solidFill>
                  <a:schemeClr val="tx1"/>
                </a:solidFill>
              </a:rPr>
              <a:t>TDoA</a:t>
            </a:r>
            <a:r>
              <a:rPr lang="en-US" altLang="" sz="1600" dirty="0" smtClean="0">
                <a:solidFill>
                  <a:schemeClr val="tx1"/>
                </a:solidFill>
              </a:rPr>
              <a:t> (for localization)</a:t>
            </a:r>
          </a:p>
          <a:p>
            <a:pPr lvl="1">
              <a:buFont typeface="Arial" panose="020B0604020202020204" pitchFamily="34" charset="0"/>
              <a:buChar char="•"/>
            </a:pPr>
            <a:r>
              <a:rPr lang="en-US" altLang="" sz="1600" dirty="0" smtClean="0">
                <a:solidFill>
                  <a:schemeClr val="tx1"/>
                </a:solidFill>
              </a:rPr>
              <a:t>When user selects a certain gate to pass through : ranging (for gate selection)</a:t>
            </a:r>
          </a:p>
          <a:p>
            <a:pPr lvl="1">
              <a:buFont typeface="Arial" panose="020B0604020202020204" pitchFamily="34" charset="0"/>
              <a:buChar char="•"/>
            </a:pPr>
            <a:r>
              <a:rPr lang="en-US" altLang="" sz="1600" dirty="0" smtClean="0">
                <a:solidFill>
                  <a:schemeClr val="tx1"/>
                </a:solidFill>
              </a:rPr>
              <a:t>When user device accesses the gate for the first time : contention (for access)</a:t>
            </a:r>
          </a:p>
          <a:p>
            <a:pPr lvl="1">
              <a:buFont typeface="Arial" panose="020B0604020202020204" pitchFamily="34" charset="0"/>
              <a:buChar char="•"/>
            </a:pPr>
            <a:endParaRPr lang="en-US" altLang="" sz="1600" dirty="0" smtClean="0">
              <a:solidFill>
                <a:schemeClr val="tx1"/>
              </a:solidFill>
            </a:endParaRPr>
          </a:p>
        </p:txBody>
      </p:sp>
      <p:pic>
        <p:nvPicPr>
          <p:cNvPr id="8" name="Picture 4" descr="Entrance Gate Flat Vector Illustration Subway Stock Vector (Royalty Free)  1525952369 | Shutterstock"/>
          <p:cNvPicPr>
            <a:picLocks noChangeAspect="1" noChangeArrowheads="1"/>
          </p:cNvPicPr>
          <p:nvPr/>
        </p:nvPicPr>
        <p:blipFill>
          <a:blip r:embed="rId2">
            <a:extLst>
              <a:ext uri="{28A0092B-C50C-407E-A947-70E740481C1C}">
                <a14:useLocalDpi xmlns:a14="http://schemas.microsoft.com/office/drawing/2010/main" val="0"/>
              </a:ext>
            </a:extLst>
          </a:blip>
          <a:srcRect b="12077"/>
          <a:stretch>
            <a:fillRect/>
          </a:stretch>
        </p:blipFill>
        <p:spPr bwMode="auto">
          <a:xfrm>
            <a:off x="6937375" y="4600575"/>
            <a:ext cx="38100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descr="172,085 Walking Illustrations &amp; Clip Art - iStock"/>
          <p:cNvPicPr>
            <a:picLocks noChangeAspect="1" noChangeArrowheads="1"/>
          </p:cNvPicPr>
          <p:nvPr/>
        </p:nvPicPr>
        <p:blipFill>
          <a:blip r:embed="rId3">
            <a:extLst>
              <a:ext uri="{28A0092B-C50C-407E-A947-70E740481C1C}">
                <a14:useLocalDpi xmlns:a14="http://schemas.microsoft.com/office/drawing/2010/main" val="0"/>
              </a:ext>
            </a:extLst>
          </a:blip>
          <a:srcRect r="32214" b="56067"/>
          <a:stretch>
            <a:fillRect/>
          </a:stretch>
        </p:blipFill>
        <p:spPr bwMode="auto">
          <a:xfrm>
            <a:off x="4826000" y="4759325"/>
            <a:ext cx="1757363"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descr="Entrance Gate Flat Vector Illustration Subway Stock Vector (Royalty Free)  1525952369 | Shutterstock"/>
          <p:cNvPicPr>
            <a:picLocks noChangeAspect="1" noChangeArrowheads="1"/>
          </p:cNvPicPr>
          <p:nvPr/>
        </p:nvPicPr>
        <p:blipFill>
          <a:blip r:embed="rId2">
            <a:extLst>
              <a:ext uri="{28A0092B-C50C-407E-A947-70E740481C1C}">
                <a14:useLocalDpi xmlns:a14="http://schemas.microsoft.com/office/drawing/2010/main" val="0"/>
              </a:ext>
            </a:extLst>
          </a:blip>
          <a:srcRect b="12077"/>
          <a:stretch>
            <a:fillRect/>
          </a:stretch>
        </p:blipFill>
        <p:spPr bwMode="auto">
          <a:xfrm>
            <a:off x="7242175" y="4730750"/>
            <a:ext cx="38100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Entrance Gate Flat Vector Illustration Subway Stock Vector (Royalty Free)  1525952369 | Shutterstock"/>
          <p:cNvPicPr>
            <a:picLocks noChangeAspect="1" noChangeArrowheads="1"/>
          </p:cNvPicPr>
          <p:nvPr/>
        </p:nvPicPr>
        <p:blipFill>
          <a:blip r:embed="rId2">
            <a:extLst>
              <a:ext uri="{28A0092B-C50C-407E-A947-70E740481C1C}">
                <a14:useLocalDpi xmlns:a14="http://schemas.microsoft.com/office/drawing/2010/main" val="0"/>
              </a:ext>
            </a:extLst>
          </a:blip>
          <a:srcRect b="12077"/>
          <a:stretch>
            <a:fillRect/>
          </a:stretch>
        </p:blipFill>
        <p:spPr bwMode="auto">
          <a:xfrm>
            <a:off x="7543800" y="4889500"/>
            <a:ext cx="38100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순서도: 연결자 45"/>
          <p:cNvSpPr>
            <a:spLocks noChangeArrowheads="1"/>
          </p:cNvSpPr>
          <p:nvPr/>
        </p:nvSpPr>
        <p:spPr bwMode="auto">
          <a:xfrm>
            <a:off x="5126038" y="4583113"/>
            <a:ext cx="46037" cy="46037"/>
          </a:xfrm>
          <a:prstGeom prst="flowChartConnector">
            <a:avLst/>
          </a:prstGeom>
          <a:solidFill>
            <a:srgbClr val="00B8FF"/>
          </a:solidFill>
          <a:ln w="9525" algn="ctr">
            <a:solidFill>
              <a:schemeClr val="tx1"/>
            </a:solidFill>
            <a:round/>
            <a:headEnd/>
            <a:tailEnd/>
          </a:ln>
        </p:spPr>
        <p:txBody>
          <a:bodyPr/>
          <a:lstStyle/>
          <a:p>
            <a:pPr>
              <a:buClr>
                <a:srgbClr val="000000"/>
              </a:buClr>
              <a:buSzPct val="100000"/>
              <a:buFont typeface="Times New Roman" panose="02020603050405020304" pitchFamily="18" charset="0"/>
              <a:buNone/>
            </a:pPr>
            <a:endParaRPr lang="ko-KR" altLang="en-US">
              <a:ea typeface="굴림" panose="020B0600000101010101" pitchFamily="50" charset="-127"/>
            </a:endParaRPr>
          </a:p>
        </p:txBody>
      </p:sp>
      <p:sp>
        <p:nvSpPr>
          <p:cNvPr id="13" name="순서도: 연결자 46"/>
          <p:cNvSpPr>
            <a:spLocks noChangeArrowheads="1"/>
          </p:cNvSpPr>
          <p:nvPr/>
        </p:nvSpPr>
        <p:spPr bwMode="auto">
          <a:xfrm>
            <a:off x="6129338" y="4498975"/>
            <a:ext cx="44450" cy="46038"/>
          </a:xfrm>
          <a:prstGeom prst="flowChartConnector">
            <a:avLst/>
          </a:prstGeom>
          <a:solidFill>
            <a:srgbClr val="00B8FF"/>
          </a:solidFill>
          <a:ln w="9525" algn="ctr">
            <a:solidFill>
              <a:schemeClr val="tx1"/>
            </a:solidFill>
            <a:round/>
            <a:headEnd/>
            <a:tailEnd/>
          </a:ln>
        </p:spPr>
        <p:txBody>
          <a:bodyPr/>
          <a:lstStyle/>
          <a:p>
            <a:pPr>
              <a:buClr>
                <a:srgbClr val="000000"/>
              </a:buClr>
              <a:buSzPct val="100000"/>
              <a:buFont typeface="Times New Roman" panose="02020603050405020304" pitchFamily="18" charset="0"/>
              <a:buNone/>
            </a:pPr>
            <a:endParaRPr lang="ko-KR" altLang="en-US">
              <a:ea typeface="굴림" panose="020B0600000101010101" pitchFamily="50" charset="-127"/>
            </a:endParaRPr>
          </a:p>
        </p:txBody>
      </p:sp>
      <p:sp>
        <p:nvSpPr>
          <p:cNvPr id="14" name="순서도: 연결자 47"/>
          <p:cNvSpPr>
            <a:spLocks noChangeArrowheads="1"/>
          </p:cNvSpPr>
          <p:nvPr/>
        </p:nvSpPr>
        <p:spPr bwMode="auto">
          <a:xfrm>
            <a:off x="5632450" y="4454525"/>
            <a:ext cx="46038" cy="46038"/>
          </a:xfrm>
          <a:prstGeom prst="flowChartConnector">
            <a:avLst/>
          </a:prstGeom>
          <a:solidFill>
            <a:srgbClr val="00B8FF"/>
          </a:solidFill>
          <a:ln w="9525" algn="ctr">
            <a:solidFill>
              <a:schemeClr val="tx1"/>
            </a:solidFill>
            <a:round/>
            <a:headEnd/>
            <a:tailEnd/>
          </a:ln>
        </p:spPr>
        <p:txBody>
          <a:bodyPr/>
          <a:lstStyle/>
          <a:p>
            <a:pPr>
              <a:buClr>
                <a:srgbClr val="000000"/>
              </a:buClr>
              <a:buSzPct val="100000"/>
              <a:buFont typeface="Times New Roman" panose="02020603050405020304" pitchFamily="18" charset="0"/>
              <a:buNone/>
            </a:pPr>
            <a:endParaRPr lang="ko-KR" altLang="en-US">
              <a:ea typeface="굴림" panose="020B0600000101010101" pitchFamily="50" charset="-127"/>
            </a:endParaRPr>
          </a:p>
        </p:txBody>
      </p:sp>
      <p:cxnSp>
        <p:nvCxnSpPr>
          <p:cNvPr id="15" name="직선 화살표 연결선 14"/>
          <p:cNvCxnSpPr/>
          <p:nvPr/>
        </p:nvCxnSpPr>
        <p:spPr>
          <a:xfrm>
            <a:off x="5664200" y="4502150"/>
            <a:ext cx="65088" cy="271463"/>
          </a:xfrm>
          <a:prstGeom prst="straightConnector1">
            <a:avLst/>
          </a:prstGeom>
          <a:ln w="9525">
            <a:solidFill>
              <a:schemeClr val="bg2">
                <a:lumMod val="75000"/>
              </a:schemeClr>
            </a:solidFill>
            <a:headEnd type="none" w="med" len="med"/>
            <a:tailEnd type="stealth" w="sm" len="sm"/>
          </a:ln>
        </p:spPr>
        <p:style>
          <a:lnRef idx="1">
            <a:schemeClr val="accent1"/>
          </a:lnRef>
          <a:fillRef idx="0">
            <a:schemeClr val="accent1"/>
          </a:fillRef>
          <a:effectRef idx="0">
            <a:schemeClr val="accent1"/>
          </a:effectRef>
          <a:fontRef idx="minor">
            <a:schemeClr val="tx1"/>
          </a:fontRef>
        </p:style>
      </p:cxnSp>
      <p:cxnSp>
        <p:nvCxnSpPr>
          <p:cNvPr id="16" name="직선 화살표 연결선 15"/>
          <p:cNvCxnSpPr/>
          <p:nvPr/>
        </p:nvCxnSpPr>
        <p:spPr>
          <a:xfrm>
            <a:off x="5167313" y="4611688"/>
            <a:ext cx="354012" cy="242887"/>
          </a:xfrm>
          <a:prstGeom prst="straightConnector1">
            <a:avLst/>
          </a:prstGeom>
          <a:ln w="9525">
            <a:solidFill>
              <a:schemeClr val="bg2">
                <a:lumMod val="75000"/>
              </a:schemeClr>
            </a:solidFill>
            <a:headEnd type="none" w="med" len="med"/>
            <a:tailEnd type="stealth" w="sm" len="sm"/>
          </a:ln>
        </p:spPr>
        <p:style>
          <a:lnRef idx="1">
            <a:schemeClr val="accent1"/>
          </a:lnRef>
          <a:fillRef idx="0">
            <a:schemeClr val="accent1"/>
          </a:fillRef>
          <a:effectRef idx="0">
            <a:schemeClr val="accent1"/>
          </a:effectRef>
          <a:fontRef idx="minor">
            <a:schemeClr val="tx1"/>
          </a:fontRef>
        </p:style>
      </p:cxnSp>
      <p:cxnSp>
        <p:nvCxnSpPr>
          <p:cNvPr id="17" name="직선 화살표 연결선 16"/>
          <p:cNvCxnSpPr/>
          <p:nvPr/>
        </p:nvCxnSpPr>
        <p:spPr>
          <a:xfrm flipH="1">
            <a:off x="5975350" y="4546600"/>
            <a:ext cx="158750" cy="279400"/>
          </a:xfrm>
          <a:prstGeom prst="straightConnector1">
            <a:avLst/>
          </a:prstGeom>
          <a:ln w="9525">
            <a:solidFill>
              <a:schemeClr val="bg2">
                <a:lumMod val="75000"/>
              </a:schemeClr>
            </a:solidFill>
            <a:headEnd type="none" w="med" len="med"/>
            <a:tailEnd type="stealth" w="sm" len="sm"/>
          </a:ln>
        </p:spPr>
        <p:style>
          <a:lnRef idx="1">
            <a:schemeClr val="accent1"/>
          </a:lnRef>
          <a:fillRef idx="0">
            <a:schemeClr val="accent1"/>
          </a:fillRef>
          <a:effectRef idx="0">
            <a:schemeClr val="accent1"/>
          </a:effectRef>
          <a:fontRef idx="minor">
            <a:schemeClr val="tx1"/>
          </a:fontRef>
        </p:style>
      </p:cxnSp>
      <p:sp>
        <p:nvSpPr>
          <p:cNvPr id="18" name="왼쪽/오른쪽 화살표 51"/>
          <p:cNvSpPr>
            <a:spLocks noChangeArrowheads="1"/>
          </p:cNvSpPr>
          <p:nvPr/>
        </p:nvSpPr>
        <p:spPr bwMode="auto">
          <a:xfrm>
            <a:off x="6561138" y="4864100"/>
            <a:ext cx="363537" cy="268288"/>
          </a:xfrm>
          <a:prstGeom prst="leftRightArrow">
            <a:avLst>
              <a:gd name="adj1" fmla="val 50000"/>
              <a:gd name="adj2" fmla="val 50067"/>
            </a:avLst>
          </a:prstGeom>
          <a:solidFill>
            <a:srgbClr val="FFC0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buClr>
                <a:srgbClr val="000000"/>
              </a:buClr>
              <a:buSzPct val="100000"/>
              <a:buFont typeface="Times New Roman" panose="02020603050405020304" pitchFamily="18" charset="0"/>
              <a:buNone/>
            </a:pPr>
            <a:endParaRPr lang="ko-KR" altLang="en-US">
              <a:ea typeface="굴림" panose="020B0600000101010101" pitchFamily="50" charset="-127"/>
            </a:endParaRPr>
          </a:p>
        </p:txBody>
      </p:sp>
      <p:sp>
        <p:nvSpPr>
          <p:cNvPr id="19" name="TextBox 114"/>
          <p:cNvSpPr txBox="1">
            <a:spLocks noChangeArrowheads="1"/>
          </p:cNvSpPr>
          <p:nvPr/>
        </p:nvSpPr>
        <p:spPr bwMode="auto">
          <a:xfrm>
            <a:off x="5237163" y="5457825"/>
            <a:ext cx="2349500"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ko-KR" sz="900">
                <a:solidFill>
                  <a:schemeClr val="tx1"/>
                </a:solidFill>
                <a:latin typeface="Arial" panose="020B0604020202020204" pitchFamily="34" charset="0"/>
                <a:ea typeface="굴림" panose="020B0600000101010101" pitchFamily="50" charset="-127"/>
                <a:cs typeface="Arial" panose="020B0604020202020204" pitchFamily="34" charset="0"/>
              </a:rPr>
              <a:t>[Public Transportation Use Case Example]</a:t>
            </a:r>
            <a:endParaRPr lang="ko-KR" altLang="en-US" sz="900">
              <a:solidFill>
                <a:schemeClr val="tx1"/>
              </a:solidFill>
              <a:latin typeface="Arial" panose="020B0604020202020204" pitchFamily="34" charset="0"/>
              <a:ea typeface="굴림" panose="020B0600000101010101" pitchFamily="50" charset="-127"/>
              <a:cs typeface="Arial" panose="020B0604020202020204" pitchFamily="34" charset="0"/>
            </a:endParaRPr>
          </a:p>
        </p:txBody>
      </p:sp>
      <p:sp>
        <p:nvSpPr>
          <p:cNvPr id="20" name="TextBox 99"/>
          <p:cNvSpPr txBox="1">
            <a:spLocks noChangeArrowheads="1"/>
          </p:cNvSpPr>
          <p:nvPr/>
        </p:nvSpPr>
        <p:spPr bwMode="auto">
          <a:xfrm>
            <a:off x="7172325" y="5192713"/>
            <a:ext cx="450850" cy="133350"/>
          </a:xfrm>
          <a:prstGeom prst="rect">
            <a:avLst/>
          </a:prstGeom>
          <a:noFill/>
          <a:ln>
            <a:noFill/>
          </a:ln>
        </p:spPr>
        <p:txBody>
          <a:bodyPr lIns="36000" tIns="36000" rIns="36000" bIns="36000" anchor="ctr"/>
          <a:lstStyle/>
          <a:p>
            <a:pPr algn="ctr">
              <a:defRPr/>
            </a:pPr>
            <a:r>
              <a:rPr lang="en-US" altLang="ko-KR" sz="600" dirty="0">
                <a:solidFill>
                  <a:schemeClr val="tx1"/>
                </a:solidFill>
                <a:latin typeface="+mn-lt"/>
                <a:ea typeface="굴림" panose="020B0600000101010101" pitchFamily="50" charset="-127"/>
              </a:rPr>
              <a:t>Gates</a:t>
            </a:r>
            <a:endParaRPr lang="ko-KR" altLang="en-US" sz="600" dirty="0">
              <a:solidFill>
                <a:schemeClr val="tx1"/>
              </a:solidFill>
              <a:latin typeface="+mn-lt"/>
              <a:ea typeface="굴림" panose="020B0600000101010101" pitchFamily="50" charset="-127"/>
            </a:endParaRPr>
          </a:p>
        </p:txBody>
      </p:sp>
      <p:grpSp>
        <p:nvGrpSpPr>
          <p:cNvPr id="21" name="Group 2"/>
          <p:cNvGrpSpPr>
            <a:grpSpLocks/>
          </p:cNvGrpSpPr>
          <p:nvPr/>
        </p:nvGrpSpPr>
        <p:grpSpPr bwMode="auto">
          <a:xfrm>
            <a:off x="4456113" y="3052763"/>
            <a:ext cx="4535487" cy="1100137"/>
            <a:chOff x="4456113" y="3695700"/>
            <a:chExt cx="3811587" cy="1035050"/>
          </a:xfrm>
        </p:grpSpPr>
        <p:sp>
          <p:nvSpPr>
            <p:cNvPr id="22" name="TextBox 99"/>
            <p:cNvSpPr txBox="1">
              <a:spLocks noChangeArrowheads="1"/>
            </p:cNvSpPr>
            <p:nvPr/>
          </p:nvSpPr>
          <p:spPr bwMode="auto">
            <a:xfrm>
              <a:off x="7927499" y="4031755"/>
              <a:ext cx="340201" cy="297223"/>
            </a:xfrm>
            <a:prstGeom prst="rect">
              <a:avLst/>
            </a:prstGeom>
            <a:noFill/>
            <a:ln>
              <a:noFill/>
            </a:ln>
          </p:spPr>
          <p:txBody>
            <a:bodyPr lIns="36000" tIns="36000" rIns="36000" bIns="36000"/>
            <a:lstStyle/>
            <a:p>
              <a:pPr>
                <a:defRPr/>
              </a:pPr>
              <a:r>
                <a:rPr lang="en-US" altLang="ko-KR" sz="1050" b="1">
                  <a:solidFill>
                    <a:schemeClr val="tx1"/>
                  </a:solidFill>
                  <a:ea typeface="굴림" panose="020B0600000101010101" pitchFamily="50" charset="-127"/>
                </a:rPr>
                <a:t>……</a:t>
              </a:r>
              <a:endParaRPr lang="ko-KR" altLang="en-US" sz="1050" b="1">
                <a:solidFill>
                  <a:schemeClr val="tx1"/>
                </a:solidFill>
                <a:ea typeface="굴림" panose="020B0600000101010101" pitchFamily="50" charset="-127"/>
              </a:endParaRPr>
            </a:p>
          </p:txBody>
        </p:sp>
        <p:cxnSp>
          <p:nvCxnSpPr>
            <p:cNvPr id="23" name="직선 화살표 연결선 22"/>
            <p:cNvCxnSpPr/>
            <p:nvPr/>
          </p:nvCxnSpPr>
          <p:spPr>
            <a:xfrm>
              <a:off x="4456113" y="4294625"/>
              <a:ext cx="3720867"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4" name="그룹 54"/>
            <p:cNvGrpSpPr>
              <a:grpSpLocks/>
            </p:cNvGrpSpPr>
            <p:nvPr/>
          </p:nvGrpSpPr>
          <p:grpSpPr bwMode="auto">
            <a:xfrm>
              <a:off x="4629150" y="3695700"/>
              <a:ext cx="698500" cy="944563"/>
              <a:chOff x="3988588" y="2086081"/>
              <a:chExt cx="698977" cy="868573"/>
            </a:xfrm>
          </p:grpSpPr>
          <p:cxnSp>
            <p:nvCxnSpPr>
              <p:cNvPr id="43" name="직선 화살표 연결선 42"/>
              <p:cNvCxnSpPr/>
              <p:nvPr/>
            </p:nvCxnSpPr>
            <p:spPr>
              <a:xfrm>
                <a:off x="3988987" y="2315442"/>
                <a:ext cx="698222" cy="0"/>
              </a:xfrm>
              <a:prstGeom prst="straightConnector1">
                <a:avLst/>
              </a:prstGeom>
              <a:ln w="9525">
                <a:solidFill>
                  <a:schemeClr val="bg2">
                    <a:lumMod val="75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44" name="TextBox 99"/>
              <p:cNvSpPr txBox="1">
                <a:spLocks noChangeArrowheads="1"/>
              </p:cNvSpPr>
              <p:nvPr/>
            </p:nvSpPr>
            <p:spPr bwMode="auto">
              <a:xfrm>
                <a:off x="4166546" y="2086081"/>
                <a:ext cx="412526" cy="229361"/>
              </a:xfrm>
              <a:prstGeom prst="rect">
                <a:avLst/>
              </a:prstGeom>
              <a:noFill/>
              <a:ln>
                <a:noFill/>
              </a:ln>
            </p:spPr>
            <p:txBody>
              <a:bodyPr lIns="0" tIns="0" rIns="0" bIns="0" anchor="ctr"/>
              <a:lstStyle/>
              <a:p>
                <a:pPr algn="ctr">
                  <a:defRPr/>
                </a:pPr>
                <a:r>
                  <a:rPr lang="en-US" altLang="ko-KR" sz="900" dirty="0">
                    <a:solidFill>
                      <a:schemeClr val="tx1"/>
                    </a:solidFill>
                    <a:latin typeface="+mn-lt"/>
                    <a:ea typeface="굴림" panose="020B0600000101010101" pitchFamily="50" charset="-127"/>
                  </a:rPr>
                  <a:t>Block #0</a:t>
                </a:r>
                <a:endParaRPr lang="ko-KR" altLang="en-US" sz="900" dirty="0">
                  <a:solidFill>
                    <a:schemeClr val="tx1"/>
                  </a:solidFill>
                  <a:latin typeface="+mn-lt"/>
                  <a:ea typeface="굴림" panose="020B0600000101010101" pitchFamily="50" charset="-127"/>
                </a:endParaRPr>
              </a:p>
            </p:txBody>
          </p:sp>
          <p:sp>
            <p:nvSpPr>
              <p:cNvPr id="45" name="직사각형 44"/>
              <p:cNvSpPr/>
              <p:nvPr/>
            </p:nvSpPr>
            <p:spPr>
              <a:xfrm>
                <a:off x="3988987" y="2377246"/>
                <a:ext cx="232296" cy="25270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700" dirty="0">
                    <a:solidFill>
                      <a:schemeClr val="tx1"/>
                    </a:solidFill>
                    <a:ea typeface="굴림" panose="020B0600000101010101" pitchFamily="50" charset="-127"/>
                  </a:rPr>
                  <a:t>Round #0</a:t>
                </a:r>
                <a:endParaRPr lang="ko-KR" altLang="en-US" sz="700" dirty="0">
                  <a:solidFill>
                    <a:schemeClr val="tx1"/>
                  </a:solidFill>
                  <a:ea typeface="굴림" panose="020B0600000101010101" pitchFamily="50" charset="-127"/>
                </a:endParaRPr>
              </a:p>
            </p:txBody>
          </p:sp>
          <p:sp>
            <p:nvSpPr>
              <p:cNvPr id="46" name="직사각형 45"/>
              <p:cNvSpPr/>
              <p:nvPr/>
            </p:nvSpPr>
            <p:spPr>
              <a:xfrm>
                <a:off x="4222618" y="2377246"/>
                <a:ext cx="232296" cy="25270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700" dirty="0">
                    <a:solidFill>
                      <a:schemeClr val="tx1"/>
                    </a:solidFill>
                    <a:ea typeface="굴림" panose="020B0600000101010101" pitchFamily="50" charset="-127"/>
                  </a:rPr>
                  <a:t>Round #1</a:t>
                </a:r>
                <a:endParaRPr lang="ko-KR" altLang="en-US" sz="700" dirty="0">
                  <a:solidFill>
                    <a:schemeClr val="tx1"/>
                  </a:solidFill>
                  <a:ea typeface="굴림" panose="020B0600000101010101" pitchFamily="50" charset="-127"/>
                </a:endParaRPr>
              </a:p>
            </p:txBody>
          </p:sp>
          <p:sp>
            <p:nvSpPr>
              <p:cNvPr id="47" name="직사각형 46"/>
              <p:cNvSpPr/>
              <p:nvPr/>
            </p:nvSpPr>
            <p:spPr>
              <a:xfrm>
                <a:off x="4454914" y="2377246"/>
                <a:ext cx="232296" cy="25408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700" dirty="0">
                    <a:solidFill>
                      <a:schemeClr val="tx1"/>
                    </a:solidFill>
                    <a:ea typeface="굴림" panose="020B0600000101010101" pitchFamily="50" charset="-127"/>
                  </a:rPr>
                  <a:t>Round #2</a:t>
                </a:r>
                <a:endParaRPr lang="ko-KR" altLang="en-US" sz="700" dirty="0">
                  <a:solidFill>
                    <a:schemeClr val="tx1"/>
                  </a:solidFill>
                  <a:ea typeface="굴림" panose="020B0600000101010101" pitchFamily="50" charset="-127"/>
                </a:endParaRPr>
              </a:p>
            </p:txBody>
          </p:sp>
          <p:sp>
            <p:nvSpPr>
              <p:cNvPr id="48" name="직사각형 47"/>
              <p:cNvSpPr/>
              <p:nvPr/>
            </p:nvSpPr>
            <p:spPr>
              <a:xfrm>
                <a:off x="3991658" y="2384113"/>
                <a:ext cx="695552" cy="255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ko-KR" altLang="en-US" sz="900" dirty="0">
                  <a:solidFill>
                    <a:schemeClr val="tx1"/>
                  </a:solidFill>
                  <a:ea typeface="굴림" panose="020B0600000101010101" pitchFamily="50" charset="-127"/>
                </a:endParaRPr>
              </a:p>
            </p:txBody>
          </p:sp>
          <p:sp>
            <p:nvSpPr>
              <p:cNvPr id="49" name="TextBox 99"/>
              <p:cNvSpPr txBox="1">
                <a:spLocks noChangeArrowheads="1"/>
              </p:cNvSpPr>
              <p:nvPr/>
            </p:nvSpPr>
            <p:spPr bwMode="auto">
              <a:xfrm>
                <a:off x="4130501" y="2815367"/>
                <a:ext cx="413860" cy="138716"/>
              </a:xfrm>
              <a:prstGeom prst="rect">
                <a:avLst/>
              </a:prstGeom>
              <a:noFill/>
              <a:ln>
                <a:noFill/>
              </a:ln>
            </p:spPr>
            <p:txBody>
              <a:bodyPr lIns="0" tIns="0" rIns="0" bIns="0" anchor="ctr"/>
              <a:lstStyle/>
              <a:p>
                <a:pPr algn="ctr">
                  <a:defRPr/>
                </a:pPr>
                <a:r>
                  <a:rPr lang="en-US" altLang="ko-KR" sz="900" dirty="0">
                    <a:solidFill>
                      <a:schemeClr val="tx1"/>
                    </a:solidFill>
                    <a:latin typeface="+mn-lt"/>
                    <a:ea typeface="굴림" panose="020B0600000101010101" pitchFamily="50" charset="-127"/>
                  </a:rPr>
                  <a:t>DL-</a:t>
                </a:r>
                <a:r>
                  <a:rPr lang="en-US" altLang="ko-KR" sz="900" dirty="0" err="1">
                    <a:solidFill>
                      <a:schemeClr val="tx1"/>
                    </a:solidFill>
                    <a:latin typeface="+mn-lt"/>
                    <a:ea typeface="굴림" panose="020B0600000101010101" pitchFamily="50" charset="-127"/>
                  </a:rPr>
                  <a:t>TDoA</a:t>
                </a:r>
                <a:endParaRPr lang="ko-KR" altLang="en-US" sz="900" dirty="0">
                  <a:solidFill>
                    <a:schemeClr val="tx1"/>
                  </a:solidFill>
                  <a:latin typeface="+mn-lt"/>
                  <a:ea typeface="굴림" panose="020B0600000101010101" pitchFamily="50" charset="-127"/>
                </a:endParaRPr>
              </a:p>
            </p:txBody>
          </p:sp>
          <p:sp>
            <p:nvSpPr>
              <p:cNvPr id="50" name="왼쪽 중괄호 62"/>
              <p:cNvSpPr>
                <a:spLocks/>
              </p:cNvSpPr>
              <p:nvPr/>
            </p:nvSpPr>
            <p:spPr bwMode="auto">
              <a:xfrm rot="-5400000">
                <a:off x="4282152" y="2391532"/>
                <a:ext cx="109922" cy="697050"/>
              </a:xfrm>
              <a:prstGeom prst="leftBrace">
                <a:avLst>
                  <a:gd name="adj1" fmla="val 8338"/>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pPr>
                  <a:buClr>
                    <a:srgbClr val="000000"/>
                  </a:buClr>
                  <a:buSzPct val="100000"/>
                  <a:buFont typeface="Times New Roman" panose="02020603050405020304" pitchFamily="18" charset="0"/>
                  <a:buNone/>
                </a:pPr>
                <a:endParaRPr lang="ko-KR" altLang="en-US" sz="3600">
                  <a:ea typeface="굴림" panose="020B0600000101010101" pitchFamily="50" charset="-127"/>
                </a:endParaRPr>
              </a:p>
            </p:txBody>
          </p:sp>
        </p:grpSp>
        <p:grpSp>
          <p:nvGrpSpPr>
            <p:cNvPr id="25" name="그룹 63"/>
            <p:cNvGrpSpPr>
              <a:grpSpLocks/>
            </p:cNvGrpSpPr>
            <p:nvPr/>
          </p:nvGrpSpPr>
          <p:grpSpPr bwMode="auto">
            <a:xfrm>
              <a:off x="5321302" y="3695701"/>
              <a:ext cx="1473244" cy="1035049"/>
              <a:chOff x="4572000" y="2086081"/>
              <a:chExt cx="725331" cy="951779"/>
            </a:xfrm>
          </p:grpSpPr>
          <p:cxnSp>
            <p:nvCxnSpPr>
              <p:cNvPr id="35" name="직선 화살표 연결선 34"/>
              <p:cNvCxnSpPr/>
              <p:nvPr/>
            </p:nvCxnSpPr>
            <p:spPr>
              <a:xfrm>
                <a:off x="4572323" y="2315441"/>
                <a:ext cx="698874" cy="0"/>
              </a:xfrm>
              <a:prstGeom prst="straightConnector1">
                <a:avLst/>
              </a:prstGeom>
              <a:ln w="9525">
                <a:solidFill>
                  <a:schemeClr val="bg2">
                    <a:lumMod val="75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36" name="TextBox 99"/>
              <p:cNvSpPr txBox="1">
                <a:spLocks noChangeArrowheads="1"/>
              </p:cNvSpPr>
              <p:nvPr/>
            </p:nvSpPr>
            <p:spPr bwMode="auto">
              <a:xfrm>
                <a:off x="4749012" y="2086080"/>
                <a:ext cx="415777" cy="229361"/>
              </a:xfrm>
              <a:prstGeom prst="rect">
                <a:avLst/>
              </a:prstGeom>
              <a:noFill/>
              <a:ln>
                <a:noFill/>
              </a:ln>
            </p:spPr>
            <p:txBody>
              <a:bodyPr lIns="36000" tIns="36000" rIns="36000" bIns="36000" anchor="ctr"/>
              <a:lstStyle/>
              <a:p>
                <a:pPr algn="ctr">
                  <a:defRPr/>
                </a:pPr>
                <a:r>
                  <a:rPr lang="en-US" altLang="ko-KR" sz="900" dirty="0">
                    <a:solidFill>
                      <a:schemeClr val="tx1"/>
                    </a:solidFill>
                    <a:latin typeface="+mn-lt"/>
                    <a:ea typeface="굴림" panose="020B0600000101010101" pitchFamily="50" charset="-127"/>
                  </a:rPr>
                  <a:t>Block #1</a:t>
                </a:r>
                <a:endParaRPr lang="ko-KR" altLang="en-US" sz="900" dirty="0">
                  <a:solidFill>
                    <a:schemeClr val="tx1"/>
                  </a:solidFill>
                  <a:latin typeface="+mn-lt"/>
                  <a:ea typeface="굴림" panose="020B0600000101010101" pitchFamily="50" charset="-127"/>
                </a:endParaRPr>
              </a:p>
            </p:txBody>
          </p:sp>
          <p:sp>
            <p:nvSpPr>
              <p:cNvPr id="37" name="직사각형 36"/>
              <p:cNvSpPr/>
              <p:nvPr/>
            </p:nvSpPr>
            <p:spPr>
              <a:xfrm>
                <a:off x="4572323" y="2378618"/>
                <a:ext cx="231863" cy="25133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700" dirty="0">
                    <a:solidFill>
                      <a:schemeClr val="tx1"/>
                    </a:solidFill>
                    <a:ea typeface="굴림" panose="020B0600000101010101" pitchFamily="50" charset="-127"/>
                  </a:rPr>
                  <a:t>Round </a:t>
                </a:r>
              </a:p>
              <a:p>
                <a:pPr algn="ctr">
                  <a:defRPr/>
                </a:pPr>
                <a:r>
                  <a:rPr lang="en-US" altLang="ko-KR" sz="700" dirty="0">
                    <a:solidFill>
                      <a:schemeClr val="tx1"/>
                    </a:solidFill>
                    <a:ea typeface="굴림" panose="020B0600000101010101" pitchFamily="50" charset="-127"/>
                  </a:rPr>
                  <a:t>#0</a:t>
                </a:r>
                <a:endParaRPr lang="ko-KR" altLang="en-US" sz="700" dirty="0">
                  <a:solidFill>
                    <a:schemeClr val="tx1"/>
                  </a:solidFill>
                  <a:ea typeface="굴림" panose="020B0600000101010101" pitchFamily="50" charset="-127"/>
                </a:endParaRPr>
              </a:p>
            </p:txBody>
          </p:sp>
          <p:sp>
            <p:nvSpPr>
              <p:cNvPr id="38" name="직사각형 37"/>
              <p:cNvSpPr/>
              <p:nvPr/>
            </p:nvSpPr>
            <p:spPr>
              <a:xfrm>
                <a:off x="4807471" y="2378618"/>
                <a:ext cx="231206" cy="25133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700" dirty="0">
                    <a:solidFill>
                      <a:schemeClr val="tx1"/>
                    </a:solidFill>
                    <a:ea typeface="굴림" panose="020B0600000101010101" pitchFamily="50" charset="-127"/>
                  </a:rPr>
                  <a:t>Round </a:t>
                </a:r>
              </a:p>
              <a:p>
                <a:pPr algn="ctr">
                  <a:defRPr/>
                </a:pPr>
                <a:r>
                  <a:rPr lang="en-US" altLang="ko-KR" sz="700" dirty="0">
                    <a:solidFill>
                      <a:schemeClr val="tx1"/>
                    </a:solidFill>
                    <a:ea typeface="굴림" panose="020B0600000101010101" pitchFamily="50" charset="-127"/>
                  </a:rPr>
                  <a:t>#1</a:t>
                </a:r>
                <a:endParaRPr lang="ko-KR" altLang="en-US" sz="700" dirty="0">
                  <a:solidFill>
                    <a:schemeClr val="tx1"/>
                  </a:solidFill>
                  <a:ea typeface="굴림" panose="020B0600000101010101" pitchFamily="50" charset="-127"/>
                </a:endParaRPr>
              </a:p>
            </p:txBody>
          </p:sp>
          <p:sp>
            <p:nvSpPr>
              <p:cNvPr id="39" name="직사각형 38"/>
              <p:cNvSpPr/>
              <p:nvPr/>
            </p:nvSpPr>
            <p:spPr>
              <a:xfrm>
                <a:off x="5038677" y="2378618"/>
                <a:ext cx="232520" cy="25408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700" dirty="0">
                    <a:solidFill>
                      <a:schemeClr val="tx1"/>
                    </a:solidFill>
                    <a:ea typeface="굴림" panose="020B0600000101010101" pitchFamily="50" charset="-127"/>
                  </a:rPr>
                  <a:t>Round </a:t>
                </a:r>
              </a:p>
              <a:p>
                <a:pPr algn="ctr">
                  <a:defRPr/>
                </a:pPr>
                <a:r>
                  <a:rPr lang="en-US" altLang="ko-KR" sz="700" dirty="0">
                    <a:solidFill>
                      <a:schemeClr val="tx1"/>
                    </a:solidFill>
                    <a:ea typeface="굴림" panose="020B0600000101010101" pitchFamily="50" charset="-127"/>
                  </a:rPr>
                  <a:t>#2</a:t>
                </a:r>
                <a:endParaRPr lang="ko-KR" altLang="en-US" sz="700" dirty="0">
                  <a:solidFill>
                    <a:schemeClr val="tx1"/>
                  </a:solidFill>
                  <a:ea typeface="굴림" panose="020B0600000101010101" pitchFamily="50" charset="-127"/>
                </a:endParaRPr>
              </a:p>
            </p:txBody>
          </p:sp>
          <p:sp>
            <p:nvSpPr>
              <p:cNvPr id="40" name="직사각형 39"/>
              <p:cNvSpPr/>
              <p:nvPr/>
            </p:nvSpPr>
            <p:spPr>
              <a:xfrm>
                <a:off x="4576264" y="2384112"/>
                <a:ext cx="694933" cy="255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endParaRPr lang="ko-KR" altLang="en-US" sz="900" dirty="0">
                  <a:solidFill>
                    <a:schemeClr val="tx1"/>
                  </a:solidFill>
                  <a:ea typeface="굴림" panose="020B0600000101010101" pitchFamily="50" charset="-127"/>
                </a:endParaRPr>
              </a:p>
            </p:txBody>
          </p:sp>
          <p:sp>
            <p:nvSpPr>
              <p:cNvPr id="41" name="왼쪽 중괄호 70"/>
              <p:cNvSpPr>
                <a:spLocks/>
              </p:cNvSpPr>
              <p:nvPr/>
            </p:nvSpPr>
            <p:spPr bwMode="auto">
              <a:xfrm rot="-5400000">
                <a:off x="4874830" y="2401316"/>
                <a:ext cx="115252" cy="682812"/>
              </a:xfrm>
              <a:prstGeom prst="leftBrace">
                <a:avLst>
                  <a:gd name="adj1" fmla="val 8338"/>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3600">
                  <a:ea typeface="굴림" panose="020B0600000101010101" pitchFamily="50" charset="-127"/>
                </a:endParaRPr>
              </a:p>
            </p:txBody>
          </p:sp>
          <p:sp>
            <p:nvSpPr>
              <p:cNvPr id="42" name="TextBox 99"/>
              <p:cNvSpPr txBox="1">
                <a:spLocks noChangeArrowheads="1"/>
              </p:cNvSpPr>
              <p:nvPr/>
            </p:nvSpPr>
            <p:spPr bwMode="auto">
              <a:xfrm>
                <a:off x="4577578" y="2732961"/>
                <a:ext cx="719893" cy="304899"/>
              </a:xfrm>
              <a:prstGeom prst="rect">
                <a:avLst/>
              </a:prstGeom>
              <a:noFill/>
              <a:ln>
                <a:noFill/>
              </a:ln>
            </p:spPr>
            <p:txBody>
              <a:bodyPr lIns="36000" tIns="36000" rIns="36000" bIns="36000" anchor="ctr"/>
              <a:lstStyle/>
              <a:p>
                <a:pPr algn="ctr">
                  <a:defRPr/>
                </a:pPr>
                <a:r>
                  <a:rPr lang="en-US" altLang="ko-KR" sz="900" dirty="0">
                    <a:solidFill>
                      <a:schemeClr val="tx1"/>
                    </a:solidFill>
                    <a:latin typeface="+mn-lt"/>
                    <a:ea typeface="굴림" panose="020B0600000101010101" pitchFamily="50" charset="-127"/>
                  </a:rPr>
                  <a:t>Ranging &amp; Data transfer</a:t>
                </a:r>
                <a:endParaRPr lang="ko-KR" altLang="en-US" sz="900" dirty="0">
                  <a:solidFill>
                    <a:schemeClr val="tx1"/>
                  </a:solidFill>
                  <a:latin typeface="+mn-lt"/>
                  <a:ea typeface="굴림" panose="020B0600000101010101" pitchFamily="50" charset="-127"/>
                </a:endParaRPr>
              </a:p>
            </p:txBody>
          </p:sp>
        </p:grpSp>
        <p:grpSp>
          <p:nvGrpSpPr>
            <p:cNvPr id="26" name="그룹 72"/>
            <p:cNvGrpSpPr>
              <a:grpSpLocks/>
            </p:cNvGrpSpPr>
            <p:nvPr/>
          </p:nvGrpSpPr>
          <p:grpSpPr bwMode="auto">
            <a:xfrm>
              <a:off x="6745288" y="3695700"/>
              <a:ext cx="1114425" cy="956104"/>
              <a:chOff x="5382737" y="2086081"/>
              <a:chExt cx="716525" cy="879437"/>
            </a:xfrm>
          </p:grpSpPr>
          <p:cxnSp>
            <p:nvCxnSpPr>
              <p:cNvPr id="27" name="직선 화살표 연결선 26"/>
              <p:cNvCxnSpPr/>
              <p:nvPr/>
            </p:nvCxnSpPr>
            <p:spPr>
              <a:xfrm>
                <a:off x="5382852" y="2315507"/>
                <a:ext cx="699091" cy="0"/>
              </a:xfrm>
              <a:prstGeom prst="straightConnector1">
                <a:avLst/>
              </a:prstGeom>
              <a:ln w="9525">
                <a:solidFill>
                  <a:schemeClr val="bg2">
                    <a:lumMod val="75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28" name="TextBox 99"/>
              <p:cNvSpPr txBox="1">
                <a:spLocks noChangeArrowheads="1"/>
              </p:cNvSpPr>
              <p:nvPr/>
            </p:nvSpPr>
            <p:spPr bwMode="auto">
              <a:xfrm>
                <a:off x="5560412" y="2086081"/>
                <a:ext cx="413450" cy="229426"/>
              </a:xfrm>
              <a:prstGeom prst="rect">
                <a:avLst/>
              </a:prstGeom>
              <a:noFill/>
              <a:ln>
                <a:noFill/>
              </a:ln>
            </p:spPr>
            <p:txBody>
              <a:bodyPr lIns="36000" tIns="36000" rIns="36000" bIns="36000" anchor="ctr"/>
              <a:lstStyle/>
              <a:p>
                <a:pPr algn="ctr">
                  <a:defRPr/>
                </a:pPr>
                <a:r>
                  <a:rPr lang="en-US" altLang="ko-KR" sz="900" dirty="0">
                    <a:solidFill>
                      <a:schemeClr val="tx1"/>
                    </a:solidFill>
                    <a:latin typeface="+mn-lt"/>
                    <a:ea typeface="굴림" panose="020B0600000101010101" pitchFamily="50" charset="-127"/>
                  </a:rPr>
                  <a:t>Block #2</a:t>
                </a:r>
                <a:endParaRPr lang="ko-KR" altLang="en-US" sz="900" dirty="0">
                  <a:solidFill>
                    <a:schemeClr val="tx1"/>
                  </a:solidFill>
                  <a:latin typeface="+mn-lt"/>
                  <a:ea typeface="굴림" panose="020B0600000101010101" pitchFamily="50" charset="-127"/>
                </a:endParaRPr>
              </a:p>
            </p:txBody>
          </p:sp>
          <p:sp>
            <p:nvSpPr>
              <p:cNvPr id="29" name="직사각형 28"/>
              <p:cNvSpPr/>
              <p:nvPr/>
            </p:nvSpPr>
            <p:spPr>
              <a:xfrm>
                <a:off x="5382852" y="2378703"/>
                <a:ext cx="231601" cy="25140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700" dirty="0">
                    <a:solidFill>
                      <a:schemeClr val="tx1"/>
                    </a:solidFill>
                    <a:ea typeface="굴림" panose="020B0600000101010101" pitchFamily="50" charset="-127"/>
                  </a:rPr>
                  <a:t>Round </a:t>
                </a:r>
              </a:p>
              <a:p>
                <a:pPr algn="ctr">
                  <a:defRPr/>
                </a:pPr>
                <a:r>
                  <a:rPr lang="en-US" altLang="ko-KR" sz="700" dirty="0">
                    <a:solidFill>
                      <a:schemeClr val="tx1"/>
                    </a:solidFill>
                    <a:ea typeface="굴림" panose="020B0600000101010101" pitchFamily="50" charset="-127"/>
                  </a:rPr>
                  <a:t>#0</a:t>
                </a:r>
                <a:endParaRPr lang="ko-KR" altLang="en-US" sz="700" dirty="0">
                  <a:solidFill>
                    <a:schemeClr val="tx1"/>
                  </a:solidFill>
                  <a:ea typeface="굴림" panose="020B0600000101010101" pitchFamily="50" charset="-127"/>
                </a:endParaRPr>
              </a:p>
            </p:txBody>
          </p:sp>
          <p:sp>
            <p:nvSpPr>
              <p:cNvPr id="30" name="직사각형 29"/>
              <p:cNvSpPr/>
              <p:nvPr/>
            </p:nvSpPr>
            <p:spPr>
              <a:xfrm>
                <a:off x="5617884" y="2378703"/>
                <a:ext cx="231601" cy="25140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700" dirty="0">
                    <a:solidFill>
                      <a:schemeClr val="tx1"/>
                    </a:solidFill>
                    <a:ea typeface="굴림" panose="020B0600000101010101" pitchFamily="50" charset="-127"/>
                  </a:rPr>
                  <a:t>Round </a:t>
                </a:r>
              </a:p>
              <a:p>
                <a:pPr algn="ctr">
                  <a:defRPr/>
                </a:pPr>
                <a:r>
                  <a:rPr lang="en-US" altLang="ko-KR" sz="700" dirty="0">
                    <a:solidFill>
                      <a:schemeClr val="tx1"/>
                    </a:solidFill>
                    <a:ea typeface="굴림" panose="020B0600000101010101" pitchFamily="50" charset="-127"/>
                  </a:rPr>
                  <a:t>#1</a:t>
                </a:r>
                <a:endParaRPr lang="ko-KR" altLang="en-US" sz="700" dirty="0">
                  <a:solidFill>
                    <a:schemeClr val="tx1"/>
                  </a:solidFill>
                  <a:ea typeface="굴림" panose="020B0600000101010101" pitchFamily="50" charset="-127"/>
                </a:endParaRPr>
              </a:p>
            </p:txBody>
          </p:sp>
          <p:sp>
            <p:nvSpPr>
              <p:cNvPr id="31" name="직사각형 30"/>
              <p:cNvSpPr/>
              <p:nvPr/>
            </p:nvSpPr>
            <p:spPr>
              <a:xfrm>
                <a:off x="5849485" y="2378703"/>
                <a:ext cx="232458" cy="25278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700" dirty="0">
                    <a:solidFill>
                      <a:schemeClr val="tx1"/>
                    </a:solidFill>
                    <a:ea typeface="굴림" panose="020B0600000101010101" pitchFamily="50" charset="-127"/>
                  </a:rPr>
                  <a:t>Round </a:t>
                </a:r>
              </a:p>
              <a:p>
                <a:pPr algn="ctr">
                  <a:defRPr/>
                </a:pPr>
                <a:r>
                  <a:rPr lang="en-US" altLang="ko-KR" sz="700" dirty="0">
                    <a:solidFill>
                      <a:schemeClr val="tx1"/>
                    </a:solidFill>
                    <a:ea typeface="굴림" panose="020B0600000101010101" pitchFamily="50" charset="-127"/>
                  </a:rPr>
                  <a:t>#2</a:t>
                </a:r>
                <a:endParaRPr lang="ko-KR" altLang="en-US" sz="700" dirty="0">
                  <a:solidFill>
                    <a:schemeClr val="tx1"/>
                  </a:solidFill>
                  <a:ea typeface="굴림" panose="020B0600000101010101" pitchFamily="50" charset="-127"/>
                </a:endParaRPr>
              </a:p>
            </p:txBody>
          </p:sp>
          <p:sp>
            <p:nvSpPr>
              <p:cNvPr id="32" name="직사각형 31"/>
              <p:cNvSpPr/>
              <p:nvPr/>
            </p:nvSpPr>
            <p:spPr>
              <a:xfrm>
                <a:off x="5387141" y="2384198"/>
                <a:ext cx="694802" cy="2541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ko-KR" altLang="en-US" sz="900" dirty="0">
                  <a:solidFill>
                    <a:schemeClr val="tx1"/>
                  </a:solidFill>
                  <a:ea typeface="굴림" panose="020B0600000101010101" pitchFamily="50" charset="-127"/>
                </a:endParaRPr>
              </a:p>
            </p:txBody>
          </p:sp>
          <p:sp>
            <p:nvSpPr>
              <p:cNvPr id="33" name="왼쪽 중괄호 79"/>
              <p:cNvSpPr>
                <a:spLocks/>
              </p:cNvSpPr>
              <p:nvPr/>
            </p:nvSpPr>
            <p:spPr bwMode="auto">
              <a:xfrm rot="-5400000">
                <a:off x="5695776" y="2396862"/>
                <a:ext cx="109922" cy="697050"/>
              </a:xfrm>
              <a:prstGeom prst="leftBrace">
                <a:avLst>
                  <a:gd name="adj1" fmla="val 8338"/>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pPr>
                  <a:buClr>
                    <a:srgbClr val="000000"/>
                  </a:buClr>
                  <a:buSzPct val="100000"/>
                  <a:buFont typeface="Times New Roman" panose="02020603050405020304" pitchFamily="18" charset="0"/>
                  <a:buNone/>
                </a:pPr>
                <a:endParaRPr lang="ko-KR" altLang="en-US" sz="3600">
                  <a:ea typeface="굴림" panose="020B0600000101010101" pitchFamily="50" charset="-127"/>
                </a:endParaRPr>
              </a:p>
            </p:txBody>
          </p:sp>
          <p:sp>
            <p:nvSpPr>
              <p:cNvPr id="34" name="TextBox 99"/>
              <p:cNvSpPr txBox="1">
                <a:spLocks noChangeArrowheads="1"/>
              </p:cNvSpPr>
              <p:nvPr/>
            </p:nvSpPr>
            <p:spPr bwMode="auto">
              <a:xfrm>
                <a:off x="5435176" y="2815575"/>
                <a:ext cx="630469" cy="149746"/>
              </a:xfrm>
              <a:prstGeom prst="rect">
                <a:avLst/>
              </a:prstGeom>
              <a:noFill/>
              <a:ln>
                <a:noFill/>
              </a:ln>
            </p:spPr>
            <p:txBody>
              <a:bodyPr lIns="0" tIns="0" rIns="0" bIns="0" anchor="ctr"/>
              <a:lstStyle/>
              <a:p>
                <a:pPr algn="ctr">
                  <a:defRPr/>
                </a:pPr>
                <a:r>
                  <a:rPr lang="en-US" altLang="ko-KR" sz="900" dirty="0">
                    <a:solidFill>
                      <a:schemeClr val="tx1"/>
                    </a:solidFill>
                    <a:latin typeface="+mn-lt"/>
                    <a:ea typeface="굴림" panose="020B0600000101010101" pitchFamily="50" charset="-127"/>
                  </a:rPr>
                  <a:t>Contention</a:t>
                </a:r>
                <a:endParaRPr lang="ko-KR" altLang="en-US" sz="900" dirty="0">
                  <a:solidFill>
                    <a:schemeClr val="tx1"/>
                  </a:solidFill>
                  <a:latin typeface="+mn-lt"/>
                  <a:ea typeface="굴림" panose="020B0600000101010101" pitchFamily="50" charset="-127"/>
                </a:endParaRPr>
              </a:p>
            </p:txBody>
          </p:sp>
        </p:grpSp>
      </p:grpSp>
      <p:sp>
        <p:nvSpPr>
          <p:cNvPr id="51" name="TextBox 99"/>
          <p:cNvSpPr txBox="1">
            <a:spLocks noChangeArrowheads="1"/>
          </p:cNvSpPr>
          <p:nvPr/>
        </p:nvSpPr>
        <p:spPr bwMode="auto">
          <a:xfrm>
            <a:off x="4071938" y="3910013"/>
            <a:ext cx="842962" cy="149225"/>
          </a:xfrm>
          <a:prstGeom prst="rect">
            <a:avLst/>
          </a:prstGeom>
          <a:noFill/>
          <a:ln>
            <a:noFill/>
          </a:ln>
        </p:spPr>
        <p:txBody>
          <a:bodyPr lIns="36000" tIns="36000" rIns="36000" bIns="36000" anchor="ctr"/>
          <a:lstStyle/>
          <a:p>
            <a:pPr algn="ctr">
              <a:defRPr/>
            </a:pPr>
            <a:r>
              <a:rPr lang="en-US" altLang="ko-KR" sz="700" dirty="0">
                <a:solidFill>
                  <a:schemeClr val="tx1"/>
                </a:solidFill>
                <a:latin typeface="+mn-lt"/>
                <a:ea typeface="굴림" panose="020B0600000101010101" pitchFamily="50" charset="-127"/>
              </a:rPr>
              <a:t>Ex:</a:t>
            </a:r>
            <a:endParaRPr lang="ko-KR" altLang="en-US" sz="700" dirty="0">
              <a:solidFill>
                <a:schemeClr val="tx1"/>
              </a:solidFill>
              <a:latin typeface="+mn-lt"/>
              <a:ea typeface="굴림" panose="020B0600000101010101" pitchFamily="50" charset="-127"/>
            </a:endParaRPr>
          </a:p>
        </p:txBody>
      </p:sp>
      <p:sp>
        <p:nvSpPr>
          <p:cNvPr id="52" name="TextBox 99"/>
          <p:cNvSpPr txBox="1">
            <a:spLocks noChangeArrowheads="1"/>
          </p:cNvSpPr>
          <p:nvPr/>
        </p:nvSpPr>
        <p:spPr bwMode="auto">
          <a:xfrm>
            <a:off x="5375275" y="4533900"/>
            <a:ext cx="708025" cy="138113"/>
          </a:xfrm>
          <a:prstGeom prst="rect">
            <a:avLst/>
          </a:prstGeom>
          <a:noFill/>
          <a:ln>
            <a:noFill/>
          </a:ln>
        </p:spPr>
        <p:txBody>
          <a:bodyPr lIns="36000" tIns="36000" rIns="36000" bIns="36000" anchor="ctr"/>
          <a:lstStyle/>
          <a:p>
            <a:pPr algn="ctr">
              <a:defRPr/>
            </a:pPr>
            <a:r>
              <a:rPr lang="en-US" altLang="ko-KR" sz="600" dirty="0">
                <a:solidFill>
                  <a:schemeClr val="tx1"/>
                </a:solidFill>
                <a:latin typeface="+mn-lt"/>
                <a:ea typeface="굴림" panose="020B0600000101010101" pitchFamily="50" charset="-127"/>
              </a:rPr>
              <a:t>DL-</a:t>
            </a:r>
            <a:r>
              <a:rPr lang="en-US" altLang="ko-KR" sz="600" dirty="0" err="1">
                <a:solidFill>
                  <a:schemeClr val="tx1"/>
                </a:solidFill>
                <a:latin typeface="+mn-lt"/>
                <a:ea typeface="굴림" panose="020B0600000101010101" pitchFamily="50" charset="-127"/>
              </a:rPr>
              <a:t>TDoA</a:t>
            </a:r>
            <a:endParaRPr lang="ko-KR" altLang="en-US" sz="600" dirty="0">
              <a:solidFill>
                <a:schemeClr val="tx1"/>
              </a:solidFill>
              <a:latin typeface="+mn-lt"/>
              <a:ea typeface="굴림" panose="020B0600000101010101" pitchFamily="50" charset="-127"/>
            </a:endParaRPr>
          </a:p>
        </p:txBody>
      </p:sp>
      <p:sp>
        <p:nvSpPr>
          <p:cNvPr id="53" name="TextBox 99"/>
          <p:cNvSpPr txBox="1">
            <a:spLocks noChangeArrowheads="1"/>
          </p:cNvSpPr>
          <p:nvPr/>
        </p:nvSpPr>
        <p:spPr bwMode="auto">
          <a:xfrm>
            <a:off x="6405563" y="4913313"/>
            <a:ext cx="708025" cy="138112"/>
          </a:xfrm>
          <a:prstGeom prst="rect">
            <a:avLst/>
          </a:prstGeom>
          <a:noFill/>
          <a:ln>
            <a:noFill/>
          </a:ln>
        </p:spPr>
        <p:txBody>
          <a:bodyPr lIns="36000" tIns="36000" rIns="36000" bIns="36000" anchor="ctr"/>
          <a:lstStyle/>
          <a:p>
            <a:pPr algn="ctr">
              <a:defRPr/>
            </a:pPr>
            <a:r>
              <a:rPr lang="en-US" altLang="ko-KR" sz="600" dirty="0">
                <a:solidFill>
                  <a:schemeClr val="tx1"/>
                </a:solidFill>
                <a:latin typeface="+mn-lt"/>
                <a:ea typeface="굴림" panose="020B0600000101010101" pitchFamily="50" charset="-127"/>
              </a:rPr>
              <a:t>Ranging</a:t>
            </a:r>
            <a:endParaRPr lang="ko-KR" altLang="en-US" sz="600" dirty="0">
              <a:solidFill>
                <a:schemeClr val="tx1"/>
              </a:solidFill>
              <a:latin typeface="+mn-lt"/>
              <a:ea typeface="굴림" panose="020B0600000101010101" pitchFamily="50" charset="-127"/>
            </a:endParaRPr>
          </a:p>
        </p:txBody>
      </p:sp>
      <p:sp>
        <p:nvSpPr>
          <p:cNvPr id="54" name="TextBox 114"/>
          <p:cNvSpPr txBox="1">
            <a:spLocks noChangeArrowheads="1"/>
          </p:cNvSpPr>
          <p:nvPr/>
        </p:nvSpPr>
        <p:spPr bwMode="auto">
          <a:xfrm>
            <a:off x="904875" y="5435600"/>
            <a:ext cx="2811463"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ko-KR" sz="900">
                <a:solidFill>
                  <a:schemeClr val="tx1"/>
                </a:solidFill>
                <a:latin typeface="Arial" panose="020B0604020202020204" pitchFamily="34" charset="0"/>
                <a:ea typeface="굴림" panose="020B0600000101010101" pitchFamily="50" charset="-127"/>
                <a:cs typeface="Arial" panose="020B0604020202020204" pitchFamily="34" charset="0"/>
              </a:rPr>
              <a:t>[Indoor Localization Use Case Example]</a:t>
            </a:r>
            <a:endParaRPr lang="ko-KR" altLang="en-US" sz="900">
              <a:solidFill>
                <a:schemeClr val="tx1"/>
              </a:solidFill>
              <a:latin typeface="Arial" panose="020B0604020202020204" pitchFamily="34" charset="0"/>
              <a:ea typeface="굴림" panose="020B0600000101010101" pitchFamily="50" charset="-127"/>
              <a:cs typeface="Arial" panose="020B0604020202020204" pitchFamily="34" charset="0"/>
            </a:endParaRPr>
          </a:p>
        </p:txBody>
      </p:sp>
      <p:pic>
        <p:nvPicPr>
          <p:cNvPr id="55" name="Picture 2" descr="Human Figure Silhouette Avatar Vector Illustration Design Royalty Free SVG,  Cliparts, Vectors, And Stock Illustration. Image 1117666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7238" y="4692650"/>
            <a:ext cx="536575"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순서도: 연결자 6"/>
          <p:cNvSpPr>
            <a:spLocks noChangeArrowheads="1"/>
          </p:cNvSpPr>
          <p:nvPr/>
        </p:nvSpPr>
        <p:spPr bwMode="auto">
          <a:xfrm>
            <a:off x="1527175" y="4329113"/>
            <a:ext cx="55563" cy="58737"/>
          </a:xfrm>
          <a:prstGeom prst="flowChartConnector">
            <a:avLst/>
          </a:prstGeom>
          <a:solidFill>
            <a:srgbClr val="00B8FF"/>
          </a:solidFill>
          <a:ln w="9525" algn="ctr">
            <a:solidFill>
              <a:schemeClr val="tx1"/>
            </a:solidFill>
            <a:round/>
            <a:headEnd/>
            <a:tailEnd/>
          </a:ln>
        </p:spPr>
        <p:txBody>
          <a:bodyPr/>
          <a:lstStyle/>
          <a:p>
            <a:pPr>
              <a:buClr>
                <a:srgbClr val="000000"/>
              </a:buClr>
              <a:buSzPct val="100000"/>
              <a:buFont typeface="Times New Roman" panose="02020603050405020304" pitchFamily="18" charset="0"/>
              <a:buNone/>
            </a:pPr>
            <a:endParaRPr lang="ko-KR" altLang="en-US" sz="2800">
              <a:ea typeface="굴림" panose="020B0600000101010101" pitchFamily="50" charset="-127"/>
            </a:endParaRPr>
          </a:p>
        </p:txBody>
      </p:sp>
      <p:sp>
        <p:nvSpPr>
          <p:cNvPr id="57" name="순서도: 연결자 7"/>
          <p:cNvSpPr>
            <a:spLocks noChangeArrowheads="1"/>
          </p:cNvSpPr>
          <p:nvPr/>
        </p:nvSpPr>
        <p:spPr bwMode="auto">
          <a:xfrm>
            <a:off x="2751138" y="4221163"/>
            <a:ext cx="57150" cy="58737"/>
          </a:xfrm>
          <a:prstGeom prst="flowChartConnector">
            <a:avLst/>
          </a:prstGeom>
          <a:solidFill>
            <a:srgbClr val="00B8FF"/>
          </a:solidFill>
          <a:ln w="9525" algn="ctr">
            <a:solidFill>
              <a:schemeClr val="tx1"/>
            </a:solidFill>
            <a:round/>
            <a:headEnd/>
            <a:tailEnd/>
          </a:ln>
        </p:spPr>
        <p:txBody>
          <a:bodyPr/>
          <a:lstStyle/>
          <a:p>
            <a:pPr>
              <a:buClr>
                <a:srgbClr val="000000"/>
              </a:buClr>
              <a:buSzPct val="100000"/>
              <a:buFont typeface="Times New Roman" panose="02020603050405020304" pitchFamily="18" charset="0"/>
              <a:buNone/>
            </a:pPr>
            <a:endParaRPr lang="ko-KR" altLang="en-US" sz="2800">
              <a:ea typeface="굴림" panose="020B0600000101010101" pitchFamily="50" charset="-127"/>
            </a:endParaRPr>
          </a:p>
        </p:txBody>
      </p:sp>
      <p:sp>
        <p:nvSpPr>
          <p:cNvPr id="58" name="순서도: 연결자 8"/>
          <p:cNvSpPr>
            <a:spLocks noChangeArrowheads="1"/>
          </p:cNvSpPr>
          <p:nvPr/>
        </p:nvSpPr>
        <p:spPr bwMode="auto">
          <a:xfrm>
            <a:off x="2146300" y="4227513"/>
            <a:ext cx="55563" cy="57150"/>
          </a:xfrm>
          <a:prstGeom prst="flowChartConnector">
            <a:avLst/>
          </a:prstGeom>
          <a:solidFill>
            <a:srgbClr val="00B8FF"/>
          </a:solidFill>
          <a:ln w="9525" algn="ctr">
            <a:solidFill>
              <a:schemeClr val="tx1"/>
            </a:solidFill>
            <a:round/>
            <a:headEnd/>
            <a:tailEnd/>
          </a:ln>
        </p:spPr>
        <p:txBody>
          <a:bodyPr/>
          <a:lstStyle/>
          <a:p>
            <a:pPr>
              <a:buClr>
                <a:srgbClr val="000000"/>
              </a:buClr>
              <a:buSzPct val="100000"/>
              <a:buFont typeface="Times New Roman" panose="02020603050405020304" pitchFamily="18" charset="0"/>
              <a:buNone/>
            </a:pPr>
            <a:endParaRPr lang="ko-KR" altLang="en-US" sz="2800">
              <a:ea typeface="굴림" panose="020B0600000101010101" pitchFamily="50" charset="-127"/>
            </a:endParaRPr>
          </a:p>
        </p:txBody>
      </p:sp>
      <p:cxnSp>
        <p:nvCxnSpPr>
          <p:cNvPr id="59" name="직선 화살표 연결선 58"/>
          <p:cNvCxnSpPr/>
          <p:nvPr/>
        </p:nvCxnSpPr>
        <p:spPr>
          <a:xfrm>
            <a:off x="2184400" y="4287838"/>
            <a:ext cx="80963" cy="344487"/>
          </a:xfrm>
          <a:prstGeom prst="straightConnector1">
            <a:avLst/>
          </a:prstGeom>
          <a:ln w="9525">
            <a:solidFill>
              <a:schemeClr val="bg2">
                <a:lumMod val="75000"/>
              </a:schemeClr>
            </a:solidFill>
            <a:headEnd type="none" w="med" len="med"/>
            <a:tailEnd type="stealth" w="sm" len="sm"/>
          </a:ln>
        </p:spPr>
        <p:style>
          <a:lnRef idx="1">
            <a:schemeClr val="accent1"/>
          </a:lnRef>
          <a:fillRef idx="0">
            <a:schemeClr val="accent1"/>
          </a:fillRef>
          <a:effectRef idx="0">
            <a:schemeClr val="accent1"/>
          </a:effectRef>
          <a:fontRef idx="minor">
            <a:schemeClr val="tx1"/>
          </a:fontRef>
        </p:style>
      </p:cxnSp>
      <p:cxnSp>
        <p:nvCxnSpPr>
          <p:cNvPr id="60" name="직선 화살표 연결선 59"/>
          <p:cNvCxnSpPr/>
          <p:nvPr/>
        </p:nvCxnSpPr>
        <p:spPr>
          <a:xfrm>
            <a:off x="1577975" y="4362450"/>
            <a:ext cx="433388" cy="311150"/>
          </a:xfrm>
          <a:prstGeom prst="straightConnector1">
            <a:avLst/>
          </a:prstGeom>
          <a:ln w="9525">
            <a:solidFill>
              <a:schemeClr val="bg2">
                <a:lumMod val="75000"/>
              </a:schemeClr>
            </a:solidFill>
            <a:headEnd type="none" w="med" len="med"/>
            <a:tailEnd type="stealth" w="sm" len="sm"/>
          </a:ln>
        </p:spPr>
        <p:style>
          <a:lnRef idx="1">
            <a:schemeClr val="accent1"/>
          </a:lnRef>
          <a:fillRef idx="0">
            <a:schemeClr val="accent1"/>
          </a:fillRef>
          <a:effectRef idx="0">
            <a:schemeClr val="accent1"/>
          </a:effectRef>
          <a:fontRef idx="minor">
            <a:schemeClr val="tx1"/>
          </a:fontRef>
        </p:style>
      </p:cxnSp>
      <p:cxnSp>
        <p:nvCxnSpPr>
          <p:cNvPr id="61" name="직선 화살표 연결선 60"/>
          <p:cNvCxnSpPr/>
          <p:nvPr/>
        </p:nvCxnSpPr>
        <p:spPr>
          <a:xfrm flipH="1">
            <a:off x="2563813" y="4279900"/>
            <a:ext cx="195262" cy="357188"/>
          </a:xfrm>
          <a:prstGeom prst="straightConnector1">
            <a:avLst/>
          </a:prstGeom>
          <a:ln w="9525">
            <a:solidFill>
              <a:schemeClr val="bg2">
                <a:lumMod val="75000"/>
              </a:schemeClr>
            </a:solidFill>
            <a:headEnd type="none" w="med" len="med"/>
            <a:tailEnd type="stealth" w="sm" len="sm"/>
          </a:ln>
        </p:spPr>
        <p:style>
          <a:lnRef idx="1">
            <a:schemeClr val="accent1"/>
          </a:lnRef>
          <a:fillRef idx="0">
            <a:schemeClr val="accent1"/>
          </a:fillRef>
          <a:effectRef idx="0">
            <a:schemeClr val="accent1"/>
          </a:effectRef>
          <a:fontRef idx="minor">
            <a:schemeClr val="tx1"/>
          </a:fontRef>
        </p:style>
      </p:cxnSp>
      <p:pic>
        <p:nvPicPr>
          <p:cNvPr id="62" name="Picture 2" descr="Human Figure Silhouette Avatar Vector Illustration Design Royalty Free SVG,  Cliparts, Vectors, And Stock Illustration. Image 1117666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66988" y="4686300"/>
            <a:ext cx="4032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Picture 2" descr="Human Figure Silhouette Avatar Vector Illustration Design Royalty Free SVG,  Cliparts, Vectors, And Stock Illustration. Image 1117666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1800" y="4824413"/>
            <a:ext cx="327025"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4" name="그룹 2"/>
          <p:cNvGrpSpPr>
            <a:grpSpLocks/>
          </p:cNvGrpSpPr>
          <p:nvPr/>
        </p:nvGrpSpPr>
        <p:grpSpPr bwMode="auto">
          <a:xfrm>
            <a:off x="-257175" y="3048000"/>
            <a:ext cx="4371975" cy="1104900"/>
            <a:chOff x="609600" y="3695700"/>
            <a:chExt cx="3186113" cy="987562"/>
          </a:xfrm>
        </p:grpSpPr>
        <p:grpSp>
          <p:nvGrpSpPr>
            <p:cNvPr id="65" name="그룹 12"/>
            <p:cNvGrpSpPr>
              <a:grpSpLocks/>
            </p:cNvGrpSpPr>
            <p:nvPr/>
          </p:nvGrpSpPr>
          <p:grpSpPr bwMode="auto">
            <a:xfrm>
              <a:off x="986903" y="3695700"/>
              <a:ext cx="2808810" cy="653560"/>
              <a:chOff x="2171700" y="2475871"/>
              <a:chExt cx="3352800" cy="575122"/>
            </a:xfrm>
          </p:grpSpPr>
          <p:sp>
            <p:nvSpPr>
              <p:cNvPr id="73" name="TextBox 99"/>
              <p:cNvSpPr txBox="1">
                <a:spLocks noChangeArrowheads="1"/>
              </p:cNvSpPr>
              <p:nvPr/>
            </p:nvSpPr>
            <p:spPr bwMode="auto">
              <a:xfrm>
                <a:off x="5149454" y="2777943"/>
                <a:ext cx="375046"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lstStyle/>
              <a:p>
                <a:r>
                  <a:rPr lang="en-US" altLang="ko-KR" sz="1000" b="1">
                    <a:solidFill>
                      <a:schemeClr val="tx1"/>
                    </a:solidFill>
                    <a:ea typeface="굴림" panose="020B0600000101010101" pitchFamily="50" charset="-127"/>
                  </a:rPr>
                  <a:t>……</a:t>
                </a:r>
                <a:endParaRPr lang="ko-KR" altLang="en-US" sz="1000" b="1">
                  <a:solidFill>
                    <a:schemeClr val="tx1"/>
                  </a:solidFill>
                  <a:ea typeface="굴림" panose="020B0600000101010101" pitchFamily="50" charset="-127"/>
                </a:endParaRPr>
              </a:p>
            </p:txBody>
          </p:sp>
          <p:cxnSp>
            <p:nvCxnSpPr>
              <p:cNvPr id="74" name="직선 화살표 연결선 73"/>
              <p:cNvCxnSpPr/>
              <p:nvPr/>
            </p:nvCxnSpPr>
            <p:spPr>
              <a:xfrm>
                <a:off x="2360711" y="2705617"/>
                <a:ext cx="919722" cy="0"/>
              </a:xfrm>
              <a:prstGeom prst="straightConnector1">
                <a:avLst/>
              </a:prstGeom>
              <a:ln w="9525">
                <a:solidFill>
                  <a:schemeClr val="bg2">
                    <a:lumMod val="75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75" name="TextBox 99"/>
              <p:cNvSpPr txBox="1">
                <a:spLocks noChangeArrowheads="1"/>
              </p:cNvSpPr>
              <p:nvPr/>
            </p:nvSpPr>
            <p:spPr bwMode="auto">
              <a:xfrm>
                <a:off x="2594093" y="2475871"/>
                <a:ext cx="545481" cy="229746"/>
              </a:xfrm>
              <a:prstGeom prst="rect">
                <a:avLst/>
              </a:prstGeom>
              <a:noFill/>
              <a:ln>
                <a:noFill/>
              </a:ln>
            </p:spPr>
            <p:txBody>
              <a:bodyPr lIns="36000" tIns="36000" rIns="36000" bIns="36000" anchor="ctr"/>
              <a:lstStyle/>
              <a:p>
                <a:pPr algn="ctr">
                  <a:defRPr/>
                </a:pPr>
                <a:r>
                  <a:rPr lang="en-US" altLang="ko-KR" sz="800" dirty="0">
                    <a:solidFill>
                      <a:schemeClr val="tx1"/>
                    </a:solidFill>
                    <a:latin typeface="+mn-lt"/>
                    <a:ea typeface="굴림" panose="020B0600000101010101" pitchFamily="50" charset="-127"/>
                  </a:rPr>
                  <a:t>Block #0</a:t>
                </a:r>
                <a:endParaRPr lang="ko-KR" altLang="en-US" sz="800" dirty="0">
                  <a:solidFill>
                    <a:schemeClr val="tx1"/>
                  </a:solidFill>
                  <a:latin typeface="+mn-lt"/>
                  <a:ea typeface="굴림" panose="020B0600000101010101" pitchFamily="50" charset="-127"/>
                </a:endParaRPr>
              </a:p>
            </p:txBody>
          </p:sp>
          <p:cxnSp>
            <p:nvCxnSpPr>
              <p:cNvPr id="76" name="직선 화살표 연결선 75"/>
              <p:cNvCxnSpPr/>
              <p:nvPr/>
            </p:nvCxnSpPr>
            <p:spPr>
              <a:xfrm>
                <a:off x="2171518" y="3029009"/>
                <a:ext cx="3352982"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 name="직사각형 76"/>
              <p:cNvSpPr/>
              <p:nvPr/>
            </p:nvSpPr>
            <p:spPr>
              <a:xfrm>
                <a:off x="2360711" y="2766800"/>
                <a:ext cx="306574" cy="25471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600" dirty="0">
                    <a:solidFill>
                      <a:schemeClr val="tx1"/>
                    </a:solidFill>
                    <a:ea typeface="굴림" panose="020B0600000101010101" pitchFamily="50" charset="-127"/>
                  </a:rPr>
                  <a:t>Round #0</a:t>
                </a:r>
                <a:endParaRPr lang="ko-KR" altLang="en-US" sz="600" dirty="0">
                  <a:solidFill>
                    <a:schemeClr val="tx1"/>
                  </a:solidFill>
                  <a:ea typeface="굴림" panose="020B0600000101010101" pitchFamily="50" charset="-127"/>
                </a:endParaRPr>
              </a:p>
            </p:txBody>
          </p:sp>
          <p:sp>
            <p:nvSpPr>
              <p:cNvPr id="78" name="직사각형 77"/>
              <p:cNvSpPr/>
              <p:nvPr/>
            </p:nvSpPr>
            <p:spPr>
              <a:xfrm>
                <a:off x="2668665" y="2768048"/>
                <a:ext cx="305194" cy="25347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600" dirty="0">
                    <a:solidFill>
                      <a:schemeClr val="tx1"/>
                    </a:solidFill>
                    <a:ea typeface="굴림" panose="020B0600000101010101" pitchFamily="50" charset="-127"/>
                  </a:rPr>
                  <a:t>Round #1</a:t>
                </a:r>
                <a:endParaRPr lang="ko-KR" altLang="en-US" sz="600" dirty="0">
                  <a:solidFill>
                    <a:schemeClr val="tx1"/>
                  </a:solidFill>
                  <a:ea typeface="굴림" panose="020B0600000101010101" pitchFamily="50" charset="-127"/>
                </a:endParaRPr>
              </a:p>
            </p:txBody>
          </p:sp>
          <p:sp>
            <p:nvSpPr>
              <p:cNvPr id="79" name="직사각형 78"/>
              <p:cNvSpPr/>
              <p:nvPr/>
            </p:nvSpPr>
            <p:spPr>
              <a:xfrm>
                <a:off x="2973859" y="2768048"/>
                <a:ext cx="306574" cy="255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600" dirty="0">
                    <a:solidFill>
                      <a:schemeClr val="tx1"/>
                    </a:solidFill>
                    <a:ea typeface="굴림" panose="020B0600000101010101" pitchFamily="50" charset="-127"/>
                  </a:rPr>
                  <a:t>Round #2</a:t>
                </a:r>
                <a:endParaRPr lang="ko-KR" altLang="en-US" sz="600" dirty="0">
                  <a:solidFill>
                    <a:schemeClr val="tx1"/>
                  </a:solidFill>
                  <a:ea typeface="굴림" panose="020B0600000101010101" pitchFamily="50" charset="-127"/>
                </a:endParaRPr>
              </a:p>
            </p:txBody>
          </p:sp>
          <p:sp>
            <p:nvSpPr>
              <p:cNvPr id="80" name="직사각형 79"/>
              <p:cNvSpPr/>
              <p:nvPr/>
            </p:nvSpPr>
            <p:spPr>
              <a:xfrm>
                <a:off x="2367615" y="2775539"/>
                <a:ext cx="912818" cy="2534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endParaRPr lang="ko-KR" altLang="en-US" sz="800" dirty="0">
                  <a:solidFill>
                    <a:schemeClr val="tx1"/>
                  </a:solidFill>
                  <a:ea typeface="굴림" panose="020B0600000101010101" pitchFamily="50" charset="-127"/>
                </a:endParaRPr>
              </a:p>
            </p:txBody>
          </p:sp>
          <p:cxnSp>
            <p:nvCxnSpPr>
              <p:cNvPr id="81" name="직선 화살표 연결선 80"/>
              <p:cNvCxnSpPr/>
              <p:nvPr/>
            </p:nvCxnSpPr>
            <p:spPr>
              <a:xfrm>
                <a:off x="3276290" y="2705617"/>
                <a:ext cx="919722" cy="0"/>
              </a:xfrm>
              <a:prstGeom prst="straightConnector1">
                <a:avLst/>
              </a:prstGeom>
              <a:ln w="9525">
                <a:solidFill>
                  <a:schemeClr val="bg2">
                    <a:lumMod val="75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82" name="TextBox 99"/>
              <p:cNvSpPr txBox="1">
                <a:spLocks noChangeArrowheads="1"/>
              </p:cNvSpPr>
              <p:nvPr/>
            </p:nvSpPr>
            <p:spPr bwMode="auto">
              <a:xfrm>
                <a:off x="3509673" y="2475871"/>
                <a:ext cx="544100" cy="229746"/>
              </a:xfrm>
              <a:prstGeom prst="rect">
                <a:avLst/>
              </a:prstGeom>
              <a:noFill/>
              <a:ln>
                <a:noFill/>
              </a:ln>
            </p:spPr>
            <p:txBody>
              <a:bodyPr lIns="36000" tIns="36000" rIns="36000" bIns="36000" anchor="ctr"/>
              <a:lstStyle/>
              <a:p>
                <a:pPr algn="ctr">
                  <a:defRPr/>
                </a:pPr>
                <a:r>
                  <a:rPr lang="en-US" altLang="ko-KR" sz="800" dirty="0">
                    <a:solidFill>
                      <a:schemeClr val="tx1"/>
                    </a:solidFill>
                    <a:latin typeface="+mn-lt"/>
                    <a:ea typeface="굴림" panose="020B0600000101010101" pitchFamily="50" charset="-127"/>
                  </a:rPr>
                  <a:t>Block #1</a:t>
                </a:r>
                <a:endParaRPr lang="ko-KR" altLang="en-US" sz="800" dirty="0">
                  <a:solidFill>
                    <a:schemeClr val="tx1"/>
                  </a:solidFill>
                  <a:latin typeface="+mn-lt"/>
                  <a:ea typeface="굴림" panose="020B0600000101010101" pitchFamily="50" charset="-127"/>
                </a:endParaRPr>
              </a:p>
            </p:txBody>
          </p:sp>
          <p:sp>
            <p:nvSpPr>
              <p:cNvPr id="83" name="직사각형 82"/>
              <p:cNvSpPr/>
              <p:nvPr/>
            </p:nvSpPr>
            <p:spPr>
              <a:xfrm>
                <a:off x="3276290" y="2766800"/>
                <a:ext cx="306574" cy="25471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600" dirty="0">
                    <a:solidFill>
                      <a:schemeClr val="tx1"/>
                    </a:solidFill>
                    <a:ea typeface="굴림" panose="020B0600000101010101" pitchFamily="50" charset="-127"/>
                  </a:rPr>
                  <a:t>Round #0</a:t>
                </a:r>
                <a:endParaRPr lang="ko-KR" altLang="en-US" sz="600" dirty="0">
                  <a:solidFill>
                    <a:schemeClr val="tx1"/>
                  </a:solidFill>
                  <a:ea typeface="굴림" panose="020B0600000101010101" pitchFamily="50" charset="-127"/>
                </a:endParaRPr>
              </a:p>
            </p:txBody>
          </p:sp>
          <p:sp>
            <p:nvSpPr>
              <p:cNvPr id="84" name="직사각형 83"/>
              <p:cNvSpPr/>
              <p:nvPr/>
            </p:nvSpPr>
            <p:spPr>
              <a:xfrm>
                <a:off x="3584245" y="2768048"/>
                <a:ext cx="306574" cy="25347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600" dirty="0">
                    <a:solidFill>
                      <a:schemeClr val="tx1"/>
                    </a:solidFill>
                    <a:ea typeface="굴림" panose="020B0600000101010101" pitchFamily="50" charset="-127"/>
                  </a:rPr>
                  <a:t>Round #1</a:t>
                </a:r>
                <a:endParaRPr lang="ko-KR" altLang="en-US" sz="600" dirty="0">
                  <a:solidFill>
                    <a:schemeClr val="tx1"/>
                  </a:solidFill>
                  <a:ea typeface="굴림" panose="020B0600000101010101" pitchFamily="50" charset="-127"/>
                </a:endParaRPr>
              </a:p>
            </p:txBody>
          </p:sp>
          <p:sp>
            <p:nvSpPr>
              <p:cNvPr id="85" name="직사각형 84"/>
              <p:cNvSpPr/>
              <p:nvPr/>
            </p:nvSpPr>
            <p:spPr>
              <a:xfrm>
                <a:off x="3890819" y="2768048"/>
                <a:ext cx="305193" cy="255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600" dirty="0">
                    <a:solidFill>
                      <a:schemeClr val="tx1"/>
                    </a:solidFill>
                    <a:ea typeface="굴림" panose="020B0600000101010101" pitchFamily="50" charset="-127"/>
                  </a:rPr>
                  <a:t>Round #2</a:t>
                </a:r>
                <a:endParaRPr lang="ko-KR" altLang="en-US" sz="600" dirty="0">
                  <a:solidFill>
                    <a:schemeClr val="tx1"/>
                  </a:solidFill>
                  <a:ea typeface="굴림" panose="020B0600000101010101" pitchFamily="50" charset="-127"/>
                </a:endParaRPr>
              </a:p>
            </p:txBody>
          </p:sp>
          <p:sp>
            <p:nvSpPr>
              <p:cNvPr id="86" name="직사각형 85"/>
              <p:cNvSpPr/>
              <p:nvPr/>
            </p:nvSpPr>
            <p:spPr>
              <a:xfrm>
                <a:off x="3283195" y="2775539"/>
                <a:ext cx="912817" cy="2534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endParaRPr lang="ko-KR" altLang="en-US" sz="800" dirty="0">
                  <a:solidFill>
                    <a:schemeClr val="tx1"/>
                  </a:solidFill>
                  <a:ea typeface="굴림" panose="020B0600000101010101" pitchFamily="50" charset="-127"/>
                </a:endParaRPr>
              </a:p>
            </p:txBody>
          </p:sp>
          <p:cxnSp>
            <p:nvCxnSpPr>
              <p:cNvPr id="87" name="직선 화살표 연결선 86"/>
              <p:cNvCxnSpPr/>
              <p:nvPr/>
            </p:nvCxnSpPr>
            <p:spPr>
              <a:xfrm>
                <a:off x="4194632" y="2705617"/>
                <a:ext cx="916960" cy="0"/>
              </a:xfrm>
              <a:prstGeom prst="straightConnector1">
                <a:avLst/>
              </a:prstGeom>
              <a:ln w="9525">
                <a:solidFill>
                  <a:schemeClr val="bg2">
                    <a:lumMod val="75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88" name="TextBox 99"/>
              <p:cNvSpPr txBox="1">
                <a:spLocks noChangeArrowheads="1"/>
              </p:cNvSpPr>
              <p:nvPr/>
            </p:nvSpPr>
            <p:spPr bwMode="auto">
              <a:xfrm>
                <a:off x="4426634" y="2475871"/>
                <a:ext cx="542719" cy="229746"/>
              </a:xfrm>
              <a:prstGeom prst="rect">
                <a:avLst/>
              </a:prstGeom>
              <a:noFill/>
              <a:ln>
                <a:noFill/>
              </a:ln>
            </p:spPr>
            <p:txBody>
              <a:bodyPr lIns="36000" tIns="36000" rIns="36000" bIns="36000" anchor="ctr"/>
              <a:lstStyle/>
              <a:p>
                <a:pPr algn="ctr">
                  <a:defRPr/>
                </a:pPr>
                <a:r>
                  <a:rPr lang="en-US" altLang="ko-KR" sz="800" dirty="0">
                    <a:solidFill>
                      <a:schemeClr val="tx1"/>
                    </a:solidFill>
                    <a:latin typeface="+mn-lt"/>
                    <a:ea typeface="굴림" panose="020B0600000101010101" pitchFamily="50" charset="-127"/>
                  </a:rPr>
                  <a:t>Block #2</a:t>
                </a:r>
                <a:endParaRPr lang="ko-KR" altLang="en-US" sz="800" dirty="0">
                  <a:solidFill>
                    <a:schemeClr val="tx1"/>
                  </a:solidFill>
                  <a:latin typeface="+mn-lt"/>
                  <a:ea typeface="굴림" panose="020B0600000101010101" pitchFamily="50" charset="-127"/>
                </a:endParaRPr>
              </a:p>
            </p:txBody>
          </p:sp>
          <p:sp>
            <p:nvSpPr>
              <p:cNvPr id="89" name="직사각형 88"/>
              <p:cNvSpPr/>
              <p:nvPr/>
            </p:nvSpPr>
            <p:spPr>
              <a:xfrm>
                <a:off x="4194632" y="2766800"/>
                <a:ext cx="303812" cy="25471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600" dirty="0">
                    <a:solidFill>
                      <a:schemeClr val="tx1"/>
                    </a:solidFill>
                    <a:ea typeface="굴림" panose="020B0600000101010101" pitchFamily="50" charset="-127"/>
                  </a:rPr>
                  <a:t>Round #0</a:t>
                </a:r>
                <a:endParaRPr lang="ko-KR" altLang="en-US" sz="600" dirty="0">
                  <a:solidFill>
                    <a:schemeClr val="tx1"/>
                  </a:solidFill>
                  <a:ea typeface="굴림" panose="020B0600000101010101" pitchFamily="50" charset="-127"/>
                </a:endParaRPr>
              </a:p>
            </p:txBody>
          </p:sp>
          <p:sp>
            <p:nvSpPr>
              <p:cNvPr id="90" name="직사각형 89"/>
              <p:cNvSpPr/>
              <p:nvPr/>
            </p:nvSpPr>
            <p:spPr>
              <a:xfrm>
                <a:off x="4502586" y="2768048"/>
                <a:ext cx="303812" cy="25347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600" dirty="0">
                    <a:solidFill>
                      <a:schemeClr val="tx1"/>
                    </a:solidFill>
                    <a:ea typeface="굴림" panose="020B0600000101010101" pitchFamily="50" charset="-127"/>
                  </a:rPr>
                  <a:t>Round #1</a:t>
                </a:r>
                <a:endParaRPr lang="ko-KR" altLang="en-US" sz="600" dirty="0">
                  <a:solidFill>
                    <a:schemeClr val="tx1"/>
                  </a:solidFill>
                  <a:ea typeface="굴림" panose="020B0600000101010101" pitchFamily="50" charset="-127"/>
                </a:endParaRPr>
              </a:p>
            </p:txBody>
          </p:sp>
          <p:sp>
            <p:nvSpPr>
              <p:cNvPr id="91" name="직사각형 90"/>
              <p:cNvSpPr/>
              <p:nvPr/>
            </p:nvSpPr>
            <p:spPr>
              <a:xfrm>
                <a:off x="4806398" y="2768048"/>
                <a:ext cx="305194" cy="255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ko-KR" sz="600" dirty="0">
                    <a:solidFill>
                      <a:schemeClr val="tx1"/>
                    </a:solidFill>
                    <a:ea typeface="굴림" panose="020B0600000101010101" pitchFamily="50" charset="-127"/>
                  </a:rPr>
                  <a:t>Round #2</a:t>
                </a:r>
                <a:endParaRPr lang="ko-KR" altLang="en-US" sz="600" dirty="0">
                  <a:solidFill>
                    <a:schemeClr val="tx1"/>
                  </a:solidFill>
                  <a:ea typeface="굴림" panose="020B0600000101010101" pitchFamily="50" charset="-127"/>
                </a:endParaRPr>
              </a:p>
            </p:txBody>
          </p:sp>
          <p:sp>
            <p:nvSpPr>
              <p:cNvPr id="92" name="직사각형 91"/>
              <p:cNvSpPr/>
              <p:nvPr/>
            </p:nvSpPr>
            <p:spPr>
              <a:xfrm>
                <a:off x="4197394" y="2775539"/>
                <a:ext cx="914198" cy="2534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endParaRPr lang="ko-KR" altLang="en-US" sz="800" dirty="0">
                  <a:solidFill>
                    <a:schemeClr val="tx1"/>
                  </a:solidFill>
                  <a:ea typeface="굴림" panose="020B0600000101010101" pitchFamily="50" charset="-127"/>
                </a:endParaRPr>
              </a:p>
            </p:txBody>
          </p:sp>
        </p:grpSp>
        <p:sp>
          <p:nvSpPr>
            <p:cNvPr id="66" name="TextBox 99"/>
            <p:cNvSpPr txBox="1">
              <a:spLocks noChangeArrowheads="1"/>
            </p:cNvSpPr>
            <p:nvPr/>
          </p:nvSpPr>
          <p:spPr bwMode="auto">
            <a:xfrm>
              <a:off x="1301428" y="4525763"/>
              <a:ext cx="458134" cy="157499"/>
            </a:xfrm>
            <a:prstGeom prst="rect">
              <a:avLst/>
            </a:prstGeom>
            <a:noFill/>
            <a:ln>
              <a:noFill/>
            </a:ln>
          </p:spPr>
          <p:txBody>
            <a:bodyPr lIns="36000" tIns="36000" rIns="36000" bIns="36000" anchor="ctr"/>
            <a:lstStyle/>
            <a:p>
              <a:pPr algn="ctr">
                <a:defRPr/>
              </a:pPr>
              <a:r>
                <a:rPr lang="en-US" altLang="ko-KR" sz="800" dirty="0">
                  <a:solidFill>
                    <a:schemeClr val="tx1"/>
                  </a:solidFill>
                  <a:latin typeface="+mn-lt"/>
                  <a:ea typeface="굴림" panose="020B0600000101010101" pitchFamily="50" charset="-127"/>
                </a:rPr>
                <a:t>DL-</a:t>
              </a:r>
              <a:r>
                <a:rPr lang="en-US" altLang="ko-KR" sz="800" dirty="0" err="1">
                  <a:solidFill>
                    <a:schemeClr val="tx1"/>
                  </a:solidFill>
                  <a:latin typeface="+mn-lt"/>
                  <a:ea typeface="굴림" panose="020B0600000101010101" pitchFamily="50" charset="-127"/>
                </a:rPr>
                <a:t>TDoA</a:t>
              </a:r>
              <a:endParaRPr lang="ko-KR" altLang="en-US" sz="800" dirty="0">
                <a:solidFill>
                  <a:schemeClr val="tx1"/>
                </a:solidFill>
                <a:latin typeface="+mn-lt"/>
                <a:ea typeface="굴림" panose="020B0600000101010101" pitchFamily="50" charset="-127"/>
              </a:endParaRPr>
            </a:p>
          </p:txBody>
        </p:sp>
        <p:sp>
          <p:nvSpPr>
            <p:cNvPr id="67" name="왼쪽 중괄호 34"/>
            <p:cNvSpPr>
              <a:spLocks/>
            </p:cNvSpPr>
            <p:nvPr/>
          </p:nvSpPr>
          <p:spPr bwMode="auto">
            <a:xfrm rot="-5400000">
              <a:off x="1468735" y="4055212"/>
              <a:ext cx="124574" cy="766833"/>
            </a:xfrm>
            <a:prstGeom prst="leftBrace">
              <a:avLst>
                <a:gd name="adj1" fmla="val 8379"/>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3200">
                <a:ea typeface="굴림" panose="020B0600000101010101" pitchFamily="50" charset="-127"/>
              </a:endParaRPr>
            </a:p>
          </p:txBody>
        </p:sp>
        <p:sp>
          <p:nvSpPr>
            <p:cNvPr id="68" name="왼쪽 중괄호 35"/>
            <p:cNvSpPr>
              <a:spLocks/>
            </p:cNvSpPr>
            <p:nvPr/>
          </p:nvSpPr>
          <p:spPr bwMode="auto">
            <a:xfrm rot="-5400000">
              <a:off x="2245058" y="4066682"/>
              <a:ext cx="131796" cy="751112"/>
            </a:xfrm>
            <a:prstGeom prst="leftBrace">
              <a:avLst>
                <a:gd name="adj1" fmla="val 8285"/>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3200">
                <a:ea typeface="굴림" panose="020B0600000101010101" pitchFamily="50" charset="-127"/>
              </a:endParaRPr>
            </a:p>
          </p:txBody>
        </p:sp>
        <p:sp>
          <p:nvSpPr>
            <p:cNvPr id="69" name="왼쪽 중괄호 36"/>
            <p:cNvSpPr>
              <a:spLocks/>
            </p:cNvSpPr>
            <p:nvPr/>
          </p:nvSpPr>
          <p:spPr bwMode="auto">
            <a:xfrm rot="-5400000">
              <a:off x="3022460" y="4061531"/>
              <a:ext cx="126379" cy="766833"/>
            </a:xfrm>
            <a:prstGeom prst="leftBrace">
              <a:avLst>
                <a:gd name="adj1" fmla="val 8259"/>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3200">
                <a:ea typeface="굴림" panose="020B0600000101010101" pitchFamily="50" charset="-127"/>
              </a:endParaRPr>
            </a:p>
          </p:txBody>
        </p:sp>
        <p:sp>
          <p:nvSpPr>
            <p:cNvPr id="70" name="TextBox 99"/>
            <p:cNvSpPr txBox="1">
              <a:spLocks noChangeArrowheads="1"/>
            </p:cNvSpPr>
            <p:nvPr/>
          </p:nvSpPr>
          <p:spPr bwMode="auto">
            <a:xfrm>
              <a:off x="2086966" y="4525763"/>
              <a:ext cx="456977" cy="157499"/>
            </a:xfrm>
            <a:prstGeom prst="rect">
              <a:avLst/>
            </a:prstGeom>
            <a:noFill/>
            <a:ln>
              <a:noFill/>
            </a:ln>
          </p:spPr>
          <p:txBody>
            <a:bodyPr lIns="36000" tIns="36000" rIns="36000" bIns="36000" anchor="ctr"/>
            <a:lstStyle/>
            <a:p>
              <a:pPr algn="ctr">
                <a:defRPr/>
              </a:pPr>
              <a:r>
                <a:rPr lang="en-US" altLang="ko-KR" sz="800" dirty="0">
                  <a:solidFill>
                    <a:schemeClr val="tx1"/>
                  </a:solidFill>
                  <a:latin typeface="+mn-lt"/>
                  <a:ea typeface="굴림" panose="020B0600000101010101" pitchFamily="50" charset="-127"/>
                </a:rPr>
                <a:t>DL-</a:t>
              </a:r>
              <a:r>
                <a:rPr lang="en-US" altLang="ko-KR" sz="800" dirty="0" err="1">
                  <a:solidFill>
                    <a:schemeClr val="tx1"/>
                  </a:solidFill>
                  <a:latin typeface="+mn-lt"/>
                  <a:ea typeface="굴림" panose="020B0600000101010101" pitchFamily="50" charset="-127"/>
                </a:rPr>
                <a:t>TDoA</a:t>
              </a:r>
              <a:endParaRPr lang="ko-KR" altLang="en-US" sz="800" dirty="0">
                <a:solidFill>
                  <a:schemeClr val="tx1"/>
                </a:solidFill>
                <a:latin typeface="+mn-lt"/>
                <a:ea typeface="굴림" panose="020B0600000101010101" pitchFamily="50" charset="-127"/>
              </a:endParaRPr>
            </a:p>
          </p:txBody>
        </p:sp>
        <p:sp>
          <p:nvSpPr>
            <p:cNvPr id="71" name="TextBox 99"/>
            <p:cNvSpPr txBox="1">
              <a:spLocks noChangeArrowheads="1"/>
            </p:cNvSpPr>
            <p:nvPr/>
          </p:nvSpPr>
          <p:spPr bwMode="auto">
            <a:xfrm>
              <a:off x="2857464" y="4521506"/>
              <a:ext cx="455820" cy="157500"/>
            </a:xfrm>
            <a:prstGeom prst="rect">
              <a:avLst/>
            </a:prstGeom>
            <a:noFill/>
            <a:ln>
              <a:noFill/>
            </a:ln>
          </p:spPr>
          <p:txBody>
            <a:bodyPr lIns="36000" tIns="36000" rIns="36000" bIns="36000" anchor="ctr"/>
            <a:lstStyle/>
            <a:p>
              <a:pPr algn="ctr">
                <a:defRPr/>
              </a:pPr>
              <a:r>
                <a:rPr lang="en-US" altLang="ko-KR" sz="800" dirty="0">
                  <a:solidFill>
                    <a:schemeClr val="tx1"/>
                  </a:solidFill>
                  <a:latin typeface="+mn-lt"/>
                  <a:ea typeface="굴림" panose="020B0600000101010101" pitchFamily="50" charset="-127"/>
                </a:rPr>
                <a:t>DL-</a:t>
              </a:r>
              <a:r>
                <a:rPr lang="en-US" altLang="ko-KR" sz="800" dirty="0" err="1">
                  <a:solidFill>
                    <a:schemeClr val="tx1"/>
                  </a:solidFill>
                  <a:latin typeface="+mn-lt"/>
                  <a:ea typeface="굴림" panose="020B0600000101010101" pitchFamily="50" charset="-127"/>
                </a:rPr>
                <a:t>TDoA</a:t>
              </a:r>
              <a:endParaRPr lang="ko-KR" altLang="en-US" sz="800" dirty="0">
                <a:solidFill>
                  <a:schemeClr val="tx1"/>
                </a:solidFill>
                <a:latin typeface="+mn-lt"/>
                <a:ea typeface="굴림" panose="020B0600000101010101" pitchFamily="50" charset="-127"/>
              </a:endParaRPr>
            </a:p>
          </p:txBody>
        </p:sp>
        <p:sp>
          <p:nvSpPr>
            <p:cNvPr id="72" name="TextBox 99"/>
            <p:cNvSpPr txBox="1">
              <a:spLocks noChangeArrowheads="1"/>
            </p:cNvSpPr>
            <p:nvPr/>
          </p:nvSpPr>
          <p:spPr bwMode="auto">
            <a:xfrm>
              <a:off x="609600" y="4517250"/>
              <a:ext cx="780910" cy="156080"/>
            </a:xfrm>
            <a:prstGeom prst="rect">
              <a:avLst/>
            </a:prstGeom>
            <a:noFill/>
            <a:ln>
              <a:noFill/>
            </a:ln>
          </p:spPr>
          <p:txBody>
            <a:bodyPr lIns="36000" tIns="36000" rIns="36000" bIns="36000" anchor="ctr"/>
            <a:lstStyle/>
            <a:p>
              <a:pPr algn="ctr">
                <a:defRPr/>
              </a:pPr>
              <a:r>
                <a:rPr lang="en-US" altLang="ko-KR" sz="800" dirty="0">
                  <a:solidFill>
                    <a:schemeClr val="tx1"/>
                  </a:solidFill>
                  <a:latin typeface="+mn-lt"/>
                  <a:ea typeface="굴림" panose="020B0600000101010101" pitchFamily="50" charset="-127"/>
                </a:rPr>
                <a:t>Ex:</a:t>
              </a:r>
              <a:endParaRPr lang="ko-KR" altLang="en-US" sz="800" dirty="0">
                <a:solidFill>
                  <a:schemeClr val="tx1"/>
                </a:solidFill>
                <a:latin typeface="+mn-lt"/>
                <a:ea typeface="굴림" panose="020B0600000101010101" pitchFamily="50" charset="-127"/>
              </a:endParaRPr>
            </a:p>
          </p:txBody>
        </p:sp>
      </p:grpSp>
      <p:sp>
        <p:nvSpPr>
          <p:cNvPr id="93" name="TextBox 99"/>
          <p:cNvSpPr txBox="1">
            <a:spLocks noChangeArrowheads="1"/>
          </p:cNvSpPr>
          <p:nvPr/>
        </p:nvSpPr>
        <p:spPr bwMode="auto">
          <a:xfrm>
            <a:off x="1841500" y="4392613"/>
            <a:ext cx="863600" cy="176212"/>
          </a:xfrm>
          <a:prstGeom prst="rect">
            <a:avLst/>
          </a:prstGeom>
          <a:noFill/>
          <a:ln>
            <a:noFill/>
          </a:ln>
        </p:spPr>
        <p:txBody>
          <a:bodyPr lIns="36000" tIns="36000" rIns="36000" bIns="36000" anchor="ctr"/>
          <a:lstStyle/>
          <a:p>
            <a:pPr algn="ctr">
              <a:defRPr/>
            </a:pPr>
            <a:r>
              <a:rPr lang="en-US" altLang="ko-KR" sz="700" dirty="0">
                <a:solidFill>
                  <a:schemeClr val="tx1"/>
                </a:solidFill>
                <a:latin typeface="+mn-lt"/>
                <a:ea typeface="굴림" panose="020B0600000101010101" pitchFamily="50" charset="-127"/>
              </a:rPr>
              <a:t>DL-</a:t>
            </a:r>
            <a:r>
              <a:rPr lang="en-US" altLang="ko-KR" sz="700" dirty="0" err="1">
                <a:solidFill>
                  <a:schemeClr val="tx1"/>
                </a:solidFill>
                <a:latin typeface="+mn-lt"/>
                <a:ea typeface="굴림" panose="020B0600000101010101" pitchFamily="50" charset="-127"/>
              </a:rPr>
              <a:t>TDoA</a:t>
            </a:r>
            <a:endParaRPr lang="ko-KR" altLang="en-US" sz="700" dirty="0">
              <a:solidFill>
                <a:schemeClr val="tx1"/>
              </a:solidFill>
              <a:latin typeface="+mn-lt"/>
              <a:ea typeface="굴림" panose="020B0600000101010101" pitchFamily="50" charset="-127"/>
            </a:endParaRPr>
          </a:p>
        </p:txBody>
      </p:sp>
      <p:sp>
        <p:nvSpPr>
          <p:cNvPr id="95" name="Title 1">
            <a:extLst>
              <a:ext uri="{FF2B5EF4-FFF2-40B4-BE49-F238E27FC236}">
                <a16:creationId xmlns:a16="http://schemas.microsoft.com/office/drawing/2014/main" xmlns="" id="{467C9B24-E7E8-8547-A1D0-E2535767BF70}"/>
              </a:ext>
            </a:extLst>
          </p:cNvPr>
          <p:cNvSpPr>
            <a:spLocks noGrp="1"/>
          </p:cNvSpPr>
          <p:nvPr>
            <p:ph type="title"/>
          </p:nvPr>
        </p:nvSpPr>
        <p:spPr>
          <a:xfrm>
            <a:off x="533400" y="685800"/>
            <a:ext cx="8153400" cy="533400"/>
          </a:xfrm>
        </p:spPr>
        <p:txBody>
          <a:bodyPr/>
          <a:lstStyle/>
          <a:p>
            <a:r>
              <a:rPr lang="en-US" sz="2800" dirty="0" smtClean="0"/>
              <a:t>Recap: M</a:t>
            </a:r>
            <a:r>
              <a:rPr lang="en-US" altLang="ko-KR" sz="2800" dirty="0" smtClean="0"/>
              <a:t>otivation of h</a:t>
            </a:r>
            <a:r>
              <a:rPr lang="en-US" sz="2800" dirty="0" smtClean="0"/>
              <a:t>yper block-based mode [1] </a:t>
            </a:r>
            <a:endParaRPr lang="en-US" sz="2800" dirty="0"/>
          </a:p>
        </p:txBody>
      </p:sp>
    </p:spTree>
    <p:extLst>
      <p:ext uri="{BB962C8B-B14F-4D97-AF65-F5344CB8AC3E}">
        <p14:creationId xmlns:p14="http://schemas.microsoft.com/office/powerpoint/2010/main" val="2426857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de-DE" altLang="en-US" smtClean="0"/>
              <a:t>Mar 2023</a:t>
            </a:r>
            <a:endParaRPr lang="en-US" altLang="en-US" dirty="0"/>
          </a:p>
        </p:txBody>
      </p:sp>
      <p:sp>
        <p:nvSpPr>
          <p:cNvPr id="5" name="바닥글 개체 틀 4"/>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슬라이드 번호 개체 틀 5"/>
          <p:cNvSpPr>
            <a:spLocks noGrp="1"/>
          </p:cNvSpPr>
          <p:nvPr>
            <p:ph type="sldNum" sz="quarter" idx="12"/>
          </p:nvPr>
        </p:nvSpPr>
        <p:spPr/>
        <p:txBody>
          <a:bodyPr/>
          <a:lstStyle/>
          <a:p>
            <a:r>
              <a:rPr lang="en-US" altLang="en-US" smtClean="0"/>
              <a:t>Slide </a:t>
            </a:r>
            <a:fld id="{402C19D2-AFCD-5441-8B74-E6F734CFFA69}" type="slidenum">
              <a:rPr lang="en-US" altLang="en-US" smtClean="0"/>
              <a:pPr/>
              <a:t>7</a:t>
            </a:fld>
            <a:endParaRPr lang="en-US" altLang="en-US"/>
          </a:p>
        </p:txBody>
      </p:sp>
      <p:sp>
        <p:nvSpPr>
          <p:cNvPr id="7" name="Espace réservé du contenu 2"/>
          <p:cNvSpPr>
            <a:spLocks noGrp="1" noChangeArrowheads="1"/>
          </p:cNvSpPr>
          <p:nvPr>
            <p:ph idx="1"/>
          </p:nvPr>
        </p:nvSpPr>
        <p:spPr>
          <a:xfrm>
            <a:off x="190500" y="1295400"/>
            <a:ext cx="8801100" cy="4833938"/>
          </a:xfrm>
        </p:spPr>
        <p:txBody>
          <a:bodyPr/>
          <a:lstStyle/>
          <a:p>
            <a:pPr>
              <a:buFont typeface="Arial" panose="020B0604020202020204" pitchFamily="34" charset="0"/>
              <a:buChar char="•"/>
            </a:pPr>
            <a:r>
              <a:rPr lang="en-US" altLang="" sz="1800" dirty="0" smtClean="0"/>
              <a:t>In addition, the Scheduling IE is used by the controller to schedule slots to be used by intended device. The Content field of the Scheduling IE shall be formatted in the below</a:t>
            </a:r>
          </a:p>
          <a:p>
            <a:pPr>
              <a:buFont typeface="Arial" panose="020B0604020202020204" pitchFamily="34" charset="0"/>
              <a:buChar char="•"/>
            </a:pPr>
            <a:endParaRPr lang="en-US" altLang="" sz="1800" dirty="0"/>
          </a:p>
          <a:p>
            <a:pPr>
              <a:buFont typeface="Arial" panose="020B0604020202020204" pitchFamily="34" charset="0"/>
              <a:buChar char="•"/>
            </a:pPr>
            <a:endParaRPr lang="en-US" altLang="" sz="1800" dirty="0" smtClean="0"/>
          </a:p>
          <a:p>
            <a:pPr>
              <a:buFont typeface="Arial" panose="020B0604020202020204" pitchFamily="34" charset="0"/>
              <a:buChar char="•"/>
            </a:pPr>
            <a:endParaRPr lang="en-US" altLang="" sz="1800" dirty="0"/>
          </a:p>
          <a:p>
            <a:pPr lvl="1">
              <a:buFont typeface="LG스마트체 Regular" panose="020B0600000101010101" pitchFamily="50" charset="-127"/>
              <a:buChar char="-"/>
            </a:pPr>
            <a:r>
              <a:rPr lang="en-US" altLang="" sz="1600" dirty="0"/>
              <a:t>Scheduling List </a:t>
            </a:r>
            <a:r>
              <a:rPr lang="en-US" altLang="" sz="1600" dirty="0" smtClean="0"/>
              <a:t>Type field specifies how each element of the Scheduling List field is formatted. There are 5 types defined to specify scheduling method.</a:t>
            </a:r>
          </a:p>
          <a:p>
            <a:pPr lvl="1">
              <a:buFont typeface="LG스마트체 Regular" panose="020B0600000101010101" pitchFamily="50" charset="-127"/>
              <a:buChar char="-"/>
            </a:pPr>
            <a:r>
              <a:rPr lang="en-US" altLang="" sz="1600" dirty="0" smtClean="0"/>
              <a:t>Every type is defined for slot scheduling.</a:t>
            </a:r>
            <a:br>
              <a:rPr lang="en-US" altLang="" sz="1600" dirty="0" smtClean="0"/>
            </a:br>
            <a:endParaRPr lang="en-US" altLang="" sz="1600" dirty="0"/>
          </a:p>
          <a:p>
            <a:pPr>
              <a:buFont typeface="Arial" panose="020B0604020202020204" pitchFamily="34" charset="0"/>
              <a:buChar char="•"/>
            </a:pPr>
            <a:endParaRPr lang="en-US" altLang="" sz="1800" dirty="0"/>
          </a:p>
          <a:p>
            <a:pPr lvl="1">
              <a:buFont typeface="Arial" panose="020B0604020202020204" pitchFamily="34" charset="0"/>
              <a:buChar char="•"/>
            </a:pPr>
            <a:endParaRPr lang="en-US" altLang="" sz="1600" dirty="0" smtClean="0">
              <a:solidFill>
                <a:schemeClr val="tx1"/>
              </a:solidFill>
            </a:endParaRPr>
          </a:p>
        </p:txBody>
      </p:sp>
      <p:sp>
        <p:nvSpPr>
          <p:cNvPr id="95" name="Title 1">
            <a:extLst>
              <a:ext uri="{FF2B5EF4-FFF2-40B4-BE49-F238E27FC236}">
                <a16:creationId xmlns:a16="http://schemas.microsoft.com/office/drawing/2014/main" xmlns="" id="{467C9B24-E7E8-8547-A1D0-E2535767BF70}"/>
              </a:ext>
            </a:extLst>
          </p:cNvPr>
          <p:cNvSpPr>
            <a:spLocks noGrp="1"/>
          </p:cNvSpPr>
          <p:nvPr>
            <p:ph type="title"/>
          </p:nvPr>
        </p:nvSpPr>
        <p:spPr>
          <a:xfrm>
            <a:off x="533400" y="685800"/>
            <a:ext cx="8153400" cy="533400"/>
          </a:xfrm>
        </p:spPr>
        <p:txBody>
          <a:bodyPr/>
          <a:lstStyle/>
          <a:p>
            <a:r>
              <a:rPr lang="en-US" sz="2800" dirty="0" smtClean="0"/>
              <a:t>Recap: Scheduling IE [4] </a:t>
            </a:r>
            <a:endParaRPr lang="en-US" sz="2800" dirty="0"/>
          </a:p>
        </p:txBody>
      </p:sp>
      <p:pic>
        <p:nvPicPr>
          <p:cNvPr id="3" name="그림 2"/>
          <p:cNvPicPr>
            <a:picLocks noChangeAspect="1"/>
          </p:cNvPicPr>
          <p:nvPr/>
        </p:nvPicPr>
        <p:blipFill>
          <a:blip r:embed="rId2"/>
          <a:stretch>
            <a:fillRect/>
          </a:stretch>
        </p:blipFill>
        <p:spPr>
          <a:xfrm>
            <a:off x="955738" y="2209800"/>
            <a:ext cx="7308723" cy="926719"/>
          </a:xfrm>
          <a:prstGeom prst="rect">
            <a:avLst/>
          </a:prstGeom>
        </p:spPr>
      </p:pic>
      <p:pic>
        <p:nvPicPr>
          <p:cNvPr id="2" name="그림 1"/>
          <p:cNvPicPr>
            <a:picLocks noChangeAspect="1"/>
          </p:cNvPicPr>
          <p:nvPr/>
        </p:nvPicPr>
        <p:blipFill>
          <a:blip r:embed="rId3"/>
          <a:stretch>
            <a:fillRect/>
          </a:stretch>
        </p:blipFill>
        <p:spPr>
          <a:xfrm>
            <a:off x="2464593" y="4028388"/>
            <a:ext cx="4252913" cy="2177150"/>
          </a:xfrm>
          <a:prstGeom prst="rect">
            <a:avLst/>
          </a:prstGeom>
        </p:spPr>
      </p:pic>
    </p:spTree>
    <p:extLst>
      <p:ext uri="{BB962C8B-B14F-4D97-AF65-F5344CB8AC3E}">
        <p14:creationId xmlns:p14="http://schemas.microsoft.com/office/powerpoint/2010/main" val="3161788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p:cNvPicPr>
            <a:picLocks noChangeAspect="1"/>
          </p:cNvPicPr>
          <p:nvPr/>
        </p:nvPicPr>
        <p:blipFill>
          <a:blip r:embed="rId2"/>
          <a:stretch>
            <a:fillRect/>
          </a:stretch>
        </p:blipFill>
        <p:spPr>
          <a:xfrm>
            <a:off x="990600" y="1963208"/>
            <a:ext cx="7239637" cy="4293365"/>
          </a:xfrm>
          <a:prstGeom prst="rect">
            <a:avLst/>
          </a:prstGeom>
        </p:spPr>
      </p:pic>
      <p:sp>
        <p:nvSpPr>
          <p:cNvPr id="4" name="날짜 개체 틀 3"/>
          <p:cNvSpPr>
            <a:spLocks noGrp="1"/>
          </p:cNvSpPr>
          <p:nvPr>
            <p:ph type="dt" sz="half" idx="10"/>
          </p:nvPr>
        </p:nvSpPr>
        <p:spPr/>
        <p:txBody>
          <a:bodyPr/>
          <a:lstStyle/>
          <a:p>
            <a:r>
              <a:rPr lang="de-DE" altLang="en-US" dirty="0"/>
              <a:t>May 2023</a:t>
            </a:r>
            <a:endParaRPr lang="en-US" altLang="en-US" dirty="0"/>
          </a:p>
        </p:txBody>
      </p:sp>
      <p:sp>
        <p:nvSpPr>
          <p:cNvPr id="5" name="바닥글 개체 틀 4"/>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슬라이드 번호 개체 틀 5"/>
          <p:cNvSpPr>
            <a:spLocks noGrp="1"/>
          </p:cNvSpPr>
          <p:nvPr>
            <p:ph type="sldNum" sz="quarter" idx="12"/>
          </p:nvPr>
        </p:nvSpPr>
        <p:spPr/>
        <p:txBody>
          <a:bodyPr/>
          <a:lstStyle/>
          <a:p>
            <a:r>
              <a:rPr lang="en-US" altLang="en-US" smtClean="0"/>
              <a:t>Slide </a:t>
            </a:r>
            <a:fld id="{402C19D2-AFCD-5441-8B74-E6F734CFFA69}" type="slidenum">
              <a:rPr lang="en-US" altLang="en-US" smtClean="0"/>
              <a:pPr/>
              <a:t>8</a:t>
            </a:fld>
            <a:endParaRPr lang="en-US" altLang="en-US"/>
          </a:p>
        </p:txBody>
      </p:sp>
      <p:sp>
        <p:nvSpPr>
          <p:cNvPr id="7" name="Title 1">
            <a:extLst>
              <a:ext uri="{FF2B5EF4-FFF2-40B4-BE49-F238E27FC236}">
                <a16:creationId xmlns:a16="http://schemas.microsoft.com/office/drawing/2014/main" xmlns="" id="{467C9B24-E7E8-8547-A1D0-E2535767BF70}"/>
              </a:ext>
            </a:extLst>
          </p:cNvPr>
          <p:cNvSpPr>
            <a:spLocks noGrp="1"/>
          </p:cNvSpPr>
          <p:nvPr>
            <p:ph type="title"/>
          </p:nvPr>
        </p:nvSpPr>
        <p:spPr>
          <a:xfrm>
            <a:off x="685800" y="685800"/>
            <a:ext cx="7772400" cy="533400"/>
          </a:xfrm>
        </p:spPr>
        <p:txBody>
          <a:bodyPr/>
          <a:lstStyle/>
          <a:p>
            <a:r>
              <a:rPr lang="en-US" sz="2800" dirty="0" smtClean="0"/>
              <a:t>Why Hyper Block scheduling information?</a:t>
            </a:r>
            <a:endParaRPr lang="en-US" sz="2800" dirty="0"/>
          </a:p>
        </p:txBody>
      </p:sp>
      <p:sp>
        <p:nvSpPr>
          <p:cNvPr id="14" name="Espace réservé du contenu 2"/>
          <p:cNvSpPr>
            <a:spLocks noGrp="1" noChangeArrowheads="1"/>
          </p:cNvSpPr>
          <p:nvPr>
            <p:ph idx="1"/>
          </p:nvPr>
        </p:nvSpPr>
        <p:spPr>
          <a:xfrm>
            <a:off x="528638" y="1371600"/>
            <a:ext cx="8115300" cy="4833937"/>
          </a:xfrm>
        </p:spPr>
        <p:txBody>
          <a:bodyPr/>
          <a:lstStyle/>
          <a:p>
            <a:pPr>
              <a:buFont typeface="Arial" panose="020B0604020202020204" pitchFamily="34" charset="0"/>
              <a:buChar char="•"/>
            </a:pPr>
            <a:r>
              <a:rPr lang="en-US" altLang="ko-KR" sz="1800" dirty="0" smtClean="0">
                <a:ea typeface="굴림" panose="020B0600000101010101" pitchFamily="50" charset="-127"/>
              </a:rPr>
              <a:t>Each controlee can decide to go to sleep mode if Hyper Block scheduling information is provided in the first RCM of a Hyper Block</a:t>
            </a:r>
          </a:p>
        </p:txBody>
      </p:sp>
      <p:graphicFrame>
        <p:nvGraphicFramePr>
          <p:cNvPr id="10" name="표 9"/>
          <p:cNvGraphicFramePr>
            <a:graphicFrameLocks noGrp="1"/>
          </p:cNvGraphicFramePr>
          <p:nvPr>
            <p:extLst>
              <p:ext uri="{D42A27DB-BD31-4B8C-83A1-F6EECF244321}">
                <p14:modId xmlns:p14="http://schemas.microsoft.com/office/powerpoint/2010/main" val="2107735983"/>
              </p:ext>
            </p:extLst>
          </p:nvPr>
        </p:nvGraphicFramePr>
        <p:xfrm>
          <a:off x="7392829" y="4566841"/>
          <a:ext cx="1447800" cy="1508760"/>
        </p:xfrm>
        <a:graphic>
          <a:graphicData uri="http://schemas.openxmlformats.org/drawingml/2006/table">
            <a:tbl>
              <a:tblPr firstRow="1" bandRow="1">
                <a:tableStyleId>{F5AB1C69-6EDB-4FF4-983F-18BD219EF322}</a:tableStyleId>
              </a:tblPr>
              <a:tblGrid>
                <a:gridCol w="582930"/>
                <a:gridCol w="864870"/>
              </a:tblGrid>
              <a:tr h="228600">
                <a:tc>
                  <a:txBody>
                    <a:bodyPr/>
                    <a:lstStyle/>
                    <a:p>
                      <a:pPr algn="ctr" latinLnBrk="1"/>
                      <a:r>
                        <a:rPr lang="en-US" altLang="ko-KR" sz="900" dirty="0" smtClean="0">
                          <a:solidFill>
                            <a:schemeClr val="tx1"/>
                          </a:solidFill>
                        </a:rPr>
                        <a:t>Device</a:t>
                      </a:r>
                      <a:endParaRPr lang="ko-KR"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900" dirty="0" smtClean="0">
                          <a:solidFill>
                            <a:schemeClr val="tx1"/>
                          </a:solidFill>
                        </a:rPr>
                        <a:t>Scheduled</a:t>
                      </a:r>
                      <a:r>
                        <a:rPr lang="en-US" altLang="ko-KR" sz="900" baseline="0" dirty="0" smtClean="0">
                          <a:solidFill>
                            <a:schemeClr val="tx1"/>
                          </a:solidFill>
                        </a:rPr>
                        <a:t> Blocks</a:t>
                      </a:r>
                      <a:endParaRPr lang="ko-KR" altLang="en-US" sz="9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ctr" latinLnBrk="1"/>
                      <a:r>
                        <a:rPr lang="en-US" altLang="ko-KR" sz="900" dirty="0" smtClean="0">
                          <a:solidFill>
                            <a:schemeClr val="tx1"/>
                          </a:solidFill>
                        </a:rPr>
                        <a:t>AA:AA</a:t>
                      </a:r>
                      <a:endParaRPr lang="ko-KR" altLang="en-US" sz="9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900" dirty="0" smtClean="0">
                          <a:solidFill>
                            <a:schemeClr val="tx1"/>
                          </a:solidFill>
                        </a:rPr>
                        <a:t>Block 0, 1</a:t>
                      </a:r>
                      <a:endParaRPr lang="ko-KR"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ctr" latinLnBrk="1"/>
                      <a:r>
                        <a:rPr lang="en-US" altLang="ko-KR" sz="900" dirty="0" smtClean="0">
                          <a:solidFill>
                            <a:schemeClr val="tx1"/>
                          </a:solidFill>
                        </a:rPr>
                        <a:t>BB:</a:t>
                      </a:r>
                      <a:r>
                        <a:rPr lang="en-US" altLang="ko-KR" sz="900" baseline="0" dirty="0" smtClean="0">
                          <a:solidFill>
                            <a:schemeClr val="tx1"/>
                          </a:solidFill>
                        </a:rPr>
                        <a:t>BB</a:t>
                      </a:r>
                      <a:endParaRPr lang="ko-KR" altLang="en-US" sz="9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900" dirty="0" smtClean="0">
                          <a:solidFill>
                            <a:schemeClr val="tx1"/>
                          </a:solidFill>
                        </a:rPr>
                        <a:t>Block 0, </a:t>
                      </a:r>
                      <a:r>
                        <a:rPr lang="en-US" altLang="ko-KR" sz="900" baseline="0" dirty="0" smtClean="0">
                          <a:solidFill>
                            <a:schemeClr val="tx1"/>
                          </a:solidFill>
                        </a:rPr>
                        <a:t>1, 2</a:t>
                      </a:r>
                      <a:endParaRPr lang="ko-KR"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ctr" latinLnBrk="1"/>
                      <a:r>
                        <a:rPr lang="en-US" altLang="ko-KR" sz="900" dirty="0" smtClean="0">
                          <a:solidFill>
                            <a:schemeClr val="tx1"/>
                          </a:solidFill>
                        </a:rPr>
                        <a:t>CC:CC</a:t>
                      </a:r>
                      <a:endParaRPr lang="ko-KR" altLang="en-US" sz="9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900" dirty="0" smtClean="0">
                          <a:solidFill>
                            <a:schemeClr val="tx1"/>
                          </a:solidFill>
                        </a:rPr>
                        <a:t>Block</a:t>
                      </a:r>
                      <a:r>
                        <a:rPr lang="en-US" altLang="ko-KR" sz="900" baseline="0" dirty="0" smtClean="0">
                          <a:solidFill>
                            <a:schemeClr val="tx1"/>
                          </a:solidFill>
                        </a:rPr>
                        <a:t> 1</a:t>
                      </a:r>
                      <a:endParaRPr lang="ko-KR"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ctr" latinLnBrk="1"/>
                      <a:r>
                        <a:rPr lang="en-US" altLang="ko-KR" sz="900" dirty="0" smtClean="0">
                          <a:solidFill>
                            <a:schemeClr val="tx1"/>
                          </a:solidFill>
                        </a:rPr>
                        <a:t>DD:DD</a:t>
                      </a:r>
                      <a:endParaRPr lang="ko-KR" altLang="en-US" sz="9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900" dirty="0" smtClean="0">
                          <a:solidFill>
                            <a:schemeClr val="tx1"/>
                          </a:solidFill>
                        </a:rPr>
                        <a:t>Block</a:t>
                      </a:r>
                      <a:r>
                        <a:rPr lang="en-US" altLang="ko-KR" sz="900" baseline="0" dirty="0" smtClean="0">
                          <a:solidFill>
                            <a:schemeClr val="tx1"/>
                          </a:solidFill>
                        </a:rPr>
                        <a:t> 1</a:t>
                      </a:r>
                      <a:endParaRPr lang="ko-KR"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ctr" latinLnBrk="1"/>
                      <a:r>
                        <a:rPr lang="en-US" altLang="ko-KR" sz="900" dirty="0" smtClean="0">
                          <a:solidFill>
                            <a:schemeClr val="tx1"/>
                          </a:solidFill>
                        </a:rPr>
                        <a:t>EE:EE</a:t>
                      </a:r>
                      <a:endParaRPr lang="ko-KR" altLang="en-US" sz="9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900" dirty="0" smtClean="0">
                          <a:solidFill>
                            <a:schemeClr val="tx1"/>
                          </a:solidFill>
                        </a:rPr>
                        <a:t>Block 1,</a:t>
                      </a:r>
                      <a:r>
                        <a:rPr lang="en-US" altLang="ko-KR" sz="900" baseline="0" dirty="0" smtClean="0">
                          <a:solidFill>
                            <a:schemeClr val="tx1"/>
                          </a:solidFill>
                        </a:rPr>
                        <a:t> 2</a:t>
                      </a:r>
                      <a:endParaRPr lang="ko-KR"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TextBox 10"/>
          <p:cNvSpPr txBox="1"/>
          <p:nvPr/>
        </p:nvSpPr>
        <p:spPr>
          <a:xfrm>
            <a:off x="7138416" y="6082806"/>
            <a:ext cx="2005584" cy="338554"/>
          </a:xfrm>
          <a:prstGeom prst="rect">
            <a:avLst/>
          </a:prstGeom>
          <a:noFill/>
        </p:spPr>
        <p:txBody>
          <a:bodyPr wrap="square" rtlCol="0">
            <a:spAutoFit/>
          </a:bodyPr>
          <a:lstStyle/>
          <a:p>
            <a:pPr algn="ctr" eaLnBrk="1" latinLnBrk="1" hangingPunct="1"/>
            <a:r>
              <a:rPr lang="en-US" altLang="ko-KR" sz="800" b="1" dirty="0">
                <a:latin typeface="+mn-lt"/>
              </a:rPr>
              <a:t>Scheduling information provided </a:t>
            </a:r>
          </a:p>
          <a:p>
            <a:pPr algn="ctr" eaLnBrk="1" latinLnBrk="1" hangingPunct="1"/>
            <a:r>
              <a:rPr lang="en-US" altLang="ko-KR" sz="800" b="1" dirty="0">
                <a:latin typeface="+mn-lt"/>
              </a:rPr>
              <a:t>by a controller</a:t>
            </a:r>
            <a:endParaRPr lang="ko-KR" altLang="en-US" sz="800" b="1">
              <a:latin typeface="+mn-lt"/>
            </a:endParaRPr>
          </a:p>
        </p:txBody>
      </p:sp>
    </p:spTree>
    <p:extLst>
      <p:ext uri="{BB962C8B-B14F-4D97-AF65-F5344CB8AC3E}">
        <p14:creationId xmlns:p14="http://schemas.microsoft.com/office/powerpoint/2010/main" val="3544957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ce réservé du contenu 2"/>
          <p:cNvSpPr>
            <a:spLocks noGrp="1" noChangeArrowheads="1"/>
          </p:cNvSpPr>
          <p:nvPr>
            <p:ph idx="1"/>
          </p:nvPr>
        </p:nvSpPr>
        <p:spPr>
          <a:xfrm>
            <a:off x="528638" y="1262063"/>
            <a:ext cx="8115300" cy="4833937"/>
          </a:xfrm>
        </p:spPr>
        <p:txBody>
          <a:bodyPr/>
          <a:lstStyle/>
          <a:p>
            <a:pPr>
              <a:buFont typeface="Arial" panose="020B0604020202020204" pitchFamily="34" charset="0"/>
              <a:buChar char="•"/>
            </a:pPr>
            <a:r>
              <a:rPr lang="en-US" altLang="ko-KR" sz="1800" dirty="0" smtClean="0">
                <a:ea typeface="굴림" panose="020B0600000101010101" pitchFamily="50" charset="-127"/>
              </a:rPr>
              <a:t>Original Scheduling IE includes 5 types of Scheduling List Type</a:t>
            </a:r>
          </a:p>
          <a:p>
            <a:pPr>
              <a:buFont typeface="Arial" panose="020B0604020202020204" pitchFamily="34" charset="0"/>
              <a:buChar char="•"/>
            </a:pPr>
            <a:r>
              <a:rPr lang="en-US" altLang="ko-KR" sz="1800" dirty="0" smtClean="0">
                <a:ea typeface="굴림" panose="020B0600000101010101" pitchFamily="50" charset="-127"/>
              </a:rPr>
              <a:t>Every Scheduling List Type is for only slot scheduling, therefore new Scheduling List Type shall be </a:t>
            </a:r>
            <a:r>
              <a:rPr lang="en-US" altLang="ko-KR" sz="1800" dirty="0">
                <a:ea typeface="굴림" panose="020B0600000101010101" pitchFamily="50" charset="-127"/>
              </a:rPr>
              <a:t>defined for hyper block </a:t>
            </a:r>
            <a:r>
              <a:rPr lang="en-US" altLang="ko-KR" sz="1800" dirty="0" smtClean="0">
                <a:ea typeface="굴림" panose="020B0600000101010101" pitchFamily="50" charset="-127"/>
              </a:rPr>
              <a:t>scheduling</a:t>
            </a:r>
          </a:p>
          <a:p>
            <a:pPr marL="0" indent="0">
              <a:buNone/>
            </a:pPr>
            <a:endParaRPr lang="en-US" altLang="ko-KR" sz="1800" dirty="0" smtClean="0">
              <a:ea typeface="굴림" panose="020B0600000101010101" pitchFamily="50" charset="-127"/>
            </a:endParaRPr>
          </a:p>
          <a:p>
            <a:pPr>
              <a:buFont typeface="Arial" panose="020B0604020202020204" pitchFamily="34" charset="0"/>
              <a:buChar char="•"/>
            </a:pPr>
            <a:endParaRPr lang="en-US" altLang="ko-KR" sz="1800" dirty="0" smtClean="0">
              <a:ea typeface="굴림" panose="020B0600000101010101" pitchFamily="50" charset="-127"/>
            </a:endParaRPr>
          </a:p>
          <a:p>
            <a:pPr>
              <a:buFont typeface="Arial" panose="020B0604020202020204" pitchFamily="34" charset="0"/>
              <a:buChar char="•"/>
            </a:pPr>
            <a:endParaRPr lang="en-US" altLang="ko-KR" sz="1800" dirty="0" smtClean="0">
              <a:ea typeface="굴림" panose="020B0600000101010101" pitchFamily="50" charset="-127"/>
            </a:endParaRPr>
          </a:p>
          <a:p>
            <a:pPr>
              <a:buFont typeface="Arial" panose="020B0604020202020204" pitchFamily="34" charset="0"/>
              <a:buChar char="•"/>
            </a:pPr>
            <a:endParaRPr lang="en-US" altLang="ko-KR" sz="1800" dirty="0" smtClean="0">
              <a:ea typeface="굴림" panose="020B0600000101010101" pitchFamily="50" charset="-127"/>
            </a:endParaRPr>
          </a:p>
          <a:p>
            <a:pPr>
              <a:buFont typeface="Arial" panose="020B0604020202020204" pitchFamily="34" charset="0"/>
              <a:buChar char="•"/>
            </a:pPr>
            <a:endParaRPr lang="en-US" altLang="ko-KR" sz="1800" dirty="0" smtClean="0">
              <a:ea typeface="굴림" panose="020B0600000101010101" pitchFamily="50" charset="-127"/>
            </a:endParaRPr>
          </a:p>
          <a:p>
            <a:pPr>
              <a:buFont typeface="Arial" panose="020B0604020202020204" pitchFamily="34" charset="0"/>
              <a:buChar char="•"/>
            </a:pPr>
            <a:endParaRPr lang="en-US" altLang="ko-KR" sz="1800" dirty="0" smtClean="0">
              <a:ea typeface="굴림" panose="020B0600000101010101" pitchFamily="50" charset="-127"/>
            </a:endParaRPr>
          </a:p>
          <a:p>
            <a:pPr>
              <a:buFont typeface="Arial" panose="020B0604020202020204" pitchFamily="34" charset="0"/>
              <a:buChar char="•"/>
            </a:pPr>
            <a:endParaRPr lang="en-US" altLang="ko-KR" sz="1800" dirty="0" smtClean="0">
              <a:ea typeface="굴림" panose="020B0600000101010101" pitchFamily="50" charset="-127"/>
            </a:endParaRPr>
          </a:p>
          <a:p>
            <a:pPr>
              <a:buFont typeface="Arial" panose="020B0604020202020204" pitchFamily="34" charset="0"/>
              <a:buChar char="•"/>
            </a:pPr>
            <a:endParaRPr lang="en-US" altLang="ko-KR" sz="1800" dirty="0" smtClean="0">
              <a:ea typeface="굴림" panose="020B0600000101010101" pitchFamily="50" charset="-127"/>
            </a:endParaRPr>
          </a:p>
          <a:p>
            <a:pPr>
              <a:buFont typeface="Arial" panose="020B0604020202020204" pitchFamily="34" charset="0"/>
              <a:buChar char="•"/>
            </a:pPr>
            <a:endParaRPr lang="en-US" altLang="ko-KR" sz="1800" dirty="0" smtClean="0">
              <a:ea typeface="굴림" panose="020B0600000101010101" pitchFamily="50" charset="-127"/>
            </a:endParaRPr>
          </a:p>
          <a:p>
            <a:pPr>
              <a:buFont typeface="Arial" panose="020B0604020202020204" pitchFamily="34" charset="0"/>
              <a:buChar char="•"/>
            </a:pPr>
            <a:endParaRPr lang="en-US" altLang="ko-KR" sz="1800" dirty="0" smtClean="0">
              <a:ea typeface="굴림" panose="020B0600000101010101" pitchFamily="50" charset="-127"/>
            </a:endParaRPr>
          </a:p>
          <a:p>
            <a:pPr>
              <a:buFont typeface="Arial" panose="020B0604020202020204" pitchFamily="34" charset="0"/>
              <a:buChar char="•"/>
            </a:pPr>
            <a:r>
              <a:rPr lang="en-US" altLang="ko-KR" sz="1800" dirty="0" smtClean="0">
                <a:ea typeface="굴림" panose="020B0600000101010101" pitchFamily="50" charset="-127"/>
              </a:rPr>
              <a:t>By adding new Scheduling List Type, Scheduling IE may be used in not only slot scheduling but also block scheduling for hyper block structure</a:t>
            </a:r>
          </a:p>
          <a:p>
            <a:pPr>
              <a:buFont typeface="Arial" panose="020B0604020202020204" pitchFamily="34" charset="0"/>
              <a:buChar char="•"/>
            </a:pPr>
            <a:endParaRPr lang="en-US" altLang="ko-KR" sz="1600" dirty="0"/>
          </a:p>
        </p:txBody>
      </p:sp>
      <p:pic>
        <p:nvPicPr>
          <p:cNvPr id="10" name="그림 9"/>
          <p:cNvPicPr>
            <a:picLocks noChangeAspect="1"/>
          </p:cNvPicPr>
          <p:nvPr/>
        </p:nvPicPr>
        <p:blipFill>
          <a:blip r:embed="rId2"/>
          <a:stretch>
            <a:fillRect/>
          </a:stretch>
        </p:blipFill>
        <p:spPr>
          <a:xfrm>
            <a:off x="1693334" y="3444466"/>
            <a:ext cx="4609150" cy="1889533"/>
          </a:xfrm>
          <a:prstGeom prst="rect">
            <a:avLst/>
          </a:prstGeom>
        </p:spPr>
      </p:pic>
      <p:sp>
        <p:nvSpPr>
          <p:cNvPr id="4" name="날짜 개체 틀 3"/>
          <p:cNvSpPr>
            <a:spLocks noGrp="1"/>
          </p:cNvSpPr>
          <p:nvPr>
            <p:ph type="dt" sz="half" idx="10"/>
          </p:nvPr>
        </p:nvSpPr>
        <p:spPr/>
        <p:txBody>
          <a:bodyPr/>
          <a:lstStyle/>
          <a:p>
            <a:r>
              <a:rPr lang="de-DE" altLang="en-US" dirty="0"/>
              <a:t>May 2023</a:t>
            </a:r>
            <a:endParaRPr lang="en-US" altLang="en-US" dirty="0"/>
          </a:p>
        </p:txBody>
      </p:sp>
      <p:sp>
        <p:nvSpPr>
          <p:cNvPr id="5" name="바닥글 개체 틀 4"/>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슬라이드 번호 개체 틀 5"/>
          <p:cNvSpPr>
            <a:spLocks noGrp="1"/>
          </p:cNvSpPr>
          <p:nvPr>
            <p:ph type="sldNum" sz="quarter" idx="12"/>
          </p:nvPr>
        </p:nvSpPr>
        <p:spPr/>
        <p:txBody>
          <a:bodyPr/>
          <a:lstStyle/>
          <a:p>
            <a:r>
              <a:rPr lang="en-US" altLang="en-US" smtClean="0"/>
              <a:t>Slide </a:t>
            </a:r>
            <a:fld id="{402C19D2-AFCD-5441-8B74-E6F734CFFA69}" type="slidenum">
              <a:rPr lang="en-US" altLang="en-US" smtClean="0"/>
              <a:pPr/>
              <a:t>9</a:t>
            </a:fld>
            <a:endParaRPr lang="en-US" altLang="en-US"/>
          </a:p>
        </p:txBody>
      </p:sp>
      <p:sp>
        <p:nvSpPr>
          <p:cNvPr id="7" name="Title 1">
            <a:extLst>
              <a:ext uri="{FF2B5EF4-FFF2-40B4-BE49-F238E27FC236}">
                <a16:creationId xmlns:a16="http://schemas.microsoft.com/office/drawing/2014/main" xmlns="" id="{467C9B24-E7E8-8547-A1D0-E2535767BF70}"/>
              </a:ext>
            </a:extLst>
          </p:cNvPr>
          <p:cNvSpPr>
            <a:spLocks noGrp="1"/>
          </p:cNvSpPr>
          <p:nvPr>
            <p:ph type="title"/>
          </p:nvPr>
        </p:nvSpPr>
        <p:spPr>
          <a:xfrm>
            <a:off x="528638" y="685800"/>
            <a:ext cx="8115300" cy="533400"/>
          </a:xfrm>
        </p:spPr>
        <p:txBody>
          <a:bodyPr/>
          <a:lstStyle/>
          <a:p>
            <a:r>
              <a:rPr lang="en-US" sz="2800" dirty="0" smtClean="0"/>
              <a:t>Proposal: Bitmap-based block scheduling(1/2)</a:t>
            </a:r>
            <a:endParaRPr lang="en-US" sz="2800" dirty="0"/>
          </a:p>
        </p:txBody>
      </p:sp>
      <p:pic>
        <p:nvPicPr>
          <p:cNvPr id="2" name="그림 1"/>
          <p:cNvPicPr>
            <a:picLocks noChangeAspect="1"/>
          </p:cNvPicPr>
          <p:nvPr/>
        </p:nvPicPr>
        <p:blipFill>
          <a:blip r:embed="rId3"/>
          <a:stretch>
            <a:fillRect/>
          </a:stretch>
        </p:blipFill>
        <p:spPr>
          <a:xfrm>
            <a:off x="1280319" y="2328863"/>
            <a:ext cx="6659562" cy="830139"/>
          </a:xfrm>
          <a:prstGeom prst="rect">
            <a:avLst/>
          </a:prstGeom>
        </p:spPr>
      </p:pic>
      <p:cxnSp>
        <p:nvCxnSpPr>
          <p:cNvPr id="9" name="직선 연결선 8"/>
          <p:cNvCxnSpPr/>
          <p:nvPr/>
        </p:nvCxnSpPr>
        <p:spPr bwMode="auto">
          <a:xfrm flipH="1">
            <a:off x="1700784" y="3127439"/>
            <a:ext cx="822960" cy="353568"/>
          </a:xfrm>
          <a:prstGeom prst="line">
            <a:avLst/>
          </a:prstGeom>
          <a:solidFill>
            <a:schemeClr val="accent1"/>
          </a:solidFill>
          <a:ln w="12700" cap="flat" cmpd="sng" algn="ctr">
            <a:solidFill>
              <a:schemeClr val="bg1">
                <a:lumMod val="65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직선 연결선 20"/>
          <p:cNvCxnSpPr/>
          <p:nvPr/>
        </p:nvCxnSpPr>
        <p:spPr bwMode="auto">
          <a:xfrm>
            <a:off x="3695890" y="3127439"/>
            <a:ext cx="2564702" cy="353377"/>
          </a:xfrm>
          <a:prstGeom prst="line">
            <a:avLst/>
          </a:prstGeom>
          <a:solidFill>
            <a:schemeClr val="accent1"/>
          </a:solidFill>
          <a:ln w="12700" cap="flat" cmpd="sng" algn="ctr">
            <a:solidFill>
              <a:schemeClr val="bg1">
                <a:lumMod val="65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모서리가 둥근 직사각형 18"/>
          <p:cNvSpPr/>
          <p:nvPr/>
        </p:nvSpPr>
        <p:spPr bwMode="auto">
          <a:xfrm>
            <a:off x="1676400" y="4843464"/>
            <a:ext cx="4607357" cy="255422"/>
          </a:xfrm>
          <a:prstGeom prst="round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615293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147655</TotalTime>
  <Words>1306</Words>
  <Application>Microsoft Office PowerPoint</Application>
  <PresentationFormat>화면 슬라이드 쇼(4:3)</PresentationFormat>
  <Paragraphs>203</Paragraphs>
  <Slides>13</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13</vt:i4>
      </vt:variant>
    </vt:vector>
  </HeadingPairs>
  <TitlesOfParts>
    <vt:vector size="19" baseType="lpstr">
      <vt:lpstr>LG스마트체 Regular</vt:lpstr>
      <vt:lpstr>굴림</vt:lpstr>
      <vt:lpstr>Arial</vt:lpstr>
      <vt:lpstr>Calibri</vt:lpstr>
      <vt:lpstr>Times New Roman</vt:lpstr>
      <vt:lpstr>Office Theme</vt:lpstr>
      <vt:lpstr>PowerPoint 프레젠테이션</vt:lpstr>
      <vt:lpstr>PowerPoint 프레젠테이션</vt:lpstr>
      <vt:lpstr>Related Contributions</vt:lpstr>
      <vt:lpstr>PowerPoint 프레젠테이션</vt:lpstr>
      <vt:lpstr>Recap: Hyper block-based mode concept [2, 3]</vt:lpstr>
      <vt:lpstr>Recap: Motivation of hyper block-based mode [1] </vt:lpstr>
      <vt:lpstr>Recap: Scheduling IE [4] </vt:lpstr>
      <vt:lpstr>Why Hyper Block scheduling information?</vt:lpstr>
      <vt:lpstr>Proposal: Bitmap-based block scheduling(1/2)</vt:lpstr>
      <vt:lpstr>Proposal: Bitmap-based block scheduling(2/2)</vt:lpstr>
      <vt:lpstr>Bitmap-based block scheduling example</vt:lpstr>
      <vt:lpstr>Summary</vt:lpstr>
      <vt:lpstr>References</vt:lpstr>
    </vt:vector>
  </TitlesOfParts>
  <Manager/>
  <Company>Apple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이홍원/책임연구원/미래기술센터 C&amp;M표준(연)IoT커넥티비티표준Task(hongwon.lee@lge.com)</cp:lastModifiedBy>
  <cp:revision>801</cp:revision>
  <cp:lastPrinted>1998-02-10T13:28:06Z</cp:lastPrinted>
  <dcterms:created xsi:type="dcterms:W3CDTF">2021-07-16T20:39:58Z</dcterms:created>
  <dcterms:modified xsi:type="dcterms:W3CDTF">2023-05-14T21:03:50Z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