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sldIdLst>
    <p:sldId id="363" r:id="rId2"/>
    <p:sldId id="2413" r:id="rId3"/>
    <p:sldId id="2433" r:id="rId4"/>
    <p:sldId id="2366" r:id="rId5"/>
    <p:sldId id="339" r:id="rId6"/>
    <p:sldId id="2414" r:id="rId7"/>
    <p:sldId id="2368" r:id="rId8"/>
    <p:sldId id="365" r:id="rId9"/>
    <p:sldId id="304" r:id="rId10"/>
    <p:sldId id="317" r:id="rId11"/>
    <p:sldId id="2408" r:id="rId12"/>
    <p:sldId id="2392" r:id="rId13"/>
    <p:sldId id="2417" r:id="rId14"/>
    <p:sldId id="361" r:id="rId15"/>
    <p:sldId id="2434" r:id="rId16"/>
    <p:sldId id="2415" r:id="rId17"/>
    <p:sldId id="2416" r:id="rId18"/>
    <p:sldId id="2395" r:id="rId19"/>
    <p:sldId id="2399" r:id="rId20"/>
    <p:sldId id="312" r:id="rId21"/>
    <p:sldId id="2385" r:id="rId22"/>
    <p:sldId id="2375" r:id="rId23"/>
    <p:sldId id="2377" r:id="rId24"/>
    <p:sldId id="326" r:id="rId25"/>
    <p:sldId id="2435" r:id="rId26"/>
    <p:sldId id="2436" r:id="rId27"/>
    <p:sldId id="2389" r:id="rId28"/>
    <p:sldId id="298" r:id="rId29"/>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802.15-23-0245-01-04ab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205-04-04ab-tg4ab-agenda-may-2023.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3/15-23-0235-00-04ab-tg4ab-conf-call-mins-mar-to-may-2023.docx" TargetMode="External"/><Relationship Id="rId2" Type="http://schemas.openxmlformats.org/officeDocument/2006/relationships/hyperlink" Target="https://mentor.ieee.org/802.15/dcn/23/15-23-0196-00-04ab-tg4ab-mar-plenary-mi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kqE5P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May 2023 Interim Session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5731934" y="6525345"/>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7239007"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1"/>
            <a:ext cx="7764463" cy="366936"/>
          </a:xfrm>
        </p:spPr>
        <p:txBody>
          <a:bodyPr/>
          <a:lstStyle/>
          <a:p>
            <a:r>
              <a:rPr lang="en-US" dirty="0"/>
              <a:t>Task Group 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077281"/>
            <a:ext cx="10369152" cy="1200329"/>
          </a:xfrm>
          <a:prstGeom prst="rect">
            <a:avLst/>
          </a:prstGeom>
          <a:noFill/>
        </p:spPr>
        <p:txBody>
          <a:bodyPr wrap="square">
            <a:spAutoFit/>
          </a:bodyPr>
          <a:lstStyle/>
          <a:p>
            <a:pPr algn="ctr"/>
            <a:r>
              <a:rPr lang="en-US" sz="2400" dirty="0">
                <a:solidFill>
                  <a:schemeClr val="tx1"/>
                </a:solidFill>
                <a:latin typeface="+mj-lt"/>
              </a:rPr>
              <a:t>Document: </a:t>
            </a:r>
            <a:r>
              <a:rPr lang="en-US" sz="2400" dirty="0">
                <a:solidFill>
                  <a:schemeClr val="tx1"/>
                </a:solidFill>
                <a:latin typeface="+mj-lt"/>
                <a:hlinkClick r:id="rId2"/>
              </a:rPr>
              <a:t>https://mentor.ieee.org/802.15/dcn/23/15-23-0205-04-04ab-tg4ab-agenda-may-2023.xlsx</a:t>
            </a: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4E305C-ED59-4171-B240-407510A5A88D}"/>
              </a:ext>
            </a:extLst>
          </p:cNvPr>
          <p:cNvSpPr>
            <a:spLocks noGrp="1"/>
          </p:cNvSpPr>
          <p:nvPr>
            <p:ph type="title"/>
          </p:nvPr>
        </p:nvSpPr>
        <p:spPr/>
        <p:txBody>
          <a:bodyPr/>
          <a:lstStyle/>
          <a:p>
            <a:r>
              <a:rPr lang="en-US" dirty="0"/>
              <a:t>Agenda </a:t>
            </a:r>
          </a:p>
        </p:txBody>
      </p:sp>
      <p:sp>
        <p:nvSpPr>
          <p:cNvPr id="6" name="Content Placeholder 5">
            <a:extLst>
              <a:ext uri="{FF2B5EF4-FFF2-40B4-BE49-F238E27FC236}">
                <a16:creationId xmlns:a16="http://schemas.microsoft.com/office/drawing/2014/main" id="{1D314E6A-613B-4FAB-A3DD-690D8A32466B}"/>
              </a:ext>
            </a:extLst>
          </p:cNvPr>
          <p:cNvSpPr>
            <a:spLocks noGrp="1"/>
          </p:cNvSpPr>
          <p:nvPr>
            <p:ph idx="1"/>
          </p:nvPr>
        </p:nvSpPr>
        <p:spPr/>
        <p:txBody>
          <a:bodyPr>
            <a:normAutofit/>
          </a:bodyPr>
          <a:lstStyle/>
          <a:p>
            <a:pPr marL="0" indent="0"/>
            <a:r>
              <a:rPr lang="en-US" dirty="0"/>
              <a:t>Motion to approve agenda contained in document 15-23-0205-04.</a:t>
            </a:r>
          </a:p>
          <a:p>
            <a:pPr marL="457200" indent="-457200">
              <a:buFont typeface="Arial" panose="020B0604020202020204" pitchFamily="34" charset="0"/>
              <a:buChar char="•"/>
            </a:pPr>
            <a:r>
              <a:rPr lang="en-US" dirty="0"/>
              <a:t>Moved by Clint Chaplin (SRA)</a:t>
            </a:r>
          </a:p>
          <a:p>
            <a:pPr marL="457200" indent="-457200">
              <a:buFont typeface="Arial" panose="020B0604020202020204" pitchFamily="34" charset="0"/>
              <a:buChar char="•"/>
            </a:pPr>
            <a:r>
              <a:rPr lang="en-US" dirty="0"/>
              <a:t>Second by Huan-Bang (NICT)</a:t>
            </a:r>
          </a:p>
          <a:p>
            <a:pPr marL="457200" indent="-457200">
              <a:buFont typeface="Arial" panose="020B0604020202020204" pitchFamily="34" charset="0"/>
              <a:buChar char="•"/>
            </a:pPr>
            <a:r>
              <a:rPr lang="en-US" dirty="0"/>
              <a:t>Discussion: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77C8275-998D-4CC1-8C10-15BAE2A69E48}"/>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12</a:t>
            </a:fld>
            <a:endParaRPr lang="en-US" altLang="en-US"/>
          </a:p>
        </p:txBody>
      </p:sp>
    </p:spTree>
    <p:extLst>
      <p:ext uri="{BB962C8B-B14F-4D97-AF65-F5344CB8AC3E}">
        <p14:creationId xmlns:p14="http://schemas.microsoft.com/office/powerpoint/2010/main" val="332168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1E482-BC41-AC4E-513C-44527BA8CB3A}"/>
              </a:ext>
            </a:extLst>
          </p:cNvPr>
          <p:cNvSpPr>
            <a:spLocks noGrp="1"/>
          </p:cNvSpPr>
          <p:nvPr>
            <p:ph type="title"/>
          </p:nvPr>
        </p:nvSpPr>
        <p:spPr/>
        <p:txBody>
          <a:bodyPr/>
          <a:lstStyle/>
          <a:p>
            <a:r>
              <a:rPr lang="en-US" dirty="0"/>
              <a:t>Approvals of Minutes</a:t>
            </a:r>
          </a:p>
        </p:txBody>
      </p:sp>
      <p:sp>
        <p:nvSpPr>
          <p:cNvPr id="3" name="Content Placeholder 2">
            <a:extLst>
              <a:ext uri="{FF2B5EF4-FFF2-40B4-BE49-F238E27FC236}">
                <a16:creationId xmlns:a16="http://schemas.microsoft.com/office/drawing/2014/main" id="{C92498DB-B226-586E-BB90-96399F31C5AE}"/>
              </a:ext>
            </a:extLst>
          </p:cNvPr>
          <p:cNvSpPr>
            <a:spLocks noGrp="1"/>
          </p:cNvSpPr>
          <p:nvPr>
            <p:ph idx="1"/>
          </p:nvPr>
        </p:nvSpPr>
        <p:spPr/>
        <p:txBody>
          <a:bodyPr>
            <a:normAutofit fontScale="77500" lnSpcReduction="20000"/>
          </a:bodyPr>
          <a:lstStyle/>
          <a:p>
            <a:r>
              <a:rPr lang="en-US" dirty="0"/>
              <a:t>Motion to approve minutes contained in documents 15-23-0196-00 and 15-23-0235-00</a:t>
            </a:r>
          </a:p>
          <a:p>
            <a:endParaRPr lang="en-US" dirty="0"/>
          </a:p>
          <a:p>
            <a:r>
              <a:rPr lang="en-US" dirty="0"/>
              <a:t>Moved by: David </a:t>
            </a:r>
            <a:r>
              <a:rPr lang="en-US" dirty="0" err="1"/>
              <a:t>Xun</a:t>
            </a:r>
            <a:r>
              <a:rPr lang="en-US" dirty="0"/>
              <a:t> Yang (Huawei)</a:t>
            </a:r>
          </a:p>
          <a:p>
            <a:r>
              <a:rPr lang="en-US" dirty="0"/>
              <a:t>Second by: Clint Chaplin</a:t>
            </a:r>
          </a:p>
          <a:p>
            <a:endParaRPr lang="en-US" dirty="0"/>
          </a:p>
          <a:p>
            <a:r>
              <a:rPr lang="en-US" dirty="0"/>
              <a:t>March Plenary Minutes:						</a:t>
            </a:r>
            <a:r>
              <a:rPr lang="en-US" dirty="0">
                <a:hlinkClick r:id="rId2"/>
              </a:rPr>
              <a:t>https://mentor.ieee.org/802.15/dcn/23/15-23-0196-00-04ab-tg4ab-mar-plenary-mins.docx</a:t>
            </a:r>
            <a:endParaRPr lang="en-US" dirty="0"/>
          </a:p>
          <a:p>
            <a:endParaRPr lang="en-US" dirty="0"/>
          </a:p>
          <a:p>
            <a:r>
              <a:rPr lang="en-US" dirty="0"/>
              <a:t>Interim telecon minutes:				</a:t>
            </a:r>
            <a:r>
              <a:rPr lang="en-US" dirty="0">
                <a:hlinkClick r:id="rId3"/>
              </a:rPr>
              <a:t>https://mentor.ieee.org/802.15/dcn/23/15-23-0235-00-04ab-tg4ab-conf-call-mins-mar-to-may-2023.docx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D1DF144-E95B-D06E-0953-5D1F0507D3C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45905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Arial" panose="020B0604020202020204" pitchFamily="34" charset="0"/>
              <a:buChar char="•"/>
            </a:pPr>
            <a:r>
              <a:rPr lang="en-US" b="1" dirty="0">
                <a:solidFill>
                  <a:schemeClr val="accent1">
                    <a:lumMod val="50000"/>
                  </a:schemeClr>
                </a:solidFill>
              </a:rPr>
              <a:t>Refine and adopt proposed text for draft</a:t>
            </a:r>
          </a:p>
          <a:p>
            <a:pPr marL="457200" indent="-457200">
              <a:buFont typeface="Arial" panose="020B0604020202020204" pitchFamily="34" charset="0"/>
              <a:buChar char="•"/>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9527C-2782-8DC3-0FB6-538BBB8D867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
        <p:nvSpPr>
          <p:cNvPr id="5" name="Title 1">
            <a:extLst>
              <a:ext uri="{FF2B5EF4-FFF2-40B4-BE49-F238E27FC236}">
                <a16:creationId xmlns:a16="http://schemas.microsoft.com/office/drawing/2014/main" id="{DC73D2ED-395F-B393-5C17-017B35D4D72B}"/>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6" name="Content Placeholder 2">
            <a:extLst>
              <a:ext uri="{FF2B5EF4-FFF2-40B4-BE49-F238E27FC236}">
                <a16:creationId xmlns:a16="http://schemas.microsoft.com/office/drawing/2014/main" id="{C83516C3-34E9-9304-2311-F921019D41A2}"/>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a:t>
            </a:r>
            <a:r>
              <a:rPr lang="en-US" dirty="0">
                <a:solidFill>
                  <a:srgbClr val="FF0000"/>
                </a:solidFill>
              </a:rPr>
              <a:t>do not need to join WebEx </a:t>
            </a:r>
            <a:r>
              <a:rPr lang="en-US" dirty="0">
                <a:solidFill>
                  <a:schemeClr val="tx1"/>
                </a:solidFill>
              </a:rPr>
              <a:t>except to present</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912749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8D4A-55B3-1283-2DA3-07BC55944A3B}"/>
              </a:ext>
            </a:extLst>
          </p:cNvPr>
          <p:cNvSpPr>
            <a:spLocks noGrp="1"/>
          </p:cNvSpPr>
          <p:nvPr>
            <p:ph type="title"/>
          </p:nvPr>
        </p:nvSpPr>
        <p:spPr/>
        <p:txBody>
          <a:bodyPr/>
          <a:lstStyle/>
          <a:p>
            <a:r>
              <a:rPr lang="en-US" dirty="0"/>
              <a:t>Hybrid Meeting Conduct: Queues</a:t>
            </a:r>
          </a:p>
        </p:txBody>
      </p:sp>
      <p:sp>
        <p:nvSpPr>
          <p:cNvPr id="3" name="Content Placeholder 2">
            <a:extLst>
              <a:ext uri="{FF2B5EF4-FFF2-40B4-BE49-F238E27FC236}">
                <a16:creationId xmlns:a16="http://schemas.microsoft.com/office/drawing/2014/main" id="{F5FC4BBF-6E20-E803-A6C6-14345A580611}"/>
              </a:ext>
            </a:extLst>
          </p:cNvPr>
          <p:cNvSpPr>
            <a:spLocks noGrp="1"/>
          </p:cNvSpPr>
          <p:nvPr>
            <p:ph idx="1"/>
          </p:nvPr>
        </p:nvSpPr>
        <p:spPr/>
        <p:txBody>
          <a:bodyPr>
            <a:normAutofit/>
          </a:bodyPr>
          <a:lstStyle/>
          <a:p>
            <a:pPr marL="0" indent="0"/>
            <a:endParaRPr lang="en-US" dirty="0"/>
          </a:p>
          <a:p>
            <a:pPr marL="0" indent="0"/>
            <a:r>
              <a:rPr lang="en-US" dirty="0"/>
              <a:t>Queue manager will interleave</a:t>
            </a:r>
          </a:p>
          <a:p>
            <a:pPr marL="457200" indent="-457200">
              <a:buFont typeface="Arial" panose="020B0604020202020204" pitchFamily="34" charset="0"/>
              <a:buChar char="•"/>
            </a:pPr>
            <a:r>
              <a:rPr lang="en-US" dirty="0"/>
              <a:t>1 question or comment per que slot; requeue as needed </a:t>
            </a:r>
          </a:p>
          <a:p>
            <a:pPr marL="457200" indent="-457200">
              <a:buFont typeface="Arial" panose="020B0604020202020204" pitchFamily="34" charset="0"/>
              <a:buChar char="•"/>
            </a:pPr>
            <a:r>
              <a:rPr lang="en-US" dirty="0"/>
              <a:t>Keep (question + answer) to 2 minutes</a:t>
            </a:r>
          </a:p>
          <a:p>
            <a:pPr marL="457200" indent="-457200">
              <a:buFont typeface="Arial" panose="020B0604020202020204" pitchFamily="34" charset="0"/>
              <a:buChar char="•"/>
            </a:pPr>
            <a:r>
              <a:rPr lang="en-US" b="1" dirty="0"/>
              <a:t>For more in-depth discussion use the reflector.</a:t>
            </a:r>
          </a:p>
          <a:p>
            <a:pPr marL="0" indent="0"/>
            <a:endParaRPr lang="en-US" dirty="0"/>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96406356-6D33-C044-F27F-5E6D0914A64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Tree>
    <p:extLst>
      <p:ext uri="{BB962C8B-B14F-4D97-AF65-F5344CB8AC3E}">
        <p14:creationId xmlns:p14="http://schemas.microsoft.com/office/powerpoint/2010/main" val="135502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8D4A-55B3-1283-2DA3-07BC55944A3B}"/>
              </a:ext>
            </a:extLst>
          </p:cNvPr>
          <p:cNvSpPr>
            <a:spLocks noGrp="1"/>
          </p:cNvSpPr>
          <p:nvPr>
            <p:ph type="title"/>
          </p:nvPr>
        </p:nvSpPr>
        <p:spPr/>
        <p:txBody>
          <a:bodyPr/>
          <a:lstStyle/>
          <a:p>
            <a:r>
              <a:rPr lang="en-US" dirty="0"/>
              <a:t>Hybrid Meeting Conduct: Other</a:t>
            </a:r>
          </a:p>
        </p:txBody>
      </p:sp>
      <p:sp>
        <p:nvSpPr>
          <p:cNvPr id="3" name="Content Placeholder 2">
            <a:extLst>
              <a:ext uri="{FF2B5EF4-FFF2-40B4-BE49-F238E27FC236}">
                <a16:creationId xmlns:a16="http://schemas.microsoft.com/office/drawing/2014/main" id="{F5FC4BBF-6E20-E803-A6C6-14345A580611}"/>
              </a:ext>
            </a:extLst>
          </p:cNvPr>
          <p:cNvSpPr>
            <a:spLocks noGrp="1"/>
          </p:cNvSpPr>
          <p:nvPr>
            <p:ph idx="1"/>
          </p:nvPr>
        </p:nvSpPr>
        <p:spPr/>
        <p:txBody>
          <a:bodyPr>
            <a:normAutofit fontScale="92500"/>
          </a:bodyPr>
          <a:lstStyle/>
          <a:p>
            <a:pPr marL="0" indent="0"/>
            <a:r>
              <a:rPr lang="en-US" dirty="0"/>
              <a:t>In room breakouts:</a:t>
            </a:r>
          </a:p>
          <a:p>
            <a:pPr marL="457200" indent="-457200">
              <a:buFont typeface="Arial" panose="020B0604020202020204" pitchFamily="34" charset="0"/>
              <a:buChar char="•"/>
            </a:pPr>
            <a:r>
              <a:rPr lang="en-US" dirty="0"/>
              <a:t>We have the TG4ab Meeting room (physical and virtual)</a:t>
            </a:r>
          </a:p>
          <a:p>
            <a:pPr marL="457200" indent="-457200">
              <a:buFont typeface="Arial" panose="020B0604020202020204" pitchFamily="34" charset="0"/>
              <a:buChar char="•"/>
            </a:pPr>
            <a:r>
              <a:rPr lang="en-US" dirty="0"/>
              <a:t>We have a 2</a:t>
            </a:r>
            <a:r>
              <a:rPr lang="en-US" baseline="30000" dirty="0"/>
              <a:t>nd</a:t>
            </a:r>
            <a:r>
              <a:rPr lang="en-US" dirty="0"/>
              <a:t> breakout room (physical and virtual)</a:t>
            </a:r>
          </a:p>
          <a:p>
            <a:pPr marL="457200" indent="-457200">
              <a:buFont typeface="Arial" panose="020B0604020202020204" pitchFamily="34" charset="0"/>
              <a:buChar char="•"/>
            </a:pPr>
            <a:r>
              <a:rPr lang="en-US" dirty="0"/>
              <a:t>In may be difficult for remote attendees – keep them in mind.</a:t>
            </a:r>
          </a:p>
          <a:p>
            <a:pPr marL="457200" indent="-457200">
              <a:buFont typeface="Arial" panose="020B0604020202020204" pitchFamily="34" charset="0"/>
              <a:buChar char="•"/>
            </a:pPr>
            <a:r>
              <a:rPr lang="en-US" dirty="0"/>
              <a:t>Loop in remote attendees in inconvenient time zones when able (email reflector, </a:t>
            </a:r>
            <a:r>
              <a:rPr lang="en-US" dirty="0" err="1"/>
              <a:t>etc</a:t>
            </a:r>
            <a:r>
              <a:rPr lang="en-US" dirty="0"/>
              <a:t>)</a:t>
            </a:r>
          </a:p>
          <a:p>
            <a:pPr marL="457200" indent="-457200">
              <a:buFont typeface="Arial" panose="020B0604020202020204" pitchFamily="34" charset="0"/>
              <a:buChar char="•"/>
            </a:pPr>
            <a:r>
              <a:rPr lang="en-US" dirty="0"/>
              <a:t>We will do the best we can and keep learning as we go!</a:t>
            </a:r>
          </a:p>
        </p:txBody>
      </p:sp>
      <p:sp>
        <p:nvSpPr>
          <p:cNvPr id="4" name="Slide Number Placeholder 3">
            <a:extLst>
              <a:ext uri="{FF2B5EF4-FFF2-40B4-BE49-F238E27FC236}">
                <a16:creationId xmlns:a16="http://schemas.microsoft.com/office/drawing/2014/main" id="{96406356-6D33-C044-F27F-5E6D0914A64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90619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4E305C-ED59-4171-B240-407510A5A88D}"/>
              </a:ext>
            </a:extLst>
          </p:cNvPr>
          <p:cNvSpPr>
            <a:spLocks noGrp="1"/>
          </p:cNvSpPr>
          <p:nvPr>
            <p:ph type="title"/>
          </p:nvPr>
        </p:nvSpPr>
        <p:spPr>
          <a:xfrm>
            <a:off x="2279577" y="617537"/>
            <a:ext cx="7764463" cy="579216"/>
          </a:xfrm>
        </p:spPr>
        <p:txBody>
          <a:bodyPr/>
          <a:lstStyle/>
          <a:p>
            <a:r>
              <a:rPr lang="en-US" dirty="0"/>
              <a:t>We have a full agenda! </a:t>
            </a:r>
          </a:p>
        </p:txBody>
      </p:sp>
      <p:sp>
        <p:nvSpPr>
          <p:cNvPr id="6" name="Content Placeholder 5">
            <a:extLst>
              <a:ext uri="{FF2B5EF4-FFF2-40B4-BE49-F238E27FC236}">
                <a16:creationId xmlns:a16="http://schemas.microsoft.com/office/drawing/2014/main" id="{1D314E6A-613B-4FAB-A3DD-690D8A32466B}"/>
              </a:ext>
            </a:extLst>
          </p:cNvPr>
          <p:cNvSpPr>
            <a:spLocks noGrp="1"/>
          </p:cNvSpPr>
          <p:nvPr>
            <p:ph idx="1"/>
          </p:nvPr>
        </p:nvSpPr>
        <p:spPr>
          <a:xfrm>
            <a:off x="2291978" y="1556792"/>
            <a:ext cx="7764463" cy="4896544"/>
          </a:xfrm>
        </p:spPr>
        <p:txBody>
          <a:bodyPr>
            <a:normAutofit fontScale="85000" lnSpcReduction="20000"/>
          </a:bodyPr>
          <a:lstStyle/>
          <a:p>
            <a:pPr marL="457200" indent="-457200">
              <a:buFont typeface="Arial" panose="020B0604020202020204" pitchFamily="34" charset="0"/>
              <a:buChar char="•"/>
            </a:pPr>
            <a:r>
              <a:rPr lang="en-US" dirty="0"/>
              <a:t>You are reminded NOW that all the 802 and IEEE rules you heard at the opening plenary apply to every meeting. This is your final reminder!</a:t>
            </a:r>
          </a:p>
          <a:p>
            <a:pPr marL="457200" indent="-457200">
              <a:buFont typeface="Arial" panose="020B0604020202020204" pitchFamily="34" charset="0"/>
              <a:buChar char="•"/>
            </a:pPr>
            <a:r>
              <a:rPr lang="en-US" dirty="0"/>
              <a:t>Meetings will start ON TIME as shown on the schedule – arrive early, finish nesting, get comfortable</a:t>
            </a:r>
          </a:p>
          <a:p>
            <a:pPr marL="457200" indent="-457200">
              <a:buFont typeface="Arial" panose="020B0604020202020204" pitchFamily="34" charset="0"/>
              <a:buChar char="•"/>
            </a:pPr>
            <a:r>
              <a:rPr lang="en-US" dirty="0"/>
              <a:t>Questions and discussions time may be limited:  </a:t>
            </a:r>
            <a:r>
              <a:rPr lang="en-US" b="1" dirty="0">
                <a:solidFill>
                  <a:schemeClr val="accent1">
                    <a:lumMod val="50000"/>
                  </a:schemeClr>
                </a:solidFill>
              </a:rPr>
              <a:t>Use the email reflector to continue discussion! </a:t>
            </a:r>
          </a:p>
          <a:p>
            <a:pPr marL="457200" indent="-457200">
              <a:buFont typeface="Arial" panose="020B0604020202020204" pitchFamily="34" charset="0"/>
              <a:buChar char="•"/>
            </a:pPr>
            <a:r>
              <a:rPr lang="en-US" b="1" dirty="0">
                <a:solidFill>
                  <a:schemeClr val="accent1">
                    <a:lumMod val="50000"/>
                  </a:schemeClr>
                </a:solidFill>
              </a:rPr>
              <a:t>Take advantage of coffee breaks and other ad hoc time as well as the reflector, and</a:t>
            </a:r>
          </a:p>
          <a:p>
            <a:pPr marL="457200" indent="-457200">
              <a:buFont typeface="Arial" panose="020B0604020202020204" pitchFamily="34" charset="0"/>
              <a:buChar char="•"/>
            </a:pPr>
            <a:r>
              <a:rPr lang="en-US" b="1" dirty="0">
                <a:solidFill>
                  <a:schemeClr val="accent1">
                    <a:lumMod val="50000"/>
                  </a:schemeClr>
                </a:solidFill>
              </a:rPr>
              <a:t>Don’t forget about remote attendees!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77C8275-998D-4CC1-8C10-15BAE2A69E48}"/>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18</a:t>
            </a:fld>
            <a:endParaRPr lang="en-US" altLang="en-US"/>
          </a:p>
        </p:txBody>
      </p:sp>
    </p:spTree>
    <p:extLst>
      <p:ext uri="{BB962C8B-B14F-4D97-AF65-F5344CB8AC3E}">
        <p14:creationId xmlns:p14="http://schemas.microsoft.com/office/powerpoint/2010/main" val="411317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07652-D701-9CE5-600F-BEA5AD1720FE}"/>
              </a:ext>
            </a:extLst>
          </p:cNvPr>
          <p:cNvSpPr>
            <a:spLocks noGrp="1"/>
          </p:cNvSpPr>
          <p:nvPr>
            <p:ph type="title"/>
          </p:nvPr>
        </p:nvSpPr>
        <p:spPr/>
        <p:txBody>
          <a:bodyPr/>
          <a:lstStyle/>
          <a:p>
            <a:r>
              <a:rPr lang="en-US" dirty="0"/>
              <a:t>Time Management</a:t>
            </a:r>
          </a:p>
        </p:txBody>
      </p:sp>
      <p:sp>
        <p:nvSpPr>
          <p:cNvPr id="3" name="Content Placeholder 2">
            <a:extLst>
              <a:ext uri="{FF2B5EF4-FFF2-40B4-BE49-F238E27FC236}">
                <a16:creationId xmlns:a16="http://schemas.microsoft.com/office/drawing/2014/main" id="{2EFFFD1F-C5BC-E30E-6DDE-63DFBADAB72C}"/>
              </a:ext>
            </a:extLst>
          </p:cNvPr>
          <p:cNvSpPr>
            <a:spLocks noGrp="1"/>
          </p:cNvSpPr>
          <p:nvPr>
            <p:ph idx="1"/>
          </p:nvPr>
        </p:nvSpPr>
        <p:spPr/>
        <p:txBody>
          <a:bodyPr/>
          <a:lstStyle/>
          <a:p>
            <a:pPr marL="457200" indent="-457200">
              <a:buFont typeface="Arial" panose="020B0604020202020204" pitchFamily="34" charset="0"/>
              <a:buChar char="•"/>
            </a:pPr>
            <a:r>
              <a:rPr lang="en-US" dirty="0"/>
              <a:t>We will need to stay within the allocated time to get through everything</a:t>
            </a:r>
          </a:p>
          <a:p>
            <a:pPr marL="457200" indent="-457200">
              <a:buFont typeface="Arial" panose="020B0604020202020204" pitchFamily="34" charset="0"/>
              <a:buChar char="•"/>
            </a:pPr>
            <a:r>
              <a:rPr lang="en-US" dirty="0"/>
              <a:t>If less than the allocated time is used in a time slot, we’ll start the next time slot (accumulate any unused time to the end of the meeting)</a:t>
            </a:r>
          </a:p>
          <a:p>
            <a:pPr marL="457200" indent="-457200">
              <a:buFont typeface="Arial" panose="020B0604020202020204" pitchFamily="34" charset="0"/>
              <a:buChar char="•"/>
            </a:pPr>
            <a:r>
              <a:rPr lang="en-US" dirty="0"/>
              <a:t>Accumulated time will be used to continue discussion</a:t>
            </a:r>
          </a:p>
        </p:txBody>
      </p:sp>
      <p:sp>
        <p:nvSpPr>
          <p:cNvPr id="4" name="Slide Number Placeholder 3">
            <a:extLst>
              <a:ext uri="{FF2B5EF4-FFF2-40B4-BE49-F238E27FC236}">
                <a16:creationId xmlns:a16="http://schemas.microsoft.com/office/drawing/2014/main" id="{7F81DA3A-AB07-4401-73B1-EC1F2FB8975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19</a:t>
            </a:fld>
            <a:endParaRPr lang="en-US" altLang="en-US"/>
          </a:p>
        </p:txBody>
      </p:sp>
    </p:spTree>
    <p:extLst>
      <p:ext uri="{BB962C8B-B14F-4D97-AF65-F5344CB8AC3E}">
        <p14:creationId xmlns:p14="http://schemas.microsoft.com/office/powerpoint/2010/main" val="391345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2279577" y="617538"/>
            <a:ext cx="7764463" cy="822326"/>
          </a:xfrm>
        </p:spPr>
        <p:txBody>
          <a:bodyPr vert="horz" wrap="square" lIns="92160" tIns="46080" rIns="92160" bIns="46080" numCol="1" anchor="ctr" anchorCtr="0" compatLnSpc="1">
            <a:prstTxWarp prst="textNoShape">
              <a:avLst/>
            </a:prstTxWarp>
            <a:noAutofit/>
          </a:bodyPr>
          <a:lstStyle/>
          <a:p>
            <a:pPr>
              <a:lnSpc>
                <a:spcPct val="90000"/>
              </a:lnSpc>
            </a:pPr>
            <a:r>
              <a:rPr lang="en-US" sz="2800" dirty="0"/>
              <a:t> </a:t>
            </a:r>
            <a:br>
              <a:rPr lang="en-US" sz="2800" dirty="0"/>
            </a:br>
            <a:r>
              <a:rPr lang="en-US" sz="2800" dirty="0"/>
              <a:t>Task Group 15.4ab </a:t>
            </a:r>
            <a:br>
              <a:rPr lang="en-US" sz="2800" dirty="0"/>
            </a:br>
            <a:r>
              <a:rPr lang="en-US" sz="2800" dirty="0"/>
              <a:t>Next Generation UWB Amendment</a:t>
            </a:r>
            <a:br>
              <a:rPr lang="en-US" sz="2800" dirty="0"/>
            </a:br>
            <a:endParaRPr lang="en-US" sz="2800" dirty="0"/>
          </a:p>
        </p:txBody>
      </p:sp>
      <p:sp>
        <p:nvSpPr>
          <p:cNvPr id="8" name="TextBox 7">
            <a:extLst>
              <a:ext uri="{FF2B5EF4-FFF2-40B4-BE49-F238E27FC236}">
                <a16:creationId xmlns:a16="http://schemas.microsoft.com/office/drawing/2014/main" id="{D13951D0-0634-C010-6212-7B80FC37EBAA}"/>
              </a:ext>
            </a:extLst>
          </p:cNvPr>
          <p:cNvSpPr txBox="1"/>
          <p:nvPr/>
        </p:nvSpPr>
        <p:spPr bwMode="auto">
          <a:xfrm>
            <a:off x="7692430" y="1926569"/>
            <a:ext cx="3732162" cy="4251623"/>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Wireless Interim, May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Orlando FLA USA</a:t>
            </a:r>
          </a:p>
          <a:p>
            <a:pPr>
              <a:spcAft>
                <a:spcPts val="600"/>
              </a:spcAft>
              <a:buClr>
                <a:srgbClr val="000000"/>
              </a:buClr>
              <a:buSzPct val="100000"/>
              <a:buFont typeface="Times New Roman" panose="02020603050405020304" pitchFamily="18" charset="0"/>
            </a:pPr>
            <a:endParaRPr lang="en-US" sz="2400" dirty="0">
              <a:solidFill>
                <a:srgbClr val="000000"/>
              </a:solidFill>
              <a:latin typeface="+mn-lt"/>
            </a:endParaRP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5735639" y="6554788"/>
            <a:ext cx="655637" cy="239712"/>
          </a:xfrm>
        </p:spPr>
        <p:txBody>
          <a:bodyPr vert="horz" wrap="square" lIns="0" tIns="0" rIns="0" bIns="0" numCol="1" anchor="ctr" anchorCtr="0" compatLnSpc="1">
            <a:prstTxWarp prst="textNoShape">
              <a:avLst/>
            </a:prstTxWarp>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pic>
        <p:nvPicPr>
          <p:cNvPr id="5" name="Picture 4">
            <a:extLst>
              <a:ext uri="{FF2B5EF4-FFF2-40B4-BE49-F238E27FC236}">
                <a16:creationId xmlns:a16="http://schemas.microsoft.com/office/drawing/2014/main" id="{1FB176C7-F900-2E3C-5C30-0EC21276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456" y="1439864"/>
            <a:ext cx="6492974" cy="4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46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2246313" y="1772817"/>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20</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dirty="0">
                <a:latin typeface="Verdana-Bold"/>
              </a:rPr>
              <a:t>5.2.b Scope of the project (As approved):</a:t>
            </a:r>
            <a:br>
              <a:rPr lang="en-US" sz="1800" b="1"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21</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2423593" y="6165305"/>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 26</a:t>
                      </a: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4241018" y="2101427"/>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3233684" y="1371602"/>
            <a:ext cx="5823347" cy="398621"/>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3935760" y="2861202"/>
          <a:ext cx="5076564" cy="2600712"/>
        </p:xfrm>
        <a:graphic>
          <a:graphicData uri="http://schemas.openxmlformats.org/drawingml/2006/table">
            <a:tbl>
              <a:tblPr>
                <a:tableStyleId>{5C22544A-7EE6-4342-B048-85BDC9FD1C3A}</a:tableStyleId>
              </a:tblPr>
              <a:tblGrid>
                <a:gridCol w="2328350">
                  <a:extLst>
                    <a:ext uri="{9D8B030D-6E8A-4147-A177-3AD203B41FA5}">
                      <a16:colId xmlns:a16="http://schemas.microsoft.com/office/drawing/2014/main" val="4020299781"/>
                    </a:ext>
                  </a:extLst>
                </a:gridCol>
                <a:gridCol w="1374107">
                  <a:extLst>
                    <a:ext uri="{9D8B030D-6E8A-4147-A177-3AD203B41FA5}">
                      <a16:colId xmlns:a16="http://schemas.microsoft.com/office/drawing/2014/main" val="1015812903"/>
                    </a:ext>
                  </a:extLst>
                </a:gridCol>
                <a:gridCol w="1374107">
                  <a:extLst>
                    <a:ext uri="{9D8B030D-6E8A-4147-A177-3AD203B41FA5}">
                      <a16:colId xmlns:a16="http://schemas.microsoft.com/office/drawing/2014/main" val="433678205"/>
                    </a:ext>
                  </a:extLst>
                </a:gridCol>
              </a:tblGrid>
              <a:tr h="165735">
                <a:tc>
                  <a:txBody>
                    <a:bodyPr/>
                    <a:lstStyle/>
                    <a:p>
                      <a:pPr algn="l" fontAlgn="b"/>
                      <a:endParaRPr lang="en-US" sz="11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1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1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165735">
                <a:tc>
                  <a:txBody>
                    <a:bodyPr/>
                    <a:lstStyle/>
                    <a:p>
                      <a:pPr algn="l" fontAlgn="b"/>
                      <a:r>
                        <a:rPr lang="en-US" sz="1100" u="none" strike="noStrike" dirty="0">
                          <a:effectLst/>
                        </a:rPr>
                        <a:t>Call for proposals</a:t>
                      </a:r>
                      <a:endParaRPr lang="en-US" sz="11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325755">
                <a:tc>
                  <a:txBody>
                    <a:bodyPr/>
                    <a:lstStyle/>
                    <a:p>
                      <a:pPr algn="l" fontAlgn="b"/>
                      <a:r>
                        <a:rPr lang="en-US" sz="1100" u="none" strike="noStrike" dirty="0">
                          <a:effectLst/>
                        </a:rPr>
                        <a:t>Cut-off for new features (high level feature set), PHY</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3257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u="none" strike="noStrike" dirty="0">
                          <a:effectLst/>
                        </a:rPr>
                        <a:t>Cut-off for new features (high level feature set), MAC</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208032">
                <a:tc>
                  <a:txBody>
                    <a:bodyPr/>
                    <a:lstStyle/>
                    <a:p>
                      <a:pPr algn="l" fontAlgn="b"/>
                      <a:r>
                        <a:rPr lang="en-US" sz="1100" u="none" strike="noStrike" dirty="0">
                          <a:effectLst/>
                          <a:highlight>
                            <a:srgbClr val="FFFF00"/>
                          </a:highlight>
                        </a:rPr>
                        <a:t>Draft 0</a:t>
                      </a:r>
                      <a:endParaRPr lang="en-US" sz="1100" b="0" i="0" u="none" strike="noStrike" dirty="0">
                        <a:solidFill>
                          <a:srgbClr val="000000"/>
                        </a:solidFill>
                        <a:effectLst/>
                        <a:highlight>
                          <a:srgbClr val="FFFF00"/>
                        </a:highligh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Post March 2023</a:t>
                      </a:r>
                    </a:p>
                  </a:txBody>
                  <a:tcPr marL="5715" marR="5715" marT="5715" marB="0" anchor="b"/>
                </a:tc>
                <a:extLst>
                  <a:ext uri="{0D108BD9-81ED-4DB2-BD59-A6C34878D82A}">
                    <a16:rowId xmlns:a16="http://schemas.microsoft.com/office/drawing/2014/main" val="3811737940"/>
                  </a:ext>
                </a:extLst>
              </a:tr>
              <a:tr h="165735">
                <a:tc>
                  <a:txBody>
                    <a:bodyPr/>
                    <a:lstStyle/>
                    <a:p>
                      <a:pPr algn="l" fontAlgn="b"/>
                      <a:r>
                        <a:rPr lang="en-US" sz="1100" u="none" strike="noStrike" dirty="0">
                          <a:effectLst/>
                        </a:rPr>
                        <a:t>TG draft review and revision complete</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Mar-June 2023</a:t>
                      </a:r>
                    </a:p>
                  </a:txBody>
                  <a:tcPr marL="5715" marR="5715" marT="5715" marB="0" anchor="b"/>
                </a:tc>
                <a:extLst>
                  <a:ext uri="{0D108BD9-81ED-4DB2-BD59-A6C34878D82A}">
                    <a16:rowId xmlns:a16="http://schemas.microsoft.com/office/drawing/2014/main" val="244108333"/>
                  </a:ext>
                </a:extLst>
              </a:tr>
              <a:tr h="485775">
                <a:tc>
                  <a:txBody>
                    <a:bodyPr/>
                    <a:lstStyle/>
                    <a:p>
                      <a:pPr algn="l" fontAlgn="b"/>
                      <a:r>
                        <a:rPr lang="en-US" sz="1100" u="none" strike="noStrike" dirty="0">
                          <a:effectLst/>
                        </a:rPr>
                        <a:t>Working group pre-ballot review commence</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July 2023</a:t>
                      </a:r>
                    </a:p>
                  </a:txBody>
                  <a:tcPr marL="5715" marR="5715" marT="5715" marB="0" anchor="b"/>
                </a:tc>
                <a:extLst>
                  <a:ext uri="{0D108BD9-81ED-4DB2-BD59-A6C34878D82A}">
                    <a16:rowId xmlns:a16="http://schemas.microsoft.com/office/drawing/2014/main" val="871787359"/>
                  </a:ext>
                </a:extLst>
              </a:tr>
              <a:tr h="325755">
                <a:tc>
                  <a:txBody>
                    <a:bodyPr/>
                    <a:lstStyle/>
                    <a:p>
                      <a:pPr algn="l" fontAlgn="b"/>
                      <a:r>
                        <a:rPr lang="en-US" sz="1100" u="none" strike="noStrike" dirty="0">
                          <a:effectLst/>
                        </a:rPr>
                        <a:t>First letter ballot</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Oct 2023</a:t>
                      </a:r>
                    </a:p>
                  </a:txBody>
                  <a:tcPr marL="5715" marR="5715" marT="5715" marB="0" anchor="b"/>
                </a:tc>
                <a:extLst>
                  <a:ext uri="{0D108BD9-81ED-4DB2-BD59-A6C34878D82A}">
                    <a16:rowId xmlns:a16="http://schemas.microsoft.com/office/drawing/2014/main" val="750380359"/>
                  </a:ext>
                </a:extLst>
              </a:tr>
              <a:tr h="16573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724214" y="2240869"/>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3395700" y="3753036"/>
            <a:ext cx="486054" cy="16201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Presentations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3757613" y="1844825"/>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Breakouts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pic>
        <p:nvPicPr>
          <p:cNvPr id="4098" name="Picture 2">
            <a:extLst>
              <a:ext uri="{FF2B5EF4-FFF2-40B4-BE49-F238E27FC236}">
                <a16:creationId xmlns:a16="http://schemas.microsoft.com/office/drawing/2014/main" id="{45DDE1B8-4528-F688-DF97-1C6ADC9A38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632" y="1916832"/>
            <a:ext cx="3300736" cy="4399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264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7F48-E868-F3F4-45D9-16E6CAE5E0FA}"/>
              </a:ext>
            </a:extLst>
          </p:cNvPr>
          <p:cNvSpPr>
            <a:spLocks noGrp="1"/>
          </p:cNvSpPr>
          <p:nvPr>
            <p:ph type="title"/>
          </p:nvPr>
        </p:nvSpPr>
        <p:spPr/>
        <p:txBody>
          <a:bodyPr/>
          <a:lstStyle/>
          <a:p>
            <a:r>
              <a:rPr lang="en-US" dirty="0"/>
              <a:t>Break-out Topics</a:t>
            </a:r>
          </a:p>
        </p:txBody>
      </p:sp>
      <p:sp>
        <p:nvSpPr>
          <p:cNvPr id="3" name="Content Placeholder 2">
            <a:extLst>
              <a:ext uri="{FF2B5EF4-FFF2-40B4-BE49-F238E27FC236}">
                <a16:creationId xmlns:a16="http://schemas.microsoft.com/office/drawing/2014/main" id="{44FB01C3-AE1A-3126-965E-7C5C6F8DEB31}"/>
              </a:ext>
            </a:extLst>
          </p:cNvPr>
          <p:cNvSpPr>
            <a:spLocks noGrp="1"/>
          </p:cNvSpPr>
          <p:nvPr>
            <p:ph idx="1"/>
          </p:nvPr>
        </p:nvSpPr>
        <p:spPr/>
        <p:txBody>
          <a:bodyPr/>
          <a:lstStyle/>
          <a:p>
            <a:pPr marL="457200" indent="-457200">
              <a:buFont typeface="Arial" panose="020B0604020202020204" pitchFamily="34" charset="0"/>
              <a:buChar char="•"/>
            </a:pPr>
            <a:r>
              <a:rPr lang="en-US" dirty="0"/>
              <a:t>Sensing (2)</a:t>
            </a:r>
          </a:p>
          <a:p>
            <a:pPr marL="457200" indent="-457200">
              <a:buFont typeface="Arial" panose="020B0604020202020204" pitchFamily="34" charset="0"/>
              <a:buChar char="•"/>
            </a:pPr>
            <a:r>
              <a:rPr lang="en-US" dirty="0"/>
              <a:t>MMS MAC (2)</a:t>
            </a:r>
          </a:p>
          <a:p>
            <a:pPr marL="457200" indent="-457200">
              <a:buFont typeface="Arial" panose="020B0604020202020204" pitchFamily="34" charset="0"/>
              <a:buChar char="•"/>
            </a:pPr>
            <a:r>
              <a:rPr lang="en-US" dirty="0"/>
              <a:t>MMS Other (1)</a:t>
            </a:r>
          </a:p>
          <a:p>
            <a:pPr marL="457200" indent="-457200">
              <a:buFont typeface="Arial" panose="020B0604020202020204" pitchFamily="34" charset="0"/>
              <a:buChar char="•"/>
            </a:pPr>
            <a:r>
              <a:rPr lang="en-US" dirty="0"/>
              <a:t>Device categories (1)</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35AA691-D280-3512-3A4D-5D648BA697A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851732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4118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a:xfrm>
            <a:off x="1007436" y="685801"/>
            <a:ext cx="10352617" cy="754063"/>
          </a:xfrm>
        </p:spPr>
        <p:txBody>
          <a:bodyPr wrap="square" anchor="ctr">
            <a:normAutofit/>
          </a:bodyPr>
          <a:lstStyle/>
          <a:p>
            <a:r>
              <a:rPr lang="en-US" altLang="en-US"/>
              <a:t>Other Business</a:t>
            </a:r>
          </a:p>
        </p:txBody>
      </p:sp>
      <p:pic>
        <p:nvPicPr>
          <p:cNvPr id="3074" name="Picture 2">
            <a:extLst>
              <a:ext uri="{FF2B5EF4-FFF2-40B4-BE49-F238E27FC236}">
                <a16:creationId xmlns:a16="http://schemas.microsoft.com/office/drawing/2014/main" id="{40941BE3-0E45-A88C-3271-ED09C8E87B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576" r="-1" b="6451"/>
          <a:stretch/>
        </p:blipFill>
        <p:spPr bwMode="auto">
          <a:xfrm>
            <a:off x="3646918" y="1545433"/>
            <a:ext cx="5073651" cy="4868863"/>
          </a:xfrm>
          <a:prstGeom prst="rect">
            <a:avLst/>
          </a:prstGeom>
          <a:solidFill>
            <a:srgbClr val="FFFFFF"/>
          </a:solidFill>
        </p:spPr>
      </p:pic>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idx="10"/>
          </p:nvPr>
        </p:nvSpPr>
        <p:spPr>
          <a:xfrm>
            <a:off x="5615518" y="6554788"/>
            <a:ext cx="874183"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9FBF73A8-93AA-4AC4-843B-13C47A4D16E4}" type="slidenum">
              <a:rPr lang="en-US" altLang="en-US" smtClean="0">
                <a:solidFill>
                  <a:schemeClr val="tx1"/>
                </a:solidFill>
              </a:rPr>
              <a:pPr>
                <a:spcAft>
                  <a:spcPts val="600"/>
                </a:spcAft>
              </a:pPr>
              <a:t>28</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9527C-2782-8DC3-0FB6-538BBB8D867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5" name="Title 1">
            <a:extLst>
              <a:ext uri="{FF2B5EF4-FFF2-40B4-BE49-F238E27FC236}">
                <a16:creationId xmlns:a16="http://schemas.microsoft.com/office/drawing/2014/main" id="{DC73D2ED-395F-B393-5C17-017B35D4D72B}"/>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6" name="Content Placeholder 2">
            <a:extLst>
              <a:ext uri="{FF2B5EF4-FFF2-40B4-BE49-F238E27FC236}">
                <a16:creationId xmlns:a16="http://schemas.microsoft.com/office/drawing/2014/main" id="{C83516C3-34E9-9304-2311-F921019D41A2}"/>
              </a:ext>
            </a:extLst>
          </p:cNvPr>
          <p:cNvSpPr>
            <a:spLocks noGrp="1"/>
          </p:cNvSpPr>
          <p:nvPr/>
        </p:nvSpPr>
        <p:spPr bwMode="auto">
          <a:xfrm>
            <a:off x="915458" y="1236762"/>
            <a:ext cx="10361084" cy="489654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queue via chat window</a:t>
            </a:r>
          </a:p>
          <a:p>
            <a:pPr marL="457200" indent="-457200">
              <a:buFont typeface="Times New Roman" pitchFamily="18" charset="0"/>
              <a:buAutoNum type="arabicPeriod"/>
            </a:pPr>
            <a:r>
              <a:rPr lang="en-US" dirty="0"/>
              <a:t>Local attendees </a:t>
            </a:r>
            <a:r>
              <a:rPr lang="en-US" dirty="0">
                <a:solidFill>
                  <a:srgbClr val="FF0000"/>
                </a:solidFill>
              </a:rPr>
              <a:t>do not need to join WebEx</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tx1"/>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297879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2" y="2204864"/>
            <a:ext cx="7770813" cy="4189413"/>
          </a:xfrm>
        </p:spPr>
        <p:txBody>
          <a:bodyPr>
            <a:normAutofit/>
          </a:bodyPr>
          <a:lstStyle/>
          <a:p>
            <a:pPr>
              <a:buFont typeface="Arial" panose="020B0604020202020204" pitchFamily="34" charset="0"/>
              <a:buChar char="•"/>
            </a:pPr>
            <a:r>
              <a:rPr lang="en-US" sz="2000" b="1" dirty="0">
                <a:solidFill>
                  <a:srgbClr val="FF0000"/>
                </a:solidFill>
              </a:rPr>
              <a:t>This 802.15 meeting is part of the IEEE 802 Plenary session</a:t>
            </a:r>
          </a:p>
          <a:p>
            <a:pPr>
              <a:buFont typeface="Arial" panose="020B0604020202020204" pitchFamily="34" charset="0"/>
              <a:buChar char="•"/>
            </a:pPr>
            <a:r>
              <a:rPr lang="en-US" sz="2000" dirty="0"/>
              <a:t>You must pay the registration fee in order to attend </a:t>
            </a:r>
            <a:r>
              <a:rPr lang="en-US" sz="2000" b="1" u="sng" dirty="0"/>
              <a:t>virtually or in person</a:t>
            </a:r>
          </a:p>
          <a:p>
            <a:pPr>
              <a:buFont typeface="Arial" panose="020B0604020202020204" pitchFamily="34" charset="0"/>
              <a:buChar char="•"/>
            </a:pPr>
            <a:r>
              <a:rPr lang="en-US" sz="2000" dirty="0"/>
              <a:t>If you have not already done so please register:</a:t>
            </a:r>
          </a:p>
          <a:p>
            <a:pPr marL="457200" lvl="1" indent="0" algn="ctr"/>
            <a:r>
              <a:rPr lang="en-US" sz="2400" dirty="0"/>
              <a:t>Session Information &amp; Registration Website: </a:t>
            </a:r>
            <a:r>
              <a:rPr lang="en-US" sz="2400" dirty="0">
                <a:hlinkClick r:id="rId2"/>
              </a:rPr>
              <a:t>https://cvent.me/kqE5PN</a:t>
            </a:r>
            <a:endParaRPr lang="en-US" sz="2400" dirty="0"/>
          </a:p>
          <a:p>
            <a:pPr marL="457200" lvl="1" indent="0" algn="ctr"/>
            <a:endParaRPr lang="en-US" sz="2400" dirty="0"/>
          </a:p>
          <a:p>
            <a:pPr marL="457200" lvl="1" indent="0" algn="ctr"/>
            <a:r>
              <a:rPr lang="en-US" sz="2000" b="1"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86001" y="2170511"/>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09800" y="2368898"/>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895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6</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5380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547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9</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8251" y="1626072"/>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57022</TotalTime>
  <Words>2034</Words>
  <Application>Microsoft Office PowerPoint</Application>
  <PresentationFormat>Widescreen</PresentationFormat>
  <Paragraphs>294</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Open Sans</vt:lpstr>
      <vt:lpstr>Times New Roman</vt:lpstr>
      <vt:lpstr>Verdana-Bold</vt:lpstr>
      <vt:lpstr>Office Theme</vt:lpstr>
      <vt:lpstr>PowerPoint Presentation</vt:lpstr>
      <vt:lpstr>  Task Group 15.4ab  Next Generation UWB Amendment </vt:lpstr>
      <vt:lpstr>PowerPoint Presentation</vt:lpstr>
      <vt:lpstr>Registration for 802 LMSC Plenaries and 802 Wireless Interims</vt:lpstr>
      <vt:lpstr>Deadbeat Consequences (Deadbeat: in default of paying registration fee for a prior mtg.)</vt:lpstr>
      <vt:lpstr>Task Group 15.4ab Next Generation UWB Amendment</vt:lpstr>
      <vt:lpstr>Task Group Organization </vt:lpstr>
      <vt:lpstr>Task Group Rules</vt:lpstr>
      <vt:lpstr>IEEE-SA Patent, Copyright, and Participation Policies</vt:lpstr>
      <vt:lpstr>IEEE 802 Ground Rules</vt:lpstr>
      <vt:lpstr>Task Group Agenda</vt:lpstr>
      <vt:lpstr>Agenda </vt:lpstr>
      <vt:lpstr>Approvals of Minutes</vt:lpstr>
      <vt:lpstr>Session Objectives</vt:lpstr>
      <vt:lpstr>PowerPoint Presentation</vt:lpstr>
      <vt:lpstr>Hybrid Meeting Conduct: Queues</vt:lpstr>
      <vt:lpstr>Hybrid Meeting Conduct: Other</vt:lpstr>
      <vt:lpstr>We have a full agenda! </vt:lpstr>
      <vt:lpstr>Time Management</vt:lpstr>
      <vt:lpstr>Recap</vt:lpstr>
      <vt:lpstr>5.2.b Scope of the project (As approved): </vt:lpstr>
      <vt:lpstr>Project Schedule (working baseline)</vt:lpstr>
      <vt:lpstr>Schedule Major Milestones</vt:lpstr>
      <vt:lpstr>Technical Presentations</vt:lpstr>
      <vt:lpstr>Technical Breakouts</vt:lpstr>
      <vt:lpstr>Break-out Topics</vt:lpstr>
      <vt:lpstr>Next Steps</vt:lpstr>
      <vt:lpstr>Other Business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279</cp:revision>
  <cp:lastPrinted>2000-03-07T00:55:37Z</cp:lastPrinted>
  <dcterms:created xsi:type="dcterms:W3CDTF">2016-01-17T22:48:36Z</dcterms:created>
  <dcterms:modified xsi:type="dcterms:W3CDTF">2023-05-15T21:25:31Z</dcterms:modified>
  <cp:category/>
</cp:coreProperties>
</file>