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264" r:id="rId2"/>
    <p:sldId id="256" r:id="rId3"/>
    <p:sldId id="303" r:id="rId4"/>
    <p:sldId id="305" r:id="rId5"/>
    <p:sldId id="776" r:id="rId6"/>
    <p:sldId id="773" r:id="rId7"/>
    <p:sldId id="775" r:id="rId8"/>
    <p:sldId id="774" r:id="rId9"/>
    <p:sldId id="772" r:id="rId1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020" autoAdjust="0"/>
  </p:normalViewPr>
  <p:slideViewPr>
    <p:cSldViewPr>
      <p:cViewPr varScale="1">
        <p:scale>
          <a:sx n="55" d="100"/>
          <a:sy n="55" d="100"/>
        </p:scale>
        <p:origin x="1604" y="2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1" d="100"/>
          <a:sy n="51" d="100"/>
        </p:scale>
        <p:origin x="2694" y="3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7A382B7D-C49D-4A71-807E-2F43C648CD3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235239C2-C076-49B8-99A6-F8CEA981DF4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AC3776E-84FE-4DE5-B9CC-6C037255D337}" type="datetimeFigureOut">
              <a:rPr kumimoji="1" lang="ja-JP" altLang="en-US" smtClean="0"/>
              <a:t>2023/5/16</a:t>
            </a:fld>
            <a:endParaRPr kumimoji="1" lang="ja-JP" altLang="en-US"/>
          </a:p>
        </p:txBody>
      </p:sp>
      <p:sp>
        <p:nvSpPr>
          <p:cNvPr id="4" name="フッター プレースホルダー 3">
            <a:extLst>
              <a:ext uri="{FF2B5EF4-FFF2-40B4-BE49-F238E27FC236}">
                <a16:creationId xmlns:a16="http://schemas.microsoft.com/office/drawing/2014/main" id="{D11F2CD8-9D39-4CDF-B19A-DBC38B73302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E7D17C07-F6E6-4B74-8B98-A2B07F316F0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8CE562B-7EFA-43C7-891E-8B17A5EBDB48}" type="slidenum">
              <a:rPr kumimoji="1" lang="ja-JP" altLang="en-US" smtClean="0"/>
              <a:t>‹#›</a:t>
            </a:fld>
            <a:endParaRPr kumimoji="1" lang="ja-JP" altLang="en-US"/>
          </a:p>
        </p:txBody>
      </p:sp>
    </p:spTree>
    <p:extLst>
      <p:ext uri="{BB962C8B-B14F-4D97-AF65-F5344CB8AC3E}">
        <p14:creationId xmlns:p14="http://schemas.microsoft.com/office/powerpoint/2010/main" val="23497420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504D60-04A7-4FD1-A50C-0611B71A0DF0}" type="datetimeFigureOut">
              <a:rPr kumimoji="1" lang="ja-JP" altLang="en-US" smtClean="0"/>
              <a:t>2023/5/16</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461DE7-94E4-4B6C-893E-B16DAA432C04}" type="slidenum">
              <a:rPr kumimoji="1" lang="ja-JP" altLang="en-US" smtClean="0"/>
              <a:t>‹#›</a:t>
            </a:fld>
            <a:endParaRPr kumimoji="1" lang="ja-JP" altLang="en-US"/>
          </a:p>
        </p:txBody>
      </p:sp>
    </p:spTree>
    <p:extLst>
      <p:ext uri="{BB962C8B-B14F-4D97-AF65-F5344CB8AC3E}">
        <p14:creationId xmlns:p14="http://schemas.microsoft.com/office/powerpoint/2010/main" val="12395777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4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&lt;month year&gt;</a:t>
            </a:r>
            <a:endParaRPr kumimoji="0" sz="1400" b="1"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&lt;author&gt;, &lt;company&gt;</a:t>
            </a:r>
            <a:endParaRPr kumimoji="0" sz="1200" b="0"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Page </a:t>
            </a:r>
            <a:fld id="{00000000-1234-1234-1234-123412341234}" type="slidenum">
              <a:rPr kumimoji="0" lang="en-US" sz="1200" b="0" i="0" u="none" strike="noStrike" kern="0" cap="none" spc="0" normalizeH="0" baseline="0" noProof="0">
                <a:ln>
                  <a:noFill/>
                </a:ln>
                <a:solidFill>
                  <a:srgbClr val="000000"/>
                </a:solidFill>
                <a:effectLst/>
                <a:uLnTx/>
                <a:uFillTx/>
                <a:latin typeface="Times New Roman"/>
                <a:ea typeface="Times New Roman"/>
                <a:cs typeface="Times New Roman"/>
                <a:sym typeface="Times New Roman"/>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a:t>
            </a:fld>
            <a:endParaRPr kumimoji="0"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4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&lt;doc.: IEEE 802.15-doc&gt;</a:t>
            </a:r>
            <a:endParaRPr kumimoji="0" sz="1400" b="1"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2461DE7-94E4-4B6C-893E-B16DAA432C04}" type="slidenum">
              <a:rPr kumimoji="1" lang="ja-JP" altLang="en-US" smtClean="0"/>
              <a:t>2</a:t>
            </a:fld>
            <a:endParaRPr kumimoji="1" lang="ja-JP" altLang="en-US"/>
          </a:p>
        </p:txBody>
      </p:sp>
    </p:spTree>
    <p:extLst>
      <p:ext uri="{BB962C8B-B14F-4D97-AF65-F5344CB8AC3E}">
        <p14:creationId xmlns:p14="http://schemas.microsoft.com/office/powerpoint/2010/main" val="30669188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panose="020B0604020202020204" pitchFamily="34" charset="0"/>
              <a:buNone/>
            </a:pPr>
            <a:endParaRPr kumimoji="1" lang="ja-JP" altLang="en-US" dirty="0"/>
          </a:p>
        </p:txBody>
      </p:sp>
      <p:sp>
        <p:nvSpPr>
          <p:cNvPr id="4" name="スライド番号プレースホルダー 3"/>
          <p:cNvSpPr>
            <a:spLocks noGrp="1"/>
          </p:cNvSpPr>
          <p:nvPr>
            <p:ph type="sldNum" sz="quarter" idx="5"/>
          </p:nvPr>
        </p:nvSpPr>
        <p:spPr/>
        <p:txBody>
          <a:bodyPr/>
          <a:lstStyle/>
          <a:p>
            <a:fld id="{82461DE7-94E4-4B6C-893E-B16DAA432C04}" type="slidenum">
              <a:rPr kumimoji="1" lang="ja-JP" altLang="en-US" smtClean="0"/>
              <a:t>4</a:t>
            </a:fld>
            <a:endParaRPr kumimoji="1" lang="ja-JP" altLang="en-US"/>
          </a:p>
        </p:txBody>
      </p:sp>
    </p:spTree>
    <p:extLst>
      <p:ext uri="{BB962C8B-B14F-4D97-AF65-F5344CB8AC3E}">
        <p14:creationId xmlns:p14="http://schemas.microsoft.com/office/powerpoint/2010/main" val="1423468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panose="020B0604020202020204" pitchFamily="34" charset="0"/>
              <a:buChar char="•"/>
            </a:pPr>
            <a:r>
              <a:rPr kumimoji="1" lang="en-US" altLang="ja-JP" dirty="0"/>
              <a:t>N=54 shortened Reed-Solomon codes has 324 bits code length (m=6, 54*6=324)</a:t>
            </a:r>
          </a:p>
          <a:p>
            <a:pPr marL="171450" indent="-171450">
              <a:buFont typeface="Arial" panose="020B0604020202020204" pitchFamily="34" charset="0"/>
              <a:buChar char="•"/>
            </a:pPr>
            <a:r>
              <a:rPr kumimoji="1" lang="en-US" altLang="ja-JP" dirty="0"/>
              <a:t>Hence, this code length matches the information bit length of 15.4ab LDPC codes in multiples </a:t>
            </a:r>
            <a:endParaRPr kumimoji="1" lang="ja-JP" altLang="en-US" dirty="0"/>
          </a:p>
        </p:txBody>
      </p:sp>
      <p:sp>
        <p:nvSpPr>
          <p:cNvPr id="4" name="スライド番号プレースホルダー 3"/>
          <p:cNvSpPr>
            <a:spLocks noGrp="1"/>
          </p:cNvSpPr>
          <p:nvPr>
            <p:ph type="sldNum" sz="quarter" idx="5"/>
          </p:nvPr>
        </p:nvSpPr>
        <p:spPr/>
        <p:txBody>
          <a:bodyPr/>
          <a:lstStyle/>
          <a:p>
            <a:fld id="{82461DE7-94E4-4B6C-893E-B16DAA432C04}" type="slidenum">
              <a:rPr kumimoji="1" lang="ja-JP" altLang="en-US" smtClean="0"/>
              <a:t>7</a:t>
            </a:fld>
            <a:endParaRPr kumimoji="1" lang="ja-JP" altLang="en-US"/>
          </a:p>
        </p:txBody>
      </p:sp>
    </p:spTree>
    <p:extLst>
      <p:ext uri="{BB962C8B-B14F-4D97-AF65-F5344CB8AC3E}">
        <p14:creationId xmlns:p14="http://schemas.microsoft.com/office/powerpoint/2010/main" val="3289175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0" name="TextBox 9"/>
          <p:cNvSpPr txBox="1"/>
          <p:nvPr/>
        </p:nvSpPr>
        <p:spPr>
          <a:xfrm>
            <a:off x="3944540" y="228600"/>
            <a:ext cx="4932761" cy="307777"/>
          </a:xfrm>
          <a:prstGeom prst="rect">
            <a:avLst/>
          </a:prstGeom>
          <a:solidFill>
            <a:schemeClr val="bg1"/>
          </a:solidFill>
        </p:spPr>
        <p:txBody>
          <a:bodyPr wrap="none">
            <a:spAutoFit/>
          </a:bodyPr>
          <a:lstStyle/>
          <a:p>
            <a:pPr marL="1828800" marR="0" lvl="4" indent="0" algn="r" rtl="0">
              <a:spcBef>
                <a:spcPts val="0"/>
              </a:spcBef>
              <a:spcAft>
                <a:spcPts val="0"/>
              </a:spcAft>
              <a:buNone/>
            </a:pPr>
            <a:r>
              <a:rPr lang="en-US" altLang="ja-JP" sz="1400" b="1" i="0" u="none" strike="noStrike" cap="none" dirty="0">
                <a:solidFill>
                  <a:schemeClr val="tx1"/>
                </a:solidFill>
                <a:latin typeface="Times New Roman"/>
                <a:ea typeface="Times New Roman"/>
                <a:cs typeface="Times New Roman"/>
                <a:sym typeface="Times New Roman"/>
              </a:rPr>
              <a:t>Doc: IEEE P802. 15-23-0244-00-06ma</a:t>
            </a:r>
          </a:p>
        </p:txBody>
      </p:sp>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13" name="Rectangle 12"/>
          <p:cNvSpPr>
            <a:spLocks noGrp="1" noChangeArrowheads="1"/>
          </p:cNvSpPr>
          <p:nvPr>
            <p:ph type="sldNum" sz="quarter" idx="12"/>
          </p:nvPr>
        </p:nvSpPr>
        <p:spPr>
          <a:xfrm>
            <a:off x="4342399" y="6475413"/>
            <a:ext cx="535403" cy="184666"/>
          </a:xfrm>
        </p:spPr>
        <p:txBody>
          <a:bodyPr/>
          <a:lstStyle>
            <a:lvl1pPr>
              <a:defRPr sz="1200">
                <a:latin typeface="+mj-lt"/>
              </a:defRPr>
            </a:lvl1pPr>
          </a:lstStyle>
          <a:p>
            <a:pPr>
              <a:defRPr/>
            </a:pPr>
            <a:r>
              <a:rPr lang="en-US" dirty="0">
                <a:solidFill>
                  <a:srgbClr val="000000"/>
                </a:solidFill>
              </a:rPr>
              <a:t>Slide </a:t>
            </a:r>
            <a:fld id="{BF29BC87-BF55-421B-B54D-29C11A5C93C2}" type="slidenum">
              <a:rPr lang="en-US" smtClean="0">
                <a:solidFill>
                  <a:srgbClr val="000000"/>
                </a:solidFill>
              </a:rPr>
              <a:pPr>
                <a:defRPr/>
              </a:pPr>
              <a:t>‹#›</a:t>
            </a:fld>
            <a:endParaRPr lang="en-US" dirty="0">
              <a:solidFill>
                <a:srgbClr val="000000"/>
              </a:solidFill>
            </a:endParaRPr>
          </a:p>
        </p:txBody>
      </p:sp>
      <p:sp>
        <p:nvSpPr>
          <p:cNvPr id="15" name="Rectangle 4">
            <a:extLst>
              <a:ext uri="{FF2B5EF4-FFF2-40B4-BE49-F238E27FC236}">
                <a16:creationId xmlns:a16="http://schemas.microsoft.com/office/drawing/2014/main" id="{633D371D-6596-4050-8217-C96AA1A60217}"/>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May 2023</a:t>
            </a:r>
          </a:p>
        </p:txBody>
      </p:sp>
      <p:sp>
        <p:nvSpPr>
          <p:cNvPr id="16" name="フッター プレースホルダー 4">
            <a:extLst>
              <a:ext uri="{FF2B5EF4-FFF2-40B4-BE49-F238E27FC236}">
                <a16:creationId xmlns:a16="http://schemas.microsoft.com/office/drawing/2014/main" id="{71F44B61-1F50-4509-AD5A-602D9646B4C6}"/>
              </a:ext>
            </a:extLst>
          </p:cNvPr>
          <p:cNvSpPr>
            <a:spLocks noGrp="1"/>
          </p:cNvSpPr>
          <p:nvPr>
            <p:ph type="ftr" sz="quarter" idx="3"/>
          </p:nvPr>
        </p:nvSpPr>
        <p:spPr>
          <a:xfrm>
            <a:off x="5364088" y="6453336"/>
            <a:ext cx="3744416" cy="553998"/>
          </a:xfrm>
          <a:prstGeom prst="rect">
            <a:avLst/>
          </a:prstGeom>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26533305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Rectangle 11"/>
          <p:cNvSpPr>
            <a:spLocks noGrp="1" noChangeArrowheads="1"/>
          </p:cNvSpPr>
          <p:nvPr>
            <p:ph type="sldNum" sz="quarter" idx="12"/>
          </p:nvPr>
        </p:nvSpPr>
        <p:spPr>
          <a:xfrm>
            <a:off x="4342399" y="6475413"/>
            <a:ext cx="535403" cy="184666"/>
          </a:xfrm>
        </p:spPr>
        <p:txBody>
          <a:bodyPr/>
          <a:lstStyle>
            <a:lvl1pPr>
              <a:defRPr sz="1200">
                <a:latin typeface="+mj-lt"/>
              </a:defRPr>
            </a:lvl1pPr>
          </a:lstStyle>
          <a:p>
            <a:pPr>
              <a:defRPr/>
            </a:pPr>
            <a:r>
              <a:rPr lang="en-US" dirty="0">
                <a:solidFill>
                  <a:srgbClr val="000000"/>
                </a:solidFill>
              </a:rPr>
              <a:t>Slide </a:t>
            </a:r>
            <a:fld id="{B3B06152-741F-4076-B040-D5427CE11BFD}" type="slidenum">
              <a:rPr lang="en-US" smtClean="0">
                <a:solidFill>
                  <a:srgbClr val="000000"/>
                </a:solidFill>
              </a:rPr>
              <a:pPr>
                <a:defRPr/>
              </a:pPr>
              <a:t>‹#›</a:t>
            </a:fld>
            <a:endParaRPr lang="en-US" dirty="0">
              <a:solidFill>
                <a:srgbClr val="000000"/>
              </a:solidFill>
            </a:endParaRPr>
          </a:p>
        </p:txBody>
      </p:sp>
      <p:sp>
        <p:nvSpPr>
          <p:cNvPr id="14"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7" name="TextBox 9"/>
          <p:cNvSpPr txBox="1"/>
          <p:nvPr userDrawn="1"/>
        </p:nvSpPr>
        <p:spPr>
          <a:xfrm>
            <a:off x="3660949" y="238423"/>
            <a:ext cx="4932761" cy="307777"/>
          </a:xfrm>
          <a:prstGeom prst="rect">
            <a:avLst/>
          </a:prstGeom>
          <a:solidFill>
            <a:schemeClr val="bg1"/>
          </a:solidFill>
        </p:spPr>
        <p:txBody>
          <a:bodyPr wrap="none">
            <a:spAutoFit/>
          </a:bodyPr>
          <a:lstStyle/>
          <a:p>
            <a:pPr marL="1828800" marR="0" lvl="4" indent="0" algn="r" rtl="0">
              <a:spcBef>
                <a:spcPts val="0"/>
              </a:spcBef>
              <a:spcAft>
                <a:spcPts val="0"/>
              </a:spcAft>
              <a:buNone/>
            </a:pPr>
            <a:r>
              <a:rPr lang="en-US" altLang="ja-JP" sz="1400" b="1" i="0" u="none" strike="noStrike" cap="none" dirty="0">
                <a:solidFill>
                  <a:schemeClr val="tx1"/>
                </a:solidFill>
                <a:latin typeface="Times New Roman"/>
                <a:ea typeface="Times New Roman"/>
                <a:cs typeface="Times New Roman"/>
                <a:sym typeface="Times New Roman"/>
              </a:rPr>
              <a:t>Doc: IEEE P802. 15-23-0244-00-06ma</a:t>
            </a:r>
          </a:p>
        </p:txBody>
      </p:sp>
      <p:sp>
        <p:nvSpPr>
          <p:cNvPr id="16" name="Rectangle 4">
            <a:extLst>
              <a:ext uri="{FF2B5EF4-FFF2-40B4-BE49-F238E27FC236}">
                <a16:creationId xmlns:a16="http://schemas.microsoft.com/office/drawing/2014/main" id="{87C10E1B-3F96-40A5-ABFD-87C830D01F78}"/>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May 2023</a:t>
            </a:r>
            <a:endParaRPr kumimoji="0" lang="en-US" dirty="0">
              <a:solidFill>
                <a:srgbClr val="000000"/>
              </a:solidFill>
              <a:latin typeface="Times New Roman" pitchFamily="18" charset="0"/>
            </a:endParaRPr>
          </a:p>
        </p:txBody>
      </p:sp>
      <p:sp>
        <p:nvSpPr>
          <p:cNvPr id="19" name="フッター プレースホルダー 4">
            <a:extLst>
              <a:ext uri="{FF2B5EF4-FFF2-40B4-BE49-F238E27FC236}">
                <a16:creationId xmlns:a16="http://schemas.microsoft.com/office/drawing/2014/main" id="{6EEC89D4-7561-4EC9-8DC3-24F127260744}"/>
              </a:ext>
            </a:extLst>
          </p:cNvPr>
          <p:cNvSpPr>
            <a:spLocks noGrp="1"/>
          </p:cNvSpPr>
          <p:nvPr>
            <p:ph type="ftr" sz="quarter" idx="3"/>
          </p:nvPr>
        </p:nvSpPr>
        <p:spPr>
          <a:xfrm>
            <a:off x="5292080" y="6453336"/>
            <a:ext cx="3672408" cy="553998"/>
          </a:xfrm>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1137733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xfrm>
            <a:off x="4342399" y="6475413"/>
            <a:ext cx="535403" cy="184666"/>
          </a:xfrm>
          <a:ln/>
        </p:spPr>
        <p:txBody>
          <a:bodyPr/>
          <a:lstStyle>
            <a:lvl1pPr>
              <a:defRPr sz="1200">
                <a:latin typeface="+mj-lt"/>
              </a:defRPr>
            </a:lvl1pPr>
          </a:lstStyle>
          <a:p>
            <a:pPr>
              <a:defRPr/>
            </a:pPr>
            <a:r>
              <a:rPr lang="en-US" dirty="0">
                <a:solidFill>
                  <a:srgbClr val="000000"/>
                </a:solidFill>
              </a:rPr>
              <a:t>Slide </a:t>
            </a:r>
            <a:fld id="{088E86A2-24BB-437A-8099-76D2C87A4801}" type="slidenum">
              <a:rPr lang="en-US" smtClean="0">
                <a:solidFill>
                  <a:srgbClr val="000000"/>
                </a:solidFill>
              </a:rPr>
              <a:pPr>
                <a:defRPr/>
              </a:pPr>
              <a:t>‹#›</a:t>
            </a:fld>
            <a:endParaRPr lang="en-US" dirty="0">
              <a:solidFill>
                <a:srgbClr val="000000"/>
              </a:solidFill>
            </a:endParaRPr>
          </a:p>
        </p:txBody>
      </p:sp>
      <p:sp>
        <p:nvSpPr>
          <p:cNvPr id="8" name="Rectangle 4">
            <a:extLst>
              <a:ext uri="{FF2B5EF4-FFF2-40B4-BE49-F238E27FC236}">
                <a16:creationId xmlns:a16="http://schemas.microsoft.com/office/drawing/2014/main" id="{1207BCD2-703E-4A6E-93A4-8F1C4BE4F96B}"/>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May 2023</a:t>
            </a:r>
          </a:p>
        </p:txBody>
      </p:sp>
      <p:sp>
        <p:nvSpPr>
          <p:cNvPr id="9" name="フッター プレースホルダー 4">
            <a:extLst>
              <a:ext uri="{FF2B5EF4-FFF2-40B4-BE49-F238E27FC236}">
                <a16:creationId xmlns:a16="http://schemas.microsoft.com/office/drawing/2014/main" id="{7F905874-7CF5-4107-A30B-0CD039618D00}"/>
              </a:ext>
            </a:extLst>
          </p:cNvPr>
          <p:cNvSpPr>
            <a:spLocks noGrp="1"/>
          </p:cNvSpPr>
          <p:nvPr>
            <p:ph type="ftr" sz="quarter" idx="3"/>
          </p:nvPr>
        </p:nvSpPr>
        <p:spPr>
          <a:xfrm>
            <a:off x="5364088" y="6453336"/>
            <a:ext cx="3744416" cy="553998"/>
          </a:xfrm>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3604684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xfrm>
            <a:off x="4342399" y="6475413"/>
            <a:ext cx="535403" cy="184666"/>
          </a:xfrm>
          <a:ln/>
        </p:spPr>
        <p:txBody>
          <a:bodyPr/>
          <a:lstStyle>
            <a:lvl1pPr>
              <a:defRPr sz="1200">
                <a:latin typeface="+mj-lt"/>
              </a:defRPr>
            </a:lvl1pPr>
          </a:lstStyle>
          <a:p>
            <a:pPr>
              <a:defRPr/>
            </a:pPr>
            <a:r>
              <a:rPr lang="en-US">
                <a:solidFill>
                  <a:srgbClr val="000000"/>
                </a:solidFill>
              </a:rPr>
              <a:t>Slide </a:t>
            </a:r>
            <a:fld id="{C65D8D74-25E4-4A14-9B13-1C1CBE0663D9}" type="slidenum">
              <a:rPr lang="en-US" smtClean="0">
                <a:solidFill>
                  <a:srgbClr val="000000"/>
                </a:solidFill>
              </a:rPr>
              <a:pPr>
                <a:defRPr/>
              </a:pPr>
              <a:t>‹#›</a:t>
            </a:fld>
            <a:endParaRPr lang="en-US" dirty="0">
              <a:solidFill>
                <a:srgbClr val="000000"/>
              </a:solidFill>
              <a:latin typeface="+mj-lt"/>
            </a:endParaRPr>
          </a:p>
        </p:txBody>
      </p:sp>
      <p:sp>
        <p:nvSpPr>
          <p:cNvPr id="5" name="タイトル 4"/>
          <p:cNvSpPr>
            <a:spLocks noGrp="1"/>
          </p:cNvSpPr>
          <p:nvPr>
            <p:ph type="title"/>
          </p:nvPr>
        </p:nvSpPr>
        <p:spPr/>
        <p:txBody>
          <a:bodyPr/>
          <a:lstStyle/>
          <a:p>
            <a:r>
              <a:rPr kumimoji="1" lang="ja-JP" altLang="en-US"/>
              <a:t>マスタ タイトルの書式設定</a:t>
            </a:r>
          </a:p>
        </p:txBody>
      </p:sp>
      <p:sp>
        <p:nvSpPr>
          <p:cNvPr id="8" name="Rectangle 4">
            <a:extLst>
              <a:ext uri="{FF2B5EF4-FFF2-40B4-BE49-F238E27FC236}">
                <a16:creationId xmlns:a16="http://schemas.microsoft.com/office/drawing/2014/main" id="{8B7B025E-5AD3-4FC8-8538-2264AD38BF1A}"/>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May 2023</a:t>
            </a:r>
          </a:p>
        </p:txBody>
      </p:sp>
      <p:sp>
        <p:nvSpPr>
          <p:cNvPr id="9" name="フッター プレースホルダー 4">
            <a:extLst>
              <a:ext uri="{FF2B5EF4-FFF2-40B4-BE49-F238E27FC236}">
                <a16:creationId xmlns:a16="http://schemas.microsoft.com/office/drawing/2014/main" id="{674B2FA7-A919-49FF-9D77-45873A0BBCFE}"/>
              </a:ext>
            </a:extLst>
          </p:cNvPr>
          <p:cNvSpPr>
            <a:spLocks noGrp="1"/>
          </p:cNvSpPr>
          <p:nvPr>
            <p:ph type="ftr" sz="quarter" idx="3"/>
          </p:nvPr>
        </p:nvSpPr>
        <p:spPr>
          <a:xfrm>
            <a:off x="5220072" y="6453336"/>
            <a:ext cx="3744416" cy="553998"/>
          </a:xfrm>
        </p:spPr>
        <p:txBody>
          <a:bodyPr/>
          <a:lstStyle>
            <a:lvl1pPr>
              <a:defRPr>
                <a:latin typeface="+mj-lt"/>
              </a:defRPr>
            </a:lvl1p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4096783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4342399" y="6475413"/>
            <a:ext cx="535403" cy="184666"/>
          </a:xfrm>
        </p:spPr>
        <p:txBody>
          <a:bodyPr/>
          <a:lstStyle>
            <a:lvl1pPr>
              <a:defRPr sz="1200" smtClean="0">
                <a:latin typeface="+mj-lt"/>
              </a:defRPr>
            </a:lvl1pPr>
          </a:lstStyle>
          <a:p>
            <a:pPr>
              <a:defRPr/>
            </a:pPr>
            <a:r>
              <a:rPr lang="en-US" dirty="0">
                <a:solidFill>
                  <a:srgbClr val="000000"/>
                </a:solidFill>
              </a:rPr>
              <a:t>Slide </a:t>
            </a:r>
            <a:fld id="{656268D0-4611-45F7-BF6F-449ED53C6C0E}" type="slidenum">
              <a:rPr lang="en-US" smtClean="0">
                <a:solidFill>
                  <a:srgbClr val="000000"/>
                </a:solidFill>
              </a:rPr>
              <a:pPr>
                <a:defRPr/>
              </a:pPr>
              <a:t>‹#›</a:t>
            </a:fld>
            <a:endParaRPr lang="en-US" dirty="0">
              <a:solidFill>
                <a:srgbClr val="000000"/>
              </a:solidFill>
            </a:endParaRPr>
          </a:p>
        </p:txBody>
      </p:sp>
      <p:sp>
        <p:nvSpPr>
          <p:cNvPr id="9" name="Rectangle 4">
            <a:extLst>
              <a:ext uri="{FF2B5EF4-FFF2-40B4-BE49-F238E27FC236}">
                <a16:creationId xmlns:a16="http://schemas.microsoft.com/office/drawing/2014/main" id="{E2EFD6D0-629F-49B8-A4AD-9D561B411206}"/>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May 2023</a:t>
            </a:r>
          </a:p>
        </p:txBody>
      </p:sp>
      <p:sp>
        <p:nvSpPr>
          <p:cNvPr id="10" name="フッター プレースホルダー 4">
            <a:extLst>
              <a:ext uri="{FF2B5EF4-FFF2-40B4-BE49-F238E27FC236}">
                <a16:creationId xmlns:a16="http://schemas.microsoft.com/office/drawing/2014/main" id="{69791D2B-B802-4BBF-8768-58B658871AF6}"/>
              </a:ext>
            </a:extLst>
          </p:cNvPr>
          <p:cNvSpPr>
            <a:spLocks noGrp="1"/>
          </p:cNvSpPr>
          <p:nvPr>
            <p:ph type="ftr" sz="quarter" idx="3"/>
          </p:nvPr>
        </p:nvSpPr>
        <p:spPr>
          <a:xfrm>
            <a:off x="5220072" y="6475413"/>
            <a:ext cx="3816424" cy="553998"/>
          </a:xfrm>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3782643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10" name="Rectangle 6"/>
          <p:cNvSpPr txBox="1">
            <a:spLocks noChangeArrowheads="1"/>
          </p:cNvSpPr>
          <p:nvPr userDrawn="1"/>
        </p:nvSpPr>
        <p:spPr bwMode="auto">
          <a:xfrm>
            <a:off x="4346575" y="6523038"/>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a:lvl1pPr>
          </a:lstStyle>
          <a:p>
            <a:pPr algn="ctr" eaLnBrk="0" fontAlgn="base" hangingPunct="0">
              <a:spcBef>
                <a:spcPct val="0"/>
              </a:spcBef>
              <a:spcAft>
                <a:spcPct val="0"/>
              </a:spcAft>
              <a:defRPr/>
            </a:pPr>
            <a:r>
              <a:rPr kumimoji="0" lang="en-US" sz="1200">
                <a:solidFill>
                  <a:srgbClr val="000000"/>
                </a:solidFill>
                <a:latin typeface="Times New Roman" pitchFamily="18" charset="0"/>
              </a:rPr>
              <a:t>Slide </a:t>
            </a:r>
            <a:fld id="{1DD008D0-DE3E-462A-80B6-DB0642E9FE13}" type="slidenum">
              <a:rPr kumimoji="0" lang="en-US" sz="1200" smtClean="0">
                <a:solidFill>
                  <a:srgbClr val="000000"/>
                </a:solidFill>
                <a:latin typeface="Times New Roman" pitchFamily="18" charset="0"/>
              </a:rPr>
              <a:pPr algn="ctr" eaLnBrk="0" fontAlgn="base" hangingPunct="0">
                <a:spcBef>
                  <a:spcPct val="0"/>
                </a:spcBef>
                <a:spcAft>
                  <a:spcPct val="0"/>
                </a:spcAft>
                <a:defRPr/>
              </a:pPr>
              <a:t>‹#›</a:t>
            </a:fld>
            <a:endParaRPr kumimoji="0" lang="en-US" sz="1200">
              <a:solidFill>
                <a:srgbClr val="000000"/>
              </a:solidFill>
              <a:latin typeface="Times New Roman" pitchFamily="18" charset="0"/>
            </a:endParaRPr>
          </a:p>
        </p:txBody>
      </p:sp>
      <p:sp>
        <p:nvSpPr>
          <p:cNvPr id="12" name="Rectangle 4">
            <a:extLst>
              <a:ext uri="{FF2B5EF4-FFF2-40B4-BE49-F238E27FC236}">
                <a16:creationId xmlns:a16="http://schemas.microsoft.com/office/drawing/2014/main" id="{93B56D90-56C2-4AD6-B7BD-35BF74619B20}"/>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May 2023</a:t>
            </a:r>
          </a:p>
        </p:txBody>
      </p:sp>
      <p:sp>
        <p:nvSpPr>
          <p:cNvPr id="13" name="フッター プレースホルダー 4">
            <a:extLst>
              <a:ext uri="{FF2B5EF4-FFF2-40B4-BE49-F238E27FC236}">
                <a16:creationId xmlns:a16="http://schemas.microsoft.com/office/drawing/2014/main" id="{DF678EBD-A0F2-4B31-A1B2-D54083317BE7}"/>
              </a:ext>
            </a:extLst>
          </p:cNvPr>
          <p:cNvSpPr>
            <a:spLocks noGrp="1"/>
          </p:cNvSpPr>
          <p:nvPr>
            <p:ph type="ftr" sz="quarter" idx="3"/>
          </p:nvPr>
        </p:nvSpPr>
        <p:spPr>
          <a:xfrm>
            <a:off x="5364088" y="6428601"/>
            <a:ext cx="3672408" cy="553998"/>
          </a:xfrm>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504504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userDrawn="1">
  <p:cSld name="1_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3568" y="332656"/>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pPr fontAlgn="base">
              <a:spcBef>
                <a:spcPct val="0"/>
              </a:spcBef>
              <a:spcAft>
                <a:spcPct val="0"/>
              </a:spcAft>
            </a:pPr>
            <a:r>
              <a:rPr kumimoji="0" lang="en-US" altLang="ja-JP" dirty="0">
                <a:solidFill>
                  <a:srgbClr val="000000"/>
                </a:solidFill>
                <a:latin typeface="Times New Roman" pitchFamily="18" charset="0"/>
              </a:rPr>
              <a:t>January2023</a:t>
            </a:r>
          </a:p>
        </p:txBody>
      </p:sp>
      <p:sp>
        <p:nvSpPr>
          <p:cNvPr id="24" name="Google Shape;24;p2"/>
          <p:cNvSpPr txBox="1">
            <a:spLocks noGrp="1"/>
          </p:cNvSpPr>
          <p:nvPr>
            <p:ph type="ftr" idx="11"/>
          </p:nvPr>
        </p:nvSpPr>
        <p:spPr>
          <a:xfrm>
            <a:off x="4821382" y="6468868"/>
            <a:ext cx="4322618"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59883670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May 2023</a:t>
            </a:r>
            <a:endParaRPr kumimoji="0" lang="en-US" dirty="0">
              <a:solidFill>
                <a:srgbClr val="000000"/>
              </a:solidFill>
              <a:latin typeface="Times New Roman" pitchFamily="18" charset="0"/>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fontAlgn="base">
              <a:spcBef>
                <a:spcPct val="0"/>
              </a:spcBef>
              <a:spcAft>
                <a:spcPct val="0"/>
              </a:spcAft>
              <a:defRPr/>
            </a:pPr>
            <a:r>
              <a:rPr kumimoji="0" lang="en-US" sz="1200">
                <a:solidFill>
                  <a:srgbClr val="000000"/>
                </a:solidFill>
                <a:latin typeface="Times New Roman" pitchFamily="18" charset="0"/>
              </a:rPr>
              <a:t>Slide </a:t>
            </a:r>
            <a:fld id="{4EBBADF4-F1EE-4625-B56B-3F43C0FFBEC0}" type="slidenum">
              <a:rPr kumimoji="0" lang="en-US" sz="1200">
                <a:solidFill>
                  <a:srgbClr val="000000"/>
                </a:solidFill>
                <a:latin typeface="Times New Roman" pitchFamily="18" charset="0"/>
              </a:rPr>
              <a:pPr fontAlgn="base">
                <a:spcBef>
                  <a:spcPct val="0"/>
                </a:spcBef>
                <a:spcAft>
                  <a:spcPct val="0"/>
                </a:spcAft>
                <a:defRPr/>
              </a:pPr>
              <a:t>‹#›</a:t>
            </a:fld>
            <a:endParaRPr kumimoji="0" lang="en-US" sz="1200">
              <a:solidFill>
                <a:srgbClr val="000000"/>
              </a:solidFill>
              <a:latin typeface="Times New Roman" pitchFamily="18"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dirty="0">
              <a:solidFill>
                <a:srgbClr val="000000"/>
              </a:solidFill>
              <a:latin typeface="Times New Roman" pitchFamily="18" charset="0"/>
            </a:endParaRPr>
          </a:p>
        </p:txBody>
      </p:sp>
      <p:sp>
        <p:nvSpPr>
          <p:cNvPr id="11" name="TextBox 10"/>
          <p:cNvSpPr txBox="1"/>
          <p:nvPr/>
        </p:nvSpPr>
        <p:spPr>
          <a:xfrm>
            <a:off x="3845153" y="228600"/>
            <a:ext cx="4932762" cy="307777"/>
          </a:xfrm>
          <a:prstGeom prst="rect">
            <a:avLst/>
          </a:prstGeom>
          <a:solidFill>
            <a:schemeClr val="bg1"/>
          </a:solidFill>
        </p:spPr>
        <p:txBody>
          <a:bodyPr wrap="none">
            <a:spAutoFit/>
          </a:bodyPr>
          <a:lstStyle/>
          <a:p>
            <a:pPr marL="1828800" marR="0" lvl="4" indent="0" algn="r" rtl="0">
              <a:spcBef>
                <a:spcPts val="0"/>
              </a:spcBef>
              <a:spcAft>
                <a:spcPts val="0"/>
              </a:spcAft>
              <a:buNone/>
            </a:pPr>
            <a:r>
              <a:rPr lang="en-US" altLang="ja-JP" sz="1400" b="1" i="0" u="none" strike="noStrike" cap="none" dirty="0">
                <a:solidFill>
                  <a:schemeClr val="tx1"/>
                </a:solidFill>
                <a:latin typeface="Times New Roman"/>
                <a:ea typeface="Times New Roman"/>
                <a:cs typeface="Times New Roman"/>
                <a:sym typeface="Times New Roman"/>
              </a:rPr>
              <a:t>Doc: IEEE P802. 15-23-0244-00-06ma</a:t>
            </a:r>
          </a:p>
        </p:txBody>
      </p:sp>
      <p:sp>
        <p:nvSpPr>
          <p:cNvPr id="12" name="フッター プレースホルダー 4">
            <a:extLst>
              <a:ext uri="{FF2B5EF4-FFF2-40B4-BE49-F238E27FC236}">
                <a16:creationId xmlns:a16="http://schemas.microsoft.com/office/drawing/2014/main" id="{8CA3CC44-0506-41FF-864D-018BBDEFE166}"/>
              </a:ext>
            </a:extLst>
          </p:cNvPr>
          <p:cNvSpPr>
            <a:spLocks noGrp="1"/>
          </p:cNvSpPr>
          <p:nvPr>
            <p:ph type="ftr" sz="quarter" idx="3"/>
          </p:nvPr>
        </p:nvSpPr>
        <p:spPr>
          <a:xfrm>
            <a:off x="5508104" y="6453336"/>
            <a:ext cx="3635896" cy="553998"/>
          </a:xfrm>
          <a:prstGeom prst="rect">
            <a:avLst/>
          </a:prstGeom>
        </p:spPr>
        <p:txBody>
          <a:bodyPr/>
          <a:lstStyle>
            <a:lvl1pPr>
              <a:defRPr>
                <a:latin typeface="+mj-lt"/>
              </a:defRPr>
            </a:lvl1pPr>
          </a:lstStyle>
          <a:p>
            <a:r>
              <a:rPr lang="en-US" sz="1200" dirty="0" err="1">
                <a:solidFill>
                  <a:srgbClr val="000000"/>
                </a:solidFill>
              </a:rPr>
              <a:t>K.Takabayashi</a:t>
            </a:r>
            <a:r>
              <a:rPr lang="en-US" sz="1200" dirty="0">
                <a:solidFill>
                  <a:srgbClr val="000000"/>
                </a:solidFill>
              </a:rPr>
              <a:t> (Toyo Univ.), </a:t>
            </a:r>
            <a:r>
              <a:rPr lang="en-US" sz="1200" dirty="0" err="1">
                <a:solidFill>
                  <a:srgbClr val="000000"/>
                </a:solidFill>
              </a:rPr>
              <a:t>R.Kohno</a:t>
            </a:r>
            <a:r>
              <a:rPr lang="en-US" sz="1200" dirty="0">
                <a:solidFill>
                  <a:srgbClr val="000000"/>
                </a:solidFill>
              </a:rPr>
              <a:t> (YNU/YRP-IAI)</a:t>
            </a:r>
          </a:p>
        </p:txBody>
      </p:sp>
    </p:spTree>
    <p:extLst>
      <p:ext uri="{BB962C8B-B14F-4D97-AF65-F5344CB8AC3E}">
        <p14:creationId xmlns:p14="http://schemas.microsoft.com/office/powerpoint/2010/main" val="34152483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7" name="Google Shape;177;p25"/>
          <p:cNvSpPr/>
          <p:nvPr/>
        </p:nvSpPr>
        <p:spPr>
          <a:xfrm>
            <a:off x="0" y="260648"/>
            <a:ext cx="9252520" cy="4770438"/>
          </a:xfrm>
          <a:prstGeom prst="rect">
            <a:avLst/>
          </a:prstGeom>
          <a:noFill/>
          <a:ln>
            <a:noFill/>
          </a:ln>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Times New Roman"/>
              <a:buNone/>
              <a:tabLst/>
              <a:defRPr/>
            </a:pPr>
            <a:endParaRPr kumimoji="0" lang="en-US" sz="1800" b="1" i="0" u="sng"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ctr"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800" b="1" i="0" u="sng"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Project: IEEE P802.15 Working Group for Wireless Specialty Networks</a:t>
            </a:r>
            <a:endParaRPr kumimoji="0"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Submission Title:</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Concept of channel coding for 15.6ma</a:t>
            </a:r>
            <a:endParaRPr kumimoji="0" sz="15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Date Submitted</a:t>
            </a:r>
            <a:r>
              <a:rPr kumimoji="0" lang="en-US" sz="1500" b="1" i="0" u="none" strike="noStrike" kern="0" cap="none" spc="0" normalizeH="0" baseline="0" noProof="0">
                <a:ln>
                  <a:noFill/>
                </a:ln>
                <a:solidFill>
                  <a:srgbClr val="000000"/>
                </a:solidFill>
                <a:effectLst/>
                <a:uLnTx/>
                <a:uFillTx/>
                <a:latin typeface="Times New Roman"/>
                <a:ea typeface="Times New Roman"/>
                <a:cs typeface="Times New Roman"/>
                <a:sym typeface="Times New Roman"/>
              </a:rPr>
              <a:t>:</a:t>
            </a:r>
            <a:r>
              <a:rPr kumimoji="0" lang="en-US" sz="1500" b="1" i="0" u="none" strike="noStrike" kern="0" cap="none" spc="0" normalizeH="0" baseline="0" noProof="0">
                <a:ln>
                  <a:noFill/>
                </a:ln>
                <a:effectLst/>
                <a:uLnTx/>
                <a:uFillTx/>
                <a:latin typeface="Times New Roman"/>
                <a:ea typeface="Times New Roman"/>
                <a:cs typeface="Times New Roman"/>
                <a:sym typeface="Times New Roman"/>
              </a:rPr>
              <a:t> </a:t>
            </a:r>
            <a:r>
              <a:rPr kumimoji="0" lang="en-US" sz="1500" b="0" i="0" u="none" strike="noStrike" kern="0" cap="none" spc="0" normalizeH="0" baseline="0" noProof="0">
                <a:ln>
                  <a:noFill/>
                </a:ln>
                <a:effectLst/>
                <a:uLnTx/>
                <a:uFillTx/>
                <a:latin typeface="Times New Roman"/>
                <a:ea typeface="Times New Roman"/>
                <a:cs typeface="Times New Roman"/>
                <a:sym typeface="Times New Roman"/>
              </a:rPr>
              <a:t> 17 </a:t>
            </a:r>
            <a:r>
              <a:rPr kumimoji="0" lang="en-US" sz="1500" b="0" i="0" u="none" strike="noStrike" kern="0" cap="none" spc="0" normalizeH="0" baseline="0" noProof="0" dirty="0">
                <a:ln>
                  <a:noFill/>
                </a:ln>
                <a:effectLst/>
                <a:uLnTx/>
                <a:uFillTx/>
                <a:latin typeface="Times New Roman"/>
                <a:ea typeface="Times New Roman"/>
                <a:cs typeface="Times New Roman"/>
                <a:sym typeface="Times New Roman"/>
              </a:rPr>
              <a:t>May 2023</a:t>
            </a:r>
            <a:endParaRPr kumimoji="0" sz="1500" b="0" i="0" u="none" strike="noStrike" kern="0" cap="none" spc="0" normalizeH="0" baseline="0" noProof="0" dirty="0">
              <a:ln>
                <a:noFill/>
              </a:ln>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Source:</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altLang="ko-KR" sz="1500" dirty="0">
                <a:solidFill>
                  <a:srgbClr val="000000"/>
                </a:solidFill>
                <a:latin typeface="Times New Roman" pitchFamily="18" charset="0"/>
              </a:rPr>
              <a:t>Kento Takabayashi</a:t>
            </a:r>
            <a:r>
              <a:rPr kumimoji="0" lang="en-US" altLang="ko-KR" sz="1500" baseline="30000" dirty="0">
                <a:solidFill>
                  <a:srgbClr val="000000"/>
                </a:solidFill>
                <a:latin typeface="Times New Roman" pitchFamily="18" charset="0"/>
              </a:rPr>
              <a:t>1</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altLang="ko-KR" sz="1500" dirty="0">
                <a:solidFill>
                  <a:srgbClr val="000000"/>
                </a:solidFill>
                <a:latin typeface="Times New Roman" pitchFamily="18" charset="0"/>
              </a:rPr>
              <a:t>Ryuji Kohno</a:t>
            </a:r>
            <a:r>
              <a:rPr kumimoji="0" lang="en-US" altLang="ko-KR" sz="1500" baseline="30000" dirty="0">
                <a:solidFill>
                  <a:srgbClr val="000000"/>
                </a:solidFill>
                <a:latin typeface="Times New Roman" pitchFamily="18" charset="0"/>
              </a:rPr>
              <a:t>2,3</a:t>
            </a:r>
            <a:r>
              <a:rPr kumimoji="0" lang="en-US" altLang="ko-KR" sz="1500" dirty="0">
                <a:solidFill>
                  <a:srgbClr val="000000"/>
                </a:solidFill>
                <a:latin typeface="Times New Roman" pitchFamily="18" charset="0"/>
              </a:rPr>
              <a:t> </a:t>
            </a:r>
            <a:endParaRPr kumimoji="0" sz="15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Company:</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(1) </a:t>
            </a:r>
            <a:r>
              <a:rPr kumimoji="0" lang="en-US" altLang="ko-KR" sz="1500" dirty="0">
                <a:solidFill>
                  <a:srgbClr val="000000"/>
                </a:solidFill>
                <a:latin typeface="Times New Roman" pitchFamily="18" charset="0"/>
              </a:rPr>
              <a:t>Toyo University </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(2)Yokohama National University  (3) YRP International Alliance Institute</a:t>
            </a: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Address: (1) 2</a:t>
            </a:r>
            <a:r>
              <a:rPr kumimoji="0" lang="it-IT" altLang="zh-TW" sz="1500" dirty="0">
                <a:solidFill>
                  <a:srgbClr val="000000"/>
                </a:solidFill>
                <a:latin typeface="Times New Roman" pitchFamily="18" charset="0"/>
              </a:rPr>
              <a:t>100 Kujirai, Kawagoe, Saitama, Japan 351-8585, </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(2)79-5 Tokiwadai, Hodogaya-ku, Yokohama, 240-8501 Japan,</a:t>
            </a: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(3) YRP1 </a:t>
            </a:r>
            <a:r>
              <a:rPr kumimoji="0" lang="en-US" sz="1500" b="0" i="0" u="none" strike="noStrike" kern="0" cap="none" spc="0" normalizeH="0" baseline="0" noProof="0" dirty="0" err="1">
                <a:ln>
                  <a:noFill/>
                </a:ln>
                <a:solidFill>
                  <a:srgbClr val="000000"/>
                </a:solidFill>
                <a:effectLst/>
                <a:uLnTx/>
                <a:uFillTx/>
                <a:latin typeface="Times New Roman"/>
                <a:ea typeface="Times New Roman"/>
                <a:cs typeface="Times New Roman"/>
                <a:sym typeface="Times New Roman"/>
              </a:rPr>
              <a:t>Blg</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3-4 </a:t>
            </a:r>
            <a:r>
              <a:rPr kumimoji="0" lang="en-US" sz="1500" b="0" i="0" u="none" strike="noStrike" kern="0" cap="none" spc="0" normalizeH="0" baseline="0" noProof="0" dirty="0" err="1">
                <a:ln>
                  <a:noFill/>
                </a:ln>
                <a:solidFill>
                  <a:srgbClr val="000000"/>
                </a:solidFill>
                <a:effectLst/>
                <a:uLnTx/>
                <a:uFillTx/>
                <a:latin typeface="Times New Roman"/>
                <a:ea typeface="Times New Roman"/>
                <a:cs typeface="Times New Roman"/>
                <a:sym typeface="Times New Roman"/>
              </a:rPr>
              <a:t>Hikarinooka</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Yokosuka-City, Kanagawa, 239-0847 Japan</a:t>
            </a: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Voice:[(1)</a:t>
            </a:r>
            <a:r>
              <a:rPr kumimoji="0" lang="en-US" altLang="ja-JP" sz="1500" dirty="0">
                <a:solidFill>
                  <a:srgbClr val="000000"/>
                </a:solidFill>
                <a:latin typeface="Times New Roman" pitchFamily="18" charset="0"/>
              </a:rPr>
              <a:t> +81-866-94-2104 , (2) </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+81-90-5408-0611] E-Mail:[</a:t>
            </a:r>
            <a:r>
              <a:rPr kumimoji="0" lang="en-US" altLang="ja-JP" sz="1500" dirty="0">
                <a:solidFill>
                  <a:srgbClr val="000000"/>
                </a:solidFill>
                <a:latin typeface="Times New Roman" pitchFamily="18" charset="0"/>
              </a:rPr>
              <a:t>takabayashi.kento.xp@gmail.com</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kohno@ynu.ac.jp, kohno@yrp-iai.jp]</a:t>
            </a:r>
          </a:p>
          <a:p>
            <a:pPr marL="0" marR="0" lvl="0" indent="0" algn="l" defTabSz="914400" rtl="0" eaLnBrk="1" fontAlgn="auto" latinLnBrk="0" hangingPunct="1">
              <a:lnSpc>
                <a:spcPct val="100000"/>
              </a:lnSpc>
              <a:spcBef>
                <a:spcPts val="600"/>
              </a:spcBef>
              <a:spcAft>
                <a:spcPts val="0"/>
              </a:spcAft>
              <a:buClr>
                <a:srgbClr val="000000"/>
              </a:buClr>
              <a:buSzTx/>
              <a:buFont typeface="Times New Roman"/>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Re:</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In response to call for technical contributions </a:t>
            </a:r>
            <a:endParaRPr kumimoji="0"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1200"/>
              </a:spcBef>
              <a:spcAft>
                <a:spcPts val="0"/>
              </a:spcAft>
              <a:buClr>
                <a:srgbClr val="000000"/>
              </a:buClr>
              <a:buSzTx/>
              <a:buFont typeface="Times New Roman"/>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Abstract:</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sz="1500" b="0" kern="0" dirty="0">
                <a:solidFill>
                  <a:srgbClr val="000000"/>
                </a:solidFill>
                <a:latin typeface="Times New Roman"/>
                <a:ea typeface="Times New Roman"/>
                <a:cs typeface="Times New Roman"/>
                <a:sym typeface="Times New Roman"/>
              </a:rPr>
              <a:t>The concept of error correcting codes for IEEE 802.15.6ma is provided. </a:t>
            </a:r>
            <a:r>
              <a:rPr kumimoji="0" lang="en-US" altLang="ja-JP" sz="1500" b="0" kern="0" dirty="0">
                <a:solidFill>
                  <a:srgbClr val="000000"/>
                </a:solidFill>
                <a:latin typeface="Times New Roman"/>
                <a:ea typeface="Times New Roman"/>
                <a:cs typeface="Times New Roman"/>
                <a:sym typeface="Times New Roman"/>
              </a:rPr>
              <a:t>IEEE 802.15.6ma will deal with various QoS level data</a:t>
            </a:r>
            <a:r>
              <a:rPr kumimoji="0" lang="en-US" sz="1500" b="0" kern="0" dirty="0">
                <a:solidFill>
                  <a:srgbClr val="000000"/>
                </a:solidFill>
                <a:latin typeface="Times New Roman"/>
                <a:ea typeface="Times New Roman"/>
                <a:cs typeface="Times New Roman"/>
                <a:sym typeface="Times New Roman"/>
              </a:rPr>
              <a:t>. Hence, it is required to consider an error control scheme corresponding to these QoS. We introduce the concept of applying a single error correcting code to low priority data  and an outer and an inner error correcting codes to high priority data. In addition, we also consider coexistence with IEEE 802.15.4ab.</a:t>
            </a:r>
            <a:endParaRPr kumimoji="0" sz="15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1200"/>
              </a:spcBef>
              <a:spcAft>
                <a:spcPts val="0"/>
              </a:spcAft>
              <a:buClr>
                <a:srgbClr val="000000"/>
              </a:buClr>
              <a:buSzTx/>
              <a:buFont typeface="Times New Roman"/>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Purpose:</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Material for discussion in P802.15.6a TG corresponding to comments in EC Meeting</a:t>
            </a:r>
            <a:endParaRPr kumimoji="0" sz="15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600"/>
              </a:spcBef>
              <a:spcAft>
                <a:spcPts val="0"/>
              </a:spcAft>
              <a:buClr>
                <a:srgbClr val="000000"/>
              </a:buClr>
              <a:buSzTx/>
              <a:buFont typeface="Arial"/>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Notice:</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This document has been prepared to assist the </a:t>
            </a:r>
            <a:r>
              <a:rPr kumimoji="0" lang="en-US" altLang="en-US" sz="1500" b="0" i="0" u="none" strike="noStrike" kern="0" cap="none" spc="0" normalizeH="0" baseline="0" noProof="0" dirty="0">
                <a:ln>
                  <a:noFill/>
                </a:ln>
                <a:solidFill>
                  <a:srgbClr val="000000"/>
                </a:solidFill>
                <a:effectLst/>
                <a:uLnTx/>
                <a:uFillTx/>
                <a:latin typeface="Times New Roman" panose="02020603050405020304" pitchFamily="18" charset="0"/>
                <a:cs typeface="Arial"/>
                <a:sym typeface="Arial"/>
              </a:rPr>
              <a:t>IEEE P802.15</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kumimoji="0" sz="15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5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Release:</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The contributor acknowledges and accepts that this contribution becomes the property of IEEE and may be made publicly available by </a:t>
            </a:r>
            <a:r>
              <a:rPr kumimoji="0" lang="en-US" altLang="en-US" sz="1500" b="0" i="0" u="none" strike="noStrike" kern="0" cap="none" spc="0" normalizeH="0" baseline="0" noProof="0" dirty="0">
                <a:ln>
                  <a:noFill/>
                </a:ln>
                <a:solidFill>
                  <a:srgbClr val="000000"/>
                </a:solidFill>
                <a:effectLst/>
                <a:uLnTx/>
                <a:uFillTx/>
                <a:latin typeface="Times New Roman" panose="02020603050405020304" pitchFamily="18" charset="0"/>
                <a:cs typeface="Arial"/>
                <a:sym typeface="Arial"/>
              </a:rPr>
              <a:t>P802.15</a:t>
            </a:r>
            <a:r>
              <a:rPr kumimoji="0" lang="en-US" sz="15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endParaRPr kumimoji="0" sz="1500" b="0" i="0" u="none" strike="noStrike" kern="0" cap="none" spc="0" normalizeH="0" baseline="0" noProof="0" dirty="0">
              <a:ln>
                <a:noFill/>
              </a:ln>
              <a:solidFill>
                <a:srgbClr val="000000"/>
              </a:solidFill>
              <a:effectLst/>
              <a:uLnTx/>
              <a:uFillTx/>
              <a:latin typeface="Arial"/>
              <a:cs typeface="Arial"/>
              <a:sym typeface="Arial"/>
            </a:endParaRPr>
          </a:p>
        </p:txBody>
      </p:sp>
      <p:sp>
        <p:nvSpPr>
          <p:cNvPr id="2" name="日付プレースホルダー 1">
            <a:extLst>
              <a:ext uri="{FF2B5EF4-FFF2-40B4-BE49-F238E27FC236}">
                <a16:creationId xmlns:a16="http://schemas.microsoft.com/office/drawing/2014/main" id="{61374091-3513-4360-B8E9-3B4C0BCA5549}"/>
              </a:ext>
            </a:extLst>
          </p:cNvPr>
          <p:cNvSpPr>
            <a:spLocks noGrp="1"/>
          </p:cNvSpPr>
          <p:nvPr>
            <p:ph type="dt" idx="10"/>
          </p:nvPr>
        </p:nvSpPr>
        <p:spPr>
          <a:xfrm>
            <a:off x="611560" y="332656"/>
            <a:ext cx="1600200" cy="215900"/>
          </a:xfrm>
        </p:spPr>
        <p:txBody>
          <a:bodyPr/>
          <a:lstStyle/>
          <a:p>
            <a:pPr fontAlgn="base">
              <a:spcBef>
                <a:spcPct val="0"/>
              </a:spcBef>
              <a:spcAft>
                <a:spcPct val="0"/>
              </a:spcAft>
            </a:pPr>
            <a:r>
              <a:rPr kumimoji="0" lang="en-US" altLang="ja-JP" dirty="0">
                <a:solidFill>
                  <a:srgbClr val="000000"/>
                </a:solidFill>
                <a:latin typeface="Times New Roman" pitchFamily="18" charset="0"/>
              </a:rPr>
              <a:t>May 2023</a:t>
            </a:r>
          </a:p>
        </p:txBody>
      </p:sp>
      <p:sp>
        <p:nvSpPr>
          <p:cNvPr id="4" name="スライド番号プレースホルダー 3">
            <a:extLst>
              <a:ext uri="{FF2B5EF4-FFF2-40B4-BE49-F238E27FC236}">
                <a16:creationId xmlns:a16="http://schemas.microsoft.com/office/drawing/2014/main" id="{6D6EBB5D-4858-4FF8-8362-F5288C545024}"/>
              </a:ext>
            </a:extLst>
          </p:cNvPr>
          <p:cNvSpPr>
            <a:spLocks noGrp="1"/>
          </p:cNvSpPr>
          <p:nvPr>
            <p:ph type="sldNum" idx="12"/>
          </p:nvPr>
        </p:nvSpPr>
        <p:spPr/>
        <p:txBody>
          <a:bodyPr/>
          <a:lstStyle/>
          <a:p>
            <a:pPr marL="0" lvl="0" indent="0" algn="ctr" rtl="0">
              <a:spcBef>
                <a:spcPts val="0"/>
              </a:spcBef>
              <a:spcAft>
                <a:spcPts val="0"/>
              </a:spcAft>
              <a:buNone/>
            </a:pPr>
            <a:r>
              <a:rPr lang="en-US" dirty="0"/>
              <a:t>Slide </a:t>
            </a:r>
            <a:fld id="{00000000-1234-1234-1234-123412341234}" type="slidenum">
              <a:rPr lang="en-US" smtClean="0"/>
              <a:t>1</a:t>
            </a:fld>
            <a:endParaRPr dirty="0"/>
          </a:p>
        </p:txBody>
      </p:sp>
      <p:sp>
        <p:nvSpPr>
          <p:cNvPr id="5" name="フッター プレースホルダー 4">
            <a:extLst>
              <a:ext uri="{FF2B5EF4-FFF2-40B4-BE49-F238E27FC236}">
                <a16:creationId xmlns:a16="http://schemas.microsoft.com/office/drawing/2014/main" id="{46E001B4-2785-44FF-9E9A-5D43F3A878E4}"/>
              </a:ext>
            </a:extLst>
          </p:cNvPr>
          <p:cNvSpPr>
            <a:spLocks noGrp="1"/>
          </p:cNvSpPr>
          <p:nvPr>
            <p:ph type="ftr" idx="11"/>
          </p:nvPr>
        </p:nvSpPr>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B059CA-4E28-46EC-8C4B-BF7DC347BBEA}"/>
              </a:ext>
            </a:extLst>
          </p:cNvPr>
          <p:cNvSpPr>
            <a:spLocks noGrp="1"/>
          </p:cNvSpPr>
          <p:nvPr>
            <p:ph type="ctrTitle"/>
          </p:nvPr>
        </p:nvSpPr>
        <p:spPr>
          <a:xfrm>
            <a:off x="1190837" y="1268760"/>
            <a:ext cx="6838528" cy="1470025"/>
          </a:xfrm>
        </p:spPr>
        <p:txBody>
          <a:bodyPr>
            <a:normAutofit/>
          </a:bodyPr>
          <a:lstStyle/>
          <a:p>
            <a:r>
              <a:rPr kumimoji="0" lang="en-US" altLang="ja-JP" sz="3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Concept of channel coding for IEEE 802.15.6ma</a:t>
            </a:r>
            <a:endParaRPr kumimoji="1" lang="ja-JP" altLang="en-US" dirty="0"/>
          </a:p>
        </p:txBody>
      </p:sp>
      <p:sp>
        <p:nvSpPr>
          <p:cNvPr id="3" name="字幕 2">
            <a:extLst>
              <a:ext uri="{FF2B5EF4-FFF2-40B4-BE49-F238E27FC236}">
                <a16:creationId xmlns:a16="http://schemas.microsoft.com/office/drawing/2014/main" id="{169AC742-DB54-4E5D-B13D-65186EC1240E}"/>
              </a:ext>
            </a:extLst>
          </p:cNvPr>
          <p:cNvSpPr>
            <a:spLocks noGrp="1"/>
          </p:cNvSpPr>
          <p:nvPr>
            <p:ph type="subTitle" idx="1"/>
          </p:nvPr>
        </p:nvSpPr>
        <p:spPr>
          <a:xfrm>
            <a:off x="962026" y="2924944"/>
            <a:ext cx="7296150" cy="1752600"/>
          </a:xfrm>
        </p:spPr>
        <p:txBody>
          <a:bodyPr/>
          <a:lstStyle/>
          <a:p>
            <a:r>
              <a:rPr kumimoji="1" lang="en-US" altLang="ja-JP" sz="2400" dirty="0"/>
              <a:t>May 2023,</a:t>
            </a:r>
          </a:p>
          <a:p>
            <a:r>
              <a:rPr kumimoji="1" lang="en-US" altLang="ja-JP" sz="2400" dirty="0"/>
              <a:t>Hybrid Session ,</a:t>
            </a:r>
          </a:p>
          <a:p>
            <a:r>
              <a:rPr kumimoji="1" lang="es-ES" altLang="ja-JP" sz="2400" dirty="0"/>
              <a:t>Hilton Orlando, Lake Buena Vista </a:t>
            </a:r>
            <a:r>
              <a:rPr kumimoji="1" lang="en-US" altLang="ja-JP" sz="2400" dirty="0"/>
              <a:t>Orlando, Florida </a:t>
            </a:r>
          </a:p>
          <a:p>
            <a:r>
              <a:rPr kumimoji="1" lang="en-US" altLang="ja-JP" sz="2400" dirty="0"/>
              <a:t>Kento Takabayashi</a:t>
            </a:r>
            <a:r>
              <a:rPr kumimoji="1" lang="en-US" altLang="ja-JP" sz="2400" baseline="30000" dirty="0"/>
              <a:t> (1)</a:t>
            </a:r>
            <a:r>
              <a:rPr kumimoji="1" lang="en-US" altLang="ja-JP" sz="2400" dirty="0">
                <a:sym typeface="Times New Roman"/>
              </a:rPr>
              <a:t>, Ryuji Kohno</a:t>
            </a:r>
            <a:r>
              <a:rPr kumimoji="1" lang="en-US" altLang="ja-JP" sz="2400" baseline="30000" dirty="0"/>
              <a:t>(2, 3)</a:t>
            </a:r>
          </a:p>
          <a:p>
            <a:endParaRPr kumimoji="1" lang="en-US" altLang="ja-JP" sz="2000" baseline="30000" dirty="0"/>
          </a:p>
          <a:p>
            <a:r>
              <a:rPr kumimoji="1" lang="en-US" altLang="ja-JP" sz="2000" baseline="30000" dirty="0"/>
              <a:t>(1)</a:t>
            </a:r>
            <a:r>
              <a:rPr kumimoji="1" lang="en-US" altLang="ja-JP" sz="2000" dirty="0"/>
              <a:t> Toyo University</a:t>
            </a:r>
            <a:endParaRPr kumimoji="1" lang="en-US" altLang="ja-JP" sz="2000" baseline="30000" dirty="0"/>
          </a:p>
          <a:p>
            <a:r>
              <a:rPr kumimoji="1" lang="en-US" altLang="ja-JP" sz="2000" baseline="30000" dirty="0"/>
              <a:t>(2) </a:t>
            </a:r>
            <a:r>
              <a:rPr kumimoji="1" lang="en-US" altLang="ja-JP" sz="2000" dirty="0"/>
              <a:t>Yokohama National University, </a:t>
            </a:r>
            <a:br>
              <a:rPr kumimoji="1" lang="en-US" altLang="ja-JP" sz="2000" dirty="0"/>
            </a:br>
            <a:r>
              <a:rPr kumimoji="1" lang="en-US" altLang="ja-JP" sz="2000" baseline="30000" dirty="0"/>
              <a:t>(3) </a:t>
            </a:r>
            <a:r>
              <a:rPr kumimoji="1" lang="en-US" altLang="ja-JP" sz="2000" dirty="0"/>
              <a:t>YRP-International Alliance Institute</a:t>
            </a:r>
          </a:p>
        </p:txBody>
      </p:sp>
      <p:sp>
        <p:nvSpPr>
          <p:cNvPr id="5" name="日付プレースホルダー 4">
            <a:extLst>
              <a:ext uri="{FF2B5EF4-FFF2-40B4-BE49-F238E27FC236}">
                <a16:creationId xmlns:a16="http://schemas.microsoft.com/office/drawing/2014/main" id="{A9B665EA-F07D-4188-8326-F659381AFD03}"/>
              </a:ext>
            </a:extLst>
          </p:cNvPr>
          <p:cNvSpPr>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defPPr>
              <a:defRPr lang="ja-JP"/>
            </a:defPPr>
            <a:lvl1pPr marL="0" marR="0" lvl="0" indent="0" algn="l" rtl="0" eaLnBrk="0" fontAlgn="base" hangingPunct="0">
              <a:spcBef>
                <a:spcPts val="0"/>
              </a:spcBef>
              <a:spcAft>
                <a:spcPts val="0"/>
              </a:spcAft>
              <a:buSzPts val="1400"/>
              <a:buNone/>
              <a:defRPr kumimoji="1" sz="1400" b="1" i="0" u="none" strike="noStrike" kern="1200" cap="none">
                <a:solidFill>
                  <a:schemeClr val="dk1"/>
                </a:solidFill>
                <a:latin typeface="Times New Roman"/>
                <a:ea typeface="Times New Roman"/>
                <a:cs typeface="Times New Roman"/>
                <a:sym typeface="Times New Roman"/>
              </a:defRPr>
            </a:lvl1pPr>
            <a:lvl2pPr marL="457200" marR="0" lvl="1"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2pPr>
            <a:lvl3pPr marL="914400" marR="0" lvl="2"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3pPr>
            <a:lvl4pPr marL="1371600" marR="0" lvl="3"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4pPr>
            <a:lvl5pPr marL="1828800" marR="0" lvl="4"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5pPr>
            <a:lvl6pPr marL="2286000" marR="0" lvl="5"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6pPr>
            <a:lvl7pPr marL="2743200" marR="0" lvl="6"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7pPr>
            <a:lvl8pPr marL="3200400" marR="0" lvl="7"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8pPr>
            <a:lvl9pPr marL="3657600" marR="0" lvl="8"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9pPr>
          </a:lstStyle>
          <a:p>
            <a:pPr fontAlgn="base">
              <a:spcBef>
                <a:spcPct val="0"/>
              </a:spcBef>
              <a:spcAft>
                <a:spcPct val="0"/>
              </a:spcAft>
            </a:pPr>
            <a:r>
              <a:rPr kumimoji="0" lang="en-US" altLang="ja-JP" dirty="0">
                <a:solidFill>
                  <a:srgbClr val="000000"/>
                </a:solidFill>
                <a:latin typeface="Times New Roman" pitchFamily="18" charset="0"/>
              </a:rPr>
              <a:t>May 2023</a:t>
            </a:r>
          </a:p>
        </p:txBody>
      </p:sp>
      <p:sp>
        <p:nvSpPr>
          <p:cNvPr id="4" name="スライド番号プレースホルダー 3">
            <a:extLst>
              <a:ext uri="{FF2B5EF4-FFF2-40B4-BE49-F238E27FC236}">
                <a16:creationId xmlns:a16="http://schemas.microsoft.com/office/drawing/2014/main" id="{C07F7F96-A9BC-4DA5-8F52-A51FF0FD776E}"/>
              </a:ext>
            </a:extLst>
          </p:cNvPr>
          <p:cNvSpPr>
            <a:spLocks noGrp="1"/>
          </p:cNvSpPr>
          <p:nvPr>
            <p:ph type="sldNum" idx="12"/>
          </p:nvPr>
        </p:nvSpPr>
        <p:spPr>
          <a:xfrm>
            <a:off x="4376062" y="6475413"/>
            <a:ext cx="468078" cy="184666"/>
          </a:xfrm>
        </p:spPr>
        <p:txBody>
          <a:bodyPr/>
          <a:lstStyle/>
          <a:p>
            <a:pPr marL="0" lvl="0" indent="0" algn="ctr" rtl="0">
              <a:spcBef>
                <a:spcPts val="0"/>
              </a:spcBef>
              <a:spcAft>
                <a:spcPts val="0"/>
              </a:spcAft>
              <a:buNone/>
            </a:pPr>
            <a:r>
              <a:rPr lang="en-US" altLang="ja-JP" dirty="0"/>
              <a:t>Slide 2</a:t>
            </a:r>
            <a:endParaRPr altLang="ja-JP" dirty="0"/>
          </a:p>
        </p:txBody>
      </p:sp>
      <p:sp>
        <p:nvSpPr>
          <p:cNvPr id="7" name="フッター プレースホルダー 6">
            <a:extLst>
              <a:ext uri="{FF2B5EF4-FFF2-40B4-BE49-F238E27FC236}">
                <a16:creationId xmlns:a16="http://schemas.microsoft.com/office/drawing/2014/main" id="{B00B3291-782C-430B-9E2C-11FE661A63D7}"/>
              </a:ext>
            </a:extLst>
          </p:cNvPr>
          <p:cNvSpPr>
            <a:spLocks noGrp="1"/>
          </p:cNvSpPr>
          <p:nvPr>
            <p:ph type="ftr" idx="11"/>
          </p:nvPr>
        </p:nvSpPr>
        <p:spPr>
          <a:xfrm>
            <a:off x="5004048" y="6475413"/>
            <a:ext cx="3960440" cy="121939"/>
          </a:xfrm>
          <a:prstGeom prst="rect">
            <a:avLst/>
          </a:prstGeom>
          <a:noFill/>
          <a:ln>
            <a:noFill/>
          </a:ln>
        </p:spPr>
        <p:txBody>
          <a:bodyPr spcFirstLastPara="1" wrap="square" lIns="91425" tIns="91425" rIns="91425" bIns="91425" anchor="t" anchorCtr="0">
            <a:noAutofit/>
          </a:bodyPr>
          <a:lstStyle>
            <a:defPPr>
              <a:defRPr lang="ja-JP"/>
            </a:defPPr>
            <a:lvl1pPr marL="0" marR="0" lvl="0" indent="0" algn="r"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1pPr>
            <a:lvl2pPr marL="457200" marR="0" lvl="1"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2pPr>
            <a:lvl3pPr marL="914400" marR="0" lvl="2"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3pPr>
            <a:lvl4pPr marL="1371600" marR="0" lvl="3"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4pPr>
            <a:lvl5pPr marL="1828800" marR="0" lvl="4" indent="0" algn="l" rtl="0" eaLnBrk="0" fontAlgn="base" hangingPunct="0">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5pPr>
            <a:lvl6pPr marL="2286000" marR="0" lvl="5"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6pPr>
            <a:lvl7pPr marL="2743200" marR="0" lvl="6"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7pPr>
            <a:lvl8pPr marL="3200400" marR="0" lvl="7"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8pPr>
            <a:lvl9pPr marL="3657600" marR="0" lvl="8" indent="0" algn="l" defTabSz="914400" rtl="0" eaLnBrk="1" latinLnBrk="0" hangingPunct="1">
              <a:spcBef>
                <a:spcPts val="0"/>
              </a:spcBef>
              <a:spcAft>
                <a:spcPts val="0"/>
              </a:spcAft>
              <a:buSzPts val="1400"/>
              <a:buNone/>
              <a:defRPr kumimoji="1" sz="1200" b="0" i="0" u="none" strike="noStrike" kern="1200" cap="none">
                <a:solidFill>
                  <a:schemeClr val="dk1"/>
                </a:solidFill>
                <a:latin typeface="Times New Roman"/>
                <a:ea typeface="Times New Roman"/>
                <a:cs typeface="Times New Roman"/>
                <a:sym typeface="Times New Roman"/>
              </a:defRPr>
            </a:lvl9p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Tree>
    <p:extLst>
      <p:ext uri="{BB962C8B-B14F-4D97-AF65-F5344CB8AC3E}">
        <p14:creationId xmlns:p14="http://schemas.microsoft.com/office/powerpoint/2010/main" val="3656800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29ACBFE7-6C58-4D25-BE43-CE0AA6E91DAB}"/>
              </a:ext>
            </a:extLst>
          </p:cNvPr>
          <p:cNvSpPr>
            <a:spLocks noGrp="1"/>
          </p:cNvSpPr>
          <p:nvPr>
            <p:ph type="sldNum" sz="quarter" idx="12"/>
          </p:nvPr>
        </p:nvSpPr>
        <p:spPr/>
        <p:txBody>
          <a:bodyPr/>
          <a:lstStyle/>
          <a:p>
            <a:pPr>
              <a:defRPr/>
            </a:pPr>
            <a:r>
              <a:rPr lang="en-US">
                <a:solidFill>
                  <a:srgbClr val="000000"/>
                </a:solidFill>
              </a:rPr>
              <a:t>Slide </a:t>
            </a:r>
            <a:fld id="{C65D8D74-25E4-4A14-9B13-1C1CBE0663D9}" type="slidenum">
              <a:rPr lang="en-US" smtClean="0">
                <a:solidFill>
                  <a:srgbClr val="000000"/>
                </a:solidFill>
              </a:rPr>
              <a:pPr>
                <a:defRPr/>
              </a:pPr>
              <a:t>3</a:t>
            </a:fld>
            <a:endParaRPr lang="en-US" dirty="0">
              <a:solidFill>
                <a:srgbClr val="000000"/>
              </a:solidFill>
            </a:endParaRPr>
          </a:p>
        </p:txBody>
      </p:sp>
      <p:sp>
        <p:nvSpPr>
          <p:cNvPr id="3" name="タイトル 2">
            <a:extLst>
              <a:ext uri="{FF2B5EF4-FFF2-40B4-BE49-F238E27FC236}">
                <a16:creationId xmlns:a16="http://schemas.microsoft.com/office/drawing/2014/main" id="{34BA9B69-F060-4D53-8AE0-1A1D925D0BFD}"/>
              </a:ext>
            </a:extLst>
          </p:cNvPr>
          <p:cNvSpPr>
            <a:spLocks noGrp="1"/>
          </p:cNvSpPr>
          <p:nvPr>
            <p:ph type="title"/>
          </p:nvPr>
        </p:nvSpPr>
        <p:spPr/>
        <p:txBody>
          <a:bodyPr/>
          <a:lstStyle/>
          <a:p>
            <a:r>
              <a:rPr kumimoji="1" lang="en-US" altLang="ja-JP" dirty="0"/>
              <a:t>Importance of QoS control </a:t>
            </a:r>
            <a:endParaRPr kumimoji="1" lang="ja-JP" altLang="en-US" dirty="0"/>
          </a:p>
        </p:txBody>
      </p:sp>
      <p:sp>
        <p:nvSpPr>
          <p:cNvPr id="4" name="日付プレースホルダー 3">
            <a:extLst>
              <a:ext uri="{FF2B5EF4-FFF2-40B4-BE49-F238E27FC236}">
                <a16:creationId xmlns:a16="http://schemas.microsoft.com/office/drawing/2014/main" id="{CA855833-4C4E-45DB-AD0E-3A564438881F}"/>
              </a:ext>
            </a:extLst>
          </p:cNvPr>
          <p:cNvSpPr>
            <a:spLocks noGrp="1"/>
          </p:cNvSpPr>
          <p:nvPr>
            <p:ph type="dt" sz="half" idx="2"/>
          </p:nvPr>
        </p:nvSpPr>
        <p:spPr/>
        <p:txBody>
          <a:bodyPr/>
          <a:lstStyle/>
          <a:p>
            <a:pPr fontAlgn="base">
              <a:spcBef>
                <a:spcPct val="0"/>
              </a:spcBef>
              <a:spcAft>
                <a:spcPct val="0"/>
              </a:spcAft>
            </a:pPr>
            <a:r>
              <a:rPr kumimoji="0" lang="en-US" altLang="ja-JP" dirty="0">
                <a:solidFill>
                  <a:srgbClr val="000000"/>
                </a:solidFill>
                <a:latin typeface="Times New Roman" pitchFamily="18" charset="0"/>
              </a:rPr>
              <a:t>May 2023</a:t>
            </a:r>
          </a:p>
        </p:txBody>
      </p:sp>
      <p:sp>
        <p:nvSpPr>
          <p:cNvPr id="5" name="フッター プレースホルダー 4">
            <a:extLst>
              <a:ext uri="{FF2B5EF4-FFF2-40B4-BE49-F238E27FC236}">
                <a16:creationId xmlns:a16="http://schemas.microsoft.com/office/drawing/2014/main" id="{12B1B12E-39A3-4218-A6F6-E4F1E8E80D90}"/>
              </a:ext>
            </a:extLst>
          </p:cNvPr>
          <p:cNvSpPr>
            <a:spLocks noGrp="1"/>
          </p:cNvSpPr>
          <p:nvPr>
            <p:ph type="ftr" sz="quarter" idx="3"/>
          </p:nvPr>
        </p:nvSpPr>
        <p:spPr>
          <a:xfrm>
            <a:off x="5220072" y="6453336"/>
            <a:ext cx="3816424" cy="553998"/>
          </a:xfrm>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graphicFrame>
        <p:nvGraphicFramePr>
          <p:cNvPr id="6" name="表 6">
            <a:extLst>
              <a:ext uri="{FF2B5EF4-FFF2-40B4-BE49-F238E27FC236}">
                <a16:creationId xmlns:a16="http://schemas.microsoft.com/office/drawing/2014/main" id="{307FA5D1-7B0E-48D4-BD0C-956959DB4CF8}"/>
              </a:ext>
            </a:extLst>
          </p:cNvPr>
          <p:cNvGraphicFramePr>
            <a:graphicFrameLocks noGrp="1"/>
          </p:cNvGraphicFramePr>
          <p:nvPr>
            <p:extLst>
              <p:ext uri="{D42A27DB-BD31-4B8C-83A1-F6EECF244321}">
                <p14:modId xmlns:p14="http://schemas.microsoft.com/office/powerpoint/2010/main" val="1573144164"/>
              </p:ext>
            </p:extLst>
          </p:nvPr>
        </p:nvGraphicFramePr>
        <p:xfrm>
          <a:off x="2627784" y="1678732"/>
          <a:ext cx="4223792" cy="2787644"/>
        </p:xfrm>
        <a:graphic>
          <a:graphicData uri="http://schemas.openxmlformats.org/drawingml/2006/table">
            <a:tbl>
              <a:tblPr firstRow="1" bandRow="1">
                <a:tableStyleId>{5940675A-B579-460E-94D1-54222C63F5DA}</a:tableStyleId>
              </a:tblPr>
              <a:tblGrid>
                <a:gridCol w="1008112">
                  <a:extLst>
                    <a:ext uri="{9D8B030D-6E8A-4147-A177-3AD203B41FA5}">
                      <a16:colId xmlns:a16="http://schemas.microsoft.com/office/drawing/2014/main" val="4281885170"/>
                    </a:ext>
                  </a:extLst>
                </a:gridCol>
                <a:gridCol w="1584176">
                  <a:extLst>
                    <a:ext uri="{9D8B030D-6E8A-4147-A177-3AD203B41FA5}">
                      <a16:colId xmlns:a16="http://schemas.microsoft.com/office/drawing/2014/main" val="514745024"/>
                    </a:ext>
                  </a:extLst>
                </a:gridCol>
                <a:gridCol w="1631504">
                  <a:extLst>
                    <a:ext uri="{9D8B030D-6E8A-4147-A177-3AD203B41FA5}">
                      <a16:colId xmlns:a16="http://schemas.microsoft.com/office/drawing/2014/main" val="1314698544"/>
                    </a:ext>
                  </a:extLst>
                </a:gridCol>
              </a:tblGrid>
              <a:tr h="257280">
                <a:tc>
                  <a:txBody>
                    <a:bodyPr/>
                    <a:lstStyle/>
                    <a:p>
                      <a:pPr algn="ctr"/>
                      <a:r>
                        <a:rPr kumimoji="1" lang="en-US" altLang="ja-JP" sz="1050" dirty="0">
                          <a:latin typeface="+mj-lt"/>
                        </a:rPr>
                        <a:t>User priority</a:t>
                      </a:r>
                      <a:endParaRPr kumimoji="1" lang="ja-JP" altLang="en-US" sz="1050" dirty="0">
                        <a:latin typeface="+mj-lt"/>
                      </a:endParaRPr>
                    </a:p>
                  </a:txBody>
                  <a:tcPr/>
                </a:tc>
                <a:tc>
                  <a:txBody>
                    <a:bodyPr/>
                    <a:lstStyle/>
                    <a:p>
                      <a:pPr algn="ctr"/>
                      <a:r>
                        <a:rPr kumimoji="1" lang="en-US" altLang="ja-JP" sz="1050" dirty="0">
                          <a:latin typeface="+mj-lt"/>
                        </a:rPr>
                        <a:t>Traffic designation</a:t>
                      </a:r>
                      <a:endParaRPr kumimoji="1" lang="ja-JP" altLang="en-US" sz="1050" dirty="0">
                        <a:latin typeface="+mj-lt"/>
                      </a:endParaRPr>
                    </a:p>
                  </a:txBody>
                  <a:tcPr/>
                </a:tc>
                <a:tc>
                  <a:txBody>
                    <a:bodyPr/>
                    <a:lstStyle/>
                    <a:p>
                      <a:pPr algn="ctr"/>
                      <a:r>
                        <a:rPr kumimoji="1" lang="en-US" altLang="ja-JP" sz="1050" dirty="0">
                          <a:latin typeface="+mj-lt"/>
                        </a:rPr>
                        <a:t>Frame type</a:t>
                      </a:r>
                      <a:endParaRPr kumimoji="1" lang="ja-JP" altLang="en-US" sz="1050" dirty="0">
                        <a:latin typeface="+mj-lt"/>
                      </a:endParaRPr>
                    </a:p>
                  </a:txBody>
                  <a:tcPr/>
                </a:tc>
                <a:extLst>
                  <a:ext uri="{0D108BD9-81ED-4DB2-BD59-A6C34878D82A}">
                    <a16:rowId xmlns:a16="http://schemas.microsoft.com/office/drawing/2014/main" val="4251253394"/>
                  </a:ext>
                </a:extLst>
              </a:tr>
              <a:tr h="257280">
                <a:tc>
                  <a:txBody>
                    <a:bodyPr/>
                    <a:lstStyle/>
                    <a:p>
                      <a:pPr algn="ctr"/>
                      <a:r>
                        <a:rPr kumimoji="1" lang="en-US" altLang="ja-JP" sz="1050" dirty="0">
                          <a:latin typeface="+mj-lt"/>
                        </a:rPr>
                        <a:t>0</a:t>
                      </a:r>
                      <a:endParaRPr kumimoji="1" lang="ja-JP" altLang="en-US" sz="1050" dirty="0">
                        <a:latin typeface="+mj-lt"/>
                      </a:endParaRPr>
                    </a:p>
                  </a:txBody>
                  <a:tcPr/>
                </a:tc>
                <a:tc>
                  <a:txBody>
                    <a:bodyPr/>
                    <a:lstStyle/>
                    <a:p>
                      <a:pPr algn="ctr"/>
                      <a:r>
                        <a:rPr kumimoji="1" lang="en-US" altLang="ja-JP" sz="1050" dirty="0">
                          <a:latin typeface="+mj-lt"/>
                        </a:rPr>
                        <a:t>Background (BK)</a:t>
                      </a:r>
                      <a:endParaRPr kumimoji="1" lang="ja-JP" altLang="en-US" sz="1050" dirty="0">
                        <a:latin typeface="+mj-lt"/>
                      </a:endParaRPr>
                    </a:p>
                  </a:txBody>
                  <a:tcPr/>
                </a:tc>
                <a:tc>
                  <a:txBody>
                    <a:bodyPr/>
                    <a:lstStyle/>
                    <a:p>
                      <a:pPr algn="ctr"/>
                      <a:r>
                        <a:rPr kumimoji="1" lang="en-US" altLang="ja-JP" sz="1050" dirty="0">
                          <a:latin typeface="+mj-lt"/>
                        </a:rPr>
                        <a:t>Data</a:t>
                      </a:r>
                      <a:endParaRPr kumimoji="1" lang="ja-JP" altLang="en-US" sz="1050" dirty="0">
                        <a:latin typeface="+mj-lt"/>
                      </a:endParaRPr>
                    </a:p>
                  </a:txBody>
                  <a:tcPr/>
                </a:tc>
                <a:extLst>
                  <a:ext uri="{0D108BD9-81ED-4DB2-BD59-A6C34878D82A}">
                    <a16:rowId xmlns:a16="http://schemas.microsoft.com/office/drawing/2014/main" val="2512474474"/>
                  </a:ext>
                </a:extLst>
              </a:tr>
              <a:tr h="257280">
                <a:tc>
                  <a:txBody>
                    <a:bodyPr/>
                    <a:lstStyle/>
                    <a:p>
                      <a:pPr algn="ctr"/>
                      <a:r>
                        <a:rPr kumimoji="1" lang="en-US" altLang="ja-JP" sz="1050" dirty="0">
                          <a:latin typeface="+mj-lt"/>
                        </a:rPr>
                        <a:t>1</a:t>
                      </a:r>
                      <a:endParaRPr kumimoji="1" lang="ja-JP" altLang="en-US" sz="1050" dirty="0">
                        <a:latin typeface="+mj-lt"/>
                      </a:endParaRPr>
                    </a:p>
                  </a:txBody>
                  <a:tcPr/>
                </a:tc>
                <a:tc>
                  <a:txBody>
                    <a:bodyPr/>
                    <a:lstStyle/>
                    <a:p>
                      <a:pPr algn="ctr"/>
                      <a:r>
                        <a:rPr kumimoji="1" lang="en-US" altLang="ja-JP" sz="1050" dirty="0">
                          <a:latin typeface="+mj-lt"/>
                        </a:rPr>
                        <a:t>Best effort (BE)</a:t>
                      </a:r>
                      <a:endParaRPr kumimoji="1" lang="ja-JP" altLang="en-US" sz="105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tc>
                <a:extLst>
                  <a:ext uri="{0D108BD9-81ED-4DB2-BD59-A6C34878D82A}">
                    <a16:rowId xmlns:a16="http://schemas.microsoft.com/office/drawing/2014/main" val="3326327884"/>
                  </a:ext>
                </a:extLst>
              </a:tr>
              <a:tr h="257280">
                <a:tc>
                  <a:txBody>
                    <a:bodyPr/>
                    <a:lstStyle/>
                    <a:p>
                      <a:pPr algn="ctr"/>
                      <a:r>
                        <a:rPr kumimoji="1" lang="en-US" altLang="ja-JP" sz="1050" dirty="0">
                          <a:latin typeface="+mj-lt"/>
                        </a:rPr>
                        <a:t>2</a:t>
                      </a:r>
                      <a:endParaRPr kumimoji="1" lang="ja-JP" altLang="en-US" sz="1050" dirty="0">
                        <a:latin typeface="+mj-lt"/>
                      </a:endParaRPr>
                    </a:p>
                  </a:txBody>
                  <a:tcPr/>
                </a:tc>
                <a:tc>
                  <a:txBody>
                    <a:bodyPr/>
                    <a:lstStyle/>
                    <a:p>
                      <a:pPr algn="ctr"/>
                      <a:r>
                        <a:rPr kumimoji="1" lang="en-US" altLang="ja-JP" sz="1050" dirty="0">
                          <a:latin typeface="+mj-lt"/>
                        </a:rPr>
                        <a:t>Excellent effort (EE)</a:t>
                      </a:r>
                      <a:endParaRPr kumimoji="1" lang="ja-JP" altLang="en-US" sz="105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tc>
                <a:extLst>
                  <a:ext uri="{0D108BD9-81ED-4DB2-BD59-A6C34878D82A}">
                    <a16:rowId xmlns:a16="http://schemas.microsoft.com/office/drawing/2014/main" val="968388818"/>
                  </a:ext>
                </a:extLst>
              </a:tr>
              <a:tr h="257280">
                <a:tc>
                  <a:txBody>
                    <a:bodyPr/>
                    <a:lstStyle/>
                    <a:p>
                      <a:pPr algn="ctr"/>
                      <a:r>
                        <a:rPr kumimoji="1" lang="en-US" altLang="ja-JP" sz="1050" dirty="0">
                          <a:latin typeface="+mj-lt"/>
                        </a:rPr>
                        <a:t>3</a:t>
                      </a:r>
                      <a:endParaRPr kumimoji="1" lang="ja-JP" altLang="en-US" sz="1050" dirty="0">
                        <a:latin typeface="+mj-lt"/>
                      </a:endParaRPr>
                    </a:p>
                  </a:txBody>
                  <a:tcPr/>
                </a:tc>
                <a:tc>
                  <a:txBody>
                    <a:bodyPr/>
                    <a:lstStyle/>
                    <a:p>
                      <a:pPr algn="ctr"/>
                      <a:r>
                        <a:rPr kumimoji="1" lang="en-US" altLang="ja-JP" sz="1050" dirty="0">
                          <a:latin typeface="+mj-lt"/>
                        </a:rPr>
                        <a:t>Video (VI)</a:t>
                      </a:r>
                      <a:endParaRPr kumimoji="1" lang="ja-JP" altLang="en-US" sz="105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tc>
                <a:extLst>
                  <a:ext uri="{0D108BD9-81ED-4DB2-BD59-A6C34878D82A}">
                    <a16:rowId xmlns:a16="http://schemas.microsoft.com/office/drawing/2014/main" val="2422592770"/>
                  </a:ext>
                </a:extLst>
              </a:tr>
              <a:tr h="257280">
                <a:tc>
                  <a:txBody>
                    <a:bodyPr/>
                    <a:lstStyle/>
                    <a:p>
                      <a:pPr algn="ctr"/>
                      <a:r>
                        <a:rPr kumimoji="1" lang="en-US" altLang="ja-JP" sz="1050" dirty="0">
                          <a:latin typeface="+mj-lt"/>
                        </a:rPr>
                        <a:t>4</a:t>
                      </a:r>
                      <a:endParaRPr kumimoji="1" lang="ja-JP" altLang="en-US" sz="1050" dirty="0">
                        <a:latin typeface="+mj-lt"/>
                      </a:endParaRPr>
                    </a:p>
                  </a:txBody>
                  <a:tcPr/>
                </a:tc>
                <a:tc>
                  <a:txBody>
                    <a:bodyPr/>
                    <a:lstStyle/>
                    <a:p>
                      <a:pPr algn="ctr"/>
                      <a:r>
                        <a:rPr kumimoji="1" lang="en-US" altLang="ja-JP" sz="1050" dirty="0">
                          <a:latin typeface="+mj-lt"/>
                        </a:rPr>
                        <a:t>Voice (VO)</a:t>
                      </a:r>
                      <a:endParaRPr kumimoji="1" lang="ja-JP" altLang="en-US" sz="105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tc>
                <a:extLst>
                  <a:ext uri="{0D108BD9-81ED-4DB2-BD59-A6C34878D82A}">
                    <a16:rowId xmlns:a16="http://schemas.microsoft.com/office/drawing/2014/main" val="2817812179"/>
                  </a:ext>
                </a:extLst>
              </a:tr>
              <a:tr h="421004">
                <a:tc>
                  <a:txBody>
                    <a:bodyPr/>
                    <a:lstStyle/>
                    <a:p>
                      <a:pPr algn="ctr"/>
                      <a:r>
                        <a:rPr kumimoji="1" lang="en-US" altLang="ja-JP" sz="1050" dirty="0">
                          <a:latin typeface="+mj-lt"/>
                        </a:rPr>
                        <a:t>5</a:t>
                      </a:r>
                      <a:endParaRPr kumimoji="1" lang="ja-JP" altLang="en-US" sz="1050" dirty="0">
                        <a:latin typeface="+mj-lt"/>
                      </a:endParaRPr>
                    </a:p>
                  </a:txBody>
                  <a:tcPr/>
                </a:tc>
                <a:tc>
                  <a:txBody>
                    <a:bodyPr/>
                    <a:lstStyle/>
                    <a:p>
                      <a:pPr algn="ctr"/>
                      <a:r>
                        <a:rPr kumimoji="1" lang="en-US" altLang="ja-JP" sz="1050" dirty="0">
                          <a:latin typeface="+mj-lt"/>
                        </a:rPr>
                        <a:t>Medical data or network control</a:t>
                      </a:r>
                      <a:endParaRPr kumimoji="1" lang="ja-JP" altLang="en-US" sz="105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 or management</a:t>
                      </a:r>
                      <a:endParaRPr kumimoji="1" lang="ja-JP" altLang="en-US" sz="1050" dirty="0">
                        <a:latin typeface="+mj-lt"/>
                      </a:endParaRPr>
                    </a:p>
                  </a:txBody>
                  <a:tcPr/>
                </a:tc>
                <a:extLst>
                  <a:ext uri="{0D108BD9-81ED-4DB2-BD59-A6C34878D82A}">
                    <a16:rowId xmlns:a16="http://schemas.microsoft.com/office/drawing/2014/main" val="3909945391"/>
                  </a:ext>
                </a:extLst>
              </a:tr>
              <a:tr h="287780">
                <a:tc>
                  <a:txBody>
                    <a:bodyPr/>
                    <a:lstStyle/>
                    <a:p>
                      <a:pPr algn="ctr"/>
                      <a:r>
                        <a:rPr kumimoji="1" lang="en-US" altLang="ja-JP" sz="1050" dirty="0">
                          <a:latin typeface="+mj-lt"/>
                        </a:rPr>
                        <a:t>6</a:t>
                      </a:r>
                      <a:endParaRPr kumimoji="1" lang="ja-JP" altLang="en-US" sz="1050" dirty="0">
                        <a:latin typeface="+mj-lt"/>
                      </a:endParaRPr>
                    </a:p>
                  </a:txBody>
                  <a:tcPr/>
                </a:tc>
                <a:tc>
                  <a:txBody>
                    <a:bodyPr/>
                    <a:lstStyle/>
                    <a:p>
                      <a:pPr algn="ctr"/>
                      <a:r>
                        <a:rPr kumimoji="1" lang="en-US" altLang="ja-JP" sz="1050" dirty="0">
                          <a:latin typeface="+mj-lt"/>
                        </a:rPr>
                        <a:t>High-priority medical data or network control</a:t>
                      </a:r>
                      <a:endParaRPr kumimoji="1" lang="ja-JP" altLang="en-US" sz="105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 or management</a:t>
                      </a:r>
                      <a:endParaRPr kumimoji="1" lang="ja-JP" altLang="en-US" sz="1050" dirty="0">
                        <a:latin typeface="+mj-lt"/>
                      </a:endParaRPr>
                    </a:p>
                  </a:txBody>
                  <a:tcPr/>
                </a:tc>
                <a:extLst>
                  <a:ext uri="{0D108BD9-81ED-4DB2-BD59-A6C34878D82A}">
                    <a16:rowId xmlns:a16="http://schemas.microsoft.com/office/drawing/2014/main" val="1135171504"/>
                  </a:ext>
                </a:extLst>
              </a:tr>
              <a:tr h="380356">
                <a:tc>
                  <a:txBody>
                    <a:bodyPr/>
                    <a:lstStyle/>
                    <a:p>
                      <a:pPr algn="ctr"/>
                      <a:r>
                        <a:rPr kumimoji="1" lang="en-US" altLang="ja-JP" sz="1050" dirty="0">
                          <a:latin typeface="+mj-lt"/>
                        </a:rPr>
                        <a:t>7</a:t>
                      </a:r>
                      <a:endParaRPr kumimoji="1" lang="ja-JP" altLang="en-US" sz="1050" dirty="0">
                        <a:latin typeface="+mj-lt"/>
                      </a:endParaRPr>
                    </a:p>
                  </a:txBody>
                  <a:tcPr/>
                </a:tc>
                <a:tc>
                  <a:txBody>
                    <a:bodyPr/>
                    <a:lstStyle/>
                    <a:p>
                      <a:pPr algn="ctr"/>
                      <a:r>
                        <a:rPr kumimoji="1" lang="en-US" altLang="ja-JP" sz="1050" dirty="0">
                          <a:latin typeface="+mj-lt"/>
                        </a:rPr>
                        <a:t>Emergency or medical implant event report</a:t>
                      </a:r>
                      <a:endParaRPr kumimoji="1" lang="ja-JP" altLang="en-US" sz="1050"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j-lt"/>
                        </a:rPr>
                        <a:t>Data</a:t>
                      </a:r>
                      <a:endParaRPr kumimoji="1" lang="ja-JP" altLang="en-US" sz="1050" dirty="0">
                        <a:latin typeface="+mj-lt"/>
                      </a:endParaRPr>
                    </a:p>
                  </a:txBody>
                  <a:tcPr/>
                </a:tc>
                <a:extLst>
                  <a:ext uri="{0D108BD9-81ED-4DB2-BD59-A6C34878D82A}">
                    <a16:rowId xmlns:a16="http://schemas.microsoft.com/office/drawing/2014/main" val="4025078811"/>
                  </a:ext>
                </a:extLst>
              </a:tr>
            </a:tbl>
          </a:graphicData>
        </a:graphic>
      </p:graphicFrame>
      <p:sp>
        <p:nvSpPr>
          <p:cNvPr id="7" name="テキスト ボックス 6">
            <a:extLst>
              <a:ext uri="{FF2B5EF4-FFF2-40B4-BE49-F238E27FC236}">
                <a16:creationId xmlns:a16="http://schemas.microsoft.com/office/drawing/2014/main" id="{BF72E107-77AA-4128-9974-6BEAA69B83DD}"/>
              </a:ext>
            </a:extLst>
          </p:cNvPr>
          <p:cNvSpPr txBox="1"/>
          <p:nvPr/>
        </p:nvSpPr>
        <p:spPr>
          <a:xfrm>
            <a:off x="361628" y="4582693"/>
            <a:ext cx="8496944" cy="1754326"/>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dirty="0">
                <a:latin typeface="+mj-lt"/>
              </a:rPr>
              <a:t>In WBAN systems, a wearable vital sign sensor node can include </a:t>
            </a:r>
            <a:r>
              <a:rPr kumimoji="1" lang="en-US" altLang="ja-JP" b="1" u="sng" dirty="0">
                <a:latin typeface="+mj-lt"/>
              </a:rPr>
              <a:t>various types of sensors</a:t>
            </a:r>
            <a:r>
              <a:rPr kumimoji="1" lang="en-US" altLang="ja-JP" dirty="0">
                <a:latin typeface="+mj-lt"/>
              </a:rPr>
              <a:t> with </a:t>
            </a:r>
            <a:r>
              <a:rPr kumimoji="1" lang="en-US" altLang="ja-JP" b="1" u="sng" dirty="0">
                <a:latin typeface="+mj-lt"/>
              </a:rPr>
              <a:t>different data rates, the allowable communication error ratio and delay</a:t>
            </a:r>
          </a:p>
          <a:p>
            <a:pPr marL="285750" indent="-285750">
              <a:buFont typeface="Arial" panose="020B0604020202020204" pitchFamily="34" charset="0"/>
              <a:buChar char="•"/>
            </a:pPr>
            <a:endParaRPr lang="en-US" altLang="ja-JP" dirty="0">
              <a:latin typeface="+mj-lt"/>
            </a:endParaRPr>
          </a:p>
          <a:p>
            <a:pPr marL="285750" indent="-285750">
              <a:buFont typeface="Arial" panose="020B0604020202020204" pitchFamily="34" charset="0"/>
              <a:buChar char="•"/>
            </a:pPr>
            <a:r>
              <a:rPr kumimoji="1" lang="en-US" altLang="ja-JP" dirty="0">
                <a:latin typeface="+mj-lt"/>
              </a:rPr>
              <a:t>Therefore, </a:t>
            </a:r>
            <a:r>
              <a:rPr kumimoji="1" lang="en-US" altLang="ja-JP" b="1" u="sng" dirty="0">
                <a:latin typeface="+mj-lt"/>
              </a:rPr>
              <a:t>optimal error control for input data is an important feature </a:t>
            </a:r>
            <a:r>
              <a:rPr kumimoji="1" lang="en-US" altLang="ja-JP" dirty="0">
                <a:latin typeface="+mj-lt"/>
              </a:rPr>
              <a:t>in sensor data transmission procedures</a:t>
            </a:r>
            <a:endParaRPr kumimoji="1" lang="ja-JP" altLang="en-US" dirty="0">
              <a:latin typeface="+mj-lt"/>
            </a:endParaRPr>
          </a:p>
        </p:txBody>
      </p:sp>
    </p:spTree>
    <p:extLst>
      <p:ext uri="{BB962C8B-B14F-4D97-AF65-F5344CB8AC3E}">
        <p14:creationId xmlns:p14="http://schemas.microsoft.com/office/powerpoint/2010/main" val="3084269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5D6456A-D65F-4FD3-8782-66AEEB843030}"/>
              </a:ext>
            </a:extLst>
          </p:cNvPr>
          <p:cNvSpPr>
            <a:spLocks noGrp="1"/>
          </p:cNvSpPr>
          <p:nvPr>
            <p:ph type="sldNum" sz="quarter" idx="12"/>
          </p:nvPr>
        </p:nvSpPr>
        <p:spPr/>
        <p:txBody>
          <a:bodyPr/>
          <a:lstStyle/>
          <a:p>
            <a:pPr>
              <a:defRPr/>
            </a:pPr>
            <a:r>
              <a:rPr lang="en-US">
                <a:solidFill>
                  <a:srgbClr val="000000"/>
                </a:solidFill>
              </a:rPr>
              <a:t>Slide </a:t>
            </a:r>
            <a:fld id="{C65D8D74-25E4-4A14-9B13-1C1CBE0663D9}" type="slidenum">
              <a:rPr lang="en-US" smtClean="0">
                <a:solidFill>
                  <a:srgbClr val="000000"/>
                </a:solidFill>
              </a:rPr>
              <a:pPr>
                <a:defRPr/>
              </a:pPr>
              <a:t>4</a:t>
            </a:fld>
            <a:endParaRPr lang="en-US" dirty="0">
              <a:solidFill>
                <a:srgbClr val="000000"/>
              </a:solidFill>
            </a:endParaRPr>
          </a:p>
        </p:txBody>
      </p:sp>
      <p:sp>
        <p:nvSpPr>
          <p:cNvPr id="4" name="日付プレースホルダー 3">
            <a:extLst>
              <a:ext uri="{FF2B5EF4-FFF2-40B4-BE49-F238E27FC236}">
                <a16:creationId xmlns:a16="http://schemas.microsoft.com/office/drawing/2014/main" id="{B1F85541-FAEE-4E58-AEA1-0B6082403E62}"/>
              </a:ext>
            </a:extLst>
          </p:cNvPr>
          <p:cNvSpPr>
            <a:spLocks noGrp="1"/>
          </p:cNvSpPr>
          <p:nvPr>
            <p:ph type="dt" sz="half" idx="2"/>
          </p:nvPr>
        </p:nvSpPr>
        <p:spPr/>
        <p:txBody>
          <a:bodyPr/>
          <a:lstStyle/>
          <a:p>
            <a:pPr fontAlgn="base">
              <a:spcBef>
                <a:spcPct val="0"/>
              </a:spcBef>
              <a:spcAft>
                <a:spcPct val="0"/>
              </a:spcAft>
            </a:pPr>
            <a:r>
              <a:rPr kumimoji="0" lang="en-US" altLang="ja-JP" dirty="0">
                <a:solidFill>
                  <a:srgbClr val="000000"/>
                </a:solidFill>
                <a:latin typeface="Times New Roman" pitchFamily="18" charset="0"/>
              </a:rPr>
              <a:t>May 2023</a:t>
            </a:r>
          </a:p>
        </p:txBody>
      </p:sp>
      <p:sp>
        <p:nvSpPr>
          <p:cNvPr id="5" name="フッター プレースホルダー 4">
            <a:extLst>
              <a:ext uri="{FF2B5EF4-FFF2-40B4-BE49-F238E27FC236}">
                <a16:creationId xmlns:a16="http://schemas.microsoft.com/office/drawing/2014/main" id="{E8F61436-A746-4E39-83B1-55419B977F98}"/>
              </a:ext>
            </a:extLst>
          </p:cNvPr>
          <p:cNvSpPr>
            <a:spLocks noGrp="1"/>
          </p:cNvSpPr>
          <p:nvPr>
            <p:ph type="ftr" sz="quarter" idx="3"/>
          </p:nvPr>
        </p:nvSpPr>
        <p:spPr>
          <a:xfrm>
            <a:off x="5292080" y="6453336"/>
            <a:ext cx="3851920" cy="553998"/>
          </a:xfrm>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
        <p:nvSpPr>
          <p:cNvPr id="7" name="タイトル 1">
            <a:extLst>
              <a:ext uri="{FF2B5EF4-FFF2-40B4-BE49-F238E27FC236}">
                <a16:creationId xmlns:a16="http://schemas.microsoft.com/office/drawing/2014/main" id="{F2D84D78-9032-457A-A18E-A59374202603}"/>
              </a:ext>
            </a:extLst>
          </p:cNvPr>
          <p:cNvSpPr>
            <a:spLocks noGrp="1"/>
          </p:cNvSpPr>
          <p:nvPr>
            <p:ph type="title"/>
          </p:nvPr>
        </p:nvSpPr>
        <p:spPr>
          <a:xfrm>
            <a:off x="685800" y="685800"/>
            <a:ext cx="7772400" cy="1066800"/>
          </a:xfrm>
        </p:spPr>
        <p:txBody>
          <a:bodyPr/>
          <a:lstStyle/>
          <a:p>
            <a:r>
              <a:rPr kumimoji="1" lang="en-US" altLang="ja-JP" dirty="0"/>
              <a:t>Error control in current IEEE 802.15.6</a:t>
            </a:r>
            <a:endParaRPr kumimoji="1" lang="ja-JP" altLang="en-US" dirty="0"/>
          </a:p>
        </p:txBody>
      </p:sp>
      <p:sp>
        <p:nvSpPr>
          <p:cNvPr id="8" name="テキスト ボックス 7">
            <a:extLst>
              <a:ext uri="{FF2B5EF4-FFF2-40B4-BE49-F238E27FC236}">
                <a16:creationId xmlns:a16="http://schemas.microsoft.com/office/drawing/2014/main" id="{92B08E86-755D-42D3-A2D1-A0251B333376}"/>
              </a:ext>
            </a:extLst>
          </p:cNvPr>
          <p:cNvSpPr txBox="1"/>
          <p:nvPr/>
        </p:nvSpPr>
        <p:spPr>
          <a:xfrm>
            <a:off x="323528" y="1918156"/>
            <a:ext cx="7992888" cy="3785652"/>
          </a:xfrm>
          <a:prstGeom prst="rect">
            <a:avLst/>
          </a:prstGeom>
          <a:noFill/>
        </p:spPr>
        <p:txBody>
          <a:bodyPr wrap="square" rtlCol="0">
            <a:spAutoFit/>
          </a:bodyPr>
          <a:lstStyle/>
          <a:p>
            <a:pPr marL="285750" indent="-285750">
              <a:buFont typeface="Arial" panose="020B0604020202020204" pitchFamily="34" charset="0"/>
              <a:buChar char="•"/>
            </a:pPr>
            <a:r>
              <a:rPr lang="en-US" altLang="ja-JP" sz="2000" dirty="0">
                <a:latin typeface="+mj-lt"/>
              </a:rPr>
              <a:t>IEEE 802.15.6 shall use a (63, 51) BCH code as an error correcting code in narrowband, UWB and HBC PHY</a:t>
            </a:r>
            <a:endParaRPr lang="en-US" altLang="ja-JP" sz="2000" dirty="0">
              <a:latin typeface="Times New Roman" panose="02020603050405020304" pitchFamily="18" charset="0"/>
              <a:ea typeface="ＭＳ 明朝" panose="02020609040205080304" pitchFamily="17" charset="-128"/>
            </a:endParaRPr>
          </a:p>
          <a:p>
            <a:pPr marL="285750" indent="-285750">
              <a:buFont typeface="Arial" panose="020B0604020202020204" pitchFamily="34" charset="0"/>
              <a:buChar char="•"/>
            </a:pPr>
            <a:endParaRPr lang="en-US" altLang="ja-JP" sz="2000" dirty="0">
              <a:latin typeface="Times New Roman" panose="02020603050405020304" pitchFamily="18" charset="0"/>
              <a:ea typeface="ＭＳ 明朝" panose="02020609040205080304" pitchFamily="17" charset="-128"/>
            </a:endParaRPr>
          </a:p>
          <a:p>
            <a:pPr marL="285750" indent="-285750">
              <a:buFont typeface="Arial" panose="020B0604020202020204" pitchFamily="34" charset="0"/>
              <a:buChar char="•"/>
            </a:pPr>
            <a:r>
              <a:rPr lang="en-US" altLang="ja-JP" sz="2000" dirty="0">
                <a:latin typeface="Times New Roman" panose="02020603050405020304" pitchFamily="18" charset="0"/>
                <a:ea typeface="ＭＳ 明朝" panose="02020609040205080304" pitchFamily="17" charset="-128"/>
              </a:rPr>
              <a:t>Only user priority 6 data in UWB-PHY may use a hybrid ARQ with a (126, 63) shortened BCH code</a:t>
            </a:r>
          </a:p>
          <a:p>
            <a:pPr marL="285750" indent="-285750">
              <a:buFont typeface="Arial" panose="020B0604020202020204" pitchFamily="34" charset="0"/>
              <a:buChar char="•"/>
            </a:pPr>
            <a:endParaRPr lang="en-US" altLang="ja-JP" sz="2000" dirty="0">
              <a:latin typeface="Times New Roman" panose="02020603050405020304" pitchFamily="18" charset="0"/>
              <a:ea typeface="ＭＳ 明朝" panose="02020609040205080304" pitchFamily="17" charset="-128"/>
            </a:endParaRPr>
          </a:p>
          <a:p>
            <a:pPr marL="285750" indent="-285750">
              <a:buFont typeface="Arial" panose="020B0604020202020204" pitchFamily="34" charset="0"/>
              <a:buChar char="•"/>
            </a:pPr>
            <a:r>
              <a:rPr lang="en-US" altLang="ja-JP" sz="2000" dirty="0">
                <a:latin typeface="+mj-lt"/>
              </a:rPr>
              <a:t>IEEE 802.15.6 based WBAN may deal with 8 levels of user priority data</a:t>
            </a:r>
          </a:p>
          <a:p>
            <a:pPr marL="285750" indent="-285750">
              <a:buFont typeface="Arial" panose="020B0604020202020204" pitchFamily="34" charset="0"/>
              <a:buChar char="•"/>
            </a:pPr>
            <a:endParaRPr lang="en-US" altLang="ja-JP" sz="2000" dirty="0">
              <a:latin typeface="+mj-lt"/>
            </a:endParaRPr>
          </a:p>
          <a:p>
            <a:pPr marL="285750" indent="-285750">
              <a:buFont typeface="Arial" panose="020B0604020202020204" pitchFamily="34" charset="0"/>
              <a:buChar char="•"/>
            </a:pPr>
            <a:r>
              <a:rPr lang="en-US" altLang="ja-JP" sz="2000" dirty="0">
                <a:latin typeface="+mj-lt"/>
              </a:rPr>
              <a:t>Those data have a wide range of quality of service (</a:t>
            </a:r>
            <a:r>
              <a:rPr lang="en-US" altLang="ja-JP" sz="2000" dirty="0" err="1">
                <a:latin typeface="+mj-lt"/>
              </a:rPr>
              <a:t>QoS</a:t>
            </a:r>
            <a:r>
              <a:rPr lang="en-US" altLang="ja-JP" sz="2000" dirty="0">
                <a:latin typeface="+mj-lt"/>
              </a:rPr>
              <a:t>)</a:t>
            </a:r>
          </a:p>
          <a:p>
            <a:pPr marL="285750" indent="-285750">
              <a:buFont typeface="Arial" panose="020B0604020202020204" pitchFamily="34" charset="0"/>
              <a:buChar char="•"/>
            </a:pPr>
            <a:endParaRPr lang="en-US" altLang="ja-JP" sz="2000" dirty="0">
              <a:latin typeface="+mj-lt"/>
            </a:endParaRPr>
          </a:p>
          <a:p>
            <a:pPr marL="285750" indent="-285750">
              <a:buFont typeface="Arial" panose="020B0604020202020204" pitchFamily="34" charset="0"/>
              <a:buChar char="•"/>
            </a:pPr>
            <a:r>
              <a:rPr lang="en-US" altLang="ja-JP" sz="2000" dirty="0">
                <a:latin typeface="+mj-lt"/>
              </a:rPr>
              <a:t>However, the error control scheme of the current IEEE 802.15.6 cannot deal with the QoS because of lack of flexibility</a:t>
            </a:r>
          </a:p>
        </p:txBody>
      </p:sp>
    </p:spTree>
    <p:extLst>
      <p:ext uri="{BB962C8B-B14F-4D97-AF65-F5344CB8AC3E}">
        <p14:creationId xmlns:p14="http://schemas.microsoft.com/office/powerpoint/2010/main" val="2806166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841E83D5-4AEA-8382-3EA4-D815D7A98292}"/>
              </a:ext>
            </a:extLst>
          </p:cNvPr>
          <p:cNvSpPr>
            <a:spLocks noGrp="1"/>
          </p:cNvSpPr>
          <p:nvPr>
            <p:ph type="title"/>
          </p:nvPr>
        </p:nvSpPr>
        <p:spPr>
          <a:xfrm>
            <a:off x="685800" y="685800"/>
            <a:ext cx="7772400" cy="1066800"/>
          </a:xfrm>
        </p:spPr>
        <p:txBody>
          <a:bodyPr wrap="square" anchor="ctr">
            <a:normAutofit/>
          </a:bodyPr>
          <a:lstStyle/>
          <a:p>
            <a:r>
              <a:rPr kumimoji="1" lang="en-US" altLang="ja-JP" dirty="0"/>
              <a:t>Concept of channel coding for PSDU</a:t>
            </a:r>
            <a:endParaRPr kumimoji="1" lang="ja-JP" altLang="en-US" dirty="0"/>
          </a:p>
        </p:txBody>
      </p:sp>
      <p:sp>
        <p:nvSpPr>
          <p:cNvPr id="2" name="スライド番号プレースホルダー 1">
            <a:extLst>
              <a:ext uri="{FF2B5EF4-FFF2-40B4-BE49-F238E27FC236}">
                <a16:creationId xmlns:a16="http://schemas.microsoft.com/office/drawing/2014/main" id="{2FD03AD6-51F4-6F60-755E-6274F51AE308}"/>
              </a:ext>
            </a:extLst>
          </p:cNvPr>
          <p:cNvSpPr>
            <a:spLocks noGrp="1"/>
          </p:cNvSpPr>
          <p:nvPr>
            <p:ph type="sldNum" sz="quarter" idx="12"/>
          </p:nvPr>
        </p:nvSpPr>
        <p:spPr>
          <a:xfrm>
            <a:off x="4342399" y="6475413"/>
            <a:ext cx="535403" cy="184666"/>
          </a:xfrm>
        </p:spPr>
        <p:txBody>
          <a:bodyPr wrap="none" anchor="t">
            <a:normAutofit/>
          </a:bodyPr>
          <a:lstStyle/>
          <a:p>
            <a:pPr>
              <a:spcAft>
                <a:spcPts val="600"/>
              </a:spcAft>
              <a:defRPr/>
            </a:pPr>
            <a:r>
              <a:rPr lang="en-US">
                <a:solidFill>
                  <a:srgbClr val="000000"/>
                </a:solidFill>
              </a:rPr>
              <a:t>Slide </a:t>
            </a:r>
            <a:fld id="{C65D8D74-25E4-4A14-9B13-1C1CBE0663D9}" type="slidenum">
              <a:rPr lang="en-US" smtClean="0">
                <a:solidFill>
                  <a:srgbClr val="000000"/>
                </a:solidFill>
              </a:rPr>
              <a:pPr>
                <a:spcAft>
                  <a:spcPts val="600"/>
                </a:spcAft>
                <a:defRPr/>
              </a:pPr>
              <a:t>5</a:t>
            </a:fld>
            <a:endParaRPr lang="en-US">
              <a:solidFill>
                <a:srgbClr val="000000"/>
              </a:solidFill>
            </a:endParaRPr>
          </a:p>
        </p:txBody>
      </p:sp>
      <p:sp>
        <p:nvSpPr>
          <p:cNvPr id="4" name="日付プレースホルダー 3">
            <a:extLst>
              <a:ext uri="{FF2B5EF4-FFF2-40B4-BE49-F238E27FC236}">
                <a16:creationId xmlns:a16="http://schemas.microsoft.com/office/drawing/2014/main" id="{7D1A772E-F7DC-D76E-9389-7C5C39793AE9}"/>
              </a:ext>
            </a:extLst>
          </p:cNvPr>
          <p:cNvSpPr>
            <a:spLocks noGrp="1"/>
          </p:cNvSpPr>
          <p:nvPr>
            <p:ph type="dt" sz="half" idx="2"/>
          </p:nvPr>
        </p:nvSpPr>
        <p:spPr>
          <a:xfrm>
            <a:off x="762000" y="304800"/>
            <a:ext cx="1600200" cy="215444"/>
          </a:xfrm>
        </p:spPr>
        <p:txBody>
          <a:bodyPr wrap="square" anchor="b">
            <a:normAutofit/>
          </a:bodyPr>
          <a:lstStyle/>
          <a:p>
            <a:pPr fontAlgn="base">
              <a:spcBef>
                <a:spcPct val="0"/>
              </a:spcBef>
              <a:spcAft>
                <a:spcPts val="600"/>
              </a:spcAft>
            </a:pPr>
            <a:r>
              <a:rPr kumimoji="0" lang="en-US" altLang="ja-JP" dirty="0">
                <a:solidFill>
                  <a:srgbClr val="000000"/>
                </a:solidFill>
                <a:latin typeface="Times New Roman" panose="02020603050405020304" pitchFamily="18" charset="0"/>
                <a:cs typeface="Times New Roman" panose="02020603050405020304" pitchFamily="18" charset="0"/>
              </a:rPr>
              <a:t>May 2023</a:t>
            </a:r>
          </a:p>
        </p:txBody>
      </p:sp>
      <p:sp>
        <p:nvSpPr>
          <p:cNvPr id="5" name="フッター プレースホルダー 4">
            <a:extLst>
              <a:ext uri="{FF2B5EF4-FFF2-40B4-BE49-F238E27FC236}">
                <a16:creationId xmlns:a16="http://schemas.microsoft.com/office/drawing/2014/main" id="{5178B656-2CC4-3222-A13B-0B58E1F1107C}"/>
              </a:ext>
            </a:extLst>
          </p:cNvPr>
          <p:cNvSpPr>
            <a:spLocks noGrp="1"/>
          </p:cNvSpPr>
          <p:nvPr>
            <p:ph type="ftr" sz="quarter" idx="3"/>
          </p:nvPr>
        </p:nvSpPr>
        <p:spPr>
          <a:xfrm>
            <a:off x="5148064" y="6483794"/>
            <a:ext cx="3816424" cy="553998"/>
          </a:xfrm>
        </p:spPr>
        <p:txBody>
          <a:bodyPr>
            <a:normAutofit/>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
        <p:nvSpPr>
          <p:cNvPr id="18" name="テキスト ボックス 17">
            <a:extLst>
              <a:ext uri="{FF2B5EF4-FFF2-40B4-BE49-F238E27FC236}">
                <a16:creationId xmlns:a16="http://schemas.microsoft.com/office/drawing/2014/main" id="{98DB868C-ED23-1968-5E42-2AEC6AD723F1}"/>
              </a:ext>
            </a:extLst>
          </p:cNvPr>
          <p:cNvSpPr txBox="1"/>
          <p:nvPr/>
        </p:nvSpPr>
        <p:spPr>
          <a:xfrm>
            <a:off x="611559" y="5203065"/>
            <a:ext cx="7992888" cy="1200329"/>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dirty="0">
                <a:latin typeface="Times New Roman" panose="02020603050405020304" pitchFamily="18" charset="0"/>
                <a:cs typeface="Times New Roman" panose="02020603050405020304" pitchFamily="18" charset="0"/>
              </a:rPr>
              <a:t>In a low priority QoS case, only a single error correcting code will be applied for PSDU</a:t>
            </a:r>
          </a:p>
          <a:p>
            <a:pPr marL="285750" indent="-285750">
              <a:buFont typeface="Arial" panose="020B0604020202020204" pitchFamily="34" charset="0"/>
              <a:buChar char="•"/>
            </a:pPr>
            <a:r>
              <a:rPr kumimoji="1" lang="en-US" altLang="ja-JP" dirty="0">
                <a:latin typeface="Times New Roman" panose="02020603050405020304" pitchFamily="18" charset="0"/>
                <a:cs typeface="Times New Roman" panose="02020603050405020304" pitchFamily="18" charset="0"/>
              </a:rPr>
              <a:t> In a high priority QoS case, an outer and an inner error correcting codes will be serially applied for PSDU</a:t>
            </a:r>
            <a:endParaRPr kumimoji="1" lang="ja-JP" altLang="en-US" dirty="0">
              <a:latin typeface="Times New Roman" panose="02020603050405020304" pitchFamily="18" charset="0"/>
              <a:cs typeface="Times New Roman" panose="02020603050405020304" pitchFamily="18" charset="0"/>
            </a:endParaRPr>
          </a:p>
        </p:txBody>
      </p:sp>
      <p:pic>
        <p:nvPicPr>
          <p:cNvPr id="20" name="図 19">
            <a:extLst>
              <a:ext uri="{FF2B5EF4-FFF2-40B4-BE49-F238E27FC236}">
                <a16:creationId xmlns:a16="http://schemas.microsoft.com/office/drawing/2014/main" id="{01A12733-0CD4-A892-96EC-7E7CB1468F39}"/>
              </a:ext>
            </a:extLst>
          </p:cNvPr>
          <p:cNvPicPr>
            <a:picLocks noChangeAspect="1"/>
          </p:cNvPicPr>
          <p:nvPr/>
        </p:nvPicPr>
        <p:blipFill>
          <a:blip r:embed="rId2"/>
          <a:stretch>
            <a:fillRect/>
          </a:stretch>
        </p:blipFill>
        <p:spPr>
          <a:xfrm>
            <a:off x="1470700" y="1763632"/>
            <a:ext cx="6274607" cy="3413646"/>
          </a:xfrm>
          <a:prstGeom prst="rect">
            <a:avLst/>
          </a:prstGeom>
        </p:spPr>
      </p:pic>
    </p:spTree>
    <p:extLst>
      <p:ext uri="{BB962C8B-B14F-4D97-AF65-F5344CB8AC3E}">
        <p14:creationId xmlns:p14="http://schemas.microsoft.com/office/powerpoint/2010/main" val="819795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75B8F0-7220-4089-C4A9-C18C8E0FFA3C}"/>
              </a:ext>
            </a:extLst>
          </p:cNvPr>
          <p:cNvSpPr>
            <a:spLocks noGrp="1"/>
          </p:cNvSpPr>
          <p:nvPr>
            <p:ph type="title"/>
          </p:nvPr>
        </p:nvSpPr>
        <p:spPr>
          <a:xfrm>
            <a:off x="721804" y="345106"/>
            <a:ext cx="7772400" cy="1066800"/>
          </a:xfrm>
        </p:spPr>
        <p:txBody>
          <a:bodyPr/>
          <a:lstStyle/>
          <a:p>
            <a:r>
              <a:rPr kumimoji="1" lang="en-US" altLang="ja-JP" dirty="0"/>
              <a:t>Previous Plan in Jan. 2023 </a:t>
            </a:r>
            <a:endParaRPr kumimoji="1" lang="ja-JP" altLang="en-US" dirty="0"/>
          </a:p>
        </p:txBody>
      </p:sp>
      <p:sp>
        <p:nvSpPr>
          <p:cNvPr id="3" name="スライド番号プレースホルダー 2">
            <a:extLst>
              <a:ext uri="{FF2B5EF4-FFF2-40B4-BE49-F238E27FC236}">
                <a16:creationId xmlns:a16="http://schemas.microsoft.com/office/drawing/2014/main" id="{6C56E7A5-8F87-0C0E-CC06-24B043FD0A59}"/>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6</a:t>
            </a:fld>
            <a:endParaRPr lang="en-US" dirty="0">
              <a:solidFill>
                <a:srgbClr val="000000"/>
              </a:solidFill>
            </a:endParaRPr>
          </a:p>
        </p:txBody>
      </p:sp>
      <p:sp>
        <p:nvSpPr>
          <p:cNvPr id="4" name="日付プレースホルダー 3">
            <a:extLst>
              <a:ext uri="{FF2B5EF4-FFF2-40B4-BE49-F238E27FC236}">
                <a16:creationId xmlns:a16="http://schemas.microsoft.com/office/drawing/2014/main" id="{77B756F6-16B9-6419-DDA2-DDF27B907E36}"/>
              </a:ext>
            </a:extLst>
          </p:cNvPr>
          <p:cNvSpPr>
            <a:spLocks noGrp="1"/>
          </p:cNvSpPr>
          <p:nvPr>
            <p:ph type="dt" sz="half" idx="2"/>
          </p:nvPr>
        </p:nvSpPr>
        <p:spPr/>
        <p:txBody>
          <a:bodyPr/>
          <a:lstStyle/>
          <a:p>
            <a:pPr fontAlgn="base">
              <a:spcBef>
                <a:spcPct val="0"/>
              </a:spcBef>
              <a:spcAft>
                <a:spcPct val="0"/>
              </a:spcAft>
            </a:pPr>
            <a:r>
              <a:rPr kumimoji="0" lang="en-US" altLang="ja-JP" dirty="0">
                <a:solidFill>
                  <a:srgbClr val="000000"/>
                </a:solidFill>
                <a:latin typeface="Times New Roman" pitchFamily="18" charset="0"/>
              </a:rPr>
              <a:t>May 2023</a:t>
            </a:r>
          </a:p>
        </p:txBody>
      </p:sp>
      <p:sp>
        <p:nvSpPr>
          <p:cNvPr id="5" name="フッター プレースホルダー 4">
            <a:extLst>
              <a:ext uri="{FF2B5EF4-FFF2-40B4-BE49-F238E27FC236}">
                <a16:creationId xmlns:a16="http://schemas.microsoft.com/office/drawing/2014/main" id="{41D49636-59EE-CE9B-674B-50676E0BA89C}"/>
              </a:ext>
            </a:extLst>
          </p:cNvPr>
          <p:cNvSpPr>
            <a:spLocks noGrp="1"/>
          </p:cNvSpPr>
          <p:nvPr>
            <p:ph type="ftr" sz="quarter" idx="3"/>
          </p:nvPr>
        </p:nvSpPr>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
        <p:nvSpPr>
          <p:cNvPr id="6" name="テキスト ボックス 5">
            <a:extLst>
              <a:ext uri="{FF2B5EF4-FFF2-40B4-BE49-F238E27FC236}">
                <a16:creationId xmlns:a16="http://schemas.microsoft.com/office/drawing/2014/main" id="{CF9ABAA7-585A-0E1B-FFFD-1015D22A88E5}"/>
              </a:ext>
            </a:extLst>
          </p:cNvPr>
          <p:cNvSpPr txBox="1"/>
          <p:nvPr/>
        </p:nvSpPr>
        <p:spPr>
          <a:xfrm>
            <a:off x="467544" y="4639673"/>
            <a:ext cx="8568952" cy="2031325"/>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dirty="0">
                <a:latin typeface="+mj-lt"/>
              </a:rPr>
              <a:t>Error correcting code and coding rate are mapped to each QoS (the above table is an example, blue color: low QoS, red color: high QoS)</a:t>
            </a:r>
          </a:p>
          <a:p>
            <a:pPr marL="285750" indent="-285750">
              <a:buFont typeface="Arial" panose="020B0604020202020204" pitchFamily="34" charset="0"/>
              <a:buChar char="•"/>
            </a:pPr>
            <a:r>
              <a:rPr lang="en-US" altLang="ja-JP" dirty="0">
                <a:latin typeface="+mj-lt"/>
              </a:rPr>
              <a:t>As an outer code, (31, 25) Reed-Solomon (RS) code will be selected to correct burst errors due to interference from other WBANs</a:t>
            </a:r>
          </a:p>
          <a:p>
            <a:pPr marL="285750" indent="-285750">
              <a:buFont typeface="Arial" panose="020B0604020202020204" pitchFamily="34" charset="0"/>
              <a:buChar char="•"/>
            </a:pPr>
            <a:r>
              <a:rPr lang="en-US" altLang="ja-JP" dirty="0">
                <a:latin typeface="+mj-lt"/>
              </a:rPr>
              <a:t>As an inner code, proposed decomposable codes and hybrid ARQ will be selected, and the coding rates are changed according to each QoS and channel condition</a:t>
            </a:r>
          </a:p>
          <a:p>
            <a:pPr marL="285750" indent="-285750">
              <a:buFont typeface="Arial" panose="020B0604020202020204" pitchFamily="34" charset="0"/>
              <a:buChar char="•"/>
            </a:pPr>
            <a:endParaRPr kumimoji="1" lang="ja-JP" altLang="en-US" dirty="0">
              <a:latin typeface="+mj-lt"/>
            </a:endParaRPr>
          </a:p>
        </p:txBody>
      </p:sp>
      <p:graphicFrame>
        <p:nvGraphicFramePr>
          <p:cNvPr id="7" name="表 7">
            <a:extLst>
              <a:ext uri="{FF2B5EF4-FFF2-40B4-BE49-F238E27FC236}">
                <a16:creationId xmlns:a16="http://schemas.microsoft.com/office/drawing/2014/main" id="{1D1EEDED-849D-0451-BC4F-64E246960CB6}"/>
              </a:ext>
            </a:extLst>
          </p:cNvPr>
          <p:cNvGraphicFramePr>
            <a:graphicFrameLocks noGrp="1"/>
          </p:cNvGraphicFramePr>
          <p:nvPr/>
        </p:nvGraphicFramePr>
        <p:xfrm>
          <a:off x="232470" y="1202664"/>
          <a:ext cx="8679061" cy="3485001"/>
        </p:xfrm>
        <a:graphic>
          <a:graphicData uri="http://schemas.openxmlformats.org/drawingml/2006/table">
            <a:tbl>
              <a:tblPr firstRow="1" bandRow="1">
                <a:tableStyleId>{5C22544A-7EE6-4342-B048-85BDC9FD1C3A}</a:tableStyleId>
              </a:tblPr>
              <a:tblGrid>
                <a:gridCol w="1131794">
                  <a:extLst>
                    <a:ext uri="{9D8B030D-6E8A-4147-A177-3AD203B41FA5}">
                      <a16:colId xmlns:a16="http://schemas.microsoft.com/office/drawing/2014/main" val="3882507656"/>
                    </a:ext>
                  </a:extLst>
                </a:gridCol>
                <a:gridCol w="3495768">
                  <a:extLst>
                    <a:ext uri="{9D8B030D-6E8A-4147-A177-3AD203B41FA5}">
                      <a16:colId xmlns:a16="http://schemas.microsoft.com/office/drawing/2014/main" val="3623240585"/>
                    </a:ext>
                  </a:extLst>
                </a:gridCol>
                <a:gridCol w="2808312">
                  <a:extLst>
                    <a:ext uri="{9D8B030D-6E8A-4147-A177-3AD203B41FA5}">
                      <a16:colId xmlns:a16="http://schemas.microsoft.com/office/drawing/2014/main" val="3026466261"/>
                    </a:ext>
                  </a:extLst>
                </a:gridCol>
                <a:gridCol w="1243187">
                  <a:extLst>
                    <a:ext uri="{9D8B030D-6E8A-4147-A177-3AD203B41FA5}">
                      <a16:colId xmlns:a16="http://schemas.microsoft.com/office/drawing/2014/main" val="2189150411"/>
                    </a:ext>
                  </a:extLst>
                </a:gridCol>
              </a:tblGrid>
              <a:tr h="370840">
                <a:tc>
                  <a:txBody>
                    <a:bodyPr/>
                    <a:lstStyle/>
                    <a:p>
                      <a:pPr algn="ctr"/>
                      <a:r>
                        <a:rPr kumimoji="1" lang="en-US" altLang="ja-JP" sz="1400" dirty="0"/>
                        <a:t>User priority</a:t>
                      </a:r>
                      <a:endParaRPr kumimoji="1" lang="ja-JP" altLang="en-US" sz="1400" dirty="0"/>
                    </a:p>
                  </a:txBody>
                  <a:tcPr anchor="ctr"/>
                </a:tc>
                <a:tc>
                  <a:txBody>
                    <a:bodyPr/>
                    <a:lstStyle/>
                    <a:p>
                      <a:pPr algn="ctr"/>
                      <a:r>
                        <a:rPr kumimoji="1" lang="en-US" altLang="ja-JP" sz="1400" dirty="0"/>
                        <a:t>Inner code</a:t>
                      </a:r>
                      <a:endParaRPr kumimoji="1" lang="ja-JP" altLang="en-US" sz="1400" dirty="0"/>
                    </a:p>
                  </a:txBody>
                  <a:tcPr anchor="ctr"/>
                </a:tc>
                <a:tc>
                  <a:txBody>
                    <a:bodyPr/>
                    <a:lstStyle/>
                    <a:p>
                      <a:pPr algn="ctr"/>
                      <a:r>
                        <a:rPr kumimoji="1" lang="en-US" altLang="ja-JP" sz="1400" dirty="0"/>
                        <a:t>Outer code</a:t>
                      </a:r>
                      <a:endParaRPr kumimoji="1" lang="ja-JP" altLang="en-US" sz="1400" dirty="0"/>
                    </a:p>
                  </a:txBody>
                  <a:tcPr anchor="ctr"/>
                </a:tc>
                <a:tc>
                  <a:txBody>
                    <a:bodyPr/>
                    <a:lstStyle/>
                    <a:p>
                      <a:pPr algn="ctr"/>
                      <a:r>
                        <a:rPr kumimoji="1" lang="en-US" altLang="ja-JP" sz="1400" dirty="0"/>
                        <a:t>HARQ</a:t>
                      </a:r>
                      <a:endParaRPr kumimoji="1" lang="ja-JP" altLang="en-US" sz="1400" dirty="0"/>
                    </a:p>
                  </a:txBody>
                  <a:tcPr anchor="ctr"/>
                </a:tc>
                <a:extLst>
                  <a:ext uri="{0D108BD9-81ED-4DB2-BD59-A6C34878D82A}">
                    <a16:rowId xmlns:a16="http://schemas.microsoft.com/office/drawing/2014/main" val="489010237"/>
                  </a:ext>
                </a:extLst>
              </a:tr>
              <a:tr h="370840">
                <a:tc>
                  <a:txBody>
                    <a:bodyPr/>
                    <a:lstStyle/>
                    <a:p>
                      <a:pPr algn="ctr"/>
                      <a:r>
                        <a:rPr kumimoji="1" lang="en-US" altLang="ja-JP" sz="1400" dirty="0"/>
                        <a:t>0</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(31, 25) Reed-Solomon code</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a:t>
                      </a:r>
                      <a:endParaRPr kumimoji="1" lang="ja-JP" altLang="en-US" sz="1400" dirty="0"/>
                    </a:p>
                  </a:txBody>
                  <a:tcPr anchor="ctr">
                    <a:solidFill>
                      <a:schemeClr val="accent2">
                        <a:lumMod val="40000"/>
                        <a:lumOff val="60000"/>
                      </a:schemeClr>
                    </a:solidFill>
                  </a:tcPr>
                </a:tc>
                <a:extLst>
                  <a:ext uri="{0D108BD9-81ED-4DB2-BD59-A6C34878D82A}">
                    <a16:rowId xmlns:a16="http://schemas.microsoft.com/office/drawing/2014/main" val="1922590291"/>
                  </a:ext>
                </a:extLst>
              </a:tr>
              <a:tr h="370961">
                <a:tc>
                  <a:txBody>
                    <a:bodyPr/>
                    <a:lstStyle/>
                    <a:p>
                      <a:pPr algn="ctr"/>
                      <a:r>
                        <a:rPr kumimoji="1" lang="en-US" altLang="ja-JP" sz="1400" dirty="0"/>
                        <a:t>1</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a:t>
                      </a:r>
                      <a:endParaRPr kumimoji="1" lang="ja-JP" altLang="en-US" sz="1400"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(31, 25) Reed-Solomon code</a:t>
                      </a:r>
                      <a:endParaRPr kumimoji="1" lang="ja-JP" altLang="en-US" sz="1400"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solidFill>
                      <a:schemeClr val="accent2">
                        <a:lumMod val="40000"/>
                        <a:lumOff val="60000"/>
                      </a:schemeClr>
                    </a:solidFill>
                  </a:tcPr>
                </a:tc>
                <a:extLst>
                  <a:ext uri="{0D108BD9-81ED-4DB2-BD59-A6C34878D82A}">
                    <a16:rowId xmlns:a16="http://schemas.microsoft.com/office/drawing/2014/main" val="1046508798"/>
                  </a:ext>
                </a:extLst>
              </a:tr>
              <a:tr h="370840">
                <a:tc>
                  <a:txBody>
                    <a:bodyPr/>
                    <a:lstStyle/>
                    <a:p>
                      <a:pPr algn="ctr"/>
                      <a:r>
                        <a:rPr kumimoji="1" lang="en-US" altLang="ja-JP" sz="1400" dirty="0"/>
                        <a:t>2</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a:t>
                      </a:r>
                      <a:endParaRPr kumimoji="1" lang="ja-JP" altLang="en-US" sz="1400"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(31, 25) Reed-Solomon code</a:t>
                      </a:r>
                      <a:endParaRPr kumimoji="1" lang="ja-JP" altLang="en-US" sz="1400"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solidFill>
                      <a:schemeClr val="accent2">
                        <a:lumMod val="40000"/>
                        <a:lumOff val="60000"/>
                      </a:schemeClr>
                    </a:solidFill>
                  </a:tcPr>
                </a:tc>
                <a:extLst>
                  <a:ext uri="{0D108BD9-81ED-4DB2-BD59-A6C34878D82A}">
                    <a16:rowId xmlns:a16="http://schemas.microsoft.com/office/drawing/2014/main" val="1144015334"/>
                  </a:ext>
                </a:extLst>
              </a:tr>
              <a:tr h="370840">
                <a:tc>
                  <a:txBody>
                    <a:bodyPr/>
                    <a:lstStyle/>
                    <a:p>
                      <a:pPr algn="ctr"/>
                      <a:r>
                        <a:rPr kumimoji="1" lang="en-US" altLang="ja-JP" sz="1400" dirty="0"/>
                        <a:t>3</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a:t>
                      </a:r>
                      <a:endParaRPr kumimoji="1" lang="ja-JP" altLang="en-US" sz="1400"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(31, 25) Reed-Solomon code</a:t>
                      </a:r>
                      <a:endParaRPr kumimoji="1" lang="ja-JP" altLang="en-US" sz="1400"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solidFill>
                      <a:schemeClr val="accent2">
                        <a:lumMod val="40000"/>
                        <a:lumOff val="60000"/>
                      </a:schemeClr>
                    </a:solidFill>
                  </a:tcPr>
                </a:tc>
                <a:extLst>
                  <a:ext uri="{0D108BD9-81ED-4DB2-BD59-A6C34878D82A}">
                    <a16:rowId xmlns:a16="http://schemas.microsoft.com/office/drawing/2014/main" val="4289825731"/>
                  </a:ext>
                </a:extLst>
              </a:tr>
              <a:tr h="370840">
                <a:tc>
                  <a:txBody>
                    <a:bodyPr/>
                    <a:lstStyle/>
                    <a:p>
                      <a:pPr algn="ctr"/>
                      <a:r>
                        <a:rPr kumimoji="1" lang="en-US" altLang="ja-JP" sz="1400" dirty="0"/>
                        <a:t>4</a:t>
                      </a:r>
                      <a:endParaRPr kumimoji="1" lang="ja-JP" altLang="en-US" sz="1400" dirty="0"/>
                    </a:p>
                  </a:txBody>
                  <a:tcPr anchor="ctr">
                    <a:solidFill>
                      <a:srgbClr val="FF7C80"/>
                    </a:solidFill>
                  </a:tcPr>
                </a:tc>
                <a:tc>
                  <a:txBody>
                    <a:bodyPr/>
                    <a:lstStyle/>
                    <a:p>
                      <a:pPr algn="ctr"/>
                      <a:r>
                        <a:rPr kumimoji="1" lang="en-US" altLang="ja-JP" sz="1400" dirty="0"/>
                        <a:t>Proposed decomposable code, R=4/5</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(31, 25) Reed-Solomon code</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a:t>
                      </a:r>
                    </a:p>
                  </a:txBody>
                  <a:tcPr anchor="ctr">
                    <a:solidFill>
                      <a:srgbClr val="FF7C80"/>
                    </a:solidFill>
                  </a:tcPr>
                </a:tc>
                <a:extLst>
                  <a:ext uri="{0D108BD9-81ED-4DB2-BD59-A6C34878D82A}">
                    <a16:rowId xmlns:a16="http://schemas.microsoft.com/office/drawing/2014/main" val="3532085425"/>
                  </a:ext>
                </a:extLst>
              </a:tr>
              <a:tr h="370840">
                <a:tc>
                  <a:txBody>
                    <a:bodyPr/>
                    <a:lstStyle/>
                    <a:p>
                      <a:pPr algn="ctr"/>
                      <a:r>
                        <a:rPr kumimoji="1" lang="en-US" altLang="ja-JP" sz="1400" dirty="0"/>
                        <a:t>5</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Proposed decomposable code, R=2/3</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(31, 25) Reed-Solomon code</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a:t>
                      </a:r>
                    </a:p>
                  </a:txBody>
                  <a:tcPr anchor="ctr">
                    <a:solidFill>
                      <a:srgbClr val="FF7C80"/>
                    </a:solidFill>
                  </a:tcPr>
                </a:tc>
                <a:extLst>
                  <a:ext uri="{0D108BD9-81ED-4DB2-BD59-A6C34878D82A}">
                    <a16:rowId xmlns:a16="http://schemas.microsoft.com/office/drawing/2014/main" val="2277818415"/>
                  </a:ext>
                </a:extLst>
              </a:tr>
              <a:tr h="370840">
                <a:tc>
                  <a:txBody>
                    <a:bodyPr/>
                    <a:lstStyle/>
                    <a:p>
                      <a:pPr algn="ctr"/>
                      <a:r>
                        <a:rPr kumimoji="1" lang="en-US" altLang="ja-JP" sz="1400" dirty="0"/>
                        <a:t>6</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Proposed decomposable code, R=1/2</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(31, 25) Reed-Solomon code</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a:t>
                      </a:r>
                    </a:p>
                  </a:txBody>
                  <a:tcPr anchor="ctr">
                    <a:solidFill>
                      <a:srgbClr val="FF7C80"/>
                    </a:solidFill>
                  </a:tcPr>
                </a:tc>
                <a:extLst>
                  <a:ext uri="{0D108BD9-81ED-4DB2-BD59-A6C34878D82A}">
                    <a16:rowId xmlns:a16="http://schemas.microsoft.com/office/drawing/2014/main" val="1781593504"/>
                  </a:ext>
                </a:extLst>
              </a:tr>
              <a:tr h="370840">
                <a:tc>
                  <a:txBody>
                    <a:bodyPr/>
                    <a:lstStyle/>
                    <a:p>
                      <a:pPr algn="ctr"/>
                      <a:r>
                        <a:rPr kumimoji="1" lang="en-US" altLang="ja-JP" sz="1400" dirty="0"/>
                        <a:t>7</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Proposed decomposable code, R=1/4</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(31, 25) Reed-Solomon code</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a:t>
                      </a:r>
                    </a:p>
                  </a:txBody>
                  <a:tcPr anchor="ctr">
                    <a:solidFill>
                      <a:srgbClr val="FF7C80"/>
                    </a:solidFill>
                  </a:tcPr>
                </a:tc>
                <a:extLst>
                  <a:ext uri="{0D108BD9-81ED-4DB2-BD59-A6C34878D82A}">
                    <a16:rowId xmlns:a16="http://schemas.microsoft.com/office/drawing/2014/main" val="1730419461"/>
                  </a:ext>
                </a:extLst>
              </a:tr>
            </a:tbl>
          </a:graphicData>
        </a:graphic>
      </p:graphicFrame>
    </p:spTree>
    <p:extLst>
      <p:ext uri="{BB962C8B-B14F-4D97-AF65-F5344CB8AC3E}">
        <p14:creationId xmlns:p14="http://schemas.microsoft.com/office/powerpoint/2010/main" val="3351270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75B8F0-7220-4089-C4A9-C18C8E0FFA3C}"/>
              </a:ext>
            </a:extLst>
          </p:cNvPr>
          <p:cNvSpPr>
            <a:spLocks noGrp="1"/>
          </p:cNvSpPr>
          <p:nvPr>
            <p:ph type="title"/>
          </p:nvPr>
        </p:nvSpPr>
        <p:spPr>
          <a:xfrm>
            <a:off x="721804" y="345106"/>
            <a:ext cx="7772400" cy="1066800"/>
          </a:xfrm>
        </p:spPr>
        <p:txBody>
          <a:bodyPr/>
          <a:lstStyle/>
          <a:p>
            <a:r>
              <a:rPr kumimoji="1" lang="en-US" altLang="ja-JP" dirty="0"/>
              <a:t>Updated Table #1 </a:t>
            </a:r>
            <a:endParaRPr kumimoji="1" lang="ja-JP" altLang="en-US" dirty="0"/>
          </a:p>
        </p:txBody>
      </p:sp>
      <p:sp>
        <p:nvSpPr>
          <p:cNvPr id="3" name="スライド番号プレースホルダー 2">
            <a:extLst>
              <a:ext uri="{FF2B5EF4-FFF2-40B4-BE49-F238E27FC236}">
                <a16:creationId xmlns:a16="http://schemas.microsoft.com/office/drawing/2014/main" id="{6C56E7A5-8F87-0C0E-CC06-24B043FD0A59}"/>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7</a:t>
            </a:fld>
            <a:endParaRPr lang="en-US" dirty="0">
              <a:solidFill>
                <a:srgbClr val="000000"/>
              </a:solidFill>
            </a:endParaRPr>
          </a:p>
        </p:txBody>
      </p:sp>
      <p:sp>
        <p:nvSpPr>
          <p:cNvPr id="4" name="日付プレースホルダー 3">
            <a:extLst>
              <a:ext uri="{FF2B5EF4-FFF2-40B4-BE49-F238E27FC236}">
                <a16:creationId xmlns:a16="http://schemas.microsoft.com/office/drawing/2014/main" id="{77B756F6-16B9-6419-DDA2-DDF27B907E36}"/>
              </a:ext>
            </a:extLst>
          </p:cNvPr>
          <p:cNvSpPr>
            <a:spLocks noGrp="1"/>
          </p:cNvSpPr>
          <p:nvPr>
            <p:ph type="dt" sz="half" idx="2"/>
          </p:nvPr>
        </p:nvSpPr>
        <p:spPr/>
        <p:txBody>
          <a:bodyPr/>
          <a:lstStyle/>
          <a:p>
            <a:pPr fontAlgn="base">
              <a:spcBef>
                <a:spcPct val="0"/>
              </a:spcBef>
              <a:spcAft>
                <a:spcPct val="0"/>
              </a:spcAft>
            </a:pPr>
            <a:r>
              <a:rPr kumimoji="0" lang="en-US" altLang="ja-JP" dirty="0">
                <a:solidFill>
                  <a:srgbClr val="000000"/>
                </a:solidFill>
                <a:latin typeface="Times New Roman" pitchFamily="18" charset="0"/>
              </a:rPr>
              <a:t>May 2023</a:t>
            </a:r>
          </a:p>
        </p:txBody>
      </p:sp>
      <p:sp>
        <p:nvSpPr>
          <p:cNvPr id="5" name="フッター プレースホルダー 4">
            <a:extLst>
              <a:ext uri="{FF2B5EF4-FFF2-40B4-BE49-F238E27FC236}">
                <a16:creationId xmlns:a16="http://schemas.microsoft.com/office/drawing/2014/main" id="{41D49636-59EE-CE9B-674B-50676E0BA89C}"/>
              </a:ext>
            </a:extLst>
          </p:cNvPr>
          <p:cNvSpPr>
            <a:spLocks noGrp="1"/>
          </p:cNvSpPr>
          <p:nvPr>
            <p:ph type="ftr" sz="quarter" idx="3"/>
          </p:nvPr>
        </p:nvSpPr>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
        <p:nvSpPr>
          <p:cNvPr id="6" name="テキスト ボックス 5">
            <a:extLst>
              <a:ext uri="{FF2B5EF4-FFF2-40B4-BE49-F238E27FC236}">
                <a16:creationId xmlns:a16="http://schemas.microsoft.com/office/drawing/2014/main" id="{CF9ABAA7-585A-0E1B-FFFD-1015D22A88E5}"/>
              </a:ext>
            </a:extLst>
          </p:cNvPr>
          <p:cNvSpPr txBox="1"/>
          <p:nvPr/>
        </p:nvSpPr>
        <p:spPr>
          <a:xfrm>
            <a:off x="226689" y="4699010"/>
            <a:ext cx="8568952" cy="2031325"/>
          </a:xfrm>
          <a:prstGeom prst="rect">
            <a:avLst/>
          </a:prstGeom>
          <a:noFill/>
        </p:spPr>
        <p:txBody>
          <a:bodyPr wrap="square" rtlCol="0">
            <a:spAutoFit/>
          </a:bodyPr>
          <a:lstStyle/>
          <a:p>
            <a:pPr marL="285750" indent="-285750">
              <a:buFont typeface="Arial" panose="020B0604020202020204" pitchFamily="34" charset="0"/>
              <a:buChar char="•"/>
            </a:pPr>
            <a:r>
              <a:rPr lang="en-US" altLang="ja-JP" dirty="0">
                <a:latin typeface="+mj-lt"/>
              </a:rPr>
              <a:t>As an outer code, shortened Reed-Solomon (RS) codes with N=54 (original code length N=63) will be selected to correct burst errors due to interference from other WBANs and the coding rates are changed according to each QoS and channel condition</a:t>
            </a:r>
          </a:p>
          <a:p>
            <a:pPr marL="285750" indent="-285750">
              <a:buFont typeface="Arial" panose="020B0604020202020204" pitchFamily="34" charset="0"/>
              <a:buChar char="•"/>
            </a:pPr>
            <a:r>
              <a:rPr lang="en-US" altLang="ja-JP" dirty="0">
                <a:latin typeface="+mj-lt"/>
              </a:rPr>
              <a:t>As an inner code, 15.4ab LDPC codes (K=324, 648, 972, R=1/2) will be selected for the coexistence of 15.6ma and 15.4ab</a:t>
            </a:r>
          </a:p>
          <a:p>
            <a:pPr marL="285750" indent="-285750">
              <a:buFont typeface="Arial" panose="020B0604020202020204" pitchFamily="34" charset="0"/>
              <a:buChar char="•"/>
            </a:pPr>
            <a:r>
              <a:rPr lang="en-US" altLang="ja-JP" dirty="0">
                <a:latin typeface="+mj-lt"/>
              </a:rPr>
              <a:t>This updated concept table is considered as the first priority</a:t>
            </a:r>
          </a:p>
          <a:p>
            <a:pPr marL="285750" indent="-285750">
              <a:buFont typeface="Arial" panose="020B0604020202020204" pitchFamily="34" charset="0"/>
              <a:buChar char="•"/>
            </a:pPr>
            <a:endParaRPr kumimoji="1" lang="ja-JP" altLang="en-US" dirty="0">
              <a:latin typeface="+mj-lt"/>
            </a:endParaRPr>
          </a:p>
        </p:txBody>
      </p:sp>
      <p:graphicFrame>
        <p:nvGraphicFramePr>
          <p:cNvPr id="7" name="表 7">
            <a:extLst>
              <a:ext uri="{FF2B5EF4-FFF2-40B4-BE49-F238E27FC236}">
                <a16:creationId xmlns:a16="http://schemas.microsoft.com/office/drawing/2014/main" id="{1D1EEDED-849D-0451-BC4F-64E246960CB6}"/>
              </a:ext>
            </a:extLst>
          </p:cNvPr>
          <p:cNvGraphicFramePr>
            <a:graphicFrameLocks noGrp="1"/>
          </p:cNvGraphicFramePr>
          <p:nvPr>
            <p:extLst>
              <p:ext uri="{D42A27DB-BD31-4B8C-83A1-F6EECF244321}">
                <p14:modId xmlns:p14="http://schemas.microsoft.com/office/powerpoint/2010/main" val="2227693099"/>
              </p:ext>
            </p:extLst>
          </p:nvPr>
        </p:nvGraphicFramePr>
        <p:xfrm>
          <a:off x="232470" y="1202664"/>
          <a:ext cx="8679061" cy="3485001"/>
        </p:xfrm>
        <a:graphic>
          <a:graphicData uri="http://schemas.openxmlformats.org/drawingml/2006/table">
            <a:tbl>
              <a:tblPr firstRow="1" bandRow="1">
                <a:tableStyleId>{5C22544A-7EE6-4342-B048-85BDC9FD1C3A}</a:tableStyleId>
              </a:tblPr>
              <a:tblGrid>
                <a:gridCol w="1131794">
                  <a:extLst>
                    <a:ext uri="{9D8B030D-6E8A-4147-A177-3AD203B41FA5}">
                      <a16:colId xmlns:a16="http://schemas.microsoft.com/office/drawing/2014/main" val="3882507656"/>
                    </a:ext>
                  </a:extLst>
                </a:gridCol>
                <a:gridCol w="3495768">
                  <a:extLst>
                    <a:ext uri="{9D8B030D-6E8A-4147-A177-3AD203B41FA5}">
                      <a16:colId xmlns:a16="http://schemas.microsoft.com/office/drawing/2014/main" val="3623240585"/>
                    </a:ext>
                  </a:extLst>
                </a:gridCol>
                <a:gridCol w="2808312">
                  <a:extLst>
                    <a:ext uri="{9D8B030D-6E8A-4147-A177-3AD203B41FA5}">
                      <a16:colId xmlns:a16="http://schemas.microsoft.com/office/drawing/2014/main" val="3026466261"/>
                    </a:ext>
                  </a:extLst>
                </a:gridCol>
                <a:gridCol w="1243187">
                  <a:extLst>
                    <a:ext uri="{9D8B030D-6E8A-4147-A177-3AD203B41FA5}">
                      <a16:colId xmlns:a16="http://schemas.microsoft.com/office/drawing/2014/main" val="2189150411"/>
                    </a:ext>
                  </a:extLst>
                </a:gridCol>
              </a:tblGrid>
              <a:tr h="370840">
                <a:tc>
                  <a:txBody>
                    <a:bodyPr/>
                    <a:lstStyle/>
                    <a:p>
                      <a:pPr algn="ctr"/>
                      <a:r>
                        <a:rPr kumimoji="1" lang="en-US" altLang="ja-JP" sz="1400" dirty="0"/>
                        <a:t>User priority</a:t>
                      </a:r>
                      <a:endParaRPr kumimoji="1" lang="ja-JP" altLang="en-US" sz="1400" dirty="0"/>
                    </a:p>
                  </a:txBody>
                  <a:tcPr anchor="ctr"/>
                </a:tc>
                <a:tc>
                  <a:txBody>
                    <a:bodyPr/>
                    <a:lstStyle/>
                    <a:p>
                      <a:pPr algn="ctr"/>
                      <a:r>
                        <a:rPr kumimoji="1" lang="en-US" altLang="ja-JP" sz="1400" dirty="0"/>
                        <a:t>Inner code</a:t>
                      </a:r>
                      <a:endParaRPr kumimoji="1" lang="ja-JP" altLang="en-US" sz="1400" dirty="0"/>
                    </a:p>
                  </a:txBody>
                  <a:tcPr anchor="ctr"/>
                </a:tc>
                <a:tc>
                  <a:txBody>
                    <a:bodyPr/>
                    <a:lstStyle/>
                    <a:p>
                      <a:pPr algn="ctr"/>
                      <a:r>
                        <a:rPr kumimoji="1" lang="en-US" altLang="ja-JP" sz="1400" dirty="0"/>
                        <a:t>Outer code</a:t>
                      </a:r>
                      <a:endParaRPr kumimoji="1" lang="ja-JP" altLang="en-US" sz="1400" dirty="0"/>
                    </a:p>
                  </a:txBody>
                  <a:tcPr anchor="ctr"/>
                </a:tc>
                <a:tc>
                  <a:txBody>
                    <a:bodyPr/>
                    <a:lstStyle/>
                    <a:p>
                      <a:pPr algn="ctr"/>
                      <a:r>
                        <a:rPr kumimoji="1" lang="en-US" altLang="ja-JP" sz="1400" dirty="0"/>
                        <a:t>HARQ</a:t>
                      </a:r>
                      <a:endParaRPr kumimoji="1" lang="ja-JP" altLang="en-US" sz="1400" dirty="0"/>
                    </a:p>
                  </a:txBody>
                  <a:tcPr anchor="ctr"/>
                </a:tc>
                <a:extLst>
                  <a:ext uri="{0D108BD9-81ED-4DB2-BD59-A6C34878D82A}">
                    <a16:rowId xmlns:a16="http://schemas.microsoft.com/office/drawing/2014/main" val="489010237"/>
                  </a:ext>
                </a:extLst>
              </a:tr>
              <a:tr h="370840">
                <a:tc>
                  <a:txBody>
                    <a:bodyPr/>
                    <a:lstStyle/>
                    <a:p>
                      <a:pPr algn="ctr"/>
                      <a:r>
                        <a:rPr kumimoji="1" lang="en-US" altLang="ja-JP" sz="1400" dirty="0"/>
                        <a:t>0</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15.4ab LDPC code (R=1/2)</a:t>
                      </a:r>
                      <a:endParaRPr kumimoji="1" lang="ja-JP" altLang="en-US" sz="1400" dirty="0"/>
                    </a:p>
                  </a:txBody>
                  <a:tcPr anchor="ctr">
                    <a:solidFill>
                      <a:schemeClr val="accent2">
                        <a:lumMod val="40000"/>
                        <a:lumOff val="60000"/>
                      </a:schemeClr>
                    </a:solidFill>
                  </a:tcPr>
                </a:tc>
                <a:tc>
                  <a:txBody>
                    <a:bodyPr/>
                    <a:lstStyle/>
                    <a:p>
                      <a:pPr algn="ct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a:t>
                      </a:r>
                      <a:endParaRPr kumimoji="1" lang="ja-JP" altLang="en-US" sz="1400" dirty="0"/>
                    </a:p>
                  </a:txBody>
                  <a:tcPr anchor="ctr">
                    <a:solidFill>
                      <a:schemeClr val="accent2">
                        <a:lumMod val="40000"/>
                        <a:lumOff val="60000"/>
                      </a:schemeClr>
                    </a:solidFill>
                  </a:tcPr>
                </a:tc>
                <a:extLst>
                  <a:ext uri="{0D108BD9-81ED-4DB2-BD59-A6C34878D82A}">
                    <a16:rowId xmlns:a16="http://schemas.microsoft.com/office/drawing/2014/main" val="1922590291"/>
                  </a:ext>
                </a:extLst>
              </a:tr>
              <a:tr h="370961">
                <a:tc>
                  <a:txBody>
                    <a:bodyPr/>
                    <a:lstStyle/>
                    <a:p>
                      <a:pPr algn="ctr"/>
                      <a:r>
                        <a:rPr kumimoji="1" lang="en-US" altLang="ja-JP" sz="1400" dirty="0"/>
                        <a:t>1</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15.4ab LDPC code (R=1/2)</a:t>
                      </a:r>
                      <a:endParaRPr kumimoji="1" lang="ja-JP" altLang="en-US" sz="1400"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solidFill>
                      <a:schemeClr val="accent2">
                        <a:lumMod val="40000"/>
                        <a:lumOff val="60000"/>
                      </a:schemeClr>
                    </a:solidFill>
                  </a:tcPr>
                </a:tc>
                <a:extLst>
                  <a:ext uri="{0D108BD9-81ED-4DB2-BD59-A6C34878D82A}">
                    <a16:rowId xmlns:a16="http://schemas.microsoft.com/office/drawing/2014/main" val="1046508798"/>
                  </a:ext>
                </a:extLst>
              </a:tr>
              <a:tr h="370840">
                <a:tc>
                  <a:txBody>
                    <a:bodyPr/>
                    <a:lstStyle/>
                    <a:p>
                      <a:pPr algn="ctr"/>
                      <a:r>
                        <a:rPr kumimoji="1" lang="en-US" altLang="ja-JP" sz="1400" dirty="0"/>
                        <a:t>2</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15.4ab LDPC code (R=1/2)</a:t>
                      </a:r>
                      <a:endParaRPr kumimoji="1" lang="ja-JP" altLang="en-US" sz="1400"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solidFill>
                      <a:schemeClr val="accent2">
                        <a:lumMod val="40000"/>
                        <a:lumOff val="60000"/>
                      </a:schemeClr>
                    </a:solidFill>
                  </a:tcPr>
                </a:tc>
                <a:extLst>
                  <a:ext uri="{0D108BD9-81ED-4DB2-BD59-A6C34878D82A}">
                    <a16:rowId xmlns:a16="http://schemas.microsoft.com/office/drawing/2014/main" val="1144015334"/>
                  </a:ext>
                </a:extLst>
              </a:tr>
              <a:tr h="370840">
                <a:tc>
                  <a:txBody>
                    <a:bodyPr/>
                    <a:lstStyle/>
                    <a:p>
                      <a:pPr algn="ctr"/>
                      <a:r>
                        <a:rPr kumimoji="1" lang="en-US" altLang="ja-JP" sz="1400" dirty="0"/>
                        <a:t>3</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15.4ab LDPC code (R=1/2)</a:t>
                      </a:r>
                      <a:endParaRPr kumimoji="1" lang="ja-JP" altLang="en-US" sz="1400"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solidFill>
                      <a:schemeClr val="accent2">
                        <a:lumMod val="40000"/>
                        <a:lumOff val="60000"/>
                      </a:schemeClr>
                    </a:solidFill>
                  </a:tcPr>
                </a:tc>
                <a:extLst>
                  <a:ext uri="{0D108BD9-81ED-4DB2-BD59-A6C34878D82A}">
                    <a16:rowId xmlns:a16="http://schemas.microsoft.com/office/drawing/2014/main" val="4289825731"/>
                  </a:ext>
                </a:extLst>
              </a:tr>
              <a:tr h="370840">
                <a:tc>
                  <a:txBody>
                    <a:bodyPr/>
                    <a:lstStyle/>
                    <a:p>
                      <a:pPr algn="ctr"/>
                      <a:r>
                        <a:rPr kumimoji="1" lang="en-US" altLang="ja-JP" sz="1400" dirty="0"/>
                        <a:t>4</a:t>
                      </a:r>
                      <a:endParaRPr kumimoji="1" lang="ja-JP" altLang="en-US" sz="1400" dirty="0"/>
                    </a:p>
                  </a:txBody>
                  <a:tcPr anchor="ctr">
                    <a:solidFill>
                      <a:srgbClr val="FF7C80"/>
                    </a:solidFill>
                  </a:tcPr>
                </a:tc>
                <a:tc>
                  <a:txBody>
                    <a:bodyPr/>
                    <a:lstStyle/>
                    <a:p>
                      <a:pPr algn="ctr"/>
                      <a:r>
                        <a:rPr kumimoji="1" lang="en-US" altLang="ja-JP" sz="1400" dirty="0"/>
                        <a:t>15.4ab LDPC code (R=1/2)</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(54, 46) shortened RS code</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solidFill>
                      <a:srgbClr val="FF7C80"/>
                    </a:solidFill>
                  </a:tcPr>
                </a:tc>
                <a:extLst>
                  <a:ext uri="{0D108BD9-81ED-4DB2-BD59-A6C34878D82A}">
                    <a16:rowId xmlns:a16="http://schemas.microsoft.com/office/drawing/2014/main" val="3532085425"/>
                  </a:ext>
                </a:extLst>
              </a:tr>
              <a:tr h="370840">
                <a:tc>
                  <a:txBody>
                    <a:bodyPr/>
                    <a:lstStyle/>
                    <a:p>
                      <a:pPr algn="ctr"/>
                      <a:r>
                        <a:rPr kumimoji="1" lang="en-US" altLang="ja-JP" sz="1400" dirty="0"/>
                        <a:t>5</a:t>
                      </a:r>
                      <a:endParaRPr kumimoji="1" lang="ja-JP" altLang="en-US" sz="1400" dirty="0"/>
                    </a:p>
                  </a:txBody>
                  <a:tcPr anchor="ctr">
                    <a:solidFill>
                      <a:srgbClr val="FF7C80"/>
                    </a:solidFill>
                  </a:tcPr>
                </a:tc>
                <a:tc>
                  <a:txBody>
                    <a:bodyPr/>
                    <a:lstStyle/>
                    <a:p>
                      <a:pPr algn="ctr"/>
                      <a:r>
                        <a:rPr kumimoji="1" lang="en-US" altLang="ja-JP" sz="1400" dirty="0"/>
                        <a:t>15.4ab LDPC code (R=1/2)</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(54, 38) shortened RS code</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solidFill>
                      <a:srgbClr val="FF7C80"/>
                    </a:solidFill>
                  </a:tcPr>
                </a:tc>
                <a:extLst>
                  <a:ext uri="{0D108BD9-81ED-4DB2-BD59-A6C34878D82A}">
                    <a16:rowId xmlns:a16="http://schemas.microsoft.com/office/drawing/2014/main" val="2277818415"/>
                  </a:ext>
                </a:extLst>
              </a:tr>
              <a:tr h="370840">
                <a:tc>
                  <a:txBody>
                    <a:bodyPr/>
                    <a:lstStyle/>
                    <a:p>
                      <a:pPr algn="ctr"/>
                      <a:r>
                        <a:rPr kumimoji="1" lang="en-US" altLang="ja-JP" sz="1400" dirty="0"/>
                        <a:t>6</a:t>
                      </a:r>
                      <a:endParaRPr kumimoji="1" lang="ja-JP" altLang="en-US" sz="1400" dirty="0"/>
                    </a:p>
                  </a:txBody>
                  <a:tcPr anchor="ctr">
                    <a:solidFill>
                      <a:srgbClr val="FF7C80"/>
                    </a:solidFill>
                  </a:tcPr>
                </a:tc>
                <a:tc>
                  <a:txBody>
                    <a:bodyPr/>
                    <a:lstStyle/>
                    <a:p>
                      <a:pPr algn="ctr"/>
                      <a:r>
                        <a:rPr kumimoji="1" lang="en-US" altLang="ja-JP" sz="1400" dirty="0"/>
                        <a:t>15.4ab LDPC code (R=1/2)</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(54, 28) shortened RS code</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solidFill>
                      <a:srgbClr val="FF7C80"/>
                    </a:solidFill>
                  </a:tcPr>
                </a:tc>
                <a:extLst>
                  <a:ext uri="{0D108BD9-81ED-4DB2-BD59-A6C34878D82A}">
                    <a16:rowId xmlns:a16="http://schemas.microsoft.com/office/drawing/2014/main" val="1781593504"/>
                  </a:ext>
                </a:extLst>
              </a:tr>
              <a:tr h="370840">
                <a:tc>
                  <a:txBody>
                    <a:bodyPr/>
                    <a:lstStyle/>
                    <a:p>
                      <a:pPr algn="ctr"/>
                      <a:r>
                        <a:rPr kumimoji="1" lang="en-US" altLang="ja-JP" sz="1400" dirty="0"/>
                        <a:t>7</a:t>
                      </a:r>
                      <a:endParaRPr kumimoji="1" lang="ja-JP" altLang="en-US" sz="1400" dirty="0"/>
                    </a:p>
                  </a:txBody>
                  <a:tcPr anchor="ctr">
                    <a:solidFill>
                      <a:srgbClr val="FF7C80"/>
                    </a:solidFill>
                  </a:tcPr>
                </a:tc>
                <a:tc>
                  <a:txBody>
                    <a:bodyPr/>
                    <a:lstStyle/>
                    <a:p>
                      <a:pPr algn="ctr"/>
                      <a:r>
                        <a:rPr kumimoji="1" lang="en-US" altLang="ja-JP" sz="1400" dirty="0"/>
                        <a:t>15.4ab LDPC code (R=1/2)</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(54, 14) shortened RS code</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solidFill>
                      <a:srgbClr val="FF7C80"/>
                    </a:solidFill>
                  </a:tcPr>
                </a:tc>
                <a:extLst>
                  <a:ext uri="{0D108BD9-81ED-4DB2-BD59-A6C34878D82A}">
                    <a16:rowId xmlns:a16="http://schemas.microsoft.com/office/drawing/2014/main" val="1730419461"/>
                  </a:ext>
                </a:extLst>
              </a:tr>
            </a:tbl>
          </a:graphicData>
        </a:graphic>
      </p:graphicFrame>
    </p:spTree>
    <p:extLst>
      <p:ext uri="{BB962C8B-B14F-4D97-AF65-F5344CB8AC3E}">
        <p14:creationId xmlns:p14="http://schemas.microsoft.com/office/powerpoint/2010/main" val="3726315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75B8F0-7220-4089-C4A9-C18C8E0FFA3C}"/>
              </a:ext>
            </a:extLst>
          </p:cNvPr>
          <p:cNvSpPr>
            <a:spLocks noGrp="1"/>
          </p:cNvSpPr>
          <p:nvPr>
            <p:ph type="title"/>
          </p:nvPr>
        </p:nvSpPr>
        <p:spPr>
          <a:xfrm>
            <a:off x="721804" y="345106"/>
            <a:ext cx="7772400" cy="1066800"/>
          </a:xfrm>
        </p:spPr>
        <p:txBody>
          <a:bodyPr/>
          <a:lstStyle/>
          <a:p>
            <a:r>
              <a:rPr kumimoji="1" lang="en-US" altLang="ja-JP" dirty="0"/>
              <a:t>Updated Table #2 </a:t>
            </a:r>
            <a:endParaRPr kumimoji="1" lang="ja-JP" altLang="en-US" dirty="0"/>
          </a:p>
        </p:txBody>
      </p:sp>
      <p:sp>
        <p:nvSpPr>
          <p:cNvPr id="3" name="スライド番号プレースホルダー 2">
            <a:extLst>
              <a:ext uri="{FF2B5EF4-FFF2-40B4-BE49-F238E27FC236}">
                <a16:creationId xmlns:a16="http://schemas.microsoft.com/office/drawing/2014/main" id="{6C56E7A5-8F87-0C0E-CC06-24B043FD0A59}"/>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8</a:t>
            </a:fld>
            <a:endParaRPr lang="en-US" dirty="0">
              <a:solidFill>
                <a:srgbClr val="000000"/>
              </a:solidFill>
            </a:endParaRPr>
          </a:p>
        </p:txBody>
      </p:sp>
      <p:sp>
        <p:nvSpPr>
          <p:cNvPr id="4" name="日付プレースホルダー 3">
            <a:extLst>
              <a:ext uri="{FF2B5EF4-FFF2-40B4-BE49-F238E27FC236}">
                <a16:creationId xmlns:a16="http://schemas.microsoft.com/office/drawing/2014/main" id="{77B756F6-16B9-6419-DDA2-DDF27B907E36}"/>
              </a:ext>
            </a:extLst>
          </p:cNvPr>
          <p:cNvSpPr>
            <a:spLocks noGrp="1"/>
          </p:cNvSpPr>
          <p:nvPr>
            <p:ph type="dt" sz="half" idx="2"/>
          </p:nvPr>
        </p:nvSpPr>
        <p:spPr>
          <a:xfrm>
            <a:off x="762000" y="304800"/>
            <a:ext cx="1600200" cy="215444"/>
          </a:xfrm>
        </p:spPr>
        <p:txBody>
          <a:bodyPr/>
          <a:lstStyle/>
          <a:p>
            <a:pPr fontAlgn="base">
              <a:spcBef>
                <a:spcPct val="0"/>
              </a:spcBef>
              <a:spcAft>
                <a:spcPct val="0"/>
              </a:spcAft>
            </a:pPr>
            <a:r>
              <a:rPr kumimoji="0" lang="en-US" altLang="ja-JP" dirty="0">
                <a:solidFill>
                  <a:srgbClr val="000000"/>
                </a:solidFill>
                <a:latin typeface="Times New Roman" pitchFamily="18" charset="0"/>
              </a:rPr>
              <a:t>May 2023</a:t>
            </a:r>
          </a:p>
        </p:txBody>
      </p:sp>
      <p:sp>
        <p:nvSpPr>
          <p:cNvPr id="5" name="フッター プレースホルダー 4">
            <a:extLst>
              <a:ext uri="{FF2B5EF4-FFF2-40B4-BE49-F238E27FC236}">
                <a16:creationId xmlns:a16="http://schemas.microsoft.com/office/drawing/2014/main" id="{41D49636-59EE-CE9B-674B-50676E0BA89C}"/>
              </a:ext>
            </a:extLst>
          </p:cNvPr>
          <p:cNvSpPr>
            <a:spLocks noGrp="1"/>
          </p:cNvSpPr>
          <p:nvPr>
            <p:ph type="ftr" sz="quarter" idx="3"/>
          </p:nvPr>
        </p:nvSpPr>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
        <p:nvSpPr>
          <p:cNvPr id="6" name="テキスト ボックス 5">
            <a:extLst>
              <a:ext uri="{FF2B5EF4-FFF2-40B4-BE49-F238E27FC236}">
                <a16:creationId xmlns:a16="http://schemas.microsoft.com/office/drawing/2014/main" id="{CF9ABAA7-585A-0E1B-FFFD-1015D22A88E5}"/>
              </a:ext>
            </a:extLst>
          </p:cNvPr>
          <p:cNvSpPr txBox="1"/>
          <p:nvPr/>
        </p:nvSpPr>
        <p:spPr>
          <a:xfrm>
            <a:off x="232469" y="4668060"/>
            <a:ext cx="8568952" cy="1754326"/>
          </a:xfrm>
          <a:prstGeom prst="rect">
            <a:avLst/>
          </a:prstGeom>
          <a:noFill/>
        </p:spPr>
        <p:txBody>
          <a:bodyPr wrap="square" rtlCol="0">
            <a:spAutoFit/>
          </a:bodyPr>
          <a:lstStyle/>
          <a:p>
            <a:pPr marL="285750" indent="-285750">
              <a:buFont typeface="Arial" panose="020B0604020202020204" pitchFamily="34" charset="0"/>
              <a:buChar char="•"/>
            </a:pPr>
            <a:r>
              <a:rPr lang="en-US" altLang="ja-JP" dirty="0">
                <a:latin typeface="+mj-lt"/>
              </a:rPr>
              <a:t>As an outer code, 15.4ab LDPC (K=324, 648, 972, R=1/2) codes will be selected for the coexistence of 15.6ma and 15.4ab</a:t>
            </a:r>
          </a:p>
          <a:p>
            <a:pPr marL="285750" indent="-285750">
              <a:buFont typeface="Arial" panose="020B0604020202020204" pitchFamily="34" charset="0"/>
              <a:buChar char="•"/>
            </a:pPr>
            <a:r>
              <a:rPr lang="en-US" altLang="ja-JP" dirty="0">
                <a:latin typeface="+mj-lt"/>
              </a:rPr>
              <a:t>As an inner code, 15.4a/z based convolutional codes (which are almost the same of our proposed decomposable codes) will be selected, and the coding rates are changed according to each QoS and channel condition, which can be applied to hybrid ARQ</a:t>
            </a:r>
          </a:p>
          <a:p>
            <a:pPr marL="285750" indent="-285750">
              <a:buFont typeface="Arial" panose="020B0604020202020204" pitchFamily="34" charset="0"/>
              <a:buChar char="•"/>
            </a:pPr>
            <a:r>
              <a:rPr lang="en-US" altLang="ja-JP" dirty="0">
                <a:latin typeface="+mj-lt"/>
              </a:rPr>
              <a:t>This table is considered as the second choice </a:t>
            </a:r>
          </a:p>
        </p:txBody>
      </p:sp>
      <p:graphicFrame>
        <p:nvGraphicFramePr>
          <p:cNvPr id="7" name="表 7">
            <a:extLst>
              <a:ext uri="{FF2B5EF4-FFF2-40B4-BE49-F238E27FC236}">
                <a16:creationId xmlns:a16="http://schemas.microsoft.com/office/drawing/2014/main" id="{1D1EEDED-849D-0451-BC4F-64E246960CB6}"/>
              </a:ext>
            </a:extLst>
          </p:cNvPr>
          <p:cNvGraphicFramePr>
            <a:graphicFrameLocks noGrp="1"/>
          </p:cNvGraphicFramePr>
          <p:nvPr/>
        </p:nvGraphicFramePr>
        <p:xfrm>
          <a:off x="232470" y="1202664"/>
          <a:ext cx="8679061" cy="3485001"/>
        </p:xfrm>
        <a:graphic>
          <a:graphicData uri="http://schemas.openxmlformats.org/drawingml/2006/table">
            <a:tbl>
              <a:tblPr firstRow="1" bandRow="1">
                <a:tableStyleId>{5C22544A-7EE6-4342-B048-85BDC9FD1C3A}</a:tableStyleId>
              </a:tblPr>
              <a:tblGrid>
                <a:gridCol w="1131794">
                  <a:extLst>
                    <a:ext uri="{9D8B030D-6E8A-4147-A177-3AD203B41FA5}">
                      <a16:colId xmlns:a16="http://schemas.microsoft.com/office/drawing/2014/main" val="3882507656"/>
                    </a:ext>
                  </a:extLst>
                </a:gridCol>
                <a:gridCol w="3495768">
                  <a:extLst>
                    <a:ext uri="{9D8B030D-6E8A-4147-A177-3AD203B41FA5}">
                      <a16:colId xmlns:a16="http://schemas.microsoft.com/office/drawing/2014/main" val="3623240585"/>
                    </a:ext>
                  </a:extLst>
                </a:gridCol>
                <a:gridCol w="2808312">
                  <a:extLst>
                    <a:ext uri="{9D8B030D-6E8A-4147-A177-3AD203B41FA5}">
                      <a16:colId xmlns:a16="http://schemas.microsoft.com/office/drawing/2014/main" val="3026466261"/>
                    </a:ext>
                  </a:extLst>
                </a:gridCol>
                <a:gridCol w="1243187">
                  <a:extLst>
                    <a:ext uri="{9D8B030D-6E8A-4147-A177-3AD203B41FA5}">
                      <a16:colId xmlns:a16="http://schemas.microsoft.com/office/drawing/2014/main" val="2189150411"/>
                    </a:ext>
                  </a:extLst>
                </a:gridCol>
              </a:tblGrid>
              <a:tr h="370840">
                <a:tc>
                  <a:txBody>
                    <a:bodyPr/>
                    <a:lstStyle/>
                    <a:p>
                      <a:pPr algn="ctr"/>
                      <a:r>
                        <a:rPr kumimoji="1" lang="en-US" altLang="ja-JP" sz="1400" dirty="0"/>
                        <a:t>User priority</a:t>
                      </a:r>
                      <a:endParaRPr kumimoji="1" lang="ja-JP" altLang="en-US" sz="1400" dirty="0"/>
                    </a:p>
                  </a:txBody>
                  <a:tcPr anchor="ctr"/>
                </a:tc>
                <a:tc>
                  <a:txBody>
                    <a:bodyPr/>
                    <a:lstStyle/>
                    <a:p>
                      <a:pPr algn="ctr"/>
                      <a:r>
                        <a:rPr kumimoji="1" lang="en-US" altLang="ja-JP" sz="1400" dirty="0"/>
                        <a:t>Inner code</a:t>
                      </a:r>
                      <a:endParaRPr kumimoji="1" lang="ja-JP" altLang="en-US" sz="1400" dirty="0"/>
                    </a:p>
                  </a:txBody>
                  <a:tcPr anchor="ctr"/>
                </a:tc>
                <a:tc>
                  <a:txBody>
                    <a:bodyPr/>
                    <a:lstStyle/>
                    <a:p>
                      <a:pPr algn="ctr"/>
                      <a:r>
                        <a:rPr kumimoji="1" lang="en-US" altLang="ja-JP" sz="1400" dirty="0"/>
                        <a:t>Outer code</a:t>
                      </a:r>
                      <a:endParaRPr kumimoji="1" lang="ja-JP" altLang="en-US" sz="1400" dirty="0"/>
                    </a:p>
                  </a:txBody>
                  <a:tcPr anchor="ctr"/>
                </a:tc>
                <a:tc>
                  <a:txBody>
                    <a:bodyPr/>
                    <a:lstStyle/>
                    <a:p>
                      <a:pPr algn="ctr"/>
                      <a:r>
                        <a:rPr kumimoji="1" lang="en-US" altLang="ja-JP" sz="1400" dirty="0"/>
                        <a:t>HARQ</a:t>
                      </a:r>
                      <a:endParaRPr kumimoji="1" lang="ja-JP" altLang="en-US" sz="1400" dirty="0"/>
                    </a:p>
                  </a:txBody>
                  <a:tcPr anchor="ctr"/>
                </a:tc>
                <a:extLst>
                  <a:ext uri="{0D108BD9-81ED-4DB2-BD59-A6C34878D82A}">
                    <a16:rowId xmlns:a16="http://schemas.microsoft.com/office/drawing/2014/main" val="489010237"/>
                  </a:ext>
                </a:extLst>
              </a:tr>
              <a:tr h="370840">
                <a:tc>
                  <a:txBody>
                    <a:bodyPr/>
                    <a:lstStyle/>
                    <a:p>
                      <a:pPr algn="ctr"/>
                      <a:r>
                        <a:rPr kumimoji="1" lang="en-US" altLang="ja-JP" sz="1400" dirty="0"/>
                        <a:t>0</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15.4ab LDPC code (R=1/2)</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a:t>
                      </a:r>
                      <a:endParaRPr kumimoji="1" lang="ja-JP" altLang="en-US" sz="1400" dirty="0"/>
                    </a:p>
                  </a:txBody>
                  <a:tcPr anchor="ctr">
                    <a:solidFill>
                      <a:schemeClr val="accent2">
                        <a:lumMod val="40000"/>
                        <a:lumOff val="60000"/>
                      </a:schemeClr>
                    </a:solidFill>
                  </a:tcPr>
                </a:tc>
                <a:extLst>
                  <a:ext uri="{0D108BD9-81ED-4DB2-BD59-A6C34878D82A}">
                    <a16:rowId xmlns:a16="http://schemas.microsoft.com/office/drawing/2014/main" val="1922590291"/>
                  </a:ext>
                </a:extLst>
              </a:tr>
              <a:tr h="370961">
                <a:tc>
                  <a:txBody>
                    <a:bodyPr/>
                    <a:lstStyle/>
                    <a:p>
                      <a:pPr algn="ctr"/>
                      <a:r>
                        <a:rPr kumimoji="1" lang="en-US" altLang="ja-JP" sz="1400" dirty="0"/>
                        <a:t>1</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15.4ab LDPC code (R=1/2)</a:t>
                      </a:r>
                      <a:endParaRPr kumimoji="1" lang="ja-JP" altLang="en-US" sz="1400"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solidFill>
                      <a:schemeClr val="accent2">
                        <a:lumMod val="40000"/>
                        <a:lumOff val="60000"/>
                      </a:schemeClr>
                    </a:solidFill>
                  </a:tcPr>
                </a:tc>
                <a:extLst>
                  <a:ext uri="{0D108BD9-81ED-4DB2-BD59-A6C34878D82A}">
                    <a16:rowId xmlns:a16="http://schemas.microsoft.com/office/drawing/2014/main" val="1046508798"/>
                  </a:ext>
                </a:extLst>
              </a:tr>
              <a:tr h="370840">
                <a:tc>
                  <a:txBody>
                    <a:bodyPr/>
                    <a:lstStyle/>
                    <a:p>
                      <a:pPr algn="ctr"/>
                      <a:r>
                        <a:rPr kumimoji="1" lang="en-US" altLang="ja-JP" sz="1400" dirty="0"/>
                        <a:t>2</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15.4ab LDPC code (R=1/2)</a:t>
                      </a:r>
                      <a:endParaRPr kumimoji="1" lang="ja-JP" altLang="en-US" sz="1400"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solidFill>
                      <a:schemeClr val="accent2">
                        <a:lumMod val="40000"/>
                        <a:lumOff val="60000"/>
                      </a:schemeClr>
                    </a:solidFill>
                  </a:tcPr>
                </a:tc>
                <a:extLst>
                  <a:ext uri="{0D108BD9-81ED-4DB2-BD59-A6C34878D82A}">
                    <a16:rowId xmlns:a16="http://schemas.microsoft.com/office/drawing/2014/main" val="1144015334"/>
                  </a:ext>
                </a:extLst>
              </a:tr>
              <a:tr h="370840">
                <a:tc>
                  <a:txBody>
                    <a:bodyPr/>
                    <a:lstStyle/>
                    <a:p>
                      <a:pPr algn="ctr"/>
                      <a:r>
                        <a:rPr kumimoji="1" lang="en-US" altLang="ja-JP" sz="1400" dirty="0"/>
                        <a:t>3</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a:t>
                      </a: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t>15.4ab LDPC code (R=1/2)</a:t>
                      </a:r>
                      <a:endParaRPr kumimoji="1" lang="ja-JP" altLang="en-US" sz="1400" dirty="0"/>
                    </a:p>
                  </a:txBody>
                  <a:tcPr anchor="ctr">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a:t>
                      </a:r>
                      <a:endParaRPr kumimoji="1" lang="ja-JP" altLang="en-US" sz="1400" dirty="0"/>
                    </a:p>
                  </a:txBody>
                  <a:tcPr anchor="ctr">
                    <a:solidFill>
                      <a:schemeClr val="accent2">
                        <a:lumMod val="40000"/>
                        <a:lumOff val="60000"/>
                      </a:schemeClr>
                    </a:solidFill>
                  </a:tcPr>
                </a:tc>
                <a:extLst>
                  <a:ext uri="{0D108BD9-81ED-4DB2-BD59-A6C34878D82A}">
                    <a16:rowId xmlns:a16="http://schemas.microsoft.com/office/drawing/2014/main" val="4289825731"/>
                  </a:ext>
                </a:extLst>
              </a:tr>
              <a:tr h="370840">
                <a:tc>
                  <a:txBody>
                    <a:bodyPr/>
                    <a:lstStyle/>
                    <a:p>
                      <a:pPr algn="ctr"/>
                      <a:r>
                        <a:rPr kumimoji="1" lang="en-US" altLang="ja-JP" sz="1400" dirty="0"/>
                        <a:t>4</a:t>
                      </a:r>
                      <a:endParaRPr kumimoji="1" lang="ja-JP" altLang="en-US" sz="1400" dirty="0"/>
                    </a:p>
                  </a:txBody>
                  <a:tcPr anchor="ctr">
                    <a:solidFill>
                      <a:srgbClr val="FF7C80"/>
                    </a:solidFill>
                  </a:tcPr>
                </a:tc>
                <a:tc>
                  <a:txBody>
                    <a:bodyPr/>
                    <a:lstStyle/>
                    <a:p>
                      <a:pPr algn="ctr"/>
                      <a:r>
                        <a:rPr kumimoji="1" lang="en-US" altLang="ja-JP" sz="1400" dirty="0"/>
                        <a:t>15.4a/z based convolutional code, R=4/5</a:t>
                      </a:r>
                      <a:endParaRPr kumimoji="1" lang="ja-JP" altLang="en-US" sz="1400" dirty="0"/>
                    </a:p>
                  </a:txBody>
                  <a:tcPr anchor="ctr">
                    <a:solidFill>
                      <a:srgbClr val="FF7C80"/>
                    </a:solidFill>
                  </a:tcPr>
                </a:tc>
                <a:tc>
                  <a:txBody>
                    <a:bodyPr/>
                    <a:lstStyle/>
                    <a:p>
                      <a:pPr algn="ctr"/>
                      <a:r>
                        <a:rPr kumimoji="1" lang="en-US" altLang="ja-JP" sz="1400" dirty="0"/>
                        <a:t>15.4ab LDPC code (R=1/2)</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a:t>
                      </a:r>
                    </a:p>
                  </a:txBody>
                  <a:tcPr anchor="ctr">
                    <a:solidFill>
                      <a:srgbClr val="FF7C80"/>
                    </a:solidFill>
                  </a:tcPr>
                </a:tc>
                <a:extLst>
                  <a:ext uri="{0D108BD9-81ED-4DB2-BD59-A6C34878D82A}">
                    <a16:rowId xmlns:a16="http://schemas.microsoft.com/office/drawing/2014/main" val="3532085425"/>
                  </a:ext>
                </a:extLst>
              </a:tr>
              <a:tr h="370840">
                <a:tc>
                  <a:txBody>
                    <a:bodyPr/>
                    <a:lstStyle/>
                    <a:p>
                      <a:pPr algn="ctr"/>
                      <a:r>
                        <a:rPr kumimoji="1" lang="en-US" altLang="ja-JP" sz="1400" dirty="0"/>
                        <a:t>5</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15.4a/z based convolutional code, R=2/3</a:t>
                      </a:r>
                      <a:endParaRPr kumimoji="1" lang="ja-JP" altLang="en-US" sz="1400" dirty="0"/>
                    </a:p>
                  </a:txBody>
                  <a:tcPr anchor="ctr">
                    <a:solidFill>
                      <a:srgbClr val="FF7C80"/>
                    </a:solidFill>
                  </a:tcPr>
                </a:tc>
                <a:tc>
                  <a:txBody>
                    <a:bodyPr/>
                    <a:lstStyle/>
                    <a:p>
                      <a:pPr algn="ctr"/>
                      <a:r>
                        <a:rPr kumimoji="1" lang="en-US" altLang="ja-JP" sz="1400" dirty="0"/>
                        <a:t>15.4ab LDPC code (R=1/2)</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a:t>
                      </a:r>
                    </a:p>
                  </a:txBody>
                  <a:tcPr anchor="ctr">
                    <a:solidFill>
                      <a:srgbClr val="FF7C80"/>
                    </a:solidFill>
                  </a:tcPr>
                </a:tc>
                <a:extLst>
                  <a:ext uri="{0D108BD9-81ED-4DB2-BD59-A6C34878D82A}">
                    <a16:rowId xmlns:a16="http://schemas.microsoft.com/office/drawing/2014/main" val="2277818415"/>
                  </a:ext>
                </a:extLst>
              </a:tr>
              <a:tr h="370840">
                <a:tc>
                  <a:txBody>
                    <a:bodyPr/>
                    <a:lstStyle/>
                    <a:p>
                      <a:pPr algn="ctr"/>
                      <a:r>
                        <a:rPr kumimoji="1" lang="en-US" altLang="ja-JP" sz="1400" dirty="0"/>
                        <a:t>6</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15.4a/z convolutional code, R=1/2</a:t>
                      </a:r>
                      <a:endParaRPr kumimoji="1" lang="ja-JP" altLang="en-US" sz="1400" dirty="0"/>
                    </a:p>
                  </a:txBody>
                  <a:tcPr anchor="ctr">
                    <a:solidFill>
                      <a:srgbClr val="FF7C80"/>
                    </a:solidFill>
                  </a:tcPr>
                </a:tc>
                <a:tc>
                  <a:txBody>
                    <a:bodyPr/>
                    <a:lstStyle/>
                    <a:p>
                      <a:pPr algn="ctr"/>
                      <a:r>
                        <a:rPr kumimoji="1" lang="en-US" altLang="ja-JP" sz="1400" dirty="0"/>
                        <a:t>15.4ab LDPC code (R=1/2)</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a:t>
                      </a:r>
                    </a:p>
                  </a:txBody>
                  <a:tcPr anchor="ctr">
                    <a:solidFill>
                      <a:srgbClr val="FF7C80"/>
                    </a:solidFill>
                  </a:tcPr>
                </a:tc>
                <a:extLst>
                  <a:ext uri="{0D108BD9-81ED-4DB2-BD59-A6C34878D82A}">
                    <a16:rowId xmlns:a16="http://schemas.microsoft.com/office/drawing/2014/main" val="1781593504"/>
                  </a:ext>
                </a:extLst>
              </a:tr>
              <a:tr h="370840">
                <a:tc>
                  <a:txBody>
                    <a:bodyPr/>
                    <a:lstStyle/>
                    <a:p>
                      <a:pPr algn="ctr"/>
                      <a:r>
                        <a:rPr kumimoji="1" lang="en-US" altLang="ja-JP" sz="1400" dirty="0"/>
                        <a:t>7</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15.4a/z based convolutional code, R=1/4</a:t>
                      </a:r>
                      <a:endParaRPr kumimoji="1" lang="ja-JP" altLang="en-US" sz="1400" dirty="0"/>
                    </a:p>
                  </a:txBody>
                  <a:tcPr anchor="ctr">
                    <a:solidFill>
                      <a:srgbClr val="FF7C80"/>
                    </a:solidFill>
                  </a:tcPr>
                </a:tc>
                <a:tc>
                  <a:txBody>
                    <a:bodyPr/>
                    <a:lstStyle/>
                    <a:p>
                      <a:pPr algn="ctr"/>
                      <a:r>
                        <a:rPr kumimoji="1" lang="en-US" altLang="ja-JP" sz="1400" dirty="0"/>
                        <a:t>15.4ab LDPC code (R=1/2)</a:t>
                      </a:r>
                      <a:endParaRPr kumimoji="1" lang="ja-JP" altLang="en-US" sz="1400" dirty="0"/>
                    </a:p>
                  </a:txBody>
                  <a:tcPr anchor="ctr">
                    <a:solidFill>
                      <a:srgbClr val="FF7C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a:t>
                      </a:r>
                    </a:p>
                  </a:txBody>
                  <a:tcPr anchor="ctr">
                    <a:solidFill>
                      <a:srgbClr val="FF7C80"/>
                    </a:solidFill>
                  </a:tcPr>
                </a:tc>
                <a:extLst>
                  <a:ext uri="{0D108BD9-81ED-4DB2-BD59-A6C34878D82A}">
                    <a16:rowId xmlns:a16="http://schemas.microsoft.com/office/drawing/2014/main" val="1730419461"/>
                  </a:ext>
                </a:extLst>
              </a:tr>
            </a:tbl>
          </a:graphicData>
        </a:graphic>
      </p:graphicFrame>
    </p:spTree>
    <p:extLst>
      <p:ext uri="{BB962C8B-B14F-4D97-AF65-F5344CB8AC3E}">
        <p14:creationId xmlns:p14="http://schemas.microsoft.com/office/powerpoint/2010/main" val="1108292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F3359065-1F6D-3AA7-0E03-CC72C87297C5}"/>
              </a:ext>
            </a:extLst>
          </p:cNvPr>
          <p:cNvSpPr>
            <a:spLocks noGrp="1"/>
          </p:cNvSpPr>
          <p:nvPr>
            <p:ph type="dt" idx="10"/>
          </p:nvPr>
        </p:nvSpPr>
        <p:spPr/>
        <p:txBody>
          <a:bodyPr/>
          <a:lstStyle/>
          <a:p>
            <a:pPr fontAlgn="base">
              <a:spcBef>
                <a:spcPct val="0"/>
              </a:spcBef>
              <a:spcAft>
                <a:spcPct val="0"/>
              </a:spcAft>
            </a:pPr>
            <a:r>
              <a:rPr kumimoji="0" lang="en-US" altLang="ja-JP" dirty="0">
                <a:solidFill>
                  <a:srgbClr val="000000"/>
                </a:solidFill>
                <a:latin typeface="Times New Roman" pitchFamily="18" charset="0"/>
              </a:rPr>
              <a:t>May 2023</a:t>
            </a:r>
          </a:p>
        </p:txBody>
      </p:sp>
      <p:sp>
        <p:nvSpPr>
          <p:cNvPr id="3" name="フッター プレースホルダー 2">
            <a:extLst>
              <a:ext uri="{FF2B5EF4-FFF2-40B4-BE49-F238E27FC236}">
                <a16:creationId xmlns:a16="http://schemas.microsoft.com/office/drawing/2014/main" id="{3A593160-71CF-0865-DBCA-99B17AC33FF6}"/>
              </a:ext>
            </a:extLst>
          </p:cNvPr>
          <p:cNvSpPr>
            <a:spLocks noGrp="1"/>
          </p:cNvSpPr>
          <p:nvPr>
            <p:ph type="ftr" idx="11"/>
          </p:nvPr>
        </p:nvSpPr>
        <p:spPr/>
        <p:txBody>
          <a:bodyPr/>
          <a:lstStyle/>
          <a:p>
            <a:r>
              <a:rPr lang="en-US" altLang="ja-JP" sz="1200" dirty="0" err="1">
                <a:solidFill>
                  <a:srgbClr val="000000"/>
                </a:solidFill>
              </a:rPr>
              <a:t>K.Takabayashi</a:t>
            </a:r>
            <a:r>
              <a:rPr lang="en-US" altLang="ja-JP" sz="1200" dirty="0">
                <a:solidFill>
                  <a:srgbClr val="000000"/>
                </a:solidFill>
              </a:rPr>
              <a:t> (Toyo Univ.), </a:t>
            </a:r>
            <a:r>
              <a:rPr lang="en-US" altLang="ja-JP" sz="1200" dirty="0" err="1">
                <a:solidFill>
                  <a:srgbClr val="000000"/>
                </a:solidFill>
              </a:rPr>
              <a:t>R.Kohno</a:t>
            </a:r>
            <a:r>
              <a:rPr lang="en-US" altLang="ja-JP" sz="1200" dirty="0">
                <a:solidFill>
                  <a:srgbClr val="000000"/>
                </a:solidFill>
              </a:rPr>
              <a:t> (YNU/YRP-IAI)</a:t>
            </a:r>
          </a:p>
        </p:txBody>
      </p:sp>
      <p:sp>
        <p:nvSpPr>
          <p:cNvPr id="4" name="スライド番号プレースホルダー 3">
            <a:extLst>
              <a:ext uri="{FF2B5EF4-FFF2-40B4-BE49-F238E27FC236}">
                <a16:creationId xmlns:a16="http://schemas.microsoft.com/office/drawing/2014/main" id="{5519D34B-8FEB-C199-6C3F-B5B093B6269C}"/>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9</a:t>
            </a:fld>
            <a:endParaRPr dirty="0"/>
          </a:p>
        </p:txBody>
      </p:sp>
      <p:sp>
        <p:nvSpPr>
          <p:cNvPr id="5" name="テキスト ボックス 2">
            <a:extLst>
              <a:ext uri="{FF2B5EF4-FFF2-40B4-BE49-F238E27FC236}">
                <a16:creationId xmlns:a16="http://schemas.microsoft.com/office/drawing/2014/main" id="{E7991C5D-D96F-D1A2-1EA0-D41315C0273E}"/>
              </a:ext>
            </a:extLst>
          </p:cNvPr>
          <p:cNvSpPr txBox="1">
            <a:spLocks noChangeArrowheads="1"/>
          </p:cNvSpPr>
          <p:nvPr/>
        </p:nvSpPr>
        <p:spPr bwMode="auto">
          <a:xfrm>
            <a:off x="132316" y="3068960"/>
            <a:ext cx="88804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4800" dirty="0">
                <a:latin typeface="+mj-lt"/>
              </a:rPr>
              <a:t>Thank you for your attention ! ! !</a:t>
            </a:r>
            <a:endParaRPr lang="ja-JP" altLang="en-US" sz="4800" dirty="0">
              <a:latin typeface="+mj-lt"/>
            </a:endParaRPr>
          </a:p>
        </p:txBody>
      </p:sp>
    </p:spTree>
    <p:extLst>
      <p:ext uri="{BB962C8B-B14F-4D97-AF65-F5344CB8AC3E}">
        <p14:creationId xmlns:p14="http://schemas.microsoft.com/office/powerpoint/2010/main" val="2030283335"/>
      </p:ext>
    </p:extLst>
  </p:cSld>
  <p:clrMapOvr>
    <a:masterClrMapping/>
  </p:clrMapOvr>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5002</TotalTime>
  <Words>1524</Words>
  <Application>Microsoft Office PowerPoint</Application>
  <PresentationFormat>画面に合わせる (4:3)</PresentationFormat>
  <Paragraphs>220</Paragraphs>
  <Slides>9</Slides>
  <Notes>4</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9</vt:i4>
      </vt:variant>
    </vt:vector>
  </HeadingPairs>
  <TitlesOfParts>
    <vt:vector size="14" baseType="lpstr">
      <vt:lpstr>游ゴシック</vt:lpstr>
      <vt:lpstr>Arial</vt:lpstr>
      <vt:lpstr>Calibri</vt:lpstr>
      <vt:lpstr>Times New Roman</vt:lpstr>
      <vt:lpstr>VLC_Composition_090917</vt:lpstr>
      <vt:lpstr>PowerPoint プレゼンテーション</vt:lpstr>
      <vt:lpstr>Concept of channel coding for IEEE 802.15.6ma</vt:lpstr>
      <vt:lpstr>Importance of QoS control </vt:lpstr>
      <vt:lpstr>Error control in current IEEE 802.15.6</vt:lpstr>
      <vt:lpstr>Concept of channel coding for PSDU</vt:lpstr>
      <vt:lpstr>Previous Plan in Jan. 2023 </vt:lpstr>
      <vt:lpstr>Updated Table #1 </vt:lpstr>
      <vt:lpstr>Updated Table #2 </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kohno</dc:creator>
  <cp:lastModifiedBy>TakabayashiKento</cp:lastModifiedBy>
  <cp:revision>479</cp:revision>
  <dcterms:created xsi:type="dcterms:W3CDTF">2014-03-17T07:14:24Z</dcterms:created>
  <dcterms:modified xsi:type="dcterms:W3CDTF">2023-05-16T12:56:18Z</dcterms:modified>
</cp:coreProperties>
</file>