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 id="2147483660" r:id="rId2"/>
  </p:sldMasterIdLst>
  <p:notesMasterIdLst>
    <p:notesMasterId r:id="rId13"/>
  </p:notesMasterIdLst>
  <p:handoutMasterIdLst>
    <p:handoutMasterId r:id="rId14"/>
  </p:handoutMasterIdLst>
  <p:sldIdLst>
    <p:sldId id="259" r:id="rId3"/>
    <p:sldId id="310" r:id="rId4"/>
    <p:sldId id="314" r:id="rId5"/>
    <p:sldId id="328" r:id="rId6"/>
    <p:sldId id="333" r:id="rId7"/>
    <p:sldId id="334" r:id="rId8"/>
    <p:sldId id="331" r:id="rId9"/>
    <p:sldId id="335" r:id="rId10"/>
    <p:sldId id="336" r:id="rId11"/>
    <p:sldId id="325" r:id="rId12"/>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만든 이 "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2"/>
    <p:restoredTop sz="95915"/>
  </p:normalViewPr>
  <p:slideViewPr>
    <p:cSldViewPr>
      <p:cViewPr varScale="1">
        <p:scale>
          <a:sx n="88" d="100"/>
          <a:sy n="88" d="100"/>
        </p:scale>
        <p:origin x="1224" y="54"/>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5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631726" y="196079"/>
            <a:ext cx="2759980"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712359" y="196079"/>
            <a:ext cx="2366395"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8138">
              <a:defRPr sz="15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262764" y="9905481"/>
            <a:ext cx="2210261"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8138">
              <a:defRPr sz="11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763234" y="9905481"/>
            <a:ext cx="1419836"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710732" y="9905482"/>
            <a:ext cx="728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552031" y="108544"/>
            <a:ext cx="2883587"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70072" y="108544"/>
            <a:ext cx="280389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8138">
              <a:defRPr sz="15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46558" y="4861704"/>
            <a:ext cx="5210947"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53" tIns="49228" rIns="100153" bIns="4922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864298" y="9908983"/>
            <a:ext cx="25713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3005565" y="9908983"/>
            <a:ext cx="82132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8138">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41633" y="9908983"/>
            <a:ext cx="72862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18527"/>
            <a:ext cx="2883587" cy="4616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500">
                <a:solidFill>
                  <a:srgbClr val="000000"/>
                </a:solidFill>
                <a:ea typeface="굴림" panose="020B0600000101010101" pitchFamily="50" charset="-127"/>
                <a:cs typeface="DejaVu Sans" pitchFamily="34" charset="0"/>
              </a:rPr>
              <a:t>doc.: IEEE 802.15-&lt;15-21-0593-00-04ab&gt;</a:t>
            </a:r>
          </a:p>
        </p:txBody>
      </p:sp>
      <p:sp>
        <p:nvSpPr>
          <p:cNvPr id="7171"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500">
                <a:solidFill>
                  <a:srgbClr val="000000"/>
                </a:solidFill>
                <a:ea typeface="굴림" panose="020B0600000101010101" pitchFamily="50" charset="-127"/>
                <a:cs typeface="DejaVu Sans" pitchFamily="34" charset="0"/>
              </a:rPr>
              <a:t>&lt;month year&gt;</a:t>
            </a:r>
          </a:p>
        </p:txBody>
      </p:sp>
      <p:sp>
        <p:nvSpPr>
          <p:cNvPr id="7172" name="Rectangle 6"/>
          <p:cNvSpPr>
            <a:spLocks noGrp="1" noChangeArrowheads="1"/>
          </p:cNvSpPr>
          <p:nvPr>
            <p:ph type="ftr" sz="quarter"/>
          </p:nvPr>
        </p:nvSpPr>
        <p:spPr>
          <a:xfrm>
            <a:off x="3864298" y="9908983"/>
            <a:ext cx="2571320"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66663" indent="-366663">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1pPr>
            <a:lvl2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2pPr>
            <a:lvl3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3pPr>
            <a:lvl4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4pPr>
            <a:lvl5pPr marL="488884">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5pPr>
            <a:lvl6pPr marL="977768"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6pPr>
            <a:lvl7pPr marL="1466652"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7pPr>
            <a:lvl8pPr marL="1955536"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8pPr>
            <a:lvl9pPr marL="2444420"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9pPr>
          </a:lstStyle>
          <a:p>
            <a:pPr lvl="4" defTabSz="488884">
              <a:buSzPct val="100000"/>
              <a:defRPr/>
            </a:pPr>
            <a:r>
              <a:rPr lang="en-US" altLang="en-US" sz="1300">
                <a:solidFill>
                  <a:srgbClr val="000000"/>
                </a:solidFill>
                <a:ea typeface="굴림" panose="020B0600000101010101" pitchFamily="50" charset="-127"/>
                <a:cs typeface="DejaVu Sans" pitchFamily="34" charset="0"/>
              </a:rPr>
              <a:t>&lt;author&gt;, &lt;company&gt;</a:t>
            </a:r>
          </a:p>
        </p:txBody>
      </p:sp>
      <p:sp>
        <p:nvSpPr>
          <p:cNvPr id="7173" name="Rectangle 7"/>
          <p:cNvSpPr>
            <a:spLocks noGrp="1" noChangeArrowheads="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FDB22C63-FDEC-4720-B63C-25F5F73E4758}" type="slidenum">
              <a:rPr lang="en-US" altLang="en-US" sz="1300">
                <a:solidFill>
                  <a:srgbClr val="000000"/>
                </a:solidFill>
                <a:cs typeface="DejaVu Sans" pitchFamily="34" charset="0"/>
              </a:rPr>
              <a:pPr defTabSz="488884">
                <a:buSzPct val="100000"/>
                <a:defRPr/>
              </a:pPr>
              <a:t>2</a:t>
            </a:fld>
            <a:endParaRPr lang="en-US" altLang="en-US" sz="1300">
              <a:solidFill>
                <a:srgbClr val="000000"/>
              </a:solidFill>
              <a:cs typeface="DejaVu Sans" pitchFamily="34" charset="0"/>
            </a:endParaRPr>
          </a:p>
        </p:txBody>
      </p:sp>
      <p:sp>
        <p:nvSpPr>
          <p:cNvPr id="7174" name="Rectangle 2"/>
          <p:cNvSpPr>
            <a:spLocks noGrp="1" noRot="1" noChangeAspect="1" noChangeArrowheads="1" noTextEdit="1"/>
          </p:cNvSpPr>
          <p:nvPr>
            <p:ph type="sldImg"/>
          </p:nvPr>
        </p:nvSpPr>
        <p:spPr>
          <a:xfrm>
            <a:off x="1001713" y="773113"/>
            <a:ext cx="5100637" cy="3825875"/>
          </a:xfrm>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389385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3</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345717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4</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994792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5</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485626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6</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600116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7</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519650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8</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1000510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9</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275660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10</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717115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28AF67BD-3515-41FE-828D-04C919731628}" type="slidenum">
              <a:rPr lang="en-US" altLang="en-US"/>
              <a:pPr/>
              <a:t>‹#›</a:t>
            </a:fld>
            <a:endParaRPr lang="en-US" altLang="en-US"/>
          </a:p>
        </p:txBody>
      </p:sp>
    </p:spTree>
    <p:extLst>
      <p:ext uri="{BB962C8B-B14F-4D97-AF65-F5344CB8AC3E}">
        <p14:creationId xmlns:p14="http://schemas.microsoft.com/office/powerpoint/2010/main" val="2051125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6EC47A6A-FA30-4797-8EE6-2A1453E36234}" type="slidenum">
              <a:rPr lang="en-US" altLang="en-US"/>
              <a:pPr/>
              <a:t>‹#›</a:t>
            </a:fld>
            <a:endParaRPr lang="en-US" altLang="en-US"/>
          </a:p>
        </p:txBody>
      </p:sp>
    </p:spTree>
    <p:extLst>
      <p:ext uri="{BB962C8B-B14F-4D97-AF65-F5344CB8AC3E}">
        <p14:creationId xmlns:p14="http://schemas.microsoft.com/office/powerpoint/2010/main" val="2326781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F30BB21B-092F-43E2-BBEE-BAA66E7C57C0}" type="slidenum">
              <a:rPr lang="en-US" altLang="en-US"/>
              <a:pPr/>
              <a:t>‹#›</a:t>
            </a:fld>
            <a:endParaRPr lang="en-US" altLang="en-US"/>
          </a:p>
        </p:txBody>
      </p:sp>
      <p:sp>
        <p:nvSpPr>
          <p:cNvPr id="1031" name="Rectangle 6"/>
          <p:cNvSpPr>
            <a:spLocks noChangeArrowheads="1"/>
          </p:cNvSpPr>
          <p:nvPr/>
        </p:nvSpPr>
        <p:spPr bwMode="auto">
          <a:xfrm>
            <a:off x="685800" y="305028"/>
            <a:ext cx="7772400" cy="215444"/>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a:solidFill>
                  <a:schemeClr val="tx1"/>
                </a:solidFill>
              </a:rPr>
              <a:t>May 2023                                                                                                                          15-23-0236-02-04ab </a:t>
            </a: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extLst>
      <p:ext uri="{BB962C8B-B14F-4D97-AF65-F5344CB8AC3E}">
        <p14:creationId xmlns:p14="http://schemas.microsoft.com/office/powerpoint/2010/main" val="724008311"/>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Taeyoung</a:t>
            </a:r>
            <a:r>
              <a:rPr lang="en-US" altLang="en-US" dirty="0"/>
              <a:t> Ha,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Updates for Multiple Transmission</a:t>
            </a:r>
          </a:p>
          <a:p>
            <a:pPr>
              <a:spcBef>
                <a:spcPts val="600"/>
              </a:spcBef>
            </a:pPr>
            <a:r>
              <a:rPr lang="en-US" altLang="en-US" sz="1400" b="1" dirty="0"/>
              <a:t>Date Submitted:</a:t>
            </a:r>
            <a:r>
              <a:rPr lang="en-US" altLang="en-US" sz="1400" dirty="0">
                <a:solidFill>
                  <a:srgbClr val="FF0000"/>
                </a:solidFill>
              </a:rPr>
              <a:t> 	</a:t>
            </a:r>
            <a:r>
              <a:rPr lang="en-US" altLang="en-US" sz="1400" dirty="0"/>
              <a:t>May 18, 2023	</a:t>
            </a:r>
          </a:p>
          <a:p>
            <a:r>
              <a:rPr lang="en-US" altLang="en-US" sz="1400" b="1" dirty="0"/>
              <a:t>Source:</a:t>
            </a:r>
            <a:r>
              <a:rPr lang="en-US" altLang="en-US" sz="1400" dirty="0"/>
              <a:t> </a:t>
            </a:r>
            <a:r>
              <a:rPr lang="en-US" altLang="en-US" sz="1400" dirty="0">
                <a:solidFill>
                  <a:schemeClr val="tx2"/>
                </a:solidFill>
              </a:rPr>
              <a:t>[</a:t>
            </a:r>
            <a:r>
              <a:rPr lang="en-US" altLang="en-US" sz="1400" dirty="0" err="1">
                <a:solidFill>
                  <a:schemeClr val="tx2"/>
                </a:solidFill>
              </a:rPr>
              <a:t>Taeyoung</a:t>
            </a:r>
            <a:r>
              <a:rPr lang="en-US" altLang="en-US" sz="1400" dirty="0">
                <a:solidFill>
                  <a:schemeClr val="tx2"/>
                </a:solidFill>
              </a:rPr>
              <a:t> Ha, </a:t>
            </a:r>
            <a:r>
              <a:rPr lang="en-US" altLang="en-US" sz="1400" dirty="0" err="1">
                <a:solidFill>
                  <a:schemeClr val="tx2"/>
                </a:solidFill>
              </a:rPr>
              <a:t>Mingyu</a:t>
            </a:r>
            <a:r>
              <a:rPr lang="en-US" altLang="en-US" sz="1400" dirty="0">
                <a:solidFill>
                  <a:schemeClr val="tx2"/>
                </a:solidFill>
              </a:rPr>
              <a:t> Lee, </a:t>
            </a:r>
            <a:r>
              <a:rPr lang="en-US" altLang="en-US" sz="1400" dirty="0" err="1">
                <a:solidFill>
                  <a:schemeClr val="tx2"/>
                </a:solidFill>
              </a:rPr>
              <a:t>Youngwan</a:t>
            </a:r>
            <a:r>
              <a:rPr lang="en-US" altLang="en-US" sz="1400" dirty="0">
                <a:solidFill>
                  <a:schemeClr val="tx2"/>
                </a:solidFill>
              </a:rPr>
              <a:t> So,  </a:t>
            </a:r>
            <a:r>
              <a:rPr lang="en-US" altLang="en-US" sz="1400" dirty="0" err="1">
                <a:solidFill>
                  <a:schemeClr val="tx2"/>
                </a:solidFill>
              </a:rPr>
              <a:t>Aniruddh</a:t>
            </a:r>
            <a:r>
              <a:rPr lang="en-US" altLang="en-US" sz="1400" dirty="0">
                <a:solidFill>
                  <a:schemeClr val="tx2"/>
                </a:solidFill>
              </a:rPr>
              <a:t> Rao </a:t>
            </a:r>
            <a:r>
              <a:rPr lang="en-US" altLang="en-US" sz="1400" dirty="0" err="1">
                <a:solidFill>
                  <a:schemeClr val="tx2"/>
                </a:solidFill>
              </a:rPr>
              <a:t>Kabbinale</a:t>
            </a:r>
            <a:r>
              <a:rPr lang="en-US" altLang="en-US" sz="1400" dirty="0">
                <a:solidFill>
                  <a:schemeClr val="tx2"/>
                </a:solidFill>
              </a:rPr>
              <a:t>, </a:t>
            </a:r>
            <a:r>
              <a:rPr lang="en-US" altLang="en-US" sz="1400" dirty="0" err="1">
                <a:solidFill>
                  <a:schemeClr val="tx2"/>
                </a:solidFill>
              </a:rPr>
              <a:t>Ankur</a:t>
            </a:r>
            <a:r>
              <a:rPr lang="en-US" altLang="en-US" sz="1400" dirty="0">
                <a:solidFill>
                  <a:schemeClr val="tx2"/>
                </a:solidFill>
              </a:rPr>
              <a:t> Bansal, Clint Chaplin] Company [Samsung Electronics]</a:t>
            </a:r>
            <a:endParaRPr lang="en-US" altLang="en-US" sz="1400" b="1" dirty="0">
              <a:solidFill>
                <a:schemeClr val="tx2"/>
              </a:solidFill>
            </a:endParaRPr>
          </a:p>
          <a:p>
            <a:endParaRPr lang="en-US" altLang="en-US" sz="1400" b="1" dirty="0">
              <a:solidFill>
                <a:schemeClr val="tx2"/>
              </a:solidFill>
            </a:endParaRPr>
          </a:p>
          <a:p>
            <a:r>
              <a:rPr lang="en-US" altLang="en-US" sz="1400" b="1" dirty="0">
                <a:solidFill>
                  <a:schemeClr val="tx2"/>
                </a:solidFill>
              </a:rPr>
              <a:t>E-Mail</a:t>
            </a:r>
            <a:r>
              <a:rPr lang="en-US" altLang="en-US" sz="1400" dirty="0">
                <a:solidFill>
                  <a:schemeClr val="tx2"/>
                </a:solidFill>
              </a:rPr>
              <a:t>: ty1115.ha@samsung.com</a:t>
            </a:r>
            <a:endParaRPr lang="en-US" altLang="en-US" dirty="0">
              <a:solidFill>
                <a:schemeClr val="tx2"/>
              </a:solidFill>
            </a:endParaRPr>
          </a:p>
          <a:p>
            <a:pPr>
              <a:spcBef>
                <a:spcPts val="600"/>
              </a:spcBef>
              <a:spcAft>
                <a:spcPts val="600"/>
              </a:spcAft>
            </a:pPr>
            <a:r>
              <a:rPr lang="en-US" altLang="en-US" sz="1400" b="1" dirty="0"/>
              <a:t>Abstract: </a:t>
            </a:r>
            <a:r>
              <a:rPr lang="en-US" altLang="en-US" sz="1400" dirty="0"/>
              <a:t>Updates for Multiple RSF Transmissions in a Slot Scenario</a:t>
            </a:r>
          </a:p>
          <a:p>
            <a:pPr>
              <a:spcBef>
                <a:spcPts val="600"/>
              </a:spcBef>
              <a:spcAft>
                <a:spcPts val="600"/>
              </a:spcAft>
            </a:pPr>
            <a:r>
              <a:rPr lang="en-US" altLang="en-US" sz="1400" b="1" dirty="0"/>
              <a:t>Purpose: </a:t>
            </a:r>
            <a:r>
              <a:rPr lang="en-US" altLang="en-US" sz="1400" dirty="0"/>
              <a:t>Increase air time efficiency by allowing the multiple MMRS transmission in a slot.</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15-23-0236-02-04ab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Summary</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400" dirty="0"/>
              <a:t>Additional power control scheme is not needed to the multiple transmission in VR scenario</a:t>
            </a:r>
          </a:p>
          <a:p>
            <a:pPr>
              <a:buFont typeface="Arial" panose="020B0604020202020204" pitchFamily="34" charset="0"/>
              <a:buChar char="•"/>
            </a:pPr>
            <a:r>
              <a:rPr lang="en-US" altLang="LID8192" sz="2400" dirty="0"/>
              <a:t>Only additional implementations for detect multiple sequences is needed</a:t>
            </a:r>
          </a:p>
          <a:p>
            <a:pPr>
              <a:buFont typeface="Arial" panose="020B0604020202020204" pitchFamily="34" charset="0"/>
              <a:buChar char="•"/>
            </a:pPr>
            <a:r>
              <a:rPr lang="en-US" altLang="LID8192" sz="2400" dirty="0"/>
              <a:t>Additional hardware/software to implement new feature is inevitable</a:t>
            </a:r>
          </a:p>
        </p:txBody>
      </p:sp>
    </p:spTree>
    <p:extLst>
      <p:ext uri="{BB962C8B-B14F-4D97-AF65-F5344CB8AC3E}">
        <p14:creationId xmlns:p14="http://schemas.microsoft.com/office/powerpoint/2010/main" val="351197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6"/>
          <p:cNvGraphicFramePr>
            <a:graphicFrameLocks noGrp="1"/>
          </p:cNvGraphicFramePr>
          <p:nvPr>
            <p:extLst>
              <p:ext uri="{D42A27DB-BD31-4B8C-83A1-F6EECF244321}">
                <p14:modId xmlns:p14="http://schemas.microsoft.com/office/powerpoint/2010/main" val="3070767723"/>
              </p:ext>
            </p:extLst>
          </p:nvPr>
        </p:nvGraphicFramePr>
        <p:xfrm>
          <a:off x="457200" y="800100"/>
          <a:ext cx="8382000" cy="548481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20000"/>
                    </a:ext>
                  </a:extLst>
                </a:gridCol>
                <a:gridCol w="3867374">
                  <a:extLst>
                    <a:ext uri="{9D8B030D-6E8A-4147-A177-3AD203B41FA5}">
                      <a16:colId xmlns:a16="http://schemas.microsoft.com/office/drawing/2014/main" val="20001"/>
                    </a:ext>
                  </a:extLst>
                </a:gridCol>
              </a:tblGrid>
              <a:tr h="260922">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0"/>
                  </a:ext>
                </a:extLst>
              </a:tr>
              <a:tr h="36399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1"/>
                  </a:ext>
                </a:extLst>
              </a:tr>
              <a:tr h="538153">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2"/>
                  </a:ext>
                </a:extLst>
              </a:tr>
              <a:tr h="249356">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3"/>
                  </a:ext>
                </a:extLst>
              </a:tr>
              <a:tr h="358775">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4"/>
                  </a:ext>
                </a:extLst>
              </a:tr>
              <a:tr h="358768">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100">
                          <a:solidFill>
                            <a:schemeClr val="tx1"/>
                          </a:solidFill>
                          <a:effectLst/>
                        </a:rPr>
                        <a:t>Transmit RSF</a:t>
                      </a:r>
                      <a:r>
                        <a:rPr lang="en-US" altLang="ko-KR" sz="1100" baseline="0">
                          <a:solidFill>
                            <a:schemeClr val="tx1"/>
                          </a:solidFill>
                          <a:effectLst/>
                        </a:rPr>
                        <a:t> </a:t>
                      </a:r>
                      <a:r>
                        <a:rPr lang="en-US" altLang="ko-KR" sz="1100" baseline="0" dirty="0">
                          <a:solidFill>
                            <a:schemeClr val="tx1"/>
                          </a:solidFill>
                          <a:effectLst/>
                        </a:rPr>
                        <a:t>in a slot </a:t>
                      </a:r>
                      <a:r>
                        <a:rPr lang="en-US" altLang="ko-KR" sz="1100" dirty="0">
                          <a:solidFill>
                            <a:schemeClr val="tx1"/>
                          </a:solidFill>
                          <a:effectLst/>
                        </a:rPr>
                        <a:t>to reduce air-time</a:t>
                      </a:r>
                      <a:endParaRPr lang="en-US" altLang="ko-K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5"/>
                  </a:ext>
                </a:extLst>
              </a:tr>
              <a:tr h="249356">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6"/>
                  </a:ext>
                </a:extLst>
              </a:tr>
              <a:tr h="36399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7"/>
                  </a:ext>
                </a:extLst>
              </a:tr>
              <a:tr h="538153">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8"/>
                  </a:ext>
                </a:extLst>
              </a:tr>
              <a:tr h="361756">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9"/>
                  </a:ext>
                </a:extLst>
              </a:tr>
              <a:tr h="249356">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0"/>
                  </a:ext>
                </a:extLst>
              </a:tr>
              <a:tr h="36399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1"/>
                  </a:ext>
                </a:extLst>
              </a:tr>
              <a:tr h="249356">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2"/>
                  </a:ext>
                </a:extLst>
              </a:tr>
              <a:tr h="256199">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3"/>
                  </a:ext>
                </a:extLst>
              </a:tr>
              <a:tr h="36399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4"/>
                  </a:ext>
                </a:extLst>
              </a:tr>
              <a:tr h="35868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ko-KR" sz="1100" dirty="0"/>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209436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Concerns on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400" dirty="0"/>
              <a:t>Power control</a:t>
            </a:r>
          </a:p>
          <a:p>
            <a:pPr>
              <a:buFont typeface="Arial" panose="020B0604020202020204" pitchFamily="34" charset="0"/>
              <a:buChar char="•"/>
            </a:pPr>
            <a:r>
              <a:rPr lang="en-US" altLang="LID8192" sz="1800" dirty="0">
                <a:sym typeface="Wingdings" panose="05000000000000000000" pitchFamily="2" charset="2"/>
              </a:rPr>
              <a:t>RSSI differences between signals that exceed the cross correlation performance due to channel conditions</a:t>
            </a:r>
          </a:p>
          <a:p>
            <a:pPr marL="0" indent="0"/>
            <a:endParaRPr lang="en-US" altLang="LID8192" sz="2400" dirty="0"/>
          </a:p>
          <a:p>
            <a:pPr marL="0" indent="0"/>
            <a:r>
              <a:rPr lang="en-US" altLang="LID8192" sz="2400" dirty="0"/>
              <a:t>Implementation Complexity</a:t>
            </a:r>
          </a:p>
          <a:p>
            <a:pPr>
              <a:buFont typeface="Arial" panose="020B0604020202020204" pitchFamily="34" charset="0"/>
              <a:buChar char="•"/>
            </a:pPr>
            <a:r>
              <a:rPr lang="en-US" altLang="" sz="1800" dirty="0"/>
              <a:t>Implementation complexity will increase if additional power control scheme is needed, and this is burden for UWB devices</a:t>
            </a:r>
          </a:p>
        </p:txBody>
      </p:sp>
    </p:spTree>
    <p:extLst>
      <p:ext uri="{BB962C8B-B14F-4D97-AF65-F5344CB8AC3E}">
        <p14:creationId xmlns:p14="http://schemas.microsoft.com/office/powerpoint/2010/main" val="283080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RSSI Value 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Below figure shows the probability that the RSSI difference between Responder 1 and Responder 2 exceeds the 30 dB</a:t>
            </a:r>
          </a:p>
        </p:txBody>
      </p:sp>
      <p:pic>
        <p:nvPicPr>
          <p:cNvPr id="9" name="그림 8"/>
          <p:cNvPicPr>
            <a:picLocks noChangeAspect="1"/>
          </p:cNvPicPr>
          <p:nvPr/>
        </p:nvPicPr>
        <p:blipFill>
          <a:blip r:embed="rId3"/>
          <a:stretch>
            <a:fillRect/>
          </a:stretch>
        </p:blipFill>
        <p:spPr>
          <a:xfrm>
            <a:off x="228600" y="2286000"/>
            <a:ext cx="4368800" cy="3276600"/>
          </a:xfrm>
          <a:prstGeom prst="rect">
            <a:avLst/>
          </a:prstGeom>
        </p:spPr>
      </p:pic>
      <p:sp>
        <p:nvSpPr>
          <p:cNvPr id="10" name="직사각형 9"/>
          <p:cNvSpPr/>
          <p:nvPr/>
        </p:nvSpPr>
        <p:spPr>
          <a:xfrm>
            <a:off x="3886200" y="2514600"/>
            <a:ext cx="5029199" cy="2952090"/>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The worst case is that </a:t>
            </a:r>
            <a:br>
              <a:rPr lang="en-US" altLang="LID8192" sz="1800" kern="0" dirty="0">
                <a:solidFill>
                  <a:srgbClr val="000000"/>
                </a:solidFill>
                <a:latin typeface="Arial"/>
              </a:rPr>
            </a:br>
            <a:r>
              <a:rPr lang="en-US" altLang="LID8192" sz="1800" kern="0" dirty="0">
                <a:solidFill>
                  <a:srgbClr val="000000"/>
                </a:solidFill>
                <a:latin typeface="Arial"/>
              </a:rPr>
              <a:t>1) the antenna of Initiator is located at the lower left and not blocked</a:t>
            </a:r>
            <a:br>
              <a:rPr lang="en-US" altLang="LID8192" sz="1800" kern="0" dirty="0">
                <a:solidFill>
                  <a:srgbClr val="000000"/>
                </a:solidFill>
                <a:latin typeface="Arial"/>
              </a:rPr>
            </a:br>
            <a:r>
              <a:rPr lang="en-US" altLang="LID8192" sz="1800" kern="0" dirty="0">
                <a:solidFill>
                  <a:srgbClr val="000000"/>
                </a:solidFill>
                <a:latin typeface="Arial"/>
              </a:rPr>
              <a:t>2) Responder 1 is blocked by hand and Responder 2 is not blocked</a:t>
            </a:r>
            <a:br>
              <a:rPr lang="en-US" altLang="LID8192" sz="1800" kern="0" dirty="0">
                <a:solidFill>
                  <a:srgbClr val="000000"/>
                </a:solidFill>
                <a:latin typeface="Arial"/>
              </a:rPr>
            </a:br>
            <a:r>
              <a:rPr lang="en-US" altLang="LID8192" sz="1800" kern="0" dirty="0">
                <a:solidFill>
                  <a:srgbClr val="000000"/>
                </a:solidFill>
                <a:latin typeface="Arial"/>
              </a:rPr>
              <a:t>(i.e., yellow bar at the CASE 3)</a:t>
            </a:r>
          </a:p>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In this case, the probability that the RSSI difference between Responder 1 and Responder 2 exceeds the 30 dB is about </a:t>
            </a:r>
            <a:r>
              <a:rPr lang="en-US" altLang="LID8192" sz="1800" b="1" kern="0" dirty="0">
                <a:solidFill>
                  <a:srgbClr val="000000"/>
                </a:solidFill>
                <a:latin typeface="Arial"/>
              </a:rPr>
              <a:t>0.006</a:t>
            </a:r>
          </a:p>
        </p:txBody>
      </p:sp>
    </p:spTree>
    <p:extLst>
      <p:ext uri="{BB962C8B-B14F-4D97-AF65-F5344CB8AC3E}">
        <p14:creationId xmlns:p14="http://schemas.microsoft.com/office/powerpoint/2010/main" val="299068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Environment</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In order to check the feasibility of the Multiple Transmission scheme in the VR scenario additional experiments were conducted</a:t>
            </a:r>
          </a:p>
          <a:p>
            <a:pPr lvl="1">
              <a:buFont typeface="Arial" panose="020B0604020202020204" pitchFamily="34" charset="0"/>
              <a:buChar char="•"/>
            </a:pPr>
            <a:r>
              <a:rPr lang="en-US" altLang="LID8192" sz="1600" dirty="0"/>
              <a:t>Responder 1 (Right Transmitter) and Responder 2 (Left Transmitter) use different preamble code (</a:t>
            </a:r>
            <a:r>
              <a:rPr lang="en-US" altLang="LID8192" sz="1600" dirty="0" err="1"/>
              <a:t>Ipatov</a:t>
            </a:r>
            <a:r>
              <a:rPr lang="en-US" altLang="LID8192" sz="1600" dirty="0"/>
              <a:t> sequence, Length = 128)</a:t>
            </a:r>
          </a:p>
          <a:p>
            <a:pPr lvl="1">
              <a:buFont typeface="Arial" panose="020B0604020202020204" pitchFamily="34" charset="0"/>
              <a:buChar char="•"/>
            </a:pPr>
            <a:r>
              <a:rPr lang="en-US" altLang="LID8192" sz="1600" dirty="0"/>
              <a:t>Responder 1 and Responder 2 transmit a packet to the Initiator simultaneously</a:t>
            </a:r>
          </a:p>
          <a:p>
            <a:pPr lvl="1">
              <a:buFont typeface="Arial" panose="020B0604020202020204" pitchFamily="34" charset="0"/>
              <a:buChar char="•"/>
            </a:pPr>
            <a:r>
              <a:rPr lang="en-US" altLang="LID8192" sz="1600" dirty="0"/>
              <a:t>Initiator (Receiver) tries to detect the Responder 1’s preamble</a:t>
            </a:r>
          </a:p>
          <a:p>
            <a:pPr lvl="1">
              <a:buFont typeface="Arial" panose="020B0604020202020204" pitchFamily="34" charset="0"/>
              <a:buChar char="•"/>
            </a:pPr>
            <a:r>
              <a:rPr lang="en-US" altLang="LID8192" sz="1600" dirty="0"/>
              <a:t>Ranging is proceeded through SS-TWR manner</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a:p>
        </p:txBody>
      </p:sp>
      <p:graphicFrame>
        <p:nvGraphicFramePr>
          <p:cNvPr id="4" name="개체 3"/>
          <p:cNvGraphicFramePr>
            <a:graphicFrameLocks noChangeAspect="1"/>
          </p:cNvGraphicFramePr>
          <p:nvPr>
            <p:extLst>
              <p:ext uri="{D42A27DB-BD31-4B8C-83A1-F6EECF244321}">
                <p14:modId xmlns:p14="http://schemas.microsoft.com/office/powerpoint/2010/main" val="4269594993"/>
              </p:ext>
            </p:extLst>
          </p:nvPr>
        </p:nvGraphicFramePr>
        <p:xfrm>
          <a:off x="990600" y="3962400"/>
          <a:ext cx="6629400" cy="2441560"/>
        </p:xfrm>
        <a:graphic>
          <a:graphicData uri="http://schemas.openxmlformats.org/presentationml/2006/ole">
            <mc:AlternateContent xmlns:mc="http://schemas.openxmlformats.org/markup-compatibility/2006">
              <mc:Choice xmlns:v="urn:schemas-microsoft-com:vml" Requires="v">
                <p:oleObj name="Visio" r:id="rId3" imgW="3905314" imgH="1438343" progId="Visio.Drawing.15">
                  <p:embed/>
                </p:oleObj>
              </mc:Choice>
              <mc:Fallback>
                <p:oleObj name="Visio" r:id="rId3" imgW="3905314" imgH="1438343"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962400"/>
                        <a:ext cx="6629400" cy="2441560"/>
                      </a:xfrm>
                      <a:prstGeom prst="rect">
                        <a:avLst/>
                      </a:prstGeom>
                      <a:noFill/>
                    </p:spPr>
                  </p:pic>
                </p:oleObj>
              </mc:Fallback>
            </mc:AlternateContent>
          </a:graphicData>
        </a:graphic>
      </p:graphicFrame>
    </p:spTree>
    <p:extLst>
      <p:ext uri="{BB962C8B-B14F-4D97-AF65-F5344CB8AC3E}">
        <p14:creationId xmlns:p14="http://schemas.microsoft.com/office/powerpoint/2010/main" val="2702559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Environment</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In order to check the feasibility of the Multiple Transmission scenario in the VR scenario additional experiments were conducted</a:t>
            </a:r>
          </a:p>
          <a:p>
            <a:pPr lvl="1">
              <a:buFont typeface="Arial" panose="020B0604020202020204" pitchFamily="34" charset="0"/>
              <a:buChar char="•"/>
            </a:pPr>
            <a:r>
              <a:rPr lang="en-US" altLang="LID8192" sz="1600" dirty="0"/>
              <a:t>Experiments were proceeded according to the distance between Initiator and Responder 2 (i.e., Left Transmitter)</a:t>
            </a:r>
          </a:p>
          <a:p>
            <a:pPr lvl="1">
              <a:buFont typeface="Arial" panose="020B0604020202020204" pitchFamily="34" charset="0"/>
              <a:buChar char="•"/>
            </a:pPr>
            <a:r>
              <a:rPr lang="en-US" altLang="LID8192" sz="1600" dirty="0"/>
              <a:t>The distance between Initiator and Responder 1 (i.e., Right Transmitter) is fixed as 90 cm</a:t>
            </a:r>
          </a:p>
          <a:p>
            <a:pPr lvl="1">
              <a:buFont typeface="Arial" panose="020B0604020202020204" pitchFamily="34" charset="0"/>
              <a:buChar char="•"/>
            </a:pPr>
            <a:r>
              <a:rPr lang="en-US" altLang="LID8192" sz="1600" dirty="0"/>
              <a:t>Reference case means that there is only Responder 1 (i.e., Responder 2 do not transmit any signals)</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a:p>
        </p:txBody>
      </p:sp>
      <p:pic>
        <p:nvPicPr>
          <p:cNvPr id="4" name="그림 3"/>
          <p:cNvPicPr>
            <a:picLocks noChangeAspect="1"/>
          </p:cNvPicPr>
          <p:nvPr/>
        </p:nvPicPr>
        <p:blipFill>
          <a:blip r:embed="rId3"/>
          <a:stretch>
            <a:fillRect/>
          </a:stretch>
        </p:blipFill>
        <p:spPr>
          <a:xfrm>
            <a:off x="1219200" y="4253779"/>
            <a:ext cx="6229349" cy="2057400"/>
          </a:xfrm>
          <a:prstGeom prst="rect">
            <a:avLst/>
          </a:prstGeom>
        </p:spPr>
      </p:pic>
    </p:spTree>
    <p:extLst>
      <p:ext uri="{BB962C8B-B14F-4D97-AF65-F5344CB8AC3E}">
        <p14:creationId xmlns:p14="http://schemas.microsoft.com/office/powerpoint/2010/main" val="2087528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Below figure shows the probability that the Initiator successfully receives the packet of Responder 1 (i.e., Right Transmitter)</a:t>
            </a:r>
          </a:p>
        </p:txBody>
      </p:sp>
      <p:sp>
        <p:nvSpPr>
          <p:cNvPr id="10" name="직사각형 9"/>
          <p:cNvSpPr/>
          <p:nvPr/>
        </p:nvSpPr>
        <p:spPr>
          <a:xfrm>
            <a:off x="3886200" y="2514600"/>
            <a:ext cx="5029199" cy="3041858"/>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For Reference case (i.e., no Responder 2), the probability of successfully receiving is 1.0 (i.e., No packet drop)</a:t>
            </a:r>
          </a:p>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As the distance between the Initiator and Responder 2 (i.e., Left Transmitter) decrease, the probability of successfully receiving packet decrease (Probability is about 0.95 when the distance between the Initiator and Responder 2 is 10 cm)</a:t>
            </a:r>
          </a:p>
          <a:p>
            <a:pPr marL="742950" lvl="1" indent="-285750" defTabSz="457200">
              <a:spcBef>
                <a:spcPts val="700"/>
              </a:spcBef>
              <a:buClr>
                <a:srgbClr val="000000"/>
              </a:buClr>
              <a:buSzPct val="100000"/>
              <a:buFont typeface="Arial" panose="020B0604020202020204" pitchFamily="34" charset="0"/>
              <a:buChar char="•"/>
            </a:pPr>
            <a:endParaRPr lang="en-US" altLang="LID8192" sz="1800" kern="0" dirty="0">
              <a:solidFill>
                <a:srgbClr val="000000"/>
              </a:solidFill>
              <a:latin typeface="Arial"/>
            </a:endParaRPr>
          </a:p>
        </p:txBody>
      </p:sp>
      <p:pic>
        <p:nvPicPr>
          <p:cNvPr id="3" name="그림 2"/>
          <p:cNvPicPr>
            <a:picLocks noChangeAspect="1"/>
          </p:cNvPicPr>
          <p:nvPr/>
        </p:nvPicPr>
        <p:blipFill>
          <a:blip r:embed="rId3"/>
          <a:stretch>
            <a:fillRect/>
          </a:stretch>
        </p:blipFill>
        <p:spPr>
          <a:xfrm>
            <a:off x="144000" y="2340000"/>
            <a:ext cx="4320000" cy="3240000"/>
          </a:xfrm>
          <a:prstGeom prst="rect">
            <a:avLst/>
          </a:prstGeom>
        </p:spPr>
      </p:pic>
    </p:spTree>
    <p:extLst>
      <p:ext uri="{BB962C8B-B14F-4D97-AF65-F5344CB8AC3E}">
        <p14:creationId xmlns:p14="http://schemas.microsoft.com/office/powerpoint/2010/main" val="1238823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Below figure shows the average measured distance between the Initiator and Responder 1 (i.e., Right Transmitter)</a:t>
            </a:r>
          </a:p>
        </p:txBody>
      </p:sp>
      <p:sp>
        <p:nvSpPr>
          <p:cNvPr id="10" name="직사각형 9"/>
          <p:cNvSpPr/>
          <p:nvPr/>
        </p:nvSpPr>
        <p:spPr>
          <a:xfrm>
            <a:off x="3886200" y="2514600"/>
            <a:ext cx="5029199" cy="2952090"/>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The exact distance between the Initiator and Responder 1 (i.e., Right Transmitter) is 90 cm</a:t>
            </a:r>
          </a:p>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As the distance between the Initiator and Responder 2 (i.e., Left Transmitter) decrease, the average measured distance increase (Average measured distance is about 95.6 cm when the distance between the Initiator and Responder 2 is 10 cm)</a:t>
            </a:r>
            <a:endParaRPr lang="ko-KR" altLang="en-US" sz="1800" kern="0" dirty="0">
              <a:solidFill>
                <a:srgbClr val="000000"/>
              </a:solidFill>
              <a:latin typeface="Arial"/>
            </a:endParaRPr>
          </a:p>
        </p:txBody>
      </p:sp>
      <p:pic>
        <p:nvPicPr>
          <p:cNvPr id="2" name="그림 1"/>
          <p:cNvPicPr>
            <a:picLocks noChangeAspect="1"/>
          </p:cNvPicPr>
          <p:nvPr/>
        </p:nvPicPr>
        <p:blipFill>
          <a:blip r:embed="rId3"/>
          <a:stretch>
            <a:fillRect/>
          </a:stretch>
        </p:blipFill>
        <p:spPr>
          <a:xfrm>
            <a:off x="144000" y="2340000"/>
            <a:ext cx="4320000" cy="3240000"/>
          </a:xfrm>
          <a:prstGeom prst="rect">
            <a:avLst/>
          </a:prstGeom>
        </p:spPr>
      </p:pic>
    </p:spTree>
    <p:extLst>
      <p:ext uri="{BB962C8B-B14F-4D97-AF65-F5344CB8AC3E}">
        <p14:creationId xmlns:p14="http://schemas.microsoft.com/office/powerpoint/2010/main" val="3725650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Due to the limitation of controllability, a preamble only packet can not be transmitted</a:t>
            </a:r>
          </a:p>
          <a:p>
            <a:pPr>
              <a:buFont typeface="Arial" panose="020B0604020202020204" pitchFamily="34" charset="0"/>
              <a:buChar char="•"/>
            </a:pPr>
            <a:r>
              <a:rPr lang="en-US" altLang="LID8192" sz="2000" dirty="0"/>
              <a:t>SFD and CRC part can degrade the performance, because orthogonality of these part are not guaranteed</a:t>
            </a:r>
          </a:p>
          <a:p>
            <a:pPr>
              <a:buFont typeface="Arial" panose="020B0604020202020204" pitchFamily="34" charset="0"/>
              <a:buChar char="•"/>
            </a:pPr>
            <a:r>
              <a:rPr lang="en-US" altLang="LID8192" sz="2000" dirty="0"/>
              <a:t>If preamble only packet or RSF can be transmitted, the performance will be enhanced</a:t>
            </a:r>
          </a:p>
        </p:txBody>
      </p:sp>
      <p:grpSp>
        <p:nvGrpSpPr>
          <p:cNvPr id="6" name="그룹 5">
            <a:extLst>
              <a:ext uri="{FF2B5EF4-FFF2-40B4-BE49-F238E27FC236}">
                <a16:creationId xmlns:a16="http://schemas.microsoft.com/office/drawing/2014/main" id="{57F1AF63-FDD2-CF2F-B004-0826B476E159}"/>
              </a:ext>
            </a:extLst>
          </p:cNvPr>
          <p:cNvGrpSpPr/>
          <p:nvPr/>
        </p:nvGrpSpPr>
        <p:grpSpPr>
          <a:xfrm>
            <a:off x="1828800" y="4648200"/>
            <a:ext cx="5029200" cy="914400"/>
            <a:chOff x="1828800" y="3886200"/>
            <a:chExt cx="5029200" cy="914400"/>
          </a:xfrm>
        </p:grpSpPr>
        <p:sp>
          <p:nvSpPr>
            <p:cNvPr id="3" name="직사각형 2">
              <a:extLst>
                <a:ext uri="{FF2B5EF4-FFF2-40B4-BE49-F238E27FC236}">
                  <a16:creationId xmlns:a16="http://schemas.microsoft.com/office/drawing/2014/main" id="{0DB6FF5E-5030-9E05-5F39-F101E96124E6}"/>
                </a:ext>
              </a:extLst>
            </p:cNvPr>
            <p:cNvSpPr/>
            <p:nvPr/>
          </p:nvSpPr>
          <p:spPr bwMode="auto">
            <a:xfrm>
              <a:off x="1828800" y="3886200"/>
              <a:ext cx="3200400"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err="1">
                  <a:ln>
                    <a:noFill/>
                  </a:ln>
                  <a:effectLst/>
                  <a:latin typeface="Times New Roman" pitchFamily="16" charset="0"/>
                </a:rPr>
                <a:t>Ipatov</a:t>
              </a:r>
              <a:r>
                <a:rPr kumimoji="0" lang="en-US" altLang="ko-KR" sz="2400" b="0" i="0" u="none" strike="noStrike" cap="none" normalizeH="0" baseline="0" dirty="0">
                  <a:ln>
                    <a:noFill/>
                  </a:ln>
                  <a:effectLst/>
                  <a:latin typeface="Times New Roman" pitchFamily="16" charset="0"/>
                </a:rPr>
                <a:t> Sequence</a:t>
              </a:r>
              <a:endParaRPr kumimoji="0" lang="ko-KR" altLang="en-US" sz="2400" b="0" i="0" u="none" strike="noStrike" cap="none" normalizeH="0" baseline="0" dirty="0">
                <a:ln>
                  <a:noFill/>
                </a:ln>
                <a:effectLst/>
                <a:latin typeface="Times New Roman" pitchFamily="16" charset="0"/>
              </a:endParaRPr>
            </a:p>
          </p:txBody>
        </p:sp>
        <p:sp>
          <p:nvSpPr>
            <p:cNvPr id="4" name="직사각형 3">
              <a:extLst>
                <a:ext uri="{FF2B5EF4-FFF2-40B4-BE49-F238E27FC236}">
                  <a16:creationId xmlns:a16="http://schemas.microsoft.com/office/drawing/2014/main" id="{EF62ED88-912B-C87C-5287-77ECBB6AF146}"/>
                </a:ext>
              </a:extLst>
            </p:cNvPr>
            <p:cNvSpPr/>
            <p:nvPr/>
          </p:nvSpPr>
          <p:spPr bwMode="auto">
            <a:xfrm>
              <a:off x="5029200" y="3886200"/>
              <a:ext cx="914400"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a:ln>
                    <a:noFill/>
                  </a:ln>
                  <a:effectLst/>
                  <a:latin typeface="Times New Roman" pitchFamily="16" charset="0"/>
                </a:rPr>
                <a:t>SFD</a:t>
              </a:r>
              <a:endParaRPr kumimoji="0" lang="ko-KR" altLang="en-US" sz="2400" b="0" i="0" u="none" strike="noStrike" cap="none" normalizeH="0" baseline="0" dirty="0">
                <a:ln>
                  <a:noFill/>
                </a:ln>
                <a:effectLst/>
                <a:latin typeface="Times New Roman" pitchFamily="16" charset="0"/>
              </a:endParaRPr>
            </a:p>
          </p:txBody>
        </p:sp>
        <p:sp>
          <p:nvSpPr>
            <p:cNvPr id="5" name="직사각형 4">
              <a:extLst>
                <a:ext uri="{FF2B5EF4-FFF2-40B4-BE49-F238E27FC236}">
                  <a16:creationId xmlns:a16="http://schemas.microsoft.com/office/drawing/2014/main" id="{E7559567-325C-CAD6-FD54-462E806537D9}"/>
                </a:ext>
              </a:extLst>
            </p:cNvPr>
            <p:cNvSpPr/>
            <p:nvPr/>
          </p:nvSpPr>
          <p:spPr bwMode="auto">
            <a:xfrm>
              <a:off x="5943600" y="3886200"/>
              <a:ext cx="914400"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a:ln>
                    <a:noFill/>
                  </a:ln>
                  <a:effectLst/>
                  <a:latin typeface="Times New Roman" pitchFamily="16" charset="0"/>
                </a:rPr>
                <a:t>CRC</a:t>
              </a:r>
              <a:endParaRPr kumimoji="0" lang="ko-KR" altLang="en-US" sz="2400" b="0" i="0" u="none" strike="noStrike" cap="none" normalizeH="0" baseline="0" dirty="0">
                <a:ln>
                  <a:noFill/>
                </a:ln>
                <a:effectLst/>
                <a:latin typeface="Times New Roman" pitchFamily="16" charset="0"/>
              </a:endParaRPr>
            </a:p>
          </p:txBody>
        </p:sp>
      </p:grpSp>
    </p:spTree>
    <p:extLst>
      <p:ext uri="{BB962C8B-B14F-4D97-AF65-F5344CB8AC3E}">
        <p14:creationId xmlns:p14="http://schemas.microsoft.com/office/powerpoint/2010/main" val="346594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941</Words>
  <Application>Microsoft Office PowerPoint</Application>
  <PresentationFormat>화면 슬라이드 쇼(4:3)</PresentationFormat>
  <Paragraphs>98</Paragraphs>
  <Slides>10</Slides>
  <Notes>9</Notes>
  <HiddenSlides>0</HiddenSlides>
  <MMClips>0</MMClips>
  <ScaleCrop>false</ScaleCrop>
  <HeadingPairs>
    <vt:vector size="8" baseType="variant">
      <vt:variant>
        <vt:lpstr>사용한 글꼴</vt:lpstr>
      </vt:variant>
      <vt:variant>
        <vt:i4>3</vt:i4>
      </vt:variant>
      <vt:variant>
        <vt:lpstr>테마</vt:lpstr>
      </vt:variant>
      <vt:variant>
        <vt:i4>2</vt:i4>
      </vt:variant>
      <vt:variant>
        <vt:lpstr>포함된 OLE 서버</vt:lpstr>
      </vt:variant>
      <vt:variant>
        <vt:i4>1</vt:i4>
      </vt:variant>
      <vt:variant>
        <vt:lpstr>슬라이드 제목</vt:lpstr>
      </vt:variant>
      <vt:variant>
        <vt:i4>10</vt:i4>
      </vt:variant>
    </vt:vector>
  </HeadingPairs>
  <TitlesOfParts>
    <vt:vector size="16" baseType="lpstr">
      <vt:lpstr>Arial</vt:lpstr>
      <vt:lpstr>Calibri</vt:lpstr>
      <vt:lpstr>Times New Roman</vt:lpstr>
      <vt:lpstr>Office Theme</vt:lpstr>
      <vt:lpstr>1_Office Theme</vt:lpstr>
      <vt:lpstr>Visio</vt:lpstr>
      <vt:lpstr>PowerPoint 프레젠테이션</vt:lpstr>
      <vt:lpstr>PowerPoint 프레젠테이션</vt:lpstr>
      <vt:lpstr>Concerns on Multiple Transmission</vt:lpstr>
      <vt:lpstr>RSSI Value Experimental Results</vt:lpstr>
      <vt:lpstr>Ranging Experimental Environment</vt:lpstr>
      <vt:lpstr>Ranging Experimental Environment</vt:lpstr>
      <vt:lpstr>Ranging Experimental Results</vt:lpstr>
      <vt:lpstr>Ranging Experimental Results</vt:lpstr>
      <vt:lpstr>Ranging Experimental Results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2023-05-11T08:11:47Z</dcterms:created>
  <dcterms:modified xsi:type="dcterms:W3CDTF">2023-05-17T20:39:24Z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