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9" r:id="rId2"/>
    <p:sldId id="258" r:id="rId3"/>
    <p:sldId id="5610" r:id="rId4"/>
    <p:sldId id="5091"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4945" r:id="rId18"/>
    <p:sldId id="5612" r:id="rId19"/>
    <p:sldId id="256" r:id="rId20"/>
    <p:sldId id="5617" r:id="rId21"/>
    <p:sldId id="283" r:id="rId22"/>
    <p:sldId id="4944" r:id="rId23"/>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showGuides="1">
      <p:cViewPr>
        <p:scale>
          <a:sx n="57" d="100"/>
          <a:sy n="57" d="100"/>
        </p:scale>
        <p:origin x="1300" y="364"/>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3756"/>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2023/5/14</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16592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45974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802.15-23-0232-00-06ma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8c05d91c8e6f6b996eb46fc2d74a568b" TargetMode="External"/><Relationship Id="rId2" Type="http://schemas.openxmlformats.org/officeDocument/2006/relationships/hyperlink" Target="https://ieeesa.webex.com/ieeesa/j.php?MTID=m1c06d5f6d9f21fa63d0eb956d5e56ef1"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May 2023]	</a:t>
            </a:r>
          </a:p>
          <a:p>
            <a:r>
              <a:rPr lang="en-US" altLang="ja-JP" sz="1600" b="1" dirty="0">
                <a:ea typeface="ＭＳ Ｐゴシック" charset="-128"/>
              </a:rPr>
              <a:t>Date Submitted: </a:t>
            </a:r>
            <a:r>
              <a:rPr lang="en-US" altLang="ja-JP" sz="1600" dirty="0">
                <a:ea typeface="ＭＳ Ｐゴシック" charset="-128"/>
              </a:rPr>
              <a:t>[14</a:t>
            </a:r>
            <a:r>
              <a:rPr lang="en-US" altLang="ja-JP" sz="1600" baseline="30000" dirty="0">
                <a:ea typeface="ＭＳ Ｐゴシック" charset="-128"/>
              </a:rPr>
              <a:t>th</a:t>
            </a:r>
            <a:r>
              <a:rPr lang="en-US" altLang="ja-JP" sz="1600" dirty="0">
                <a:ea typeface="ＭＳ Ｐゴシック" charset="-128"/>
              </a:rPr>
              <a:t>  May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May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May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May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May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May 2023</a:t>
            </a:r>
            <a:endParaRPr lang="en-US" altLang="ja-JP" dirty="0"/>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674383"/>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a:solidFill>
                  <a:srgbClr val="353744"/>
                </a:solidFill>
                <a:latin typeface="Times New Roman"/>
                <a:cs typeface="Times New Roman"/>
              </a:rPr>
              <a:t>Session</a:t>
            </a:r>
            <a:r>
              <a:rPr sz="2800" b="1" spc="-34">
                <a:solidFill>
                  <a:srgbClr val="353744"/>
                </a:solidFill>
                <a:latin typeface="Times New Roman"/>
                <a:cs typeface="Times New Roman"/>
              </a:rPr>
              <a:t> </a:t>
            </a:r>
            <a:r>
              <a:rPr sz="2800" b="1">
                <a:solidFill>
                  <a:srgbClr val="353744"/>
                </a:solidFill>
                <a:latin typeface="Times New Roman"/>
                <a:cs typeface="Times New Roman"/>
              </a:rPr>
              <a:t>Registration</a:t>
            </a:r>
            <a:r>
              <a:rPr sz="2800" b="1" spc="-34">
                <a:solidFill>
                  <a:srgbClr val="353744"/>
                </a:solidFill>
                <a:latin typeface="Times New Roman"/>
                <a:cs typeface="Times New Roman"/>
              </a:rPr>
              <a:t> </a:t>
            </a:r>
            <a:r>
              <a:rPr sz="2800" b="1" spc="-7">
                <a:solidFill>
                  <a:srgbClr val="353744"/>
                </a:solidFill>
                <a:latin typeface="Times New Roman"/>
                <a:cs typeface="Times New Roman"/>
              </a:rPr>
              <a:t>Website</a:t>
            </a:r>
            <a:endParaRPr sz="2800">
              <a:latin typeface="Times New Roman"/>
              <a:cs typeface="Times New Roman"/>
            </a:endParaRPr>
          </a:p>
        </p:txBody>
      </p:sp>
      <p:sp>
        <p:nvSpPr>
          <p:cNvPr id="9" name="object 7">
            <a:extLst>
              <a:ext uri="{FF2B5EF4-FFF2-40B4-BE49-F238E27FC236}">
                <a16:creationId xmlns:a16="http://schemas.microsoft.com/office/drawing/2014/main" id="{D1A6DD88-14F8-0048-5056-2E168002617D}"/>
              </a:ext>
            </a:extLst>
          </p:cNvPr>
          <p:cNvSpPr txBox="1"/>
          <p:nvPr/>
        </p:nvSpPr>
        <p:spPr>
          <a:xfrm>
            <a:off x="936973" y="5854217"/>
            <a:ext cx="8013103" cy="378075"/>
          </a:xfrm>
          <a:prstGeom prst="rect">
            <a:avLst/>
          </a:prstGeom>
        </p:spPr>
        <p:txBody>
          <a:bodyPr vert="horz" wrap="square" lIns="0" tIns="8659"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8659">
              <a:spcBef>
                <a:spcPts val="68"/>
              </a:spcBef>
            </a:pPr>
            <a:r>
              <a:rPr sz="2400" u="sng" spc="-7">
                <a:solidFill>
                  <a:srgbClr val="0000FF"/>
                </a:solidFill>
                <a:uFill>
                  <a:solidFill>
                    <a:srgbClr val="0000FF"/>
                  </a:solidFill>
                </a:uFill>
                <a:latin typeface="Times New Roman"/>
                <a:cs typeface="Times New Roman"/>
              </a:rPr>
              <a:t>https://cvent.me/AwPbAx</a:t>
            </a:r>
            <a:endParaRPr sz="2400">
              <a:latin typeface="Times New Roman"/>
              <a:cs typeface="Times New Roman"/>
            </a:endParaRPr>
          </a:p>
        </p:txBody>
      </p:sp>
      <p:pic>
        <p:nvPicPr>
          <p:cNvPr id="8" name="図 7">
            <a:extLst>
              <a:ext uri="{FF2B5EF4-FFF2-40B4-BE49-F238E27FC236}">
                <a16:creationId xmlns:a16="http://schemas.microsoft.com/office/drawing/2014/main" id="{2839AA3A-7DAE-6CF5-1010-E9CAD93D251F}"/>
              </a:ext>
            </a:extLst>
          </p:cNvPr>
          <p:cNvPicPr>
            <a:picLocks noChangeAspect="1"/>
          </p:cNvPicPr>
          <p:nvPr/>
        </p:nvPicPr>
        <p:blipFill>
          <a:blip r:embed="rId2"/>
          <a:stretch>
            <a:fillRect/>
          </a:stretch>
        </p:blipFill>
        <p:spPr>
          <a:xfrm>
            <a:off x="793376" y="607779"/>
            <a:ext cx="7557247" cy="4808500"/>
          </a:xfrm>
          <a:prstGeom prst="rect">
            <a:avLst/>
          </a:prstGeom>
        </p:spPr>
      </p:pic>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Making draft#0 of </a:t>
            </a:r>
            <a:r>
              <a:rPr lang="en-US" altLang="ja-JP" sz="2000" dirty="0" err="1">
                <a:solidFill>
                  <a:srgbClr val="FF0000"/>
                </a:solidFill>
                <a:highlight>
                  <a:srgbClr val="FFFF00"/>
                </a:highlight>
              </a:rPr>
              <a:t>Sumarried</a:t>
            </a:r>
            <a:r>
              <a:rPr lang="en-US" altLang="ja-JP" sz="2000" dirty="0">
                <a:solidFill>
                  <a:srgbClr val="FF0000"/>
                </a:solidFill>
                <a:highlight>
                  <a:srgbClr val="FFFF00"/>
                </a:highlight>
              </a:rPr>
              <a:t> Draft Proposals</a:t>
            </a:r>
          </a:p>
          <a:p>
            <a:pPr>
              <a:lnSpc>
                <a:spcPts val="2100"/>
              </a:lnSpc>
              <a:buFont typeface="Arial" panose="020B0604020202020204" pitchFamily="34" charset="0"/>
              <a:buChar char="•"/>
            </a:pPr>
            <a:r>
              <a:rPr lang="en-US" altLang="ja-JP" sz="2000" dirty="0">
                <a:solidFill>
                  <a:srgbClr val="FF0000"/>
                </a:solidFill>
              </a:rPr>
              <a:t>Finalize Channel and Coexisting Models</a:t>
            </a:r>
          </a:p>
          <a:p>
            <a:pPr>
              <a:lnSpc>
                <a:spcPts val="2100"/>
              </a:lnSpc>
              <a:buFont typeface="Arial" panose="020B0604020202020204" pitchFamily="34" charset="0"/>
              <a:buChar char="•"/>
            </a:pPr>
            <a:r>
              <a:rPr lang="en-US" altLang="ja-JP" sz="2000" dirty="0">
                <a:solidFill>
                  <a:srgbClr val="FF0000"/>
                </a:solidFill>
              </a:rPr>
              <a:t>Summary of Technologies in PHY; Channel Coding According to 8 QoS Levels of Packets and  Coexistence Levels, Interference Mitigation, etc.  </a:t>
            </a:r>
          </a:p>
          <a:p>
            <a:pPr>
              <a:lnSpc>
                <a:spcPts val="2100"/>
              </a:lnSpc>
              <a:buFont typeface="Arial" panose="020B0604020202020204" pitchFamily="34" charset="0"/>
              <a:buChar char="•"/>
            </a:pPr>
            <a:r>
              <a:rPr lang="en-US" altLang="ja-JP" sz="2000" dirty="0">
                <a:solidFill>
                  <a:srgbClr val="FF0000"/>
                </a:solidFill>
              </a:rPr>
              <a:t>Summary of Technologies in MAC; Channel Management, CCA, Hybrid Contention Free/Access Protocol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According to 8 </a:t>
            </a:r>
            <a:r>
              <a:rPr kumimoji="1" lang="en-US" altLang="ja-JP" sz="2000" b="0" i="0" u="none" strike="noStrike" kern="0" cap="none" spc="0" normalizeH="0" baseline="0" noProof="0" dirty="0" err="1">
                <a:ln>
                  <a:noFill/>
                </a:ln>
                <a:solidFill>
                  <a:srgbClr val="FF0000"/>
                </a:solidFill>
                <a:effectLst/>
                <a:uLnTx/>
                <a:uFillTx/>
                <a:latin typeface="Arial"/>
                <a:ea typeface="+mn-ea"/>
                <a:cs typeface="+mn-cs"/>
              </a:rPr>
              <a:t>QoSs</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 and Coexistences.</a:t>
            </a:r>
            <a:endParaRPr lang="en-US" altLang="ja-JP" sz="2000" dirty="0">
              <a:solidFill>
                <a:srgbClr val="FF0000"/>
              </a:solidFill>
            </a:endParaRPr>
          </a:p>
          <a:p>
            <a:pPr>
              <a:lnSpc>
                <a:spcPts val="2100"/>
              </a:lnSpc>
              <a:buFont typeface="Arial" panose="020B0604020202020204" pitchFamily="34" charset="0"/>
              <a:buChar char="•"/>
            </a:pPr>
            <a:r>
              <a:rPr lang="en-US" altLang="ja-JP" sz="2000" dirty="0">
                <a:solidFill>
                  <a:srgbClr val="FF0000"/>
                </a:solidFill>
              </a:rPr>
              <a:t>Harmonization or Commonality with 4ab in Coexistence and Feasible Implementation of 6ma and 4ab</a:t>
            </a:r>
          </a:p>
          <a:p>
            <a:pPr>
              <a:lnSpc>
                <a:spcPts val="2100"/>
              </a:lnSpc>
              <a:buFont typeface="Arial" panose="020B0604020202020204" pitchFamily="34" charset="0"/>
              <a:buChar char="•"/>
            </a:pPr>
            <a:r>
              <a:rPr lang="en-US" altLang="ja-JP" sz="2000" dirty="0">
                <a:solidFill>
                  <a:srgbClr val="FF0000"/>
                </a:solidFill>
              </a:rPr>
              <a:t>Feasibility of TSN of 802.1 in MAC</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Finalize draft#1 of Integrated Proposal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2023</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018E0977-DC1B-42DD-B45E-59C02A783531}"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marL="742950" marR="0" lvl="1" indent="-285750" algn="l" defTabSz="4572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Administrative Items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Schedule of This and Next Weeks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2023.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15-23-0190-00-06ma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Meeting Agenda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15-23-0231-00-06ma</a:t>
            </a: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600" b="1" i="0" u="none" strike="noStrike" kern="1200" cap="none" spc="0" normalizeH="0" baseline="0" noProof="0" dirty="0">
                <a:ln>
                  <a:noFill/>
                </a:ln>
                <a:solidFill>
                  <a:srgbClr val="000000"/>
                </a:solidFill>
                <a:effectLst/>
                <a:uLnTx/>
                <a:uFillTx/>
                <a:latin typeface="Arial"/>
                <a:ea typeface="+mn-ea"/>
                <a:cs typeface="+mn-cs"/>
              </a:rPr>
              <a:t>Agenda</a:t>
            </a:r>
            <a:endParaRPr kumimoji="1" lang="ja-JP" altLang="en-US" sz="3600" b="1"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473027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215008" y="1140541"/>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March 2023                               doc.#15-23-0190-00-06ma</a:t>
            </a:r>
          </a:p>
          <a:p>
            <a:pPr>
              <a:lnSpc>
                <a:spcPts val="1100"/>
              </a:lnSpc>
            </a:pPr>
            <a:r>
              <a:rPr lang="en-US" altLang="ja-JP" sz="1200" dirty="0"/>
              <a:t>Agenda of TG15.6ma May Meeting                                                                                              doc.#15-23-0231-00-06ma   </a:t>
            </a:r>
          </a:p>
          <a:p>
            <a:pPr>
              <a:lnSpc>
                <a:spcPts val="1100"/>
              </a:lnSpc>
            </a:pPr>
            <a:r>
              <a:rPr lang="en-US" altLang="ja-JP" sz="1200" dirty="0"/>
              <a:t>Review and Summary</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  IG DEP, SG &amp; TG15.6a Activity for Revision of IEEE802.15.6 BAN with Enhanced Dependability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doc.#15-22-0339-03-06ma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Call for Proposals                                                                                                                doc.#15-22-0488-03-06ma  </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Progress and Remained Issues in New Revision of Standard 802.15.6ma                         doc.#15-22-0663-03-06ma</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Qualitative approach to coexistence and QoS mechanisms                                                 doc.#15-23-0101-02-06ma</a:t>
            </a:r>
          </a:p>
          <a:p>
            <a:pPr lvl="1" indent="-228600">
              <a:lnSpc>
                <a:spcPts val="11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Definition of Coexistence Levels and How to Support Higher Levels                                    doc.#15-22-0631-02-06ma</a:t>
            </a:r>
          </a:p>
          <a:p>
            <a:pPr lvl="1" indent="-228600">
              <a:lnSpc>
                <a:spcPts val="11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Simulation results for Nagoya I. T. and YRP-IAI MAC proposal                                           doc.#15-23-0147-00-06ma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Proposal for Multiple BAN Environment (Level 1)                                           doc.#15-22-0639-01-06ma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Bridging for Time-Sensitive Networking of 802.15.6ma                                                doc.#15-22-0024-03-06ma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Preliminary harmonization with 4ab: MAC operation                                                             doc.#15-22-0634-03-06ma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HBAN Use Cases     doc.#15-23-0018-02-06ma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VBAN  Use Cases    doc.#15-23-0019-02-06ma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Simulations of UWB Communication Applications for HBAN and VBAN Use Cases       23-0020-03-06ma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Channel Modeling Activities for BANs of TG15.6ma for Human and Vehicle Body Area Networks      23-241-00-06ma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Summary Table of Channel and Environmental Modeling Activities for BANs on TG15.6ma doc.#15-23-0045-04-06ma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Utilization of Channel and Environmental Model for Design and Evaluation of PHY proposals for BANs on TG15.6maary of Channel and Environmental Modeling Activities for BANs on TG15.6ma    doc.#15-23-0AAA-00-06ma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FEC proposals for 15.6ma                                                                                 doc.#15-22-0611-03-06ma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Concept of channel </a:t>
            </a:r>
            <a:r>
              <a:rPr lang="en-US" altLang="ja-JP" sz="1200" dirty="0" err="1">
                <a:solidFill>
                  <a:srgbClr val="000000"/>
                </a:solidFill>
                <a:latin typeface="Arial"/>
                <a:cs typeface="Times New Roman" pitchFamily="18" charset="0"/>
              </a:rPr>
              <a:t>codiing</a:t>
            </a:r>
            <a:r>
              <a:rPr lang="en-US" altLang="ja-JP" sz="1200" dirty="0">
                <a:solidFill>
                  <a:srgbClr val="000000"/>
                </a:solidFill>
                <a:latin typeface="Arial"/>
                <a:cs typeface="Times New Roman" pitchFamily="18" charset="0"/>
              </a:rPr>
              <a:t> for IEEE802.15.6ma                                                                   doc.#15-23-0244-00-06ma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15.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doc.#15-22-0562-03-06ma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Harmonization with 4ab: data rates &amp; FEC                                                                           doc.#15-22-0610-02-06ma</a:t>
            </a:r>
          </a:p>
          <a:p>
            <a:pPr marL="514350" marR="0" lvl="1" indent="0" algn="l" defTabSz="914400" rtl="0" eaLnBrk="1" fontAlgn="base" latinLnBrk="0" hangingPunct="1">
              <a:lnSpc>
                <a:spcPts val="11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18.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a:t>
            </a:r>
            <a:r>
              <a:rPr lang="en-US" altLang="ja-JP" sz="1200" dirty="0" err="1">
                <a:solidFill>
                  <a:srgbClr val="000000"/>
                </a:solidFill>
                <a:cs typeface="Times New Roman" pitchFamily="18" charset="0"/>
              </a:rPr>
              <a:t>dgation</a:t>
            </a:r>
            <a:r>
              <a:rPr lang="en-US" altLang="ja-JP" sz="1200" dirty="0">
                <a:solidFill>
                  <a:srgbClr val="000000"/>
                </a:solidFill>
                <a:cs typeface="Times New Roman" pitchFamily="18" charset="0"/>
              </a:rPr>
              <a:t> with Orthogonal Matched Filters in Time and Space Domains         doc.#15-22-0575-02-06ma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cs typeface="Times New Roman" pitchFamily="18" charset="0"/>
              </a:rPr>
              <a:t>19. Soft Spectrum </a:t>
            </a:r>
            <a:r>
              <a:rPr lang="en-US" altLang="ja-JP" sz="1200" dirty="0" err="1">
                <a:solidFill>
                  <a:srgbClr val="000000"/>
                </a:solidFill>
                <a:cs typeface="Times New Roman" pitchFamily="18" charset="0"/>
              </a:rPr>
              <a:t>Aaptation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marL="514350" lvl="1" indent="0">
              <a:lnSpc>
                <a:spcPts val="1100"/>
              </a:lnSpc>
              <a:spcBef>
                <a:spcPts val="0"/>
              </a:spcBef>
              <a:spcAft>
                <a:spcPts val="0"/>
              </a:spcAft>
              <a:buNone/>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20. Discussion on Harmonization with TG4ab                                                                             doc.#15-23-0634-03-06ma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21. Draft0 of IEEE802.15.6ma                                                                                                    doc.#15.23-06xx-00-06ma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22. Timeline of TG6ma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doc.#15.23-0663-01-06ma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Interim Virtual Hybrid Interim Session</a:t>
            </a:r>
            <a:br>
              <a:rPr lang="en-US" altLang="ja-JP" sz="2800" dirty="0">
                <a:ea typeface="ＭＳ Ｐゴシック" pitchFamily="50" charset="-128"/>
              </a:rPr>
            </a:br>
            <a:r>
              <a:rPr lang="en-US" altLang="ja-JP" sz="2800" dirty="0">
                <a:ea typeface="ＭＳ Ｐゴシック" pitchFamily="50" charset="-128"/>
              </a:rPr>
              <a:t>Orlando, Florida, USA</a:t>
            </a:r>
            <a:br>
              <a:rPr lang="en-US" altLang="ja-JP" sz="2800" dirty="0">
                <a:ea typeface="ＭＳ Ｐゴシック" pitchFamily="50" charset="-128"/>
              </a:rPr>
            </a:br>
            <a:r>
              <a:rPr lang="en-US" altLang="ja-JP" sz="2800" dirty="0">
                <a:ea typeface="ＭＳ Ｐゴシック" pitchFamily="50" charset="-128"/>
              </a:rPr>
              <a:t>May 15</a:t>
            </a:r>
            <a:r>
              <a:rPr lang="en-US" altLang="ja-JP" sz="2800" baseline="30000" dirty="0">
                <a:ea typeface="ＭＳ Ｐゴシック" pitchFamily="50" charset="-128"/>
              </a:rPr>
              <a: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doc.:IEEE802.15.23-0107-06ma</a:t>
            </a:r>
            <a:endParaRPr kumimoji="1" lang="ja-JP" altLang="en-US" sz="1600" b="1" dirty="0"/>
          </a:p>
        </p:txBody>
      </p:sp>
      <p:pic>
        <p:nvPicPr>
          <p:cNvPr id="12" name="図 11">
            <a:extLst>
              <a:ext uri="{FF2B5EF4-FFF2-40B4-BE49-F238E27FC236}">
                <a16:creationId xmlns:a16="http://schemas.microsoft.com/office/drawing/2014/main" id="{CD25547C-C795-293B-D985-FA5066C7812C}"/>
              </a:ext>
            </a:extLst>
          </p:cNvPr>
          <p:cNvPicPr>
            <a:picLocks noChangeAspect="1"/>
          </p:cNvPicPr>
          <p:nvPr/>
        </p:nvPicPr>
        <p:blipFill rotWithShape="1">
          <a:blip r:embed="rId3"/>
          <a:srcRect l="1316" t="17385" r="21472" b="34629"/>
          <a:stretch/>
        </p:blipFill>
        <p:spPr>
          <a:xfrm>
            <a:off x="120316" y="2133497"/>
            <a:ext cx="8967187" cy="4302523"/>
          </a:xfrm>
          <a:prstGeom prst="rect">
            <a:avLst/>
          </a:prstGeom>
        </p:spPr>
      </p:pic>
    </p:spTree>
    <p:extLst>
      <p:ext uri="{BB962C8B-B14F-4D97-AF65-F5344CB8AC3E}">
        <p14:creationId xmlns:p14="http://schemas.microsoft.com/office/powerpoint/2010/main" val="3174546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457200" y="1619450"/>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0" indent="0">
              <a:buNone/>
            </a:pPr>
            <a:r>
              <a:rPr lang="en-US" altLang="ja-JP" sz="2400" dirty="0"/>
              <a:t>                              </a:t>
            </a:r>
            <a:r>
              <a:rPr lang="it-IT" altLang="ja-JP" sz="2400" dirty="0"/>
              <a:t>Daisuke Anzai, NIT         </a:t>
            </a:r>
          </a:p>
          <a:p>
            <a:pPr marL="0" indent="0">
              <a:buNone/>
            </a:pPr>
            <a:r>
              <a:rPr lang="it-IT" altLang="ja-JP" sz="2400" dirty="0"/>
              <a:t>       anzai@nitech.ac.jp</a:t>
            </a:r>
            <a:endParaRPr lang="en-US" altLang="ja-JP" sz="2400" dirty="0"/>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May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doc.:IEEE802.15.23-0107-06ma</a:t>
            </a:r>
            <a:endParaRPr kumimoji="1" lang="ja-JP" altLang="en-US" sz="1600" b="1" dirty="0"/>
          </a:p>
        </p:txBody>
      </p:sp>
      <p:pic>
        <p:nvPicPr>
          <p:cNvPr id="12" name="図 11">
            <a:extLst>
              <a:ext uri="{FF2B5EF4-FFF2-40B4-BE49-F238E27FC236}">
                <a16:creationId xmlns:a16="http://schemas.microsoft.com/office/drawing/2014/main" id="{CD25547C-C795-293B-D985-FA5066C7812C}"/>
              </a:ext>
            </a:extLst>
          </p:cNvPr>
          <p:cNvPicPr>
            <a:picLocks noChangeAspect="1"/>
          </p:cNvPicPr>
          <p:nvPr/>
        </p:nvPicPr>
        <p:blipFill rotWithShape="1">
          <a:blip r:embed="rId3"/>
          <a:srcRect l="1316" t="17385" r="21472" b="34629"/>
          <a:stretch/>
        </p:blipFill>
        <p:spPr>
          <a:xfrm>
            <a:off x="120316" y="2133497"/>
            <a:ext cx="8967187" cy="4302523"/>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a:xfrm>
            <a:off x="0" y="608800"/>
            <a:ext cx="9144000" cy="400241"/>
          </a:xfrm>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a:t>
            </a:r>
            <a:r>
              <a:rPr kumimoji="1" lang="en-US" altLang="ja-JP" sz="2400" b="1" i="0" u="none" strike="noStrike" kern="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for</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12-17th, March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4</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May 2023</a:t>
            </a:r>
            <a:endParaRPr lang="en-US" altLang="ja-JP" dirty="0"/>
          </a:p>
        </p:txBody>
      </p:sp>
      <p:graphicFrame>
        <p:nvGraphicFramePr>
          <p:cNvPr id="11" name="表 10">
            <a:extLst>
              <a:ext uri="{FF2B5EF4-FFF2-40B4-BE49-F238E27FC236}">
                <a16:creationId xmlns:a16="http://schemas.microsoft.com/office/drawing/2014/main" id="{664C1543-B3EC-00F0-E5A6-2BEC4733DE10}"/>
              </a:ext>
            </a:extLst>
          </p:cNvPr>
          <p:cNvGraphicFramePr>
            <a:graphicFrameLocks noGrp="1"/>
          </p:cNvGraphicFramePr>
          <p:nvPr>
            <p:extLst>
              <p:ext uri="{D42A27DB-BD31-4B8C-83A1-F6EECF244321}">
                <p14:modId xmlns:p14="http://schemas.microsoft.com/office/powerpoint/2010/main" val="4160729980"/>
              </p:ext>
            </p:extLst>
          </p:nvPr>
        </p:nvGraphicFramePr>
        <p:xfrm>
          <a:off x="161365" y="1882397"/>
          <a:ext cx="5578609" cy="1196027"/>
        </p:xfrm>
        <a:graphic>
          <a:graphicData uri="http://schemas.openxmlformats.org/drawingml/2006/table">
            <a:tbl>
              <a:tblPr/>
              <a:tblGrid>
                <a:gridCol w="1336996">
                  <a:extLst>
                    <a:ext uri="{9D8B030D-6E8A-4147-A177-3AD203B41FA5}">
                      <a16:colId xmlns:a16="http://schemas.microsoft.com/office/drawing/2014/main" val="664803055"/>
                    </a:ext>
                  </a:extLst>
                </a:gridCol>
                <a:gridCol w="1336996">
                  <a:extLst>
                    <a:ext uri="{9D8B030D-6E8A-4147-A177-3AD203B41FA5}">
                      <a16:colId xmlns:a16="http://schemas.microsoft.com/office/drawing/2014/main" val="1660061320"/>
                    </a:ext>
                  </a:extLst>
                </a:gridCol>
                <a:gridCol w="1336996">
                  <a:extLst>
                    <a:ext uri="{9D8B030D-6E8A-4147-A177-3AD203B41FA5}">
                      <a16:colId xmlns:a16="http://schemas.microsoft.com/office/drawing/2014/main" val="2414839965"/>
                    </a:ext>
                  </a:extLst>
                </a:gridCol>
                <a:gridCol w="352169">
                  <a:extLst>
                    <a:ext uri="{9D8B030D-6E8A-4147-A177-3AD203B41FA5}">
                      <a16:colId xmlns:a16="http://schemas.microsoft.com/office/drawing/2014/main" val="3003077734"/>
                    </a:ext>
                  </a:extLst>
                </a:gridCol>
                <a:gridCol w="1215452">
                  <a:extLst>
                    <a:ext uri="{9D8B030D-6E8A-4147-A177-3AD203B41FA5}">
                      <a16:colId xmlns:a16="http://schemas.microsoft.com/office/drawing/2014/main" val="2507252215"/>
                    </a:ext>
                  </a:extLst>
                </a:gridCol>
              </a:tblGrid>
              <a:tr h="147395">
                <a:tc gridSpan="4">
                  <a:txBody>
                    <a:bodyPr/>
                    <a:lstStyle/>
                    <a:p>
                      <a:pPr algn="l" fontAlgn="b"/>
                      <a:r>
                        <a:rPr lang="en-US" sz="1050" b="1" i="0" u="none" strike="noStrike">
                          <a:effectLst/>
                          <a:latin typeface="Arial" panose="020B0604020202020204" pitchFamily="34" charset="0"/>
                        </a:rPr>
                        <a:t>  TG 15.6ma</a:t>
                      </a:r>
                      <a:r>
                        <a:rPr lang="en-US" sz="1050" b="1" i="0" u="none" strike="noStrike">
                          <a:effectLst/>
                          <a:latin typeface="ＭＳ ゴシック" panose="020B0609070205080204" pitchFamily="49" charset="-128"/>
                          <a:ea typeface="ＭＳ ゴシック" panose="020B0609070205080204" pitchFamily="49" charset="-128"/>
                        </a:rPr>
                        <a:t>　</a:t>
                      </a:r>
                      <a:r>
                        <a:rPr lang="en-US" sz="1050" b="1" i="0" u="none" strike="noStrike">
                          <a:effectLst/>
                          <a:latin typeface="Arial" panose="020B0604020202020204" pitchFamily="34" charset="0"/>
                        </a:rPr>
                        <a:t>  Session1,    MON  PM2  (</a:t>
                      </a:r>
                      <a:r>
                        <a:rPr lang="en-US" sz="1050" b="1" i="0" u="none" strike="noStrike">
                          <a:solidFill>
                            <a:srgbClr val="FF33CC"/>
                          </a:solidFill>
                          <a:effectLst/>
                          <a:latin typeface="Arial" panose="020B0604020202020204" pitchFamily="34" charset="0"/>
                        </a:rPr>
                        <a:t>Virtual Room #3</a:t>
                      </a:r>
                      <a:r>
                        <a:rPr lang="en-US" sz="105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47762749"/>
                  </a:ext>
                </a:extLst>
              </a:tr>
              <a:tr h="147395">
                <a:tc gridSpan="4">
                  <a:txBody>
                    <a:bodyPr/>
                    <a:lstStyle/>
                    <a:p>
                      <a:pPr algn="l" fontAlgn="b"/>
                      <a:r>
                        <a:rPr lang="en-US" sz="1050" b="1" i="0" u="none" strike="noStrike" dirty="0">
                          <a:effectLst/>
                          <a:latin typeface="Arial" panose="020B0604020202020204" pitchFamily="34" charset="0"/>
                        </a:rPr>
                        <a:t>       4:00 PM - 6:00PM May 15(MON) Local Orlando Time(EST)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810179944"/>
                  </a:ext>
                </a:extLst>
              </a:tr>
              <a:tr h="147395">
                <a:tc gridSpan="5">
                  <a:txBody>
                    <a:bodyPr/>
                    <a:lstStyle/>
                    <a:p>
                      <a:pPr algn="l" fontAlgn="b"/>
                      <a:r>
                        <a:rPr lang="en-US" sz="1050" b="1" i="0" u="none" strike="noStrike" dirty="0">
                          <a:solidFill>
                            <a:srgbClr val="FF0000"/>
                          </a:solidFill>
                          <a:effectLst/>
                          <a:latin typeface="Arial" panose="020B0604020202020204" pitchFamily="34" charset="0"/>
                        </a:rPr>
                        <a:t>       5:00AM -7:00AM May 16(TUE)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9619608"/>
                  </a:ext>
                </a:extLst>
              </a:tr>
              <a:tr h="190187">
                <a:tc gridSpan="5">
                  <a:txBody>
                    <a:bodyPr/>
                    <a:lstStyle/>
                    <a:p>
                      <a:pPr algn="l" fontAlgn="b"/>
                      <a:r>
                        <a:rPr lang="en-US" sz="1000" b="0" i="0" u="sng" strike="noStrike" dirty="0">
                          <a:solidFill>
                            <a:srgbClr val="0000FF"/>
                          </a:solidFill>
                          <a:effectLst/>
                          <a:latin typeface="Arial" panose="020B0604020202020204" pitchFamily="34" charset="0"/>
                          <a:hlinkClick r:id="rId2"/>
                        </a:rPr>
                        <a:t>https://ieeesa.webex.com/ieeesa/j.php?MTID=m1c06d5f6d9f21fa63d0eb956d5e56ef1</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1126876088"/>
                  </a:ext>
                </a:extLst>
              </a:tr>
              <a:tr h="171168">
                <a:tc gridSpan="4">
                  <a:txBody>
                    <a:bodyPr/>
                    <a:lstStyle/>
                    <a:p>
                      <a:pPr algn="l" fontAlgn="b"/>
                      <a:r>
                        <a:rPr lang="en-US" sz="1200" b="1" i="0" u="none" strike="noStrike">
                          <a:effectLst/>
                          <a:latin typeface="Arial" panose="020B0604020202020204" pitchFamily="34" charset="0"/>
                        </a:rPr>
                        <a:t>Meeting number: 2344 609 2230</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3851451851"/>
                  </a:ext>
                </a:extLst>
              </a:tr>
              <a:tr h="167340">
                <a:tc gridSpan="4">
                  <a:txBody>
                    <a:bodyPr/>
                    <a:lstStyle/>
                    <a:p>
                      <a:pPr algn="l" fontAlgn="b"/>
                      <a:r>
                        <a:rPr lang="en-US" sz="1200" b="1" i="0" u="none" strike="noStrike" dirty="0">
                          <a:effectLst/>
                          <a:latin typeface="Arial" panose="020B0604020202020204" pitchFamily="34" charset="0"/>
                        </a:rPr>
                        <a:t>Password:</a:t>
                      </a:r>
                      <a:r>
                        <a:rPr lang="en-US" sz="1200" b="1" i="0" u="none" strike="noStrike" dirty="0">
                          <a:solidFill>
                            <a:srgbClr val="FF33CC"/>
                          </a:solidFill>
                          <a:effectLst/>
                          <a:latin typeface="Arial" panose="020B0604020202020204" pitchFamily="34" charset="0"/>
                        </a:rPr>
                        <a:t> 80215maymtgrm3</a:t>
                      </a:r>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178394739"/>
                  </a:ext>
                </a:extLst>
              </a:tr>
              <a:tr h="147395">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986402498"/>
                  </a:ext>
                </a:extLst>
              </a:tr>
            </a:tbl>
          </a:graphicData>
        </a:graphic>
      </p:graphicFrame>
      <p:graphicFrame>
        <p:nvGraphicFramePr>
          <p:cNvPr id="12" name="表 11">
            <a:extLst>
              <a:ext uri="{FF2B5EF4-FFF2-40B4-BE49-F238E27FC236}">
                <a16:creationId xmlns:a16="http://schemas.microsoft.com/office/drawing/2014/main" id="{0672EF6B-2E93-6841-A082-F5442C4AA09E}"/>
              </a:ext>
            </a:extLst>
          </p:cNvPr>
          <p:cNvGraphicFramePr>
            <a:graphicFrameLocks noGrp="1"/>
          </p:cNvGraphicFramePr>
          <p:nvPr>
            <p:extLst>
              <p:ext uri="{D42A27DB-BD31-4B8C-83A1-F6EECF244321}">
                <p14:modId xmlns:p14="http://schemas.microsoft.com/office/powerpoint/2010/main" val="645346136"/>
              </p:ext>
            </p:extLst>
          </p:nvPr>
        </p:nvGraphicFramePr>
        <p:xfrm>
          <a:off x="265383" y="2888537"/>
          <a:ext cx="12514730" cy="1485900"/>
        </p:xfrm>
        <a:graphic>
          <a:graphicData uri="http://schemas.openxmlformats.org/drawingml/2006/table">
            <a:tbl>
              <a:tblPr/>
              <a:tblGrid>
                <a:gridCol w="1248480">
                  <a:extLst>
                    <a:ext uri="{9D8B030D-6E8A-4147-A177-3AD203B41FA5}">
                      <a16:colId xmlns:a16="http://schemas.microsoft.com/office/drawing/2014/main" val="714408075"/>
                    </a:ext>
                  </a:extLst>
                </a:gridCol>
                <a:gridCol w="5119548">
                  <a:extLst>
                    <a:ext uri="{9D8B030D-6E8A-4147-A177-3AD203B41FA5}">
                      <a16:colId xmlns:a16="http://schemas.microsoft.com/office/drawing/2014/main" val="63862821"/>
                    </a:ext>
                  </a:extLst>
                </a:gridCol>
                <a:gridCol w="5119548">
                  <a:extLst>
                    <a:ext uri="{9D8B030D-6E8A-4147-A177-3AD203B41FA5}">
                      <a16:colId xmlns:a16="http://schemas.microsoft.com/office/drawing/2014/main" val="977163739"/>
                    </a:ext>
                  </a:extLst>
                </a:gridCol>
                <a:gridCol w="45469">
                  <a:extLst>
                    <a:ext uri="{9D8B030D-6E8A-4147-A177-3AD203B41FA5}">
                      <a16:colId xmlns:a16="http://schemas.microsoft.com/office/drawing/2014/main" val="1258555996"/>
                    </a:ext>
                  </a:extLst>
                </a:gridCol>
                <a:gridCol w="45469">
                  <a:extLst>
                    <a:ext uri="{9D8B030D-6E8A-4147-A177-3AD203B41FA5}">
                      <a16:colId xmlns:a16="http://schemas.microsoft.com/office/drawing/2014/main" val="1954337600"/>
                    </a:ext>
                  </a:extLst>
                </a:gridCol>
                <a:gridCol w="936216">
                  <a:extLst>
                    <a:ext uri="{9D8B030D-6E8A-4147-A177-3AD203B41FA5}">
                      <a16:colId xmlns:a16="http://schemas.microsoft.com/office/drawing/2014/main" val="393055746"/>
                    </a:ext>
                  </a:extLst>
                </a:gridCol>
              </a:tblGrid>
              <a:tr h="46532">
                <a:tc gridSpan="4">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Session2,  Tue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53289">
                <a:tc>
                  <a:txBody>
                    <a:bodyPr/>
                    <a:lstStyle/>
                    <a:p>
                      <a:pPr algn="l" fontAlgn="b"/>
                      <a:r>
                        <a:rPr lang="en-US" sz="1050" b="1" i="0" u="none" strike="noStrike" dirty="0">
                          <a:effectLst/>
                          <a:latin typeface="Arial" panose="020B0604020202020204" pitchFamily="34" charset="0"/>
                        </a:rPr>
                        <a:t>       8:00-10:00 May 16(TUE) Local Time(EST)</a:t>
                      </a: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27258">
                <a:tc gridSpan="4">
                  <a:txBody>
                    <a:bodyPr/>
                    <a:lstStyle/>
                    <a:p>
                      <a:pPr algn="l" fontAlgn="b"/>
                      <a:r>
                        <a:rPr lang="en-US" sz="1050" b="1" i="0" u="none" strike="noStrike" dirty="0">
                          <a:solidFill>
                            <a:srgbClr val="FF0000"/>
                          </a:solidFill>
                          <a:effectLst/>
                          <a:latin typeface="Arial" panose="020B0604020202020204" pitchFamily="34" charset="0"/>
                        </a:rPr>
                        <a:t>       21:00 - 23:00 May 16(TUE)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6">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5">
                  <a:txBody>
                    <a:bodyPr/>
                    <a:lstStyle/>
                    <a:p>
                      <a:pPr algn="l" fontAlgn="b"/>
                      <a:r>
                        <a:rPr lang="en-US" sz="1200" b="1" i="0" u="none" strike="noStrike">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5">
                  <a:txBody>
                    <a:bodyPr/>
                    <a:lstStyle/>
                    <a:p>
                      <a:pPr algn="l" fontAlgn="b"/>
                      <a:r>
                        <a:rPr lang="en-US" sz="1200" b="1" i="0" u="none" strike="noStrike" dirty="0">
                          <a:effectLst/>
                          <a:latin typeface="Arial" panose="020B0604020202020204" pitchFamily="34" charset="0"/>
                        </a:rPr>
                        <a:t>Password:</a:t>
                      </a:r>
                      <a:r>
                        <a:rPr lang="en-US" sz="1200" b="1" i="0" u="none" strike="noStrike" dirty="0">
                          <a:solidFill>
                            <a:srgbClr val="FF33CC"/>
                          </a:solidFill>
                          <a:effectLst/>
                          <a:latin typeface="Arial" panose="020B0604020202020204" pitchFamily="34" charset="0"/>
                        </a:rPr>
                        <a:t> 80215maymtgrm2</a:t>
                      </a:r>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sp>
        <p:nvSpPr>
          <p:cNvPr id="5" name="テキスト ボックス 4">
            <a:extLst>
              <a:ext uri="{FF2B5EF4-FFF2-40B4-BE49-F238E27FC236}">
                <a16:creationId xmlns:a16="http://schemas.microsoft.com/office/drawing/2014/main" id="{5127C64E-A6EF-16CE-DD2C-1D55CBC14978}"/>
              </a:ext>
            </a:extLst>
          </p:cNvPr>
          <p:cNvSpPr txBox="1"/>
          <p:nvPr/>
        </p:nvSpPr>
        <p:spPr>
          <a:xfrm>
            <a:off x="390476" y="881191"/>
            <a:ext cx="859215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7" name="表 6">
            <a:extLst>
              <a:ext uri="{FF2B5EF4-FFF2-40B4-BE49-F238E27FC236}">
                <a16:creationId xmlns:a16="http://schemas.microsoft.com/office/drawing/2014/main" id="{970C155D-C9EC-F1B2-B5B5-265D4B6B16B5}"/>
              </a:ext>
            </a:extLst>
          </p:cNvPr>
          <p:cNvGraphicFramePr>
            <a:graphicFrameLocks noGrp="1"/>
          </p:cNvGraphicFramePr>
          <p:nvPr>
            <p:extLst>
              <p:ext uri="{D42A27DB-BD31-4B8C-83A1-F6EECF244321}">
                <p14:modId xmlns:p14="http://schemas.microsoft.com/office/powerpoint/2010/main" val="110162788"/>
              </p:ext>
            </p:extLst>
          </p:nvPr>
        </p:nvGraphicFramePr>
        <p:xfrm>
          <a:off x="265383" y="4194959"/>
          <a:ext cx="8429330" cy="1327143"/>
        </p:xfrm>
        <a:graphic>
          <a:graphicData uri="http://schemas.openxmlformats.org/drawingml/2006/table">
            <a:tbl>
              <a:tblPr/>
              <a:tblGrid>
                <a:gridCol w="1934460">
                  <a:extLst>
                    <a:ext uri="{9D8B030D-6E8A-4147-A177-3AD203B41FA5}">
                      <a16:colId xmlns:a16="http://schemas.microsoft.com/office/drawing/2014/main" val="714408075"/>
                    </a:ext>
                  </a:extLst>
                </a:gridCol>
                <a:gridCol w="2951734">
                  <a:extLst>
                    <a:ext uri="{9D8B030D-6E8A-4147-A177-3AD203B41FA5}">
                      <a16:colId xmlns:a16="http://schemas.microsoft.com/office/drawing/2014/main" val="63862821"/>
                    </a:ext>
                  </a:extLst>
                </a:gridCol>
                <a:gridCol w="2951734">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540602">
                  <a:extLst>
                    <a:ext uri="{9D8B030D-6E8A-4147-A177-3AD203B41FA5}">
                      <a16:colId xmlns:a16="http://schemas.microsoft.com/office/drawing/2014/main" val="3487294025"/>
                    </a:ext>
                  </a:extLst>
                </a:gridCol>
                <a:gridCol w="25400">
                  <a:extLst>
                    <a:ext uri="{9D8B030D-6E8A-4147-A177-3AD203B41FA5}">
                      <a16:colId xmlns:a16="http://schemas.microsoft.com/office/drawing/2014/main" val="393055746"/>
                    </a:ext>
                  </a:extLst>
                </a:gridCol>
              </a:tblGrid>
              <a:tr h="168903">
                <a:tc gridSpan="4">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Session3,  Tue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77710">
                <a:tc>
                  <a:txBody>
                    <a:bodyPr/>
                    <a:lstStyle/>
                    <a:p>
                      <a:pPr algn="l" fontAlgn="b"/>
                      <a:r>
                        <a:rPr lang="en-US" sz="1050" b="1" i="0" u="none" strike="noStrike" dirty="0">
                          <a:effectLst/>
                          <a:latin typeface="Arial" panose="020B0604020202020204" pitchFamily="34" charset="0"/>
                        </a:rPr>
                        <a:t>       8:30-10:00 May 17(WED)   Local Time(EST)</a:t>
                      </a: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45444">
                <a:tc gridSpan="4">
                  <a:txBody>
                    <a:bodyPr/>
                    <a:lstStyle/>
                    <a:p>
                      <a:pPr algn="l" fontAlgn="b"/>
                      <a:r>
                        <a:rPr lang="en-US" sz="1050" b="1" i="0" u="none" strike="noStrike" dirty="0">
                          <a:solidFill>
                            <a:srgbClr val="FF0000"/>
                          </a:solidFill>
                          <a:effectLst/>
                          <a:latin typeface="Arial" panose="020B0604020202020204" pitchFamily="34" charset="0"/>
                        </a:rPr>
                        <a:t>       21:00 - 23:00 May 17(WED)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6">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5">
                  <a:txBody>
                    <a:bodyPr/>
                    <a:lstStyle/>
                    <a:p>
                      <a:pPr algn="l" fontAlgn="b"/>
                      <a:r>
                        <a:rPr lang="en-US" sz="1200" b="1" i="0" u="none" strike="noStrike">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5">
                  <a:txBody>
                    <a:bodyPr/>
                    <a:lstStyle/>
                    <a:p>
                      <a:pPr algn="l" fontAlgn="b"/>
                      <a:r>
                        <a:rPr lang="en-US" sz="1200" b="1" i="0" u="none" strike="noStrike">
                          <a:effectLst/>
                          <a:latin typeface="Arial" panose="020B0604020202020204" pitchFamily="34" charset="0"/>
                        </a:rPr>
                        <a:t>Password:</a:t>
                      </a:r>
                      <a:r>
                        <a:rPr lang="en-US" sz="1200" b="1" i="0" u="none" strike="noStrike">
                          <a:solidFill>
                            <a:srgbClr val="FF33CC"/>
                          </a:solidFill>
                          <a:effectLst/>
                          <a:latin typeface="Arial" panose="020B0604020202020204" pitchFamily="34" charset="0"/>
                        </a:rPr>
                        <a:t> 80215maymtgrm2</a:t>
                      </a:r>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graphicFrame>
        <p:nvGraphicFramePr>
          <p:cNvPr id="8" name="表 7">
            <a:extLst>
              <a:ext uri="{FF2B5EF4-FFF2-40B4-BE49-F238E27FC236}">
                <a16:creationId xmlns:a16="http://schemas.microsoft.com/office/drawing/2014/main" id="{C8D722A6-6216-7EB1-06AA-67677BC553B2}"/>
              </a:ext>
            </a:extLst>
          </p:cNvPr>
          <p:cNvGraphicFramePr>
            <a:graphicFrameLocks noGrp="1"/>
          </p:cNvGraphicFramePr>
          <p:nvPr>
            <p:extLst>
              <p:ext uri="{D42A27DB-BD31-4B8C-83A1-F6EECF244321}">
                <p14:modId xmlns:p14="http://schemas.microsoft.com/office/powerpoint/2010/main" val="3495855767"/>
              </p:ext>
            </p:extLst>
          </p:nvPr>
        </p:nvGraphicFramePr>
        <p:xfrm>
          <a:off x="265383" y="5335034"/>
          <a:ext cx="9152987" cy="1283550"/>
        </p:xfrm>
        <a:graphic>
          <a:graphicData uri="http://schemas.openxmlformats.org/drawingml/2006/table">
            <a:tbl>
              <a:tblPr/>
              <a:tblGrid>
                <a:gridCol w="2859741">
                  <a:extLst>
                    <a:ext uri="{9D8B030D-6E8A-4147-A177-3AD203B41FA5}">
                      <a16:colId xmlns:a16="http://schemas.microsoft.com/office/drawing/2014/main" val="714408075"/>
                    </a:ext>
                  </a:extLst>
                </a:gridCol>
                <a:gridCol w="2859741">
                  <a:extLst>
                    <a:ext uri="{9D8B030D-6E8A-4147-A177-3AD203B41FA5}">
                      <a16:colId xmlns:a16="http://schemas.microsoft.com/office/drawing/2014/main" val="63862821"/>
                    </a:ext>
                  </a:extLst>
                </a:gridCol>
                <a:gridCol w="2859741">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522964">
                  <a:extLst>
                    <a:ext uri="{9D8B030D-6E8A-4147-A177-3AD203B41FA5}">
                      <a16:colId xmlns:a16="http://schemas.microsoft.com/office/drawing/2014/main" val="4137166903"/>
                    </a:ext>
                  </a:extLst>
                </a:gridCol>
                <a:gridCol w="25400">
                  <a:extLst>
                    <a:ext uri="{9D8B030D-6E8A-4147-A177-3AD203B41FA5}">
                      <a16:colId xmlns:a16="http://schemas.microsoft.com/office/drawing/2014/main" val="393055746"/>
                    </a:ext>
                  </a:extLst>
                </a:gridCol>
              </a:tblGrid>
              <a:tr h="110284">
                <a:tc gridSpan="4">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Session4,  Thu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77710">
                <a:tc>
                  <a:txBody>
                    <a:bodyPr/>
                    <a:lstStyle/>
                    <a:p>
                      <a:pPr algn="l" fontAlgn="b"/>
                      <a:r>
                        <a:rPr lang="en-US" sz="1050" b="1" i="0" u="none" strike="noStrike" dirty="0">
                          <a:effectLst/>
                          <a:latin typeface="Arial" panose="020B0604020202020204" pitchFamily="34" charset="0"/>
                        </a:rPr>
                        <a:t>       8:00-10:00 May 18(THU) Local Time(EST)</a:t>
                      </a: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45444">
                <a:tc gridSpan="4">
                  <a:txBody>
                    <a:bodyPr/>
                    <a:lstStyle/>
                    <a:p>
                      <a:pPr algn="l" fontAlgn="b"/>
                      <a:r>
                        <a:rPr lang="en-US" sz="1050" b="1" i="0" u="none" strike="noStrike" dirty="0">
                          <a:solidFill>
                            <a:srgbClr val="FF0000"/>
                          </a:solidFill>
                          <a:effectLst/>
                          <a:latin typeface="Arial" panose="020B0604020202020204" pitchFamily="34" charset="0"/>
                        </a:rPr>
                        <a:t>       21:00 - 23:00 May 18(THU)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6">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5">
                  <a:txBody>
                    <a:bodyPr/>
                    <a:lstStyle/>
                    <a:p>
                      <a:pPr algn="l" fontAlgn="b"/>
                      <a:r>
                        <a:rPr lang="en-US" sz="1200" b="1" i="0" u="none" strike="noStrike" dirty="0">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5">
                  <a:txBody>
                    <a:bodyPr/>
                    <a:lstStyle/>
                    <a:p>
                      <a:pPr algn="l" fontAlgn="b"/>
                      <a:r>
                        <a:rPr lang="en-US" sz="1200" b="1" i="0" u="none" strike="noStrike" dirty="0">
                          <a:effectLst/>
                          <a:latin typeface="Arial" panose="020B0604020202020204" pitchFamily="34" charset="0"/>
                        </a:rPr>
                        <a:t>Password:</a:t>
                      </a:r>
                      <a:r>
                        <a:rPr lang="en-US" sz="1200" b="1" i="0" u="none" strike="noStrike" dirty="0">
                          <a:solidFill>
                            <a:srgbClr val="FF33CC"/>
                          </a:solidFill>
                          <a:effectLst/>
                          <a:latin typeface="Arial" panose="020B0604020202020204" pitchFamily="34" charset="0"/>
                        </a:rPr>
                        <a:t> 80215maymtgrm2</a:t>
                      </a:r>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spTree>
    <p:extLst>
      <p:ext uri="{BB962C8B-B14F-4D97-AF65-F5344CB8AC3E}">
        <p14:creationId xmlns:p14="http://schemas.microsoft.com/office/powerpoint/2010/main" val="1217359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May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2023. Doc.# 15-23-0190-00-06ma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15-23-0231-00-06ma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marL="457200" lvl="1" indent="0">
              <a:buNone/>
            </a:pPr>
            <a:r>
              <a:rPr lang="en-US" altLang="ja-JP" sz="2000" dirty="0">
                <a:ea typeface="ＭＳ Ｐゴシック" charset="-128"/>
              </a:rPr>
              <a:t>                         Daisuke </a:t>
            </a:r>
            <a:r>
              <a:rPr lang="en-US" altLang="ja-JP" sz="2000" dirty="0" err="1">
                <a:ea typeface="ＭＳ Ｐゴシック" charset="-128"/>
              </a:rPr>
              <a:t>Anzai</a:t>
            </a:r>
            <a:r>
              <a:rPr lang="en-US" altLang="ja-JP" sz="2000" dirty="0">
                <a:ea typeface="ＭＳ Ｐゴシック" charset="-128"/>
              </a:rPr>
              <a:t>(</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68736</TotalTime>
  <Words>3316</Words>
  <Application>Microsoft Office PowerPoint</Application>
  <PresentationFormat>画面に合わせる (4:3)</PresentationFormat>
  <Paragraphs>316</Paragraphs>
  <Slides>22</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Interim Virtual Hybrid Interim Session Orlando, Florida, USA May 15h, 2023  Ryuji Kohno Yokohama National University(YNU), YRP International Alliance Institute(YRP-IAI)</vt:lpstr>
      <vt:lpstr>TG15.6ma Interim Session Schedule for 15-19th, May 2023</vt:lpstr>
      <vt:lpstr>TG15.6ma Interim Session Schedule for for 12-17th, March 2023</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PowerPoint プレゼンテーション</vt:lpstr>
      <vt:lpstr>Agenda items for the week</vt:lpstr>
      <vt:lpstr>TG15.6ma Interim Session Schedule for 15-19th, May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131</cp:revision>
  <cp:lastPrinted>2022-07-06T15:32:43Z</cp:lastPrinted>
  <dcterms:created xsi:type="dcterms:W3CDTF">2020-12-17T10:56:09Z</dcterms:created>
  <dcterms:modified xsi:type="dcterms:W3CDTF">2023-05-14T13:33:09Z</dcterms:modified>
</cp:coreProperties>
</file>