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9" r:id="rId2"/>
    <p:sldId id="258" r:id="rId3"/>
    <p:sldId id="5610" r:id="rId4"/>
    <p:sldId id="5091" r:id="rId5"/>
    <p:sldId id="284" r:id="rId6"/>
    <p:sldId id="281" r:id="rId7"/>
    <p:sldId id="271" r:id="rId8"/>
    <p:sldId id="273" r:id="rId9"/>
    <p:sldId id="274" r:id="rId10"/>
    <p:sldId id="282" r:id="rId11"/>
    <p:sldId id="276" r:id="rId12"/>
    <p:sldId id="262" r:id="rId13"/>
    <p:sldId id="263" r:id="rId14"/>
    <p:sldId id="264" r:id="rId15"/>
    <p:sldId id="5084" r:id="rId16"/>
    <p:sldId id="5095" r:id="rId17"/>
    <p:sldId id="4945" r:id="rId18"/>
    <p:sldId id="5612" r:id="rId19"/>
    <p:sldId id="256" r:id="rId20"/>
    <p:sldId id="5617" r:id="rId21"/>
    <p:sldId id="283" r:id="rId22"/>
    <p:sldId id="4944" r:id="rId23"/>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2" autoAdjust="0"/>
    <p:restoredTop sz="94660"/>
  </p:normalViewPr>
  <p:slideViewPr>
    <p:cSldViewPr snapToGrid="0" showGuides="1">
      <p:cViewPr>
        <p:scale>
          <a:sx n="57" d="100"/>
          <a:sy n="57" d="100"/>
        </p:scale>
        <p:origin x="1300" y="364"/>
      </p:cViewPr>
      <p:guideLst>
        <p:guide orient="horz" pos="2183"/>
        <p:guide pos="2880"/>
      </p:guideLst>
    </p:cSldViewPr>
  </p:slideViewPr>
  <p:notesTextViewPr>
    <p:cViewPr>
      <p:scale>
        <a:sx n="1" d="1"/>
        <a:sy n="1" d="1"/>
      </p:scale>
      <p:origin x="0" y="0"/>
    </p:cViewPr>
  </p:notesTextViewPr>
  <p:sorterViewPr>
    <p:cViewPr varScale="1">
      <p:scale>
        <a:sx n="100" d="100"/>
        <a:sy n="100" d="100"/>
      </p:scale>
      <p:origin x="0" y="-3756"/>
    </p:cViewPr>
  </p:sorterViewPr>
  <p:notesViewPr>
    <p:cSldViewPr snapToGrid="0" showGuides="1">
      <p:cViewPr varScale="1">
        <p:scale>
          <a:sx n="48" d="100"/>
          <a:sy n="48" d="100"/>
        </p:scale>
        <p:origin x="1408" y="2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8417226C-9B8F-4835-A7EC-48E95E209A76}" type="datetimeFigureOut">
              <a:rPr kumimoji="1" lang="ja-JP" altLang="en-US" smtClean="0"/>
              <a:t>2023/5/14</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950015" y="10691723"/>
            <a:ext cx="806146" cy="20669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3765">
              <a:defRPr sz="2500">
                <a:solidFill>
                  <a:schemeClr val="tx1"/>
                </a:solidFill>
                <a:latin typeface="Times New Roman" pitchFamily="18" charset="0"/>
              </a:defRPr>
            </a:lvl1pPr>
            <a:lvl2pPr marL="771366" indent="-296679" defTabSz="1003765">
              <a:defRPr sz="2500">
                <a:solidFill>
                  <a:schemeClr val="tx1"/>
                </a:solidFill>
                <a:latin typeface="Times New Roman" pitchFamily="18" charset="0"/>
              </a:defRPr>
            </a:lvl2pPr>
            <a:lvl3pPr marL="1186717" indent="-237343" defTabSz="1003765">
              <a:defRPr sz="2500">
                <a:solidFill>
                  <a:schemeClr val="tx1"/>
                </a:solidFill>
                <a:latin typeface="Times New Roman" pitchFamily="18" charset="0"/>
              </a:defRPr>
            </a:lvl3pPr>
            <a:lvl4pPr marL="1661403" indent="-237343" defTabSz="1003765">
              <a:defRPr sz="2500">
                <a:solidFill>
                  <a:schemeClr val="tx1"/>
                </a:solidFill>
                <a:latin typeface="Times New Roman" pitchFamily="18" charset="0"/>
              </a:defRPr>
            </a:lvl4pPr>
            <a:lvl5pPr marL="2136090" indent="-237343" defTabSz="1003765">
              <a:defRPr sz="2500">
                <a:solidFill>
                  <a:schemeClr val="tx1"/>
                </a:solidFill>
                <a:latin typeface="Times New Roman" pitchFamily="18" charset="0"/>
              </a:defRPr>
            </a:lvl5pPr>
            <a:lvl6pPr marL="2610776" indent="-237343" defTabSz="1003765" eaLnBrk="0" fontAlgn="base" hangingPunct="0">
              <a:spcBef>
                <a:spcPct val="0"/>
              </a:spcBef>
              <a:spcAft>
                <a:spcPct val="0"/>
              </a:spcAft>
              <a:defRPr sz="2500">
                <a:solidFill>
                  <a:schemeClr val="tx1"/>
                </a:solidFill>
                <a:latin typeface="Times New Roman" pitchFamily="18" charset="0"/>
              </a:defRPr>
            </a:lvl6pPr>
            <a:lvl7pPr marL="3085463" indent="-237343" defTabSz="1003765" eaLnBrk="0" fontAlgn="base" hangingPunct="0">
              <a:spcBef>
                <a:spcPct val="0"/>
              </a:spcBef>
              <a:spcAft>
                <a:spcPct val="0"/>
              </a:spcAft>
              <a:defRPr sz="2500">
                <a:solidFill>
                  <a:schemeClr val="tx1"/>
                </a:solidFill>
                <a:latin typeface="Times New Roman" pitchFamily="18" charset="0"/>
              </a:defRPr>
            </a:lvl7pPr>
            <a:lvl8pPr marL="3560150" indent="-237343" defTabSz="1003765" eaLnBrk="0" fontAlgn="base" hangingPunct="0">
              <a:spcBef>
                <a:spcPct val="0"/>
              </a:spcBef>
              <a:spcAft>
                <a:spcPct val="0"/>
              </a:spcAft>
              <a:defRPr sz="2500">
                <a:solidFill>
                  <a:schemeClr val="tx1"/>
                </a:solidFill>
                <a:latin typeface="Times New Roman" pitchFamily="18" charset="0"/>
              </a:defRPr>
            </a:lvl8pPr>
            <a:lvl9pPr marL="4034837" indent="-237343" defTabSz="1003765" eaLnBrk="0" fontAlgn="base" hangingPunct="0">
              <a:spcBef>
                <a:spcPct val="0"/>
              </a:spcBef>
              <a:spcAft>
                <a:spcPct val="0"/>
              </a:spcAft>
              <a:defRPr sz="2500">
                <a:solidFill>
                  <a:schemeClr val="tx1"/>
                </a:solidFill>
                <a:latin typeface="Times New Roman" pitchFamily="18" charset="0"/>
              </a:defRPr>
            </a:lvl9pPr>
          </a:lstStyle>
          <a:p>
            <a:fld id="{992FAEED-E543-438D-A759-E74A5D2C8D14}" type="slidenum">
              <a:rPr lang="en-US" altLang="ja-JP" sz="1300"/>
              <a:pPr/>
              <a:t>11</a:t>
            </a:fld>
            <a:endParaRPr lang="en-US" altLang="ja-JP" sz="1300" dirty="0"/>
          </a:p>
        </p:txBody>
      </p:sp>
      <p:sp>
        <p:nvSpPr>
          <p:cNvPr id="10243" name="Rectangle 2"/>
          <p:cNvSpPr>
            <a:spLocks noGrp="1" noRot="1" noChangeAspect="1" noChangeArrowheads="1" noTextEdit="1"/>
          </p:cNvSpPr>
          <p:nvPr>
            <p:ph type="sldImg"/>
          </p:nvPr>
        </p:nvSpPr>
        <p:spPr>
          <a:xfrm>
            <a:off x="735013" y="835025"/>
            <a:ext cx="5502275" cy="4127500"/>
          </a:xfrm>
          <a:ln/>
        </p:spPr>
      </p:sp>
      <p:sp>
        <p:nvSpPr>
          <p:cNvPr id="10244" name="Rectangle 3"/>
          <p:cNvSpPr>
            <a:spLocks noGrp="1" noChangeArrowheads="1"/>
          </p:cNvSpPr>
          <p:nvPr>
            <p:ph type="body" idx="1"/>
          </p:nvPr>
        </p:nvSpPr>
        <p:spPr>
          <a:xfrm>
            <a:off x="929064" y="5245746"/>
            <a:ext cx="5114636" cy="49699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12</a:t>
            </a:fld>
            <a:endParaRPr kumimoji="1" lang="ja-JP" altLang="en-US"/>
          </a:p>
        </p:txBody>
      </p:sp>
    </p:spTree>
    <p:extLst>
      <p:ext uri="{BB962C8B-B14F-4D97-AF65-F5344CB8AC3E}">
        <p14:creationId xmlns:p14="http://schemas.microsoft.com/office/powerpoint/2010/main" val="6820729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13</a:t>
            </a:fld>
            <a:endParaRPr kumimoji="1" lang="ja-JP" altLang="en-US"/>
          </a:p>
        </p:txBody>
      </p:sp>
    </p:spTree>
    <p:extLst>
      <p:ext uri="{BB962C8B-B14F-4D97-AF65-F5344CB8AC3E}">
        <p14:creationId xmlns:p14="http://schemas.microsoft.com/office/powerpoint/2010/main" val="26567476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14</a:t>
            </a:fld>
            <a:endParaRPr kumimoji="1" lang="ja-JP" altLang="en-US"/>
          </a:p>
        </p:txBody>
      </p:sp>
    </p:spTree>
    <p:extLst>
      <p:ext uri="{BB962C8B-B14F-4D97-AF65-F5344CB8AC3E}">
        <p14:creationId xmlns:p14="http://schemas.microsoft.com/office/powerpoint/2010/main" val="28106118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17</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165924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19</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459741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21</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22</a:t>
            </a:fld>
            <a:endParaRPr kumimoji="1" lang="ja-JP" altLang="en-US"/>
          </a:p>
        </p:txBody>
      </p:sp>
    </p:spTree>
    <p:extLst>
      <p:ext uri="{BB962C8B-B14F-4D97-AF65-F5344CB8AC3E}">
        <p14:creationId xmlns:p14="http://schemas.microsoft.com/office/powerpoint/2010/main" val="2263886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lvl="4"/>
            <a:r>
              <a:rPr lang="en-US" altLang="ja-JP" dirty="0"/>
              <a:t>Ryuji Kohno(YNU/YRP-IAI)</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00262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5</a:t>
            </a:fld>
            <a:endParaRPr kumimoji="1" lang="ja-JP" altLang="en-US"/>
          </a:p>
        </p:txBody>
      </p:sp>
    </p:spTree>
    <p:extLst>
      <p:ext uri="{BB962C8B-B14F-4D97-AF65-F5344CB8AC3E}">
        <p14:creationId xmlns:p14="http://schemas.microsoft.com/office/powerpoint/2010/main" val="728670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extLst>
      <p:ext uri="{BB962C8B-B14F-4D97-AF65-F5344CB8AC3E}">
        <p14:creationId xmlns:p14="http://schemas.microsoft.com/office/powerpoint/2010/main" val="41092528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802.15-23-0232-00-06ma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3.xml"/><Relationship Id="rId1" Type="http://schemas.openxmlformats.org/officeDocument/2006/relationships/slideLayout" Target="../slideLayouts/slideLayout5.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webex.com/ieeesa/j.php?MTID=m8c05d91c8e6f6b996eb46fc2d74a568b" TargetMode="External"/><Relationship Id="rId2" Type="http://schemas.openxmlformats.org/officeDocument/2006/relationships/hyperlink" Target="https://ieeesa.webex.com/ieeesa/j.php?MTID=m1c06d5f6d9f21fa63d0eb956d5e56ef1"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hyperlink" Target="http://standards.ieee.org/about/sasb/patcom/material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77E4C77B-93AE-D301-F3B3-CAE516EC170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[TG15.6ma(Revision of IEEE802.15.6-2012) Opening Information for May 2023]	</a:t>
            </a:r>
          </a:p>
          <a:p>
            <a:r>
              <a:rPr lang="en-US" altLang="ja-JP" sz="1600" b="1" dirty="0">
                <a:ea typeface="ＭＳ Ｐゴシック" charset="-128"/>
              </a:rPr>
              <a:t>Date Submitted: </a:t>
            </a:r>
            <a:r>
              <a:rPr lang="en-US" altLang="ja-JP" sz="1600" dirty="0">
                <a:ea typeface="ＭＳ Ｐゴシック" charset="-128"/>
              </a:rPr>
              <a:t>[14</a:t>
            </a:r>
            <a:r>
              <a:rPr lang="en-US" altLang="ja-JP" sz="1600" baseline="30000" dirty="0">
                <a:ea typeface="ＭＳ Ｐゴシック" charset="-128"/>
              </a:rPr>
              <a:t>th</a:t>
            </a:r>
            <a:r>
              <a:rPr lang="en-US" altLang="ja-JP" sz="1600" dirty="0">
                <a:ea typeface="ＭＳ Ｐゴシック" charset="-128"/>
              </a:rPr>
              <a:t>  May 2023]	</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kohno@yrp-iai.jp] Re: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TG15.6ma, that is a task group of </a:t>
            </a:r>
            <a:r>
              <a:rPr lang="en-US" altLang="ja-JP" sz="1600" dirty="0">
                <a:ea typeface="ＭＳ Ｐゴシック" charset="-128"/>
              </a:rPr>
              <a:t>Revision of IEEE802.15.6-2012, </a:t>
            </a:r>
            <a:r>
              <a:rPr lang="en-US" altLang="ja-JP" sz="1600" dirty="0">
                <a:solidFill>
                  <a:schemeClr val="tx2"/>
                </a:solidFill>
                <a:ea typeface="ＭＳ Ｐゴシック" charset="-128"/>
              </a:rPr>
              <a:t>meeting in May 2023.]</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F58F5BD5-42D1-AA7C-9691-CB9534F7018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10</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AF5BA22B-E1D3-025B-1078-D3F6F305C7D1}"/>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88139A-1E9B-E591-0458-8C1D8CC3993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7"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Instructions for Chairs of </a:t>
            </a:r>
            <a:br>
              <a:rPr u="sng" dirty="0">
                <a:latin typeface="+mj-lt"/>
              </a:rPr>
            </a:br>
            <a:r>
              <a:rPr lang="en-IE" sz="2600" b="1" u="sng" strike="noStrike" cap="all" spc="-1" dirty="0">
                <a:solidFill>
                  <a:srgbClr val="000000"/>
                </a:solidFill>
                <a:latin typeface="+mj-lt"/>
                <a:ea typeface="MS PGothic"/>
              </a:rPr>
              <a:t>standards development activities</a:t>
            </a:r>
            <a:endParaRPr lang="en-IE" sz="2600" b="0" u="sng" strike="noStrike" spc="-1" dirty="0">
              <a:latin typeface="+mj-lt"/>
            </a:endParaRPr>
          </a:p>
        </p:txBody>
      </p:sp>
      <p:sp>
        <p:nvSpPr>
          <p:cNvPr id="158" name="CustomShape 2"/>
          <p:cNvSpPr/>
          <p:nvPr/>
        </p:nvSpPr>
        <p:spPr>
          <a:xfrm>
            <a:off x="955469" y="176688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buClr>
                <a:srgbClr val="000000"/>
              </a:buClr>
              <a:buSzPct val="45000"/>
              <a:buFont typeface="Wingdings" charset="2"/>
              <a:buChar char=""/>
            </a:pPr>
            <a:r>
              <a:rPr lang="en-IE" sz="2400" b="1" strike="noStrike" spc="-1" dirty="0">
                <a:solidFill>
                  <a:srgbClr val="000000"/>
                </a:solidFill>
                <a:latin typeface="Montserrat"/>
                <a:ea typeface="MS PGothic"/>
              </a:rPr>
              <a:t>At the beginning of each standards development meeting the chair or a designee is to:</a:t>
            </a:r>
            <a:endParaRPr lang="en-IE" sz="2400" b="0" strike="noStrike" spc="-1" dirty="0">
              <a:latin typeface="Arial"/>
            </a:endParaRPr>
          </a:p>
          <a:p>
            <a:pPr>
              <a:lnSpc>
                <a:spcPct val="90000"/>
              </a:lnSpc>
            </a:pPr>
            <a:endParaRPr lang="en-IE" sz="24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Show the following slides (or provide them beforehand)</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Advise the standards development group participants that: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SA’s copyright policy is described in Clause 7 of the IEEE SA Standards Board Bylaws and Clause 6.1 of the IEEE SA Standards Board Operations Manual;</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Any material submitted during standards development, whether verbal, recorded, or in written form, is a Contribution and shall comply with the IEEE SA Copyright Policy;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Instruct the Secretary to record in the minutes of the relevant meeting: </a:t>
            </a:r>
            <a:endParaRPr lang="en-IE" b="0" strike="noStrike" spc="-1" dirty="0">
              <a:latin typeface="Arial"/>
            </a:endParaRPr>
          </a:p>
          <a:p>
            <a:pPr marL="432000" lvl="1" indent="-213840">
              <a:lnSpc>
                <a:spcPct val="80000"/>
              </a:lnSpc>
              <a:spcBef>
                <a:spcPts val="173"/>
              </a:spcBef>
              <a:buClr>
                <a:srgbClr val="000000"/>
              </a:buClr>
              <a:buSzPct val="45000"/>
              <a:buFont typeface="Wingdings" charset="2"/>
              <a:buChar char=""/>
            </a:pPr>
            <a:r>
              <a:rPr lang="en-IE" b="0" strike="noStrike" spc="-1" dirty="0">
                <a:solidFill>
                  <a:srgbClr val="000000"/>
                </a:solidFill>
                <a:latin typeface="Calibri"/>
                <a:ea typeface="MS PGothic"/>
              </a:rPr>
              <a:t>That the foregoing information was provided and that the copyright slides were shown (or provided beforehand). </a:t>
            </a:r>
            <a:endParaRPr lang="en-IE" b="0" strike="noStrike" spc="-1" dirty="0">
              <a:latin typeface="Arial"/>
            </a:endParaRPr>
          </a:p>
        </p:txBody>
      </p:sp>
      <p:sp>
        <p:nvSpPr>
          <p:cNvPr id="2" name="日付プレースホルダー 1">
            <a:extLst>
              <a:ext uri="{FF2B5EF4-FFF2-40B4-BE49-F238E27FC236}">
                <a16:creationId xmlns:a16="http://schemas.microsoft.com/office/drawing/2014/main" id="{4DC265A7-DBF7-4F14-A422-0CD6415477A1}"/>
              </a:ext>
            </a:extLst>
          </p:cNvPr>
          <p:cNvSpPr>
            <a:spLocks noGrp="1"/>
          </p:cNvSpPr>
          <p:nvPr>
            <p:ph type="dt" sz="half" idx="2"/>
          </p:nvPr>
        </p:nvSpPr>
        <p:spPr/>
        <p:txBody>
          <a:bodyPr/>
          <a:lstStyle/>
          <a:p>
            <a:r>
              <a:rPr lang="en-US" altLang="ja-JP"/>
              <a:t>May 2023</a:t>
            </a:r>
            <a:endParaRPr lang="en-US" altLang="ja-JP" dirty="0"/>
          </a:p>
        </p:txBody>
      </p:sp>
      <p:sp>
        <p:nvSpPr>
          <p:cNvPr id="3" name="スライド番号プレースホルダー 2">
            <a:extLst>
              <a:ext uri="{FF2B5EF4-FFF2-40B4-BE49-F238E27FC236}">
                <a16:creationId xmlns:a16="http://schemas.microsoft.com/office/drawing/2014/main" id="{F62D58AF-B8E8-47A5-8C5F-2AD173779417}"/>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12</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B584997-39A2-62E3-A1EA-753FC6982EA0}"/>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9"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0" name="CustomShape 2"/>
          <p:cNvSpPr/>
          <p:nvPr/>
        </p:nvSpPr>
        <p:spPr>
          <a:xfrm>
            <a:off x="609480" y="177336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spcBef>
                <a:spcPts val="564"/>
              </a:spcBef>
              <a:buClr>
                <a:srgbClr val="000000"/>
              </a:buClr>
              <a:buSzPct val="45000"/>
              <a:buFont typeface="Wingdings" charset="2"/>
              <a:buChar char=""/>
            </a:pPr>
            <a:r>
              <a:rPr lang="en-IE" sz="2000" b="1" strike="noStrike" spc="-1" dirty="0">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lang="en-IE" sz="2000" b="0" strike="noStrike" spc="-1" dirty="0">
              <a:latin typeface="Arial"/>
            </a:endParaRPr>
          </a:p>
          <a:p>
            <a:pPr>
              <a:lnSpc>
                <a:spcPct val="90000"/>
              </a:lnSpc>
            </a:pP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For material that is not previously Published, IEEE is automatically granted a license to use any material that is presented or submitted.</a:t>
            </a:r>
            <a:endParaRPr lang="en-IE" sz="2000" b="0" strike="noStrike" spc="-1" dirty="0">
              <a:latin typeface="Arial"/>
            </a:endParaRPr>
          </a:p>
        </p:txBody>
      </p:sp>
      <p:sp>
        <p:nvSpPr>
          <p:cNvPr id="2" name="日付プレースホルダー 1">
            <a:extLst>
              <a:ext uri="{FF2B5EF4-FFF2-40B4-BE49-F238E27FC236}">
                <a16:creationId xmlns:a16="http://schemas.microsoft.com/office/drawing/2014/main" id="{7A012C68-2903-4575-A6DD-AC121D0F7F13}"/>
              </a:ext>
            </a:extLst>
          </p:cNvPr>
          <p:cNvSpPr>
            <a:spLocks noGrp="1"/>
          </p:cNvSpPr>
          <p:nvPr>
            <p:ph type="dt" sz="half" idx="2"/>
          </p:nvPr>
        </p:nvSpPr>
        <p:spPr/>
        <p:txBody>
          <a:bodyPr/>
          <a:lstStyle/>
          <a:p>
            <a:r>
              <a:rPr lang="en-US" altLang="ja-JP"/>
              <a:t>May 2023</a:t>
            </a:r>
            <a:endParaRPr lang="en-US" altLang="ja-JP" dirty="0"/>
          </a:p>
        </p:txBody>
      </p:sp>
      <p:sp>
        <p:nvSpPr>
          <p:cNvPr id="3" name="スライド番号プレースホルダー 2">
            <a:extLst>
              <a:ext uri="{FF2B5EF4-FFF2-40B4-BE49-F238E27FC236}">
                <a16:creationId xmlns:a16="http://schemas.microsoft.com/office/drawing/2014/main" id="{C5FE8A96-B00A-413E-944D-C3C1FF50C8AF}"/>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13</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D3FAF88-AA8E-0656-6BAF-6C5C70A610CC}"/>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61" name="CustomShape 1"/>
          <p:cNvSpPr/>
          <p:nvPr/>
        </p:nvSpPr>
        <p:spPr>
          <a:xfrm>
            <a:off x="324000" y="630360"/>
            <a:ext cx="8680320" cy="704169"/>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2" name="CustomShape 2"/>
          <p:cNvSpPr/>
          <p:nvPr/>
        </p:nvSpPr>
        <p:spPr>
          <a:xfrm>
            <a:off x="428760" y="1334529"/>
            <a:ext cx="871524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The IEEE SA Copyright Policy is described in the IEEE SA Standards Board Bylaws and IEEE SA Standards Board Operations Manual</a:t>
            </a:r>
            <a:br>
              <a:rPr sz="2400" dirty="0"/>
            </a:br>
            <a:r>
              <a:rPr lang="en-IE" b="0" strike="noStrike" spc="-1" dirty="0">
                <a:solidFill>
                  <a:srgbClr val="000000"/>
                </a:solidFill>
                <a:latin typeface="Calibri"/>
                <a:ea typeface="DejaVu Sans"/>
              </a:rPr>
              <a: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b="0" strike="noStrike" spc="-1" dirty="0">
                <a:solidFill>
                  <a:srgbClr val="000000"/>
                </a:solidFill>
                <a:latin typeface="Calibri"/>
                <a:ea typeface="MS PGothic"/>
              </a:rPr>
              <a:t>IEEE SA Copyright Policy, see </a:t>
            </a:r>
            <a:br>
              <a:rPr sz="2400" dirty="0"/>
            </a:br>
            <a:r>
              <a:rPr lang="en-IE" b="0" strike="noStrike" spc="-1" dirty="0">
                <a:solidFill>
                  <a:srgbClr val="000000"/>
                </a:solidFill>
                <a:latin typeface="Calibri"/>
                <a:ea typeface="MS PGothic"/>
              </a:rPr>
              <a:t>	Clause 7 of the IEEE SA Standards Board Bylaws</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3"/>
              </a:rPr>
              <a:t>https://standards.ieee.org/about/policies/bylaws/sect6-7.html#7</a:t>
            </a:r>
            <a:br>
              <a:rPr sz="2400" dirty="0"/>
            </a:br>
            <a:r>
              <a:rPr lang="en-IE" b="0" strike="noStrike" spc="-1" dirty="0">
                <a:solidFill>
                  <a:srgbClr val="000000"/>
                </a:solidFill>
                <a:latin typeface="Calibri"/>
                <a:ea typeface="MS PGothic"/>
              </a:rPr>
              <a:t>	Clause 6.1 of the IEEE SA Standards Board Operations Manual</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Permission</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5"/>
              </a:rPr>
              <a:t>https://standards.ieee.org/content/dam/ieee-standards/standards/web/documents/other/permissionltrs.zip</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FAQs</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6"/>
              </a:rPr>
              <a:t>http://standards.ieee.org/faqs/copyrights.html/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Best Practices for IEEE Standards Development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7"/>
              </a:rPr>
              <a:t>https://standards.ieee.org/develop/policies/best_practices_for_ieee_standards_development_051215.pdf</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Distribution of Draft Standards (see 6.1.3 of the SASB Operations Manual)</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a:lnSpc>
                <a:spcPct val="90000"/>
              </a:lnSpc>
              <a:spcBef>
                <a:spcPts val="564"/>
              </a:spcBef>
            </a:pPr>
            <a:endParaRPr lang="en-IE" sz="1600" b="0" strike="noStrike" spc="-1" dirty="0">
              <a:latin typeface="Arial"/>
            </a:endParaRPr>
          </a:p>
        </p:txBody>
      </p:sp>
      <p:sp>
        <p:nvSpPr>
          <p:cNvPr id="2" name="日付プレースホルダー 1">
            <a:extLst>
              <a:ext uri="{FF2B5EF4-FFF2-40B4-BE49-F238E27FC236}">
                <a16:creationId xmlns:a16="http://schemas.microsoft.com/office/drawing/2014/main" id="{EB189FE5-A484-49E7-8DB8-6663A1685FC6}"/>
              </a:ext>
            </a:extLst>
          </p:cNvPr>
          <p:cNvSpPr>
            <a:spLocks noGrp="1"/>
          </p:cNvSpPr>
          <p:nvPr>
            <p:ph type="dt" sz="half" idx="2"/>
          </p:nvPr>
        </p:nvSpPr>
        <p:spPr/>
        <p:txBody>
          <a:bodyPr/>
          <a:lstStyle/>
          <a:p>
            <a:r>
              <a:rPr lang="en-US" altLang="ja-JP"/>
              <a:t>May 2023</a:t>
            </a:r>
            <a:endParaRPr lang="en-US" altLang="ja-JP" dirty="0"/>
          </a:p>
        </p:txBody>
      </p:sp>
      <p:sp>
        <p:nvSpPr>
          <p:cNvPr id="3" name="スライド番号プレースホルダー 2">
            <a:extLst>
              <a:ext uri="{FF2B5EF4-FFF2-40B4-BE49-F238E27FC236}">
                <a16:creationId xmlns:a16="http://schemas.microsoft.com/office/drawing/2014/main" id="{759BB984-5C01-428D-AAFD-0EB1C3F8FC3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14</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34DA7F1-15B3-CF95-0BEF-873CD42367C6}"/>
              </a:ext>
            </a:extLst>
          </p:cNvPr>
          <p:cNvSpPr>
            <a:spLocks noGrp="1"/>
          </p:cNvSpPr>
          <p:nvPr>
            <p:ph type="sldNum" sz="quarter" idx="12"/>
          </p:nvPr>
        </p:nvSpPr>
        <p:spPr/>
        <p:txBody>
          <a:bodyPr/>
          <a:lstStyle/>
          <a:p>
            <a:r>
              <a:rPr lang="en-US" altLang="ja-JP" dirty="0"/>
              <a:t>Slide </a:t>
            </a:r>
            <a:fld id="{266A080E-4E30-4968-B029-7CF782D6220C}" type="slidenum">
              <a:rPr lang="en-US" altLang="ja-JP" smtClean="0"/>
              <a:pPr/>
              <a:t>15</a:t>
            </a:fld>
            <a:endParaRPr lang="en-US" altLang="ja-JP" dirty="0"/>
          </a:p>
        </p:txBody>
      </p:sp>
      <p:sp>
        <p:nvSpPr>
          <p:cNvPr id="3" name="日付プレースホルダー 2">
            <a:extLst>
              <a:ext uri="{FF2B5EF4-FFF2-40B4-BE49-F238E27FC236}">
                <a16:creationId xmlns:a16="http://schemas.microsoft.com/office/drawing/2014/main" id="{514F5116-E768-3755-A0F7-391704D43F31}"/>
              </a:ext>
            </a:extLst>
          </p:cNvPr>
          <p:cNvSpPr>
            <a:spLocks noGrp="1"/>
          </p:cNvSpPr>
          <p:nvPr>
            <p:ph type="dt" sz="half" idx="2"/>
          </p:nvPr>
        </p:nvSpPr>
        <p:spPr/>
        <p:txBody>
          <a:bodyPr/>
          <a:lstStyle/>
          <a:p>
            <a:r>
              <a:rPr lang="en-US" altLang="ja-JP"/>
              <a:t>May 2023</a:t>
            </a:r>
            <a:endParaRPr lang="en-US" altLang="ja-JP" dirty="0"/>
          </a:p>
        </p:txBody>
      </p:sp>
      <p:sp>
        <p:nvSpPr>
          <p:cNvPr id="5" name="テキスト ボックス 4">
            <a:extLst>
              <a:ext uri="{FF2B5EF4-FFF2-40B4-BE49-F238E27FC236}">
                <a16:creationId xmlns:a16="http://schemas.microsoft.com/office/drawing/2014/main" id="{4D1291A2-EAE4-4D36-8479-8186D4D0A212}"/>
              </a:ext>
            </a:extLst>
          </p:cNvPr>
          <p:cNvSpPr txBox="1"/>
          <p:nvPr/>
        </p:nvSpPr>
        <p:spPr>
          <a:xfrm>
            <a:off x="368423" y="781546"/>
            <a:ext cx="8407154" cy="830997"/>
          </a:xfrm>
          <a:prstGeom prst="rect">
            <a:avLst/>
          </a:prstGeom>
          <a:noFill/>
        </p:spPr>
        <p:txBody>
          <a:bodyPr wrap="square">
            <a:spAutoFit/>
          </a:bodyPr>
          <a:lstStyle/>
          <a:p>
            <a:pPr algn="ctr"/>
            <a:r>
              <a:rPr lang="en-US" altLang="ja-JP" sz="2400" b="1" dirty="0"/>
              <a:t>[802.15-ALL] 142nd IEEE 802.15 WSN Session</a:t>
            </a:r>
          </a:p>
          <a:p>
            <a:pPr algn="ctr"/>
            <a:r>
              <a:rPr lang="en-US" altLang="ja-JP" sz="2400" b="1" dirty="0"/>
              <a:t>Registration for this Session</a:t>
            </a:r>
          </a:p>
        </p:txBody>
      </p:sp>
      <p:sp>
        <p:nvSpPr>
          <p:cNvPr id="7" name="テキスト ボックス 6">
            <a:extLst>
              <a:ext uri="{FF2B5EF4-FFF2-40B4-BE49-F238E27FC236}">
                <a16:creationId xmlns:a16="http://schemas.microsoft.com/office/drawing/2014/main" id="{BEBD09BC-8827-7A8F-8DB4-EF59B561EB21}"/>
              </a:ext>
            </a:extLst>
          </p:cNvPr>
          <p:cNvSpPr txBox="1"/>
          <p:nvPr/>
        </p:nvSpPr>
        <p:spPr>
          <a:xfrm>
            <a:off x="773549" y="1970761"/>
            <a:ext cx="8002028" cy="3416320"/>
          </a:xfrm>
          <a:prstGeom prst="rect">
            <a:avLst/>
          </a:prstGeom>
          <a:noFill/>
        </p:spPr>
        <p:txBody>
          <a:bodyPr wrap="square">
            <a:spAutoFit/>
          </a:bodyPr>
          <a:lstStyle/>
          <a:p>
            <a:r>
              <a:rPr lang="en-US" altLang="ja-JP" sz="2400" dirty="0">
                <a:effectLst/>
                <a:latin typeface="Calibri" panose="020F0502020204030204" pitchFamily="34" charset="0"/>
                <a:ea typeface="游ゴシック" panose="020B0400000000000000" pitchFamily="50" charset="-128"/>
              </a:rPr>
              <a:t>This session is part of the Nov. IEEE 802 Mtg.</a:t>
            </a:r>
          </a:p>
          <a:p>
            <a:r>
              <a:rPr lang="en-US" altLang="ja-JP" sz="2400" dirty="0">
                <a:effectLst/>
                <a:latin typeface="Calibri" panose="020F0502020204030204" pitchFamily="34" charset="0"/>
                <a:ea typeface="游ゴシック" panose="020B0400000000000000" pitchFamily="50" charset="-128"/>
              </a:rPr>
              <a:t>  - You must pay the registration fee in order to attend</a:t>
            </a:r>
          </a:p>
          <a:p>
            <a:r>
              <a:rPr lang="en-US" altLang="ja-JP" sz="2400" dirty="0">
                <a:effectLst/>
                <a:latin typeface="Calibri" panose="020F0502020204030204" pitchFamily="34" charset="0"/>
                <a:ea typeface="游ゴシック" panose="020B0400000000000000" pitchFamily="50" charset="-128"/>
              </a:rPr>
              <a:t>  - If you have not already done so, you can follow the registration link below</a:t>
            </a:r>
          </a:p>
          <a:p>
            <a:r>
              <a:rPr lang="en-US" altLang="ja-JP" sz="2400" dirty="0">
                <a:effectLst/>
                <a:latin typeface="Calibri" panose="020F0502020204030204" pitchFamily="34" charset="0"/>
                <a:ea typeface="游ゴシック" panose="020B0400000000000000" pitchFamily="50" charset="-128"/>
              </a:rPr>
              <a:t>  - If you do not intend to register for this session you must leave this meeting and, if you have already logged attendance on IMAT,</a:t>
            </a:r>
          </a:p>
          <a:p>
            <a:r>
              <a:rPr lang="en-US" altLang="ja-JP" sz="2400" dirty="0">
                <a:effectLst/>
                <a:latin typeface="Calibri" panose="020F0502020204030204" pitchFamily="34" charset="0"/>
                <a:ea typeface="游ゴシック" panose="020B0400000000000000" pitchFamily="50" charset="-128"/>
              </a:rPr>
              <a:t>    email Jon </a:t>
            </a:r>
            <a:r>
              <a:rPr lang="en-US" altLang="ja-JP" sz="2400" dirty="0" err="1">
                <a:effectLst/>
                <a:latin typeface="Calibri" panose="020F0502020204030204" pitchFamily="34" charset="0"/>
                <a:ea typeface="游ゴシック" panose="020B0400000000000000" pitchFamily="50" charset="-128"/>
              </a:rPr>
              <a:t>Rosdahl</a:t>
            </a:r>
            <a:r>
              <a:rPr lang="en-US" altLang="ja-JP" sz="2400" dirty="0">
                <a:effectLst/>
                <a:latin typeface="Calibri" panose="020F0502020204030204" pitchFamily="34" charset="0"/>
                <a:ea typeface="游ゴシック" panose="020B0400000000000000" pitchFamily="50" charset="-128"/>
              </a:rPr>
              <a:t> (jrosdahl@ieee.org), or your WG leadership to have it removed</a:t>
            </a:r>
            <a:endParaRPr lang="ja-JP" altLang="ja-JP" sz="2400" dirty="0">
              <a:effectLst/>
              <a:latin typeface="Calibri" panose="020F0502020204030204" pitchFamily="34" charset="0"/>
              <a:ea typeface="游ゴシック" panose="020B0400000000000000" pitchFamily="50" charset="-128"/>
            </a:endParaRPr>
          </a:p>
        </p:txBody>
      </p:sp>
    </p:spTree>
    <p:extLst>
      <p:ext uri="{BB962C8B-B14F-4D97-AF65-F5344CB8AC3E}">
        <p14:creationId xmlns:p14="http://schemas.microsoft.com/office/powerpoint/2010/main" val="505762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1798144-4A7A-A25D-3859-8B37311E7FA3}"/>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16</a:t>
            </a:fld>
            <a:endParaRPr lang="en-US" altLang="ja-JP" dirty="0"/>
          </a:p>
        </p:txBody>
      </p:sp>
      <p:sp>
        <p:nvSpPr>
          <p:cNvPr id="3" name="日付プレースホルダー 2">
            <a:extLst>
              <a:ext uri="{FF2B5EF4-FFF2-40B4-BE49-F238E27FC236}">
                <a16:creationId xmlns:a16="http://schemas.microsoft.com/office/drawing/2014/main" id="{AB879855-0153-7284-3FEB-660B4FB86925}"/>
              </a:ext>
            </a:extLst>
          </p:cNvPr>
          <p:cNvSpPr>
            <a:spLocks noGrp="1"/>
          </p:cNvSpPr>
          <p:nvPr>
            <p:ph type="dt" sz="half" idx="2"/>
          </p:nvPr>
        </p:nvSpPr>
        <p:spPr/>
        <p:txBody>
          <a:bodyPr/>
          <a:lstStyle/>
          <a:p>
            <a:r>
              <a:rPr lang="en-US" altLang="ja-JP"/>
              <a:t>May 2023</a:t>
            </a:r>
            <a:endParaRPr lang="en-US" altLang="ja-JP" dirty="0"/>
          </a:p>
        </p:txBody>
      </p:sp>
      <p:sp>
        <p:nvSpPr>
          <p:cNvPr id="7" name="object 6">
            <a:extLst>
              <a:ext uri="{FF2B5EF4-FFF2-40B4-BE49-F238E27FC236}">
                <a16:creationId xmlns:a16="http://schemas.microsoft.com/office/drawing/2014/main" id="{28F6A963-50D1-D14F-8427-93B77C8B64F6}"/>
              </a:ext>
            </a:extLst>
          </p:cNvPr>
          <p:cNvSpPr txBox="1"/>
          <p:nvPr/>
        </p:nvSpPr>
        <p:spPr>
          <a:xfrm>
            <a:off x="684483" y="5674383"/>
            <a:ext cx="4945842" cy="189924"/>
          </a:xfrm>
          <a:prstGeom prst="rect">
            <a:avLst/>
          </a:prstGeom>
          <a:solidFill>
            <a:srgbClr val="FFFF00"/>
          </a:solidFill>
        </p:spPr>
        <p:txBody>
          <a:bodyPr vert="horz"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ts val="1074"/>
              </a:lnSpc>
            </a:pPr>
            <a:r>
              <a:rPr sz="2800" b="1">
                <a:solidFill>
                  <a:srgbClr val="353744"/>
                </a:solidFill>
                <a:latin typeface="Times New Roman"/>
                <a:cs typeface="Times New Roman"/>
              </a:rPr>
              <a:t>Session</a:t>
            </a:r>
            <a:r>
              <a:rPr sz="2800" b="1" spc="-34">
                <a:solidFill>
                  <a:srgbClr val="353744"/>
                </a:solidFill>
                <a:latin typeface="Times New Roman"/>
                <a:cs typeface="Times New Roman"/>
              </a:rPr>
              <a:t> </a:t>
            </a:r>
            <a:r>
              <a:rPr sz="2800" b="1">
                <a:solidFill>
                  <a:srgbClr val="353744"/>
                </a:solidFill>
                <a:latin typeface="Times New Roman"/>
                <a:cs typeface="Times New Roman"/>
              </a:rPr>
              <a:t>Registration</a:t>
            </a:r>
            <a:r>
              <a:rPr sz="2800" b="1" spc="-34">
                <a:solidFill>
                  <a:srgbClr val="353744"/>
                </a:solidFill>
                <a:latin typeface="Times New Roman"/>
                <a:cs typeface="Times New Roman"/>
              </a:rPr>
              <a:t> </a:t>
            </a:r>
            <a:r>
              <a:rPr sz="2800" b="1" spc="-7">
                <a:solidFill>
                  <a:srgbClr val="353744"/>
                </a:solidFill>
                <a:latin typeface="Times New Roman"/>
                <a:cs typeface="Times New Roman"/>
              </a:rPr>
              <a:t>Website</a:t>
            </a:r>
            <a:endParaRPr sz="2800">
              <a:latin typeface="Times New Roman"/>
              <a:cs typeface="Times New Roman"/>
            </a:endParaRPr>
          </a:p>
        </p:txBody>
      </p:sp>
      <p:sp>
        <p:nvSpPr>
          <p:cNvPr id="9" name="object 7">
            <a:extLst>
              <a:ext uri="{FF2B5EF4-FFF2-40B4-BE49-F238E27FC236}">
                <a16:creationId xmlns:a16="http://schemas.microsoft.com/office/drawing/2014/main" id="{D1A6DD88-14F8-0048-5056-2E168002617D}"/>
              </a:ext>
            </a:extLst>
          </p:cNvPr>
          <p:cNvSpPr txBox="1"/>
          <p:nvPr/>
        </p:nvSpPr>
        <p:spPr>
          <a:xfrm>
            <a:off x="936973" y="5854217"/>
            <a:ext cx="8013103" cy="378075"/>
          </a:xfrm>
          <a:prstGeom prst="rect">
            <a:avLst/>
          </a:prstGeom>
        </p:spPr>
        <p:txBody>
          <a:bodyPr vert="horz" wrap="square" lIns="0" tIns="8659"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8659">
              <a:spcBef>
                <a:spcPts val="68"/>
              </a:spcBef>
            </a:pPr>
            <a:r>
              <a:rPr sz="2400" u="sng" spc="-7">
                <a:solidFill>
                  <a:srgbClr val="0000FF"/>
                </a:solidFill>
                <a:uFill>
                  <a:solidFill>
                    <a:srgbClr val="0000FF"/>
                  </a:solidFill>
                </a:uFill>
                <a:latin typeface="Times New Roman"/>
                <a:cs typeface="Times New Roman"/>
              </a:rPr>
              <a:t>https://cvent.me/AwPbAx</a:t>
            </a:r>
            <a:endParaRPr sz="2400">
              <a:latin typeface="Times New Roman"/>
              <a:cs typeface="Times New Roman"/>
            </a:endParaRPr>
          </a:p>
        </p:txBody>
      </p:sp>
      <p:pic>
        <p:nvPicPr>
          <p:cNvPr id="8" name="図 7">
            <a:extLst>
              <a:ext uri="{FF2B5EF4-FFF2-40B4-BE49-F238E27FC236}">
                <a16:creationId xmlns:a16="http://schemas.microsoft.com/office/drawing/2014/main" id="{2839AA3A-7DAE-6CF5-1010-E9CAD93D251F}"/>
              </a:ext>
            </a:extLst>
          </p:cNvPr>
          <p:cNvPicPr>
            <a:picLocks noChangeAspect="1"/>
          </p:cNvPicPr>
          <p:nvPr/>
        </p:nvPicPr>
        <p:blipFill>
          <a:blip r:embed="rId2"/>
          <a:stretch>
            <a:fillRect/>
          </a:stretch>
        </p:blipFill>
        <p:spPr>
          <a:xfrm>
            <a:off x="793376" y="607779"/>
            <a:ext cx="7557247" cy="4808500"/>
          </a:xfrm>
          <a:prstGeom prst="rect">
            <a:avLst/>
          </a:prstGeom>
        </p:spPr>
      </p:pic>
    </p:spTree>
    <p:extLst>
      <p:ext uri="{BB962C8B-B14F-4D97-AF65-F5344CB8AC3E}">
        <p14:creationId xmlns:p14="http://schemas.microsoft.com/office/powerpoint/2010/main" val="344789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607473"/>
            <a:ext cx="8824450" cy="5206793"/>
          </a:xfrm>
        </p:spPr>
        <p:txBody>
          <a:bodyPr/>
          <a:lstStyle/>
          <a:p>
            <a:pPr marL="0" indent="0">
              <a:lnSpc>
                <a:spcPts val="2100"/>
              </a:lnSpc>
              <a:buNone/>
            </a:pPr>
            <a:r>
              <a:rPr lang="en-US" altLang="ja-JP" sz="2000" b="1" dirty="0"/>
              <a:t>Objective</a:t>
            </a:r>
            <a:r>
              <a:rPr lang="en-US" altLang="ja-JP" sz="2000" dirty="0"/>
              <a:t>: E</a:t>
            </a:r>
            <a:r>
              <a:rPr kumimoji="1" lang="en-US" altLang="ja-JP" sz="2000" dirty="0"/>
              <a:t>nhancements to the BAN Ultra Wideband (UWB) physical layer (PHY) and media access control (MAC) to support enhanced dependability to a human BAN (</a:t>
            </a:r>
            <a:r>
              <a:rPr kumimoji="1" lang="en-US" altLang="ja-JP" sz="2000" dirty="0">
                <a:solidFill>
                  <a:srgbClr val="FF0000"/>
                </a:solidFill>
              </a:rPr>
              <a:t>HBAN</a:t>
            </a:r>
            <a:r>
              <a:rPr kumimoji="1" lang="en-US" altLang="ja-JP" sz="2000" dirty="0"/>
              <a:t>) and adds support for vehicle body area networks (</a:t>
            </a:r>
            <a:r>
              <a:rPr kumimoji="1" lang="en-US" altLang="ja-JP" sz="2000" dirty="0">
                <a:solidFill>
                  <a:srgbClr val="FF0000"/>
                </a:solidFill>
              </a:rPr>
              <a:t>VBAN</a:t>
            </a:r>
            <a:r>
              <a:rPr kumimoji="1" lang="en-US" altLang="ja-JP" sz="2000" dirty="0"/>
              <a:t>), a coordinator in a vehicle with devices around the vehicular cabin.</a:t>
            </a:r>
          </a:p>
          <a:p>
            <a:pPr marL="0" indent="0">
              <a:lnSpc>
                <a:spcPts val="2100"/>
              </a:lnSpc>
              <a:buNone/>
            </a:pPr>
            <a:r>
              <a:rPr lang="en-US" altLang="ja-JP" sz="2000" b="1" dirty="0"/>
              <a:t>Action:  </a:t>
            </a:r>
          </a:p>
          <a:p>
            <a:pPr>
              <a:lnSpc>
                <a:spcPts val="2100"/>
              </a:lnSpc>
              <a:buFont typeface="Arial" panose="020B0604020202020204" pitchFamily="34" charset="0"/>
              <a:buChar char="•"/>
            </a:pPr>
            <a:r>
              <a:rPr lang="en-US" altLang="ja-JP" sz="2000" dirty="0">
                <a:solidFill>
                  <a:srgbClr val="FF0000"/>
                </a:solidFill>
                <a:highlight>
                  <a:srgbClr val="FFFF00"/>
                </a:highlight>
              </a:rPr>
              <a:t>Making draft#0 of </a:t>
            </a:r>
            <a:r>
              <a:rPr lang="en-US" altLang="ja-JP" sz="2000" dirty="0" err="1">
                <a:solidFill>
                  <a:srgbClr val="FF0000"/>
                </a:solidFill>
                <a:highlight>
                  <a:srgbClr val="FFFF00"/>
                </a:highlight>
              </a:rPr>
              <a:t>Sumarried</a:t>
            </a:r>
            <a:r>
              <a:rPr lang="en-US" altLang="ja-JP" sz="2000" dirty="0">
                <a:solidFill>
                  <a:srgbClr val="FF0000"/>
                </a:solidFill>
                <a:highlight>
                  <a:srgbClr val="FFFF00"/>
                </a:highlight>
              </a:rPr>
              <a:t> Draft Proposals</a:t>
            </a:r>
          </a:p>
          <a:p>
            <a:pPr>
              <a:lnSpc>
                <a:spcPts val="2100"/>
              </a:lnSpc>
              <a:buFont typeface="Arial" panose="020B0604020202020204" pitchFamily="34" charset="0"/>
              <a:buChar char="•"/>
            </a:pPr>
            <a:r>
              <a:rPr lang="en-US" altLang="ja-JP" sz="2000" dirty="0">
                <a:solidFill>
                  <a:srgbClr val="FF0000"/>
                </a:solidFill>
              </a:rPr>
              <a:t>Finalize Channel and Coexisting Models</a:t>
            </a:r>
          </a:p>
          <a:p>
            <a:pPr>
              <a:lnSpc>
                <a:spcPts val="2100"/>
              </a:lnSpc>
              <a:buFont typeface="Arial" panose="020B0604020202020204" pitchFamily="34" charset="0"/>
              <a:buChar char="•"/>
            </a:pPr>
            <a:r>
              <a:rPr lang="en-US" altLang="ja-JP" sz="2000" dirty="0">
                <a:solidFill>
                  <a:srgbClr val="FF0000"/>
                </a:solidFill>
              </a:rPr>
              <a:t>Summary of Technologies in PHY; Channel Coding According to 8 QoS Levels of Packets and  Coexistence Levels, Interference Mitigation, etc.  </a:t>
            </a:r>
          </a:p>
          <a:p>
            <a:pPr>
              <a:lnSpc>
                <a:spcPts val="2100"/>
              </a:lnSpc>
              <a:buFont typeface="Arial" panose="020B0604020202020204" pitchFamily="34" charset="0"/>
              <a:buChar char="•"/>
            </a:pPr>
            <a:r>
              <a:rPr lang="en-US" altLang="ja-JP" sz="2000" dirty="0">
                <a:solidFill>
                  <a:srgbClr val="FF0000"/>
                </a:solidFill>
              </a:rPr>
              <a:t>Summary of Technologies in MAC; Channel Management, CCA, Hybrid Contention Free/Access Protocol </a:t>
            </a:r>
            <a:r>
              <a:rPr kumimoji="1" lang="en-US" altLang="ja-JP" sz="2000" b="0" i="0" u="none" strike="noStrike" kern="0" cap="none" spc="0" normalizeH="0" baseline="0" noProof="0" dirty="0">
                <a:ln>
                  <a:noFill/>
                </a:ln>
                <a:solidFill>
                  <a:srgbClr val="FF0000"/>
                </a:solidFill>
                <a:effectLst/>
                <a:uLnTx/>
                <a:uFillTx/>
                <a:latin typeface="Arial"/>
                <a:ea typeface="+mn-ea"/>
                <a:cs typeface="+mn-cs"/>
              </a:rPr>
              <a:t>According to 8 </a:t>
            </a:r>
            <a:r>
              <a:rPr kumimoji="1" lang="en-US" altLang="ja-JP" sz="2000" b="0" i="0" u="none" strike="noStrike" kern="0" cap="none" spc="0" normalizeH="0" baseline="0" noProof="0" dirty="0" err="1">
                <a:ln>
                  <a:noFill/>
                </a:ln>
                <a:solidFill>
                  <a:srgbClr val="FF0000"/>
                </a:solidFill>
                <a:effectLst/>
                <a:uLnTx/>
                <a:uFillTx/>
                <a:latin typeface="Arial"/>
                <a:ea typeface="+mn-ea"/>
                <a:cs typeface="+mn-cs"/>
              </a:rPr>
              <a:t>QoSs</a:t>
            </a:r>
            <a:r>
              <a:rPr kumimoji="1" lang="en-US" altLang="ja-JP" sz="2000" b="0" i="0" u="none" strike="noStrike" kern="0" cap="none" spc="0" normalizeH="0" baseline="0" noProof="0" dirty="0">
                <a:ln>
                  <a:noFill/>
                </a:ln>
                <a:solidFill>
                  <a:srgbClr val="FF0000"/>
                </a:solidFill>
                <a:effectLst/>
                <a:uLnTx/>
                <a:uFillTx/>
                <a:latin typeface="Arial"/>
                <a:ea typeface="+mn-ea"/>
                <a:cs typeface="+mn-cs"/>
              </a:rPr>
              <a:t> and Coexistences.</a:t>
            </a:r>
            <a:endParaRPr lang="en-US" altLang="ja-JP" sz="2000" dirty="0">
              <a:solidFill>
                <a:srgbClr val="FF0000"/>
              </a:solidFill>
            </a:endParaRPr>
          </a:p>
          <a:p>
            <a:pPr>
              <a:lnSpc>
                <a:spcPts val="2100"/>
              </a:lnSpc>
              <a:buFont typeface="Arial" panose="020B0604020202020204" pitchFamily="34" charset="0"/>
              <a:buChar char="•"/>
            </a:pPr>
            <a:r>
              <a:rPr lang="en-US" altLang="ja-JP" sz="2000" dirty="0">
                <a:solidFill>
                  <a:srgbClr val="FF0000"/>
                </a:solidFill>
              </a:rPr>
              <a:t>Harmonization or Commonality with 4ab in Coexistence and Feasible Implementation of 6ma and 4ab</a:t>
            </a:r>
          </a:p>
          <a:p>
            <a:pPr>
              <a:lnSpc>
                <a:spcPts val="2100"/>
              </a:lnSpc>
              <a:buFont typeface="Arial" panose="020B0604020202020204" pitchFamily="34" charset="0"/>
              <a:buChar char="•"/>
            </a:pPr>
            <a:r>
              <a:rPr lang="en-US" altLang="ja-JP" sz="2000" dirty="0">
                <a:solidFill>
                  <a:srgbClr val="FF0000"/>
                </a:solidFill>
              </a:rPr>
              <a:t>Feasibility of TSN of 802.1 in MAC</a:t>
            </a:r>
          </a:p>
          <a:p>
            <a:pPr>
              <a:lnSpc>
                <a:spcPts val="2100"/>
              </a:lnSpc>
              <a:buFont typeface="Arial" panose="020B0604020202020204" pitchFamily="34" charset="0"/>
              <a:buChar char="•"/>
            </a:pPr>
            <a:r>
              <a:rPr lang="en-US" altLang="ja-JP" sz="2000" b="1" dirty="0"/>
              <a:t>Next Things to Do</a:t>
            </a:r>
            <a:r>
              <a:rPr lang="ja-JP" altLang="en-US" sz="2000" b="1" dirty="0"/>
              <a:t>：</a:t>
            </a:r>
            <a:endParaRPr lang="en-US" altLang="ja-JP" sz="2000" b="1" dirty="0"/>
          </a:p>
          <a:p>
            <a:pPr marL="0" indent="0">
              <a:lnSpc>
                <a:spcPts val="2100"/>
              </a:lnSpc>
              <a:buNone/>
            </a:pPr>
            <a:r>
              <a:rPr lang="en-US" altLang="ja-JP" sz="2000" dirty="0">
                <a:solidFill>
                  <a:srgbClr val="FF0000"/>
                </a:solidFill>
              </a:rPr>
              <a:t>     Finalize draft#1 of Integrated Proposal to Satisfy Technical Requirements</a:t>
            </a:r>
          </a:p>
          <a:p>
            <a:pPr marL="0" indent="0">
              <a:lnSpc>
                <a:spcPts val="2100"/>
              </a:lnSpc>
              <a:buNone/>
            </a:pPr>
            <a:endParaRPr lang="en-US" altLang="ja-JP" sz="2000" dirty="0"/>
          </a:p>
          <a:p>
            <a:pPr marL="0" indent="0">
              <a:lnSpc>
                <a:spcPts val="2100"/>
              </a:lnSpc>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17</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May 2023</a:t>
            </a:r>
            <a:endParaRPr lang="en-US" altLang="ja-JP" dirty="0"/>
          </a:p>
        </p:txBody>
      </p:sp>
    </p:spTree>
    <p:extLst>
      <p:ext uri="{BB962C8B-B14F-4D97-AF65-F5344CB8AC3E}">
        <p14:creationId xmlns:p14="http://schemas.microsoft.com/office/powerpoint/2010/main" val="12773213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A7CAD3CE-0A87-996E-FA85-7586DABFD473}"/>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rPr>
              <a:t>Slide </a:t>
            </a:r>
            <a:fld id="{018E0977-DC1B-42DD-B45E-59C02A783531}" type="slidenum">
              <a:rPr kumimoji="0" lang="en-US" altLang="ja-JP" sz="1400" b="0" i="0" u="none" strike="noStrike" kern="1200" cap="none" spc="0" normalizeH="0" baseline="0" noProof="0" smtClean="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18</a:t>
            </a:fld>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May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523783" y="1830732"/>
            <a:ext cx="8140823" cy="4028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marL="742950" marR="0" lvl="1" indent="-285750" algn="l" defTabSz="4572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Administrative Items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Schedule of This and Next Weeks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March 2023. Doc.# </a:t>
            </a:r>
            <a:r>
              <a:rPr kumimoji="0" lang="en-US" sz="2400" b="0" i="0" u="none" strike="noStrike" kern="1200" cap="none" spc="0" normalizeH="0" baseline="0" noProof="0" dirty="0">
                <a:ln>
                  <a:noFill/>
                </a:ln>
                <a:solidFill>
                  <a:srgbClr val="000000"/>
                </a:solidFill>
                <a:effectLst/>
                <a:highlight>
                  <a:srgbClr val="FFFF00"/>
                </a:highlight>
                <a:uLnTx/>
                <a:uFillTx/>
                <a:latin typeface="Arial"/>
                <a:ea typeface="+mn-ea"/>
                <a:cs typeface="+mn-cs"/>
              </a:rPr>
              <a:t>15-23-0190-00-06ma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Meeting Agenda Doc.# </a:t>
            </a:r>
            <a:r>
              <a:rPr kumimoji="0" lang="en-US" sz="2400" b="0" i="0" u="none" strike="noStrike" kern="1200" cap="none" spc="0" normalizeH="0" baseline="0" noProof="0" dirty="0">
                <a:ln>
                  <a:noFill/>
                </a:ln>
                <a:solidFill>
                  <a:srgbClr val="000000"/>
                </a:solidFill>
                <a:effectLst/>
                <a:highlight>
                  <a:srgbClr val="FFFF00"/>
                </a:highlight>
                <a:uLnTx/>
                <a:uFillTx/>
                <a:latin typeface="Arial"/>
                <a:ea typeface="+mn-ea"/>
                <a:cs typeface="+mn-cs"/>
              </a:rPr>
              <a:t>15-23-0231-00-06ma</a:t>
            </a: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3600" b="1" i="0" u="none" strike="noStrike" kern="1200" cap="none" spc="0" normalizeH="0" baseline="0" noProof="0" dirty="0">
                <a:ln>
                  <a:noFill/>
                </a:ln>
                <a:solidFill>
                  <a:srgbClr val="000000"/>
                </a:solidFill>
                <a:effectLst/>
                <a:uLnTx/>
                <a:uFillTx/>
                <a:latin typeface="Arial"/>
                <a:ea typeface="+mn-ea"/>
                <a:cs typeface="+mn-cs"/>
              </a:rPr>
              <a:t>Agenda</a:t>
            </a:r>
            <a:endParaRPr kumimoji="1" lang="ja-JP" altLang="en-US" sz="3600" b="1"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4730273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215008" y="1140541"/>
            <a:ext cx="8928992" cy="5517434"/>
          </a:xfrm>
          <a:ln/>
        </p:spPr>
        <p:txBody>
          <a:bodyPr>
            <a:noAutofit/>
          </a:bodyPr>
          <a:lstStyle/>
          <a:p>
            <a:pPr>
              <a:lnSpc>
                <a:spcPts val="1100"/>
              </a:lnSpc>
            </a:pPr>
            <a:r>
              <a:rPr lang="en-US" altLang="ja-JP" sz="1200" dirty="0"/>
              <a:t>TG15.6ma meeting call to order</a:t>
            </a:r>
          </a:p>
          <a:p>
            <a:pPr>
              <a:lnSpc>
                <a:spcPts val="1100"/>
              </a:lnSpc>
            </a:pPr>
            <a:r>
              <a:rPr lang="en-US" altLang="ja-JP" sz="1200" dirty="0"/>
              <a:t>Call for essential patents and policies &amp; procedures reminder </a:t>
            </a:r>
          </a:p>
          <a:p>
            <a:pPr>
              <a:lnSpc>
                <a:spcPts val="1100"/>
              </a:lnSpc>
            </a:pPr>
            <a:r>
              <a:rPr lang="en-US" altLang="ja-JP" sz="1200" dirty="0"/>
              <a:t>Approve last meeting minutes: TG 15.6ma Meeting Minutes for March 2023                               doc.#15-23-0190-00-06ma</a:t>
            </a:r>
          </a:p>
          <a:p>
            <a:pPr>
              <a:lnSpc>
                <a:spcPts val="1100"/>
              </a:lnSpc>
            </a:pPr>
            <a:r>
              <a:rPr lang="en-US" altLang="ja-JP" sz="1200" dirty="0"/>
              <a:t>Agenda of TG15.6ma May Meeting                                                                                              doc.#15-23-0231-00-06ma   </a:t>
            </a:r>
          </a:p>
          <a:p>
            <a:pPr>
              <a:lnSpc>
                <a:spcPts val="1100"/>
              </a:lnSpc>
            </a:pPr>
            <a:r>
              <a:rPr lang="en-US" altLang="ja-JP" sz="1200" dirty="0"/>
              <a:t>Review and Summary</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1.  IG DEP, SG &amp; TG15.6a Activity for Revision of IEEE802.15.6 BAN with Enhanced Dependability                         </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doc.#15-22-0339-03-06ma</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2.  Technical Requirement Document of TG15.6ma                                                                 doc.#15-21-0577-06-006a</a:t>
            </a:r>
          </a:p>
          <a:p>
            <a:pPr marR="0" lvl="1" indent="-228600" algn="l" defTabSz="914400" rtl="0" eaLnBrk="1" fontAlgn="base" latinLnBrk="0" hangingPunct="1">
              <a:lnSpc>
                <a:spcPts val="11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Call for Proposals                                                                                                                doc.#15-22-0488-03-06ma  </a:t>
            </a:r>
          </a:p>
          <a:p>
            <a:pPr marR="0" lvl="1" indent="-228600" algn="l" defTabSz="914400" rtl="0" eaLnBrk="1" fontAlgn="base" latinLnBrk="0" hangingPunct="1">
              <a:lnSpc>
                <a:spcPts val="11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Progress and Remained Issues in New Revision of Standard 802.15.6ma                         doc.#15-22-0663-03-06ma</a:t>
            </a:r>
          </a:p>
          <a:p>
            <a:pPr marL="171450" lvl="1" indent="-171450">
              <a:lnSpc>
                <a:spcPts val="11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     Presentation</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Qualitative approach to coexistence and QoS mechanisms                                                 doc.#15-23-0101-02-06ma</a:t>
            </a:r>
          </a:p>
          <a:p>
            <a:pPr lvl="1" indent="-228600">
              <a:lnSpc>
                <a:spcPts val="11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Definition of Coexistence Levels and How to Support Higher Levels                                    doc.#15-22-0631-02-06ma</a:t>
            </a:r>
          </a:p>
          <a:p>
            <a:pPr lvl="1" indent="-228600">
              <a:lnSpc>
                <a:spcPts val="11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Simulation results for Nagoya I. T. and YRP-IAI MAC proposal                                           doc.#15-23-0147-00-06ma</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MAC Protocol Proposal for Multiple BAN Environment (Level 1)                                           doc.#15-22-0639-01-06ma</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MAC Protocol Using Negotiation among Coordinators in Coexistence of Multiple Wireless BANs      22-0633-01-06ma </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MAC Bridging for Time-Sensitive Networking of 802.15.6ma                                                doc.#15-22-0024-03-06ma</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Preliminary harmonization with 4ab: MAC operation                                                             doc.#15-22-0634-03-06ma</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Propagation Characteristics of UWB Communication Applications for HBAN Use Cases     doc.#15-23-0018-02-06ma</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Propagation Characteristics of UWB Communication Applications for VBAN  Use Cases    doc.#15-23-0019-02-06ma</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Propagation Simulations of UWB Communication Applications for HBAN and VBAN Use Cases       23-0020-03-06ma  </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Channel Modeling Activities for BANs of TG15.6ma for Human and Vehicle Body Area Networks      23-241-00-06ma</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Summary Table of Channel and Environmental Modeling Activities for BANs on TG15.6ma doc.#15-23-0045-04-06ma</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Utilization of Channel and Environmental Model for Design and Evaluation of PHY proposals for BANs on TG15.6maary of Channel and Environmental Modeling Activities for BANs on TG15.6ma    doc.#15-23-0AAA-00-06ma </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Overview of FEC proposals for 15.6ma                                                                                 doc.#15-22-0611-03-06ma</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Concept of channel </a:t>
            </a:r>
            <a:r>
              <a:rPr lang="en-US" altLang="ja-JP" sz="1200" dirty="0" err="1">
                <a:solidFill>
                  <a:srgbClr val="000000"/>
                </a:solidFill>
                <a:latin typeface="Arial"/>
                <a:cs typeface="Times New Roman" pitchFamily="18" charset="0"/>
              </a:rPr>
              <a:t>codiing</a:t>
            </a:r>
            <a:r>
              <a:rPr lang="en-US" altLang="ja-JP" sz="1200" dirty="0">
                <a:solidFill>
                  <a:srgbClr val="000000"/>
                </a:solidFill>
                <a:latin typeface="Arial"/>
                <a:cs typeface="Times New Roman" pitchFamily="18" charset="0"/>
              </a:rPr>
              <a:t> for IEEE802.15.6ma                                                                   doc.#15-23-0244-00-06ma</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15.  Evaluation of IEEE 802.15.6 Ultra-wideband Physical Layer Utilizing Super Orthogonal Convolutional Code</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doc.#15-22-0562-03-06ma</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17. Harmonization with 4ab: data rates &amp; FEC                                                                           doc.#15-22-0610-02-06ma</a:t>
            </a:r>
          </a:p>
          <a:p>
            <a:pPr marL="514350" marR="0" lvl="1" indent="0" algn="l" defTabSz="914400" rtl="0" eaLnBrk="1" fontAlgn="base" latinLnBrk="0" hangingPunct="1">
              <a:lnSpc>
                <a:spcPts val="11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18. Interference </a:t>
            </a:r>
            <a:r>
              <a:rPr kumimoji="1" lang="en-US" altLang="ja-JP" sz="1200" b="0" i="0" u="none" strike="noStrike" kern="0" cap="none" spc="0" normalizeH="0" baseline="0" noProof="0" dirty="0" err="1">
                <a:ln>
                  <a:noFill/>
                </a:ln>
                <a:solidFill>
                  <a:srgbClr val="000000"/>
                </a:solidFill>
                <a:effectLst/>
                <a:uLnTx/>
                <a:uFillTx/>
                <a:latin typeface="Arial"/>
                <a:cs typeface="Times New Roman" pitchFamily="18" charset="0"/>
              </a:rPr>
              <a:t>Mit</a:t>
            </a:r>
            <a:r>
              <a:rPr lang="en-US" altLang="ja-JP" sz="1200" dirty="0" err="1">
                <a:solidFill>
                  <a:srgbClr val="000000"/>
                </a:solidFill>
                <a:cs typeface="Times New Roman" pitchFamily="18" charset="0"/>
              </a:rPr>
              <a:t>dgation</a:t>
            </a:r>
            <a:r>
              <a:rPr lang="en-US" altLang="ja-JP" sz="1200" dirty="0">
                <a:solidFill>
                  <a:srgbClr val="000000"/>
                </a:solidFill>
                <a:cs typeface="Times New Roman" pitchFamily="18" charset="0"/>
              </a:rPr>
              <a:t> with Orthogonal Matched Filters in Time and Space Domains         doc.#15-22-0575-02-06ma</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cs typeface="Times New Roman" pitchFamily="18" charset="0"/>
              </a:rPr>
              <a:t>19. Soft Spectrum </a:t>
            </a:r>
            <a:r>
              <a:rPr lang="en-US" altLang="ja-JP" sz="1200" dirty="0" err="1">
                <a:solidFill>
                  <a:srgbClr val="000000"/>
                </a:solidFill>
                <a:cs typeface="Times New Roman" pitchFamily="18" charset="0"/>
              </a:rPr>
              <a:t>Aaptation</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(SSA) Based on Pulse Shaping for Interference Mitigation between UWB radio and Other Coexisting Radio                                                                                                                         doc.#15-22-0652-01-06ma</a:t>
            </a:r>
          </a:p>
          <a:p>
            <a:pPr marL="514350" lvl="1" indent="0">
              <a:lnSpc>
                <a:spcPts val="1100"/>
              </a:lnSpc>
              <a:spcBef>
                <a:spcPts val="0"/>
              </a:spcBef>
              <a:spcAft>
                <a:spcPts val="0"/>
              </a:spcAft>
              <a:buNone/>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20. Discussion on Harmonization with TG4ab                                                                             doc.#15-23-0634-03-06ma</a:t>
            </a:r>
          </a:p>
          <a:p>
            <a:pPr marL="514350" lvl="1" indent="0">
              <a:lnSpc>
                <a:spcPts val="1100"/>
              </a:lnSpc>
              <a:spcBef>
                <a:spcPts val="0"/>
              </a:spcBef>
              <a:spcAft>
                <a:spcPts val="0"/>
              </a:spcAft>
              <a:buNone/>
              <a:defRPr/>
            </a:pPr>
            <a:r>
              <a:rPr lang="en-US" altLang="ja-JP" sz="1200" dirty="0">
                <a:solidFill>
                  <a:srgbClr val="000000"/>
                </a:solidFill>
                <a:latin typeface="Arial"/>
                <a:cs typeface="Times New Roman" pitchFamily="18" charset="0"/>
              </a:rPr>
              <a:t>21. Draft0 of IEEE802.15.6ma                                                                                                    doc.#15.23-06xx-00-06ma</a:t>
            </a:r>
          </a:p>
          <a:p>
            <a:pPr marL="514350" lvl="1" indent="0">
              <a:lnSpc>
                <a:spcPts val="1100"/>
              </a:lnSpc>
              <a:spcBef>
                <a:spcPts val="0"/>
              </a:spcBef>
              <a:spcAft>
                <a:spcPts val="0"/>
              </a:spcAft>
              <a:buNone/>
              <a:defRPr/>
            </a:pPr>
            <a:r>
              <a:rPr lang="en-US" altLang="ja-JP" sz="1200" dirty="0">
                <a:solidFill>
                  <a:srgbClr val="000000"/>
                </a:solidFill>
                <a:latin typeface="Arial"/>
                <a:cs typeface="Times New Roman" pitchFamily="18" charset="0"/>
              </a:rPr>
              <a:t>22. Timeline of TG6ma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doc.#15.23-0663-01-06ma</a:t>
            </a:r>
          </a:p>
          <a:p>
            <a:pPr marL="0" indent="0">
              <a:lnSpc>
                <a:spcPts val="1100"/>
              </a:lnSpc>
              <a:buNone/>
            </a:pPr>
            <a:endParaRPr lang="en-US" altLang="ja-JP" sz="1400" dirty="0"/>
          </a:p>
        </p:txBody>
      </p:sp>
      <p:sp>
        <p:nvSpPr>
          <p:cNvPr id="4098" name="Rectangle 2"/>
          <p:cNvSpPr>
            <a:spLocks noGrp="1" noChangeArrowheads="1"/>
          </p:cNvSpPr>
          <p:nvPr>
            <p:ph type="title"/>
          </p:nvPr>
        </p:nvSpPr>
        <p:spPr>
          <a:xfrm>
            <a:off x="684483" y="660243"/>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19</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620688"/>
            <a:ext cx="7558608" cy="5832068"/>
          </a:xfrm>
        </p:spPr>
        <p:txBody>
          <a:bodyPr/>
          <a:lstStyle/>
          <a:p>
            <a:r>
              <a:rPr lang="en-US" altLang="ja-JP" b="1" dirty="0">
                <a:ea typeface="ＭＳ Ｐゴシック" pitchFamily="50" charset="-128"/>
              </a:rPr>
              <a:t>IEEE 802.15 TG15.6ma </a:t>
            </a:r>
            <a:br>
              <a:rPr lang="en-US" altLang="ja-JP" b="1" dirty="0">
                <a:ea typeface="ＭＳ Ｐゴシック" pitchFamily="50" charset="-128"/>
              </a:rPr>
            </a:br>
            <a:r>
              <a:rPr lang="en-US" altLang="ja-JP" sz="3600" dirty="0">
                <a:ea typeface="ＭＳ Ｐゴシック" charset="-128"/>
              </a:rPr>
              <a:t>(Revision of IEEE802.15.6-2012) </a:t>
            </a: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Interim Virtual Hybrid Interim Session</a:t>
            </a:r>
            <a:br>
              <a:rPr lang="en-US" altLang="ja-JP" sz="2800" dirty="0">
                <a:ea typeface="ＭＳ Ｐゴシック" pitchFamily="50" charset="-128"/>
              </a:rPr>
            </a:br>
            <a:r>
              <a:rPr lang="en-US" altLang="ja-JP" sz="2800" dirty="0">
                <a:ea typeface="ＭＳ Ｐゴシック" pitchFamily="50" charset="-128"/>
              </a:rPr>
              <a:t>Orlando, Florida, USA</a:t>
            </a:r>
            <a:br>
              <a:rPr lang="en-US" altLang="ja-JP" sz="2800" dirty="0">
                <a:ea typeface="ＭＳ Ｐゴシック" pitchFamily="50" charset="-128"/>
              </a:rPr>
            </a:br>
            <a:r>
              <a:rPr lang="en-US" altLang="ja-JP" sz="2800" dirty="0">
                <a:ea typeface="ＭＳ Ｐゴシック" pitchFamily="50" charset="-128"/>
              </a:rPr>
              <a:t>May 15</a:t>
            </a:r>
            <a:r>
              <a:rPr lang="en-US" altLang="ja-JP" sz="2800" baseline="30000" dirty="0">
                <a:ea typeface="ＭＳ Ｐゴシック" pitchFamily="50" charset="-128"/>
              </a:rPr>
              <a:t>h</a:t>
            </a:r>
            <a:r>
              <a:rPr lang="en-US" altLang="ja-JP" sz="2800" dirty="0">
                <a:ea typeface="ＭＳ Ｐゴシック" pitchFamily="50" charset="-128"/>
              </a:rPr>
              <a:t>, 2023</a:t>
            </a:r>
            <a:br>
              <a:rPr lang="en-US" altLang="ja-JP" sz="2800" dirty="0">
                <a:ea typeface="ＭＳ Ｐゴシック" pitchFamily="50" charset="-128"/>
              </a:rPr>
            </a:br>
            <a:br>
              <a:rPr lang="en-US" altLang="ja-JP" sz="2800" dirty="0">
                <a:ea typeface="ＭＳ Ｐゴシック" pitchFamily="50" charset="-128"/>
              </a:rPr>
            </a:br>
            <a:r>
              <a:rPr lang="en-US" altLang="ja-JP" sz="3200" dirty="0">
                <a:ea typeface="ＭＳ Ｐゴシック" pitchFamily="50" charset="-128"/>
              </a:rPr>
              <a:t>Ryuji Kohno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kumimoji="0" lang="en-US" altLang="ja-JP" sz="1600" b="1" i="0" u="none" strike="noStrike" kern="1200" cap="none" spc="0" normalizeH="0" baseline="0" noProof="0" smtClean="0">
                <a:ln>
                  <a:noFill/>
                </a:ln>
                <a:solidFill>
                  <a:srgbClr val="898989"/>
                </a:solidFill>
                <a:effectLst/>
                <a:uLnTx/>
                <a:uFillTx/>
                <a:latin typeface="Calibri"/>
                <a:ea typeface="游ゴシック" pitchFamily="50"/>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120316" y="1104900"/>
            <a:ext cx="908685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May 15(MON)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Orlando time(EST),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5</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:00-7:00  May 16(TUE) in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May 16(TUE)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Orlando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2100-23:00 May16(TUE) in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8:30-10:00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May 17(WED)in Orlando</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time(EST),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5:3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0-7:00  May 18(THU) in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May 18(THU)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Orlando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2100-23:00 May19(FRI) in JST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457199"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15-19</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May 2023</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May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6" name="テキスト ボックス 5">
            <a:extLst>
              <a:ext uri="{FF2B5EF4-FFF2-40B4-BE49-F238E27FC236}">
                <a16:creationId xmlns:a16="http://schemas.microsoft.com/office/drawing/2014/main" id="{FC670CD6-24CB-69C2-0F1F-0DDDB57A2CE7}"/>
              </a:ext>
            </a:extLst>
          </p:cNvPr>
          <p:cNvSpPr txBox="1"/>
          <p:nvPr/>
        </p:nvSpPr>
        <p:spPr>
          <a:xfrm>
            <a:off x="5192486" y="259050"/>
            <a:ext cx="3483428" cy="338554"/>
          </a:xfrm>
          <a:prstGeom prst="rect">
            <a:avLst/>
          </a:prstGeom>
          <a:solidFill>
            <a:schemeClr val="bg1"/>
          </a:solidFill>
        </p:spPr>
        <p:txBody>
          <a:bodyPr wrap="square" rtlCol="0">
            <a:spAutoFit/>
          </a:bodyPr>
          <a:lstStyle/>
          <a:p>
            <a:pPr algn="r"/>
            <a:r>
              <a:rPr kumimoji="1" lang="en-US" altLang="ja-JP" sz="1600" b="1" dirty="0"/>
              <a:t>doc.:IEEE802.15.23-0107-06ma</a:t>
            </a:r>
            <a:endParaRPr kumimoji="1" lang="ja-JP" altLang="en-US" sz="1600" b="1" dirty="0"/>
          </a:p>
        </p:txBody>
      </p:sp>
      <p:pic>
        <p:nvPicPr>
          <p:cNvPr id="12" name="図 11">
            <a:extLst>
              <a:ext uri="{FF2B5EF4-FFF2-40B4-BE49-F238E27FC236}">
                <a16:creationId xmlns:a16="http://schemas.microsoft.com/office/drawing/2014/main" id="{CD25547C-C795-293B-D985-FA5066C7812C}"/>
              </a:ext>
            </a:extLst>
          </p:cNvPr>
          <p:cNvPicPr>
            <a:picLocks noChangeAspect="1"/>
          </p:cNvPicPr>
          <p:nvPr/>
        </p:nvPicPr>
        <p:blipFill rotWithShape="1">
          <a:blip r:embed="rId3"/>
          <a:srcRect l="1316" t="17385" r="21472" b="34629"/>
          <a:stretch/>
        </p:blipFill>
        <p:spPr>
          <a:xfrm>
            <a:off x="120316" y="2133497"/>
            <a:ext cx="8967187" cy="4302523"/>
          </a:xfrm>
          <a:prstGeom prst="rect">
            <a:avLst/>
          </a:prstGeom>
        </p:spPr>
      </p:pic>
    </p:spTree>
    <p:extLst>
      <p:ext uri="{BB962C8B-B14F-4D97-AF65-F5344CB8AC3E}">
        <p14:creationId xmlns:p14="http://schemas.microsoft.com/office/powerpoint/2010/main" val="3174546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0CCB07-48E5-77B2-EB90-27AF02009E6C}"/>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a:xfrm>
            <a:off x="457200" y="1619450"/>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Vice-Chair;   Marco Hernandez, YRP-IAI/CWC</a:t>
            </a:r>
          </a:p>
          <a:p>
            <a:pPr marL="0" indent="0">
              <a:buNone/>
            </a:pPr>
            <a:r>
              <a:rPr lang="en-US" altLang="ja-JP" sz="2400" dirty="0"/>
              <a:t>      Marco.Hernandez@ieee.org</a:t>
            </a:r>
          </a:p>
          <a:p>
            <a:pPr marL="0" indent="0">
              <a:buNone/>
            </a:pPr>
            <a:r>
              <a:rPr lang="en-US" altLang="ja-JP" sz="2400" dirty="0"/>
              <a:t>3.   Secretary;      Takumi Kobayashi, YNU/TCU</a:t>
            </a:r>
          </a:p>
          <a:p>
            <a:pPr marL="0" indent="0">
              <a:buNone/>
            </a:pPr>
            <a:r>
              <a:rPr kumimoji="1" lang="en-US" altLang="ja-JP" sz="2400" dirty="0"/>
              <a:t> </a:t>
            </a:r>
            <a:r>
              <a:rPr lang="en-US" altLang="ja-JP" sz="2400" dirty="0"/>
              <a:t>     kobayashi-takumi-ch@ynu.ac.jp</a:t>
            </a:r>
          </a:p>
          <a:p>
            <a:pPr marL="0" indent="0">
              <a:buNone/>
            </a:pPr>
            <a:r>
              <a:rPr lang="en-US" altLang="ja-JP" sz="2400" dirty="0"/>
              <a:t>                              </a:t>
            </a:r>
            <a:r>
              <a:rPr lang="it-IT" altLang="ja-JP" sz="2400" dirty="0"/>
              <a:t>Daisuke Anzai, NIT         </a:t>
            </a:r>
          </a:p>
          <a:p>
            <a:pPr marL="0" indent="0">
              <a:buNone/>
            </a:pPr>
            <a:r>
              <a:rPr lang="it-IT" altLang="ja-JP" sz="2400" dirty="0"/>
              <a:t>       anzai@nitech.ac.jp</a:t>
            </a:r>
            <a:endParaRPr lang="en-US" altLang="ja-JP" sz="2400" dirty="0"/>
          </a:p>
          <a:p>
            <a:pPr marL="514350" indent="-514350">
              <a:buAutoNum type="arabicPeriod" startAt="4"/>
            </a:pPr>
            <a:r>
              <a:rPr kumimoji="1" lang="en-US" altLang="ja-JP" sz="2400" dirty="0"/>
              <a:t>Technical Editor;  </a:t>
            </a:r>
            <a:r>
              <a:rPr lang="en-US" altLang="ja-JP" sz="2400" dirty="0"/>
              <a:t>   Minsoo Kim, YRP-IAI</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21</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82E678E9-84A8-7934-8532-E6FD14954E2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22</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May 2023</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kumimoji="0" lang="en-US" altLang="ja-JP" sz="1600" b="1" i="0" u="none" strike="noStrike" kern="1200" cap="none" spc="0" normalizeH="0" baseline="0" noProof="0" smtClean="0">
                <a:ln>
                  <a:noFill/>
                </a:ln>
                <a:solidFill>
                  <a:srgbClr val="898989"/>
                </a:solidFill>
                <a:effectLst/>
                <a:uLnTx/>
                <a:uFillTx/>
                <a:latin typeface="Calibri"/>
                <a:ea typeface="游ゴシック" pitchFamily="50"/>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120316" y="1104900"/>
            <a:ext cx="908685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May 15(MON)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Orlando time(EST),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5</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:00-7:00  May 16(TUE) in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May 16(TUE)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Orlando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2100-23:00 May16(TUE) in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8:30-10:00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May 17(WED)in Orlando</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time(EST),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5:3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0-7:00  May 18(THU) in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May 18(THU)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Orlando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2100-23:00 May19(FRI) in JST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457199"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15-19</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May 2023</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May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6" name="テキスト ボックス 5">
            <a:extLst>
              <a:ext uri="{FF2B5EF4-FFF2-40B4-BE49-F238E27FC236}">
                <a16:creationId xmlns:a16="http://schemas.microsoft.com/office/drawing/2014/main" id="{FC670CD6-24CB-69C2-0F1F-0DDDB57A2CE7}"/>
              </a:ext>
            </a:extLst>
          </p:cNvPr>
          <p:cNvSpPr txBox="1"/>
          <p:nvPr/>
        </p:nvSpPr>
        <p:spPr>
          <a:xfrm>
            <a:off x="5192486" y="259050"/>
            <a:ext cx="3483428" cy="338554"/>
          </a:xfrm>
          <a:prstGeom prst="rect">
            <a:avLst/>
          </a:prstGeom>
          <a:solidFill>
            <a:schemeClr val="bg1"/>
          </a:solidFill>
        </p:spPr>
        <p:txBody>
          <a:bodyPr wrap="square" rtlCol="0">
            <a:spAutoFit/>
          </a:bodyPr>
          <a:lstStyle/>
          <a:p>
            <a:pPr algn="r"/>
            <a:r>
              <a:rPr kumimoji="1" lang="en-US" altLang="ja-JP" sz="1600" b="1" dirty="0"/>
              <a:t>doc.:IEEE802.15.23-0107-06ma</a:t>
            </a:r>
            <a:endParaRPr kumimoji="1" lang="ja-JP" altLang="en-US" sz="1600" b="1" dirty="0"/>
          </a:p>
        </p:txBody>
      </p:sp>
      <p:pic>
        <p:nvPicPr>
          <p:cNvPr id="12" name="図 11">
            <a:extLst>
              <a:ext uri="{FF2B5EF4-FFF2-40B4-BE49-F238E27FC236}">
                <a16:creationId xmlns:a16="http://schemas.microsoft.com/office/drawing/2014/main" id="{CD25547C-C795-293B-D985-FA5066C7812C}"/>
              </a:ext>
            </a:extLst>
          </p:cNvPr>
          <p:cNvPicPr>
            <a:picLocks noChangeAspect="1"/>
          </p:cNvPicPr>
          <p:nvPr/>
        </p:nvPicPr>
        <p:blipFill rotWithShape="1">
          <a:blip r:embed="rId3"/>
          <a:srcRect l="1316" t="17385" r="21472" b="34629"/>
          <a:stretch/>
        </p:blipFill>
        <p:spPr>
          <a:xfrm>
            <a:off x="120316" y="2133497"/>
            <a:ext cx="8967187" cy="4302523"/>
          </a:xfrm>
          <a:prstGeom prst="rect">
            <a:avLst/>
          </a:prstGeom>
        </p:spPr>
      </p:pic>
    </p:spTree>
    <p:extLst>
      <p:ext uri="{BB962C8B-B14F-4D97-AF65-F5344CB8AC3E}">
        <p14:creationId xmlns:p14="http://schemas.microsoft.com/office/powerpoint/2010/main" val="3216736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B6578B-2FD5-AB51-A580-B3B80F4EF767}"/>
              </a:ext>
            </a:extLst>
          </p:cNvPr>
          <p:cNvSpPr>
            <a:spLocks noGrp="1"/>
          </p:cNvSpPr>
          <p:nvPr>
            <p:ph type="title"/>
          </p:nvPr>
        </p:nvSpPr>
        <p:spPr>
          <a:xfrm>
            <a:off x="0" y="608800"/>
            <a:ext cx="9144000" cy="400241"/>
          </a:xfrm>
        </p:spPr>
        <p:txBody>
          <a:bodyPr/>
          <a:lstStyle/>
          <a:p>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TG15.6ma Interim Session Schedule for </a:t>
            </a:r>
            <a:r>
              <a:rPr kumimoji="1" lang="en-US" altLang="ja-JP" sz="2400" b="1" i="0" u="none" strike="noStrike" kern="0" cap="none" spc="0" normalizeH="0" baseline="0" noProof="0" dirty="0" err="1">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for</a:t>
            </a:r>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 12-17th, March 2023</a:t>
            </a:r>
            <a:endParaRPr kumimoji="1" lang="ja-JP" altLang="en-US" dirty="0"/>
          </a:p>
        </p:txBody>
      </p:sp>
      <p:sp>
        <p:nvSpPr>
          <p:cNvPr id="3" name="スライド番号プレースホルダー 2">
            <a:extLst>
              <a:ext uri="{FF2B5EF4-FFF2-40B4-BE49-F238E27FC236}">
                <a16:creationId xmlns:a16="http://schemas.microsoft.com/office/drawing/2014/main" id="{5FCAAF26-1F76-111E-D302-89F2C74B5A52}"/>
              </a:ext>
            </a:extLst>
          </p:cNvPr>
          <p:cNvSpPr>
            <a:spLocks noGrp="1"/>
          </p:cNvSpPr>
          <p:nvPr>
            <p:ph type="sldNum" sz="quarter" idx="12"/>
          </p:nvPr>
        </p:nvSpPr>
        <p:spPr/>
        <p:txBody>
          <a:bodyPr/>
          <a:lstStyle/>
          <a:p>
            <a:r>
              <a:rPr lang="en-US" altLang="ja-JP"/>
              <a:t>Slide </a:t>
            </a:r>
            <a:fld id="{F80C6039-A5FA-4F5B-9853-58798A63706D}" type="slidenum">
              <a:rPr lang="en-US" altLang="ja-JP" smtClean="0"/>
              <a:pPr/>
              <a:t>4</a:t>
            </a:fld>
            <a:endParaRPr lang="en-US" altLang="ja-JP" dirty="0"/>
          </a:p>
        </p:txBody>
      </p:sp>
      <p:sp>
        <p:nvSpPr>
          <p:cNvPr id="4" name="日付プレースホルダー 3">
            <a:extLst>
              <a:ext uri="{FF2B5EF4-FFF2-40B4-BE49-F238E27FC236}">
                <a16:creationId xmlns:a16="http://schemas.microsoft.com/office/drawing/2014/main" id="{25183254-2429-B5A1-AA6C-6607B95F28CE}"/>
              </a:ext>
            </a:extLst>
          </p:cNvPr>
          <p:cNvSpPr>
            <a:spLocks noGrp="1"/>
          </p:cNvSpPr>
          <p:nvPr>
            <p:ph type="dt" sz="half" idx="2"/>
          </p:nvPr>
        </p:nvSpPr>
        <p:spPr/>
        <p:txBody>
          <a:bodyPr/>
          <a:lstStyle/>
          <a:p>
            <a:r>
              <a:rPr lang="en-US" altLang="ja-JP"/>
              <a:t>May 2023</a:t>
            </a:r>
            <a:endParaRPr lang="en-US" altLang="ja-JP" dirty="0"/>
          </a:p>
        </p:txBody>
      </p:sp>
      <p:graphicFrame>
        <p:nvGraphicFramePr>
          <p:cNvPr id="11" name="表 10">
            <a:extLst>
              <a:ext uri="{FF2B5EF4-FFF2-40B4-BE49-F238E27FC236}">
                <a16:creationId xmlns:a16="http://schemas.microsoft.com/office/drawing/2014/main" id="{664C1543-B3EC-00F0-E5A6-2BEC4733DE10}"/>
              </a:ext>
            </a:extLst>
          </p:cNvPr>
          <p:cNvGraphicFramePr>
            <a:graphicFrameLocks noGrp="1"/>
          </p:cNvGraphicFramePr>
          <p:nvPr>
            <p:extLst>
              <p:ext uri="{D42A27DB-BD31-4B8C-83A1-F6EECF244321}">
                <p14:modId xmlns:p14="http://schemas.microsoft.com/office/powerpoint/2010/main" val="4160729980"/>
              </p:ext>
            </p:extLst>
          </p:nvPr>
        </p:nvGraphicFramePr>
        <p:xfrm>
          <a:off x="161365" y="1882397"/>
          <a:ext cx="5578609" cy="1196027"/>
        </p:xfrm>
        <a:graphic>
          <a:graphicData uri="http://schemas.openxmlformats.org/drawingml/2006/table">
            <a:tbl>
              <a:tblPr/>
              <a:tblGrid>
                <a:gridCol w="1336996">
                  <a:extLst>
                    <a:ext uri="{9D8B030D-6E8A-4147-A177-3AD203B41FA5}">
                      <a16:colId xmlns:a16="http://schemas.microsoft.com/office/drawing/2014/main" val="664803055"/>
                    </a:ext>
                  </a:extLst>
                </a:gridCol>
                <a:gridCol w="1336996">
                  <a:extLst>
                    <a:ext uri="{9D8B030D-6E8A-4147-A177-3AD203B41FA5}">
                      <a16:colId xmlns:a16="http://schemas.microsoft.com/office/drawing/2014/main" val="1660061320"/>
                    </a:ext>
                  </a:extLst>
                </a:gridCol>
                <a:gridCol w="1336996">
                  <a:extLst>
                    <a:ext uri="{9D8B030D-6E8A-4147-A177-3AD203B41FA5}">
                      <a16:colId xmlns:a16="http://schemas.microsoft.com/office/drawing/2014/main" val="2414839965"/>
                    </a:ext>
                  </a:extLst>
                </a:gridCol>
                <a:gridCol w="352169">
                  <a:extLst>
                    <a:ext uri="{9D8B030D-6E8A-4147-A177-3AD203B41FA5}">
                      <a16:colId xmlns:a16="http://schemas.microsoft.com/office/drawing/2014/main" val="3003077734"/>
                    </a:ext>
                  </a:extLst>
                </a:gridCol>
                <a:gridCol w="1215452">
                  <a:extLst>
                    <a:ext uri="{9D8B030D-6E8A-4147-A177-3AD203B41FA5}">
                      <a16:colId xmlns:a16="http://schemas.microsoft.com/office/drawing/2014/main" val="2507252215"/>
                    </a:ext>
                  </a:extLst>
                </a:gridCol>
              </a:tblGrid>
              <a:tr h="147395">
                <a:tc gridSpan="4">
                  <a:txBody>
                    <a:bodyPr/>
                    <a:lstStyle/>
                    <a:p>
                      <a:pPr algn="l" fontAlgn="b"/>
                      <a:r>
                        <a:rPr lang="en-US" sz="1050" b="1" i="0" u="none" strike="noStrike">
                          <a:effectLst/>
                          <a:latin typeface="Arial" panose="020B0604020202020204" pitchFamily="34" charset="0"/>
                        </a:rPr>
                        <a:t>  TG 15.6ma</a:t>
                      </a:r>
                      <a:r>
                        <a:rPr lang="en-US" sz="1050" b="1" i="0" u="none" strike="noStrike">
                          <a:effectLst/>
                          <a:latin typeface="ＭＳ ゴシック" panose="020B0609070205080204" pitchFamily="49" charset="-128"/>
                          <a:ea typeface="ＭＳ ゴシック" panose="020B0609070205080204" pitchFamily="49" charset="-128"/>
                        </a:rPr>
                        <a:t>　</a:t>
                      </a:r>
                      <a:r>
                        <a:rPr lang="en-US" sz="1050" b="1" i="0" u="none" strike="noStrike">
                          <a:effectLst/>
                          <a:latin typeface="Arial" panose="020B0604020202020204" pitchFamily="34" charset="0"/>
                        </a:rPr>
                        <a:t>  Session1,    MON  PM2  (</a:t>
                      </a:r>
                      <a:r>
                        <a:rPr lang="en-US" sz="1050" b="1" i="0" u="none" strike="noStrike">
                          <a:solidFill>
                            <a:srgbClr val="FF33CC"/>
                          </a:solidFill>
                          <a:effectLst/>
                          <a:latin typeface="Arial" panose="020B0604020202020204" pitchFamily="34" charset="0"/>
                        </a:rPr>
                        <a:t>Virtual Room #3</a:t>
                      </a:r>
                      <a:r>
                        <a:rPr lang="en-US" sz="1050" b="1" i="0" u="none" strike="noStrike">
                          <a:effectLst/>
                          <a:latin typeface="Arial" panose="020B0604020202020204" pitchFamily="34" charset="0"/>
                        </a:rPr>
                        <a:t>)</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247762749"/>
                  </a:ext>
                </a:extLst>
              </a:tr>
              <a:tr h="147395">
                <a:tc gridSpan="4">
                  <a:txBody>
                    <a:bodyPr/>
                    <a:lstStyle/>
                    <a:p>
                      <a:pPr algn="l" fontAlgn="b"/>
                      <a:r>
                        <a:rPr lang="en-US" sz="1050" b="1" i="0" u="none" strike="noStrike" dirty="0">
                          <a:effectLst/>
                          <a:latin typeface="Arial" panose="020B0604020202020204" pitchFamily="34" charset="0"/>
                        </a:rPr>
                        <a:t>       4:00 PM - 6:00PM May 15(MON) Local Orlando Time(EST)</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810179944"/>
                  </a:ext>
                </a:extLst>
              </a:tr>
              <a:tr h="147395">
                <a:tc gridSpan="5">
                  <a:txBody>
                    <a:bodyPr/>
                    <a:lstStyle/>
                    <a:p>
                      <a:pPr algn="l" fontAlgn="b"/>
                      <a:r>
                        <a:rPr lang="en-US" sz="1050" b="1" i="0" u="none" strike="noStrike" dirty="0">
                          <a:solidFill>
                            <a:srgbClr val="FF0000"/>
                          </a:solidFill>
                          <a:effectLst/>
                          <a:latin typeface="Arial" panose="020B0604020202020204" pitchFamily="34" charset="0"/>
                        </a:rPr>
                        <a:t>       5:00AM -7:00AM May 16(TUE)  (UTC-4:00) Japan &amp; Korea Time, </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89619608"/>
                  </a:ext>
                </a:extLst>
              </a:tr>
              <a:tr h="190187">
                <a:tc gridSpan="5">
                  <a:txBody>
                    <a:bodyPr/>
                    <a:lstStyle/>
                    <a:p>
                      <a:pPr algn="l" fontAlgn="b"/>
                      <a:r>
                        <a:rPr lang="en-US" sz="1000" b="0" i="0" u="sng" strike="noStrike" dirty="0">
                          <a:solidFill>
                            <a:srgbClr val="0000FF"/>
                          </a:solidFill>
                          <a:effectLst/>
                          <a:latin typeface="Arial" panose="020B0604020202020204" pitchFamily="34" charset="0"/>
                          <a:hlinkClick r:id="rId2"/>
                        </a:rPr>
                        <a:t>https://ieeesa.webex.com/ieeesa/j.php?MTID=m1c06d5f6d9f21fa63d0eb956d5e56ef1</a:t>
                      </a:r>
                      <a:endParaRPr lang="en-US" sz="1000" b="0" i="0" u="sng" strike="noStrike" dirty="0">
                        <a:solidFill>
                          <a:srgbClr val="0000FF"/>
                        </a:solidFill>
                        <a:effectLst/>
                        <a:latin typeface="Arial" panose="020B0604020202020204" pitchFamily="34" charset="0"/>
                      </a:endParaRPr>
                    </a:p>
                  </a:txBody>
                  <a:tcPr marL="0" marR="0" marT="0" marB="0" anchor="b">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extLst>
                  <a:ext uri="{0D108BD9-81ED-4DB2-BD59-A6C34878D82A}">
                    <a16:rowId xmlns:a16="http://schemas.microsoft.com/office/drawing/2014/main" val="1126876088"/>
                  </a:ext>
                </a:extLst>
              </a:tr>
              <a:tr h="171168">
                <a:tc gridSpan="4">
                  <a:txBody>
                    <a:bodyPr/>
                    <a:lstStyle/>
                    <a:p>
                      <a:pPr algn="l" fontAlgn="b"/>
                      <a:r>
                        <a:rPr lang="en-US" sz="1200" b="1" i="0" u="none" strike="noStrike">
                          <a:effectLst/>
                          <a:latin typeface="Arial" panose="020B0604020202020204" pitchFamily="34" charset="0"/>
                        </a:rPr>
                        <a:t>Meeting number: 2344 609 2230</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200" b="1" i="0" u="none" strike="noStrike">
                        <a:effectLst/>
                        <a:latin typeface="Arial" panose="020B0604020202020204" pitchFamily="34" charset="0"/>
                      </a:endParaRPr>
                    </a:p>
                  </a:txBody>
                  <a:tcPr marL="0" marR="0" marT="0" marB="0" anchor="b">
                    <a:lnL>
                      <a:noFill/>
                    </a:lnL>
                  </a:tcPr>
                </a:tc>
                <a:extLst>
                  <a:ext uri="{0D108BD9-81ED-4DB2-BD59-A6C34878D82A}">
                    <a16:rowId xmlns:a16="http://schemas.microsoft.com/office/drawing/2014/main" val="3851451851"/>
                  </a:ext>
                </a:extLst>
              </a:tr>
              <a:tr h="167340">
                <a:tc gridSpan="4">
                  <a:txBody>
                    <a:bodyPr/>
                    <a:lstStyle/>
                    <a:p>
                      <a:pPr algn="l" fontAlgn="b"/>
                      <a:r>
                        <a:rPr lang="en-US" sz="1200" b="1" i="0" u="none" strike="noStrike" dirty="0">
                          <a:effectLst/>
                          <a:latin typeface="Arial" panose="020B0604020202020204" pitchFamily="34" charset="0"/>
                        </a:rPr>
                        <a:t>Password:</a:t>
                      </a:r>
                      <a:r>
                        <a:rPr lang="en-US" sz="1200" b="1" i="0" u="none" strike="noStrike" dirty="0">
                          <a:solidFill>
                            <a:srgbClr val="FF33CC"/>
                          </a:solidFill>
                          <a:effectLst/>
                          <a:latin typeface="Arial" panose="020B0604020202020204" pitchFamily="34" charset="0"/>
                        </a:rPr>
                        <a:t> 80215maymtgrm3</a:t>
                      </a:r>
                      <a:endParaRPr lang="en-US" sz="1200" b="1" i="0" u="none" strike="noStrike" dirty="0">
                        <a:effectLst/>
                        <a:latin typeface="Arial" panose="020B0604020202020204" pitchFamily="34" charset="0"/>
                      </a:endParaRPr>
                    </a:p>
                  </a:txBody>
                  <a:tcPr marL="0" marR="0" marT="0" marB="0" anchor="b">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a:txBody>
                    <a:bodyPr/>
                    <a:lstStyle/>
                    <a:p>
                      <a:pPr algn="l" fontAlgn="b"/>
                      <a:endParaRPr lang="ja-JP" altLang="en-US" sz="1200" b="1" i="0" u="none" strike="noStrike" dirty="0">
                        <a:effectLst/>
                        <a:latin typeface="Arial" panose="020B0604020202020204" pitchFamily="34" charset="0"/>
                      </a:endParaRPr>
                    </a:p>
                  </a:txBody>
                  <a:tcPr marL="0" marR="0" marT="0" marB="0" anchor="b">
                    <a:lnL>
                      <a:noFill/>
                    </a:lnL>
                    <a:lnR>
                      <a:noFill/>
                    </a:lnR>
                    <a:lnB>
                      <a:noFill/>
                    </a:lnB>
                  </a:tcPr>
                </a:tc>
                <a:extLst>
                  <a:ext uri="{0D108BD9-81ED-4DB2-BD59-A6C34878D82A}">
                    <a16:rowId xmlns:a16="http://schemas.microsoft.com/office/drawing/2014/main" val="2178394739"/>
                  </a:ext>
                </a:extLst>
              </a:tr>
              <a:tr h="147395">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5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5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dirty="0">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986402498"/>
                  </a:ext>
                </a:extLst>
              </a:tr>
            </a:tbl>
          </a:graphicData>
        </a:graphic>
      </p:graphicFrame>
      <p:graphicFrame>
        <p:nvGraphicFramePr>
          <p:cNvPr id="12" name="表 11">
            <a:extLst>
              <a:ext uri="{FF2B5EF4-FFF2-40B4-BE49-F238E27FC236}">
                <a16:creationId xmlns:a16="http://schemas.microsoft.com/office/drawing/2014/main" id="{0672EF6B-2E93-6841-A082-F5442C4AA09E}"/>
              </a:ext>
            </a:extLst>
          </p:cNvPr>
          <p:cNvGraphicFramePr>
            <a:graphicFrameLocks noGrp="1"/>
          </p:cNvGraphicFramePr>
          <p:nvPr>
            <p:extLst>
              <p:ext uri="{D42A27DB-BD31-4B8C-83A1-F6EECF244321}">
                <p14:modId xmlns:p14="http://schemas.microsoft.com/office/powerpoint/2010/main" val="645346136"/>
              </p:ext>
            </p:extLst>
          </p:nvPr>
        </p:nvGraphicFramePr>
        <p:xfrm>
          <a:off x="265383" y="2888537"/>
          <a:ext cx="12514730" cy="1485900"/>
        </p:xfrm>
        <a:graphic>
          <a:graphicData uri="http://schemas.openxmlformats.org/drawingml/2006/table">
            <a:tbl>
              <a:tblPr/>
              <a:tblGrid>
                <a:gridCol w="1248480">
                  <a:extLst>
                    <a:ext uri="{9D8B030D-6E8A-4147-A177-3AD203B41FA5}">
                      <a16:colId xmlns:a16="http://schemas.microsoft.com/office/drawing/2014/main" val="714408075"/>
                    </a:ext>
                  </a:extLst>
                </a:gridCol>
                <a:gridCol w="5119548">
                  <a:extLst>
                    <a:ext uri="{9D8B030D-6E8A-4147-A177-3AD203B41FA5}">
                      <a16:colId xmlns:a16="http://schemas.microsoft.com/office/drawing/2014/main" val="63862821"/>
                    </a:ext>
                  </a:extLst>
                </a:gridCol>
                <a:gridCol w="5119548">
                  <a:extLst>
                    <a:ext uri="{9D8B030D-6E8A-4147-A177-3AD203B41FA5}">
                      <a16:colId xmlns:a16="http://schemas.microsoft.com/office/drawing/2014/main" val="977163739"/>
                    </a:ext>
                  </a:extLst>
                </a:gridCol>
                <a:gridCol w="45469">
                  <a:extLst>
                    <a:ext uri="{9D8B030D-6E8A-4147-A177-3AD203B41FA5}">
                      <a16:colId xmlns:a16="http://schemas.microsoft.com/office/drawing/2014/main" val="1258555996"/>
                    </a:ext>
                  </a:extLst>
                </a:gridCol>
                <a:gridCol w="45469">
                  <a:extLst>
                    <a:ext uri="{9D8B030D-6E8A-4147-A177-3AD203B41FA5}">
                      <a16:colId xmlns:a16="http://schemas.microsoft.com/office/drawing/2014/main" val="1954337600"/>
                    </a:ext>
                  </a:extLst>
                </a:gridCol>
                <a:gridCol w="936216">
                  <a:extLst>
                    <a:ext uri="{9D8B030D-6E8A-4147-A177-3AD203B41FA5}">
                      <a16:colId xmlns:a16="http://schemas.microsoft.com/office/drawing/2014/main" val="393055746"/>
                    </a:ext>
                  </a:extLst>
                </a:gridCol>
              </a:tblGrid>
              <a:tr h="46532">
                <a:tc gridSpan="4">
                  <a:txBody>
                    <a:bodyPr/>
                    <a:lstStyle/>
                    <a:p>
                      <a:pPr algn="l" fontAlgn="b"/>
                      <a:r>
                        <a:rPr lang="en-US" sz="1100" b="1" i="0" u="none" strike="noStrike" dirty="0">
                          <a:effectLst/>
                          <a:latin typeface="Arial" panose="020B0604020202020204" pitchFamily="34" charset="0"/>
                        </a:rPr>
                        <a:t>  TG 15.6ma</a:t>
                      </a:r>
                      <a:r>
                        <a:rPr lang="en-US" sz="1100" b="1" i="0" u="none" strike="noStrike" dirty="0">
                          <a:effectLst/>
                          <a:latin typeface="ＭＳ ゴシック" panose="020B0609070205080204" pitchFamily="49" charset="-128"/>
                          <a:ea typeface="ＭＳ ゴシック" panose="020B0609070205080204" pitchFamily="49" charset="-128"/>
                        </a:rPr>
                        <a:t>　</a:t>
                      </a:r>
                      <a:r>
                        <a:rPr lang="en-US" sz="1100" b="1" i="0" u="none" strike="noStrike" dirty="0">
                          <a:effectLst/>
                          <a:latin typeface="Arial" panose="020B0604020202020204" pitchFamily="34" charset="0"/>
                        </a:rPr>
                        <a:t>  Session2,  Tue  AM1  </a:t>
                      </a:r>
                      <a:r>
                        <a:rPr lang="en-US" sz="1100" b="1" i="0" u="none" strike="noStrike" dirty="0">
                          <a:solidFill>
                            <a:srgbClr val="FF33CC"/>
                          </a:solidFill>
                          <a:effectLst/>
                          <a:latin typeface="Arial" panose="020B0604020202020204" pitchFamily="34" charset="0"/>
                        </a:rPr>
                        <a:t>(Virtual Room #2</a:t>
                      </a:r>
                      <a:r>
                        <a:rPr lang="en-US" sz="1100" b="1" i="0" u="none" strike="noStrike" dirty="0">
                          <a:effectLst/>
                          <a:latin typeface="Arial" panose="020B0604020202020204" pitchFamily="34" charset="0"/>
                        </a:rPr>
                        <a:t>)</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l" fontAlgn="b"/>
                      <a:endParaRPr lang="en-US" sz="1100" b="1" i="0" u="none" strike="noStrike">
                        <a:effectLst/>
                        <a:latin typeface="Arial" panose="020B0604020202020204" pitchFamily="34" charset="0"/>
                      </a:endParaRPr>
                    </a:p>
                  </a:txBody>
                  <a:tcPr marL="0" marR="0" marT="0" marB="0" anchor="b">
                    <a:lnL>
                      <a:noFill/>
                    </a:lnL>
                    <a:lnR>
                      <a:noFill/>
                    </a:lnR>
                    <a:lnT>
                      <a:noFill/>
                    </a:lnT>
                    <a:lnB>
                      <a:noFill/>
                    </a:lnB>
                  </a:tcPr>
                </a:tc>
                <a:tc hMerge="1">
                  <a:txBody>
                    <a:bodyPr/>
                    <a:lstStyle/>
                    <a:p>
                      <a:pPr algn="l" fontAlgn="b"/>
                      <a:endParaRPr lang="ja-JP" altLang="en-US" sz="110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835136906"/>
                  </a:ext>
                </a:extLst>
              </a:tr>
              <a:tr h="253289">
                <a:tc>
                  <a:txBody>
                    <a:bodyPr/>
                    <a:lstStyle/>
                    <a:p>
                      <a:pPr algn="l" fontAlgn="b"/>
                      <a:r>
                        <a:rPr lang="en-US" sz="1050" b="1" i="0" u="none" strike="noStrike" dirty="0">
                          <a:effectLst/>
                          <a:latin typeface="Arial" panose="020B0604020202020204" pitchFamily="34" charset="0"/>
                        </a:rPr>
                        <a:t>       8:00-10:00 May 16(TUE) Local Time(EST)</a:t>
                      </a:r>
                    </a:p>
                  </a:txBody>
                  <a:tcPr marL="0" marR="0" marT="0" marB="0" anchor="b">
                    <a:lnL>
                      <a:noFill/>
                    </a:lnL>
                    <a:lnR>
                      <a:noFill/>
                    </a:lnR>
                    <a:lnT>
                      <a:noFill/>
                    </a:lnT>
                    <a:lnB>
                      <a:noFill/>
                    </a:lnB>
                  </a:tcPr>
                </a:tc>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gridSpan="2">
                  <a:txBody>
                    <a:bodyPr/>
                    <a:lstStyle/>
                    <a:p>
                      <a:pPr algn="l" fontAlgn="b"/>
                      <a:endParaRPr lang="ja-JP" altLang="en-US" sz="1050" b="1" i="0" u="none" strike="noStrike" dirty="0">
                        <a:effectLst/>
                        <a:latin typeface="Arial" panose="020B0604020202020204" pitchFamily="34" charset="0"/>
                      </a:endParaRPr>
                    </a:p>
                  </a:txBody>
                  <a:tcPr marL="0" marR="0" marT="0" marB="0" anchor="b">
                    <a:lnL>
                      <a:noFill/>
                    </a:lnL>
                    <a:lnR>
                      <a:noFill/>
                    </a:lnR>
                    <a:lnT>
                      <a:noFill/>
                    </a:lnT>
                    <a:lnB>
                      <a:noFill/>
                    </a:lnB>
                  </a:tcPr>
                </a:tc>
                <a:tc hMerge="1">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860498264"/>
                  </a:ext>
                </a:extLst>
              </a:tr>
              <a:tr h="127258">
                <a:tc gridSpan="4">
                  <a:txBody>
                    <a:bodyPr/>
                    <a:lstStyle/>
                    <a:p>
                      <a:pPr algn="l" fontAlgn="b"/>
                      <a:r>
                        <a:rPr lang="en-US" sz="1050" b="1" i="0" u="none" strike="noStrike" dirty="0">
                          <a:solidFill>
                            <a:srgbClr val="FF0000"/>
                          </a:solidFill>
                          <a:effectLst/>
                          <a:latin typeface="Arial" panose="020B0604020202020204" pitchFamily="34" charset="0"/>
                        </a:rPr>
                        <a:t>       21:00 - 23:00 May 16(TUE) (UTC-4:00) Japan &amp; Korea Time, </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l" fontAlgn="b"/>
                      <a:endParaRPr lang="en-US" sz="1050" b="1" i="0" u="none" strike="noStrike" dirty="0">
                        <a:solidFill>
                          <a:srgbClr val="FF0000"/>
                        </a:solidFill>
                        <a:effectLst/>
                        <a:latin typeface="Arial" panose="020B0604020202020204" pitchFamily="34" charset="0"/>
                      </a:endParaRPr>
                    </a:p>
                  </a:txBody>
                  <a:tcPr marL="0" marR="0" marT="0" marB="0" anchor="b">
                    <a:lnL>
                      <a:noFill/>
                    </a:lnL>
                    <a:lnR>
                      <a:noFill/>
                    </a:lnR>
                    <a:lnT>
                      <a:noFill/>
                    </a:lnT>
                    <a:lnB>
                      <a:noFill/>
                    </a:lnB>
                  </a:tcPr>
                </a:tc>
                <a:tc hMerge="1">
                  <a:txBody>
                    <a:bodyPr/>
                    <a:lstStyle/>
                    <a:p>
                      <a:pPr algn="l" fontAlgn="b"/>
                      <a:endParaRPr lang="ja-JP" altLang="en-US" sz="1050" b="1" i="0" u="none" strike="noStrike">
                        <a:solidFill>
                          <a:srgbClr val="FF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305154429"/>
                  </a:ext>
                </a:extLst>
              </a:tr>
              <a:tr h="145444">
                <a:tc gridSpan="6">
                  <a:txBody>
                    <a:bodyPr/>
                    <a:lstStyle/>
                    <a:p>
                      <a:pPr algn="l" fontAlgn="b"/>
                      <a:r>
                        <a:rPr lang="en-US" sz="1000" b="0" i="0" u="sng" strike="noStrike" dirty="0">
                          <a:solidFill>
                            <a:srgbClr val="0000FF"/>
                          </a:solidFill>
                          <a:effectLst/>
                          <a:latin typeface="Arial" panose="020B0604020202020204" pitchFamily="34" charset="0"/>
                          <a:hlinkClick r:id="rId3"/>
                        </a:rPr>
                        <a:t>https://ieeesa.webex.com/ieeesa/j.php?MTID=m8c05d91c8e6f6b996eb46fc2d74a568b</a:t>
                      </a:r>
                      <a:endParaRPr lang="en-US" sz="1000" b="0" i="0" u="sng" strike="noStrike" dirty="0">
                        <a:solidFill>
                          <a:srgbClr val="0000FF"/>
                        </a:solidFill>
                        <a:effectLst/>
                        <a:latin typeface="Arial" panose="020B0604020202020204" pitchFamily="34" charset="0"/>
                      </a:endParaRPr>
                    </a:p>
                  </a:txBody>
                  <a:tcPr marL="0" marR="0" marT="0" marB="0" anchor="b">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lnL>
                      <a:noFill/>
                    </a:lnL>
                    <a:lnR>
                      <a:noFill/>
                    </a:lnR>
                    <a:lnT>
                      <a:noFill/>
                    </a:lnT>
                    <a:lnB>
                      <a:noFill/>
                    </a:lnB>
                  </a:tcPr>
                </a:tc>
                <a:extLst>
                  <a:ext uri="{0D108BD9-81ED-4DB2-BD59-A6C34878D82A}">
                    <a16:rowId xmlns:a16="http://schemas.microsoft.com/office/drawing/2014/main" val="2450299323"/>
                  </a:ext>
                </a:extLst>
              </a:tr>
              <a:tr h="158692">
                <a:tc gridSpan="5">
                  <a:txBody>
                    <a:bodyPr/>
                    <a:lstStyle/>
                    <a:p>
                      <a:pPr algn="l" fontAlgn="b"/>
                      <a:r>
                        <a:rPr lang="en-US" sz="1200" b="1" i="0" u="none" strike="noStrike">
                          <a:effectLst/>
                          <a:latin typeface="Arial" panose="020B0604020202020204" pitchFamily="34" charset="0"/>
                        </a:rPr>
                        <a:t>Meeting number: 2343 925 1009</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en-US" sz="12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200" b="1" i="0" u="none" strike="noStrike">
                        <a:effectLst/>
                        <a:latin typeface="Arial" panose="020B0604020202020204" pitchFamily="34" charset="0"/>
                      </a:endParaRPr>
                    </a:p>
                  </a:txBody>
                  <a:tcPr marL="0" marR="0" marT="0" marB="0" anchor="b">
                    <a:lnL>
                      <a:noFill/>
                    </a:lnL>
                  </a:tcPr>
                </a:tc>
                <a:extLst>
                  <a:ext uri="{0D108BD9-81ED-4DB2-BD59-A6C34878D82A}">
                    <a16:rowId xmlns:a16="http://schemas.microsoft.com/office/drawing/2014/main" val="750962867"/>
                  </a:ext>
                </a:extLst>
              </a:tr>
              <a:tr h="158692">
                <a:tc gridSpan="5">
                  <a:txBody>
                    <a:bodyPr/>
                    <a:lstStyle/>
                    <a:p>
                      <a:pPr algn="l" fontAlgn="b"/>
                      <a:r>
                        <a:rPr lang="en-US" sz="1200" b="1" i="0" u="none" strike="noStrike" dirty="0">
                          <a:effectLst/>
                          <a:latin typeface="Arial" panose="020B0604020202020204" pitchFamily="34" charset="0"/>
                        </a:rPr>
                        <a:t>Password:</a:t>
                      </a:r>
                      <a:r>
                        <a:rPr lang="en-US" sz="1200" b="1" i="0" u="none" strike="noStrike" dirty="0">
                          <a:solidFill>
                            <a:srgbClr val="FF33CC"/>
                          </a:solidFill>
                          <a:effectLst/>
                          <a:latin typeface="Arial" panose="020B0604020202020204" pitchFamily="34" charset="0"/>
                        </a:rPr>
                        <a:t> 80215maymtgrm2</a:t>
                      </a:r>
                      <a:endParaRPr lang="en-US" sz="1200" b="1" i="0" u="none" strike="noStrike" dirty="0">
                        <a:effectLst/>
                        <a:latin typeface="Arial" panose="020B0604020202020204" pitchFamily="34" charset="0"/>
                      </a:endParaRPr>
                    </a:p>
                  </a:txBody>
                  <a:tcPr marL="0" marR="0" marT="0" marB="0" anchor="b">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pPr algn="l" fontAlgn="b"/>
                      <a:endParaRPr lang="en-US" sz="120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200" b="1" i="0" u="none" strike="noStrike" dirty="0">
                        <a:effectLst/>
                        <a:latin typeface="Arial" panose="020B0604020202020204" pitchFamily="34" charset="0"/>
                      </a:endParaRPr>
                    </a:p>
                  </a:txBody>
                  <a:tcPr marL="0" marR="0" marT="0" marB="0" anchor="b">
                    <a:lnL>
                      <a:noFill/>
                    </a:lnL>
                    <a:lnR>
                      <a:noFill/>
                    </a:lnR>
                    <a:lnB>
                      <a:noFill/>
                    </a:lnB>
                  </a:tcPr>
                </a:tc>
                <a:extLst>
                  <a:ext uri="{0D108BD9-81ED-4DB2-BD59-A6C34878D82A}">
                    <a16:rowId xmlns:a16="http://schemas.microsoft.com/office/drawing/2014/main" val="2415113504"/>
                  </a:ext>
                </a:extLst>
              </a:tr>
              <a:tr h="145444">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gridSpan="2">
                  <a:txBody>
                    <a:bodyPr/>
                    <a:lstStyle/>
                    <a:p>
                      <a:pPr algn="l" fontAlgn="b"/>
                      <a:endParaRPr lang="ja-JP" altLang="en-US" sz="1050" b="1" i="0" u="none" strike="noStrike" dirty="0">
                        <a:effectLst/>
                        <a:latin typeface="Arial" panose="020B0604020202020204" pitchFamily="34" charset="0"/>
                      </a:endParaRPr>
                    </a:p>
                  </a:txBody>
                  <a:tcPr marL="0" marR="0" marT="0" marB="0" anchor="b">
                    <a:lnL>
                      <a:noFill/>
                    </a:lnL>
                    <a:lnR>
                      <a:noFill/>
                    </a:lnR>
                    <a:lnT>
                      <a:noFill/>
                    </a:lnT>
                    <a:lnB>
                      <a:noFill/>
                    </a:lnB>
                  </a:tcPr>
                </a:tc>
                <a:tc hMerge="1">
                  <a:txBody>
                    <a:bodyPr/>
                    <a:lstStyle/>
                    <a:p>
                      <a:pPr algn="l" fontAlgn="b"/>
                      <a:endParaRPr lang="ja-JP" alt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dirty="0">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6371321"/>
                  </a:ext>
                </a:extLst>
              </a:tr>
            </a:tbl>
          </a:graphicData>
        </a:graphic>
      </p:graphicFrame>
      <p:sp>
        <p:nvSpPr>
          <p:cNvPr id="5" name="テキスト ボックス 4">
            <a:extLst>
              <a:ext uri="{FF2B5EF4-FFF2-40B4-BE49-F238E27FC236}">
                <a16:creationId xmlns:a16="http://schemas.microsoft.com/office/drawing/2014/main" id="{5127C64E-A6EF-16CE-DD2C-1D55CBC14978}"/>
              </a:ext>
            </a:extLst>
          </p:cNvPr>
          <p:cNvSpPr txBox="1"/>
          <p:nvPr/>
        </p:nvSpPr>
        <p:spPr>
          <a:xfrm>
            <a:off x="390476" y="881191"/>
            <a:ext cx="8592159"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May 15(MON)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Orlando time(EST),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5</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:00-7:00  May 16(TUE) in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May 16(TUE)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Orlando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2100-23:00 May16(TUE) in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8:30-10:00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May 17(WED)in Orlando</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time(EST),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5:3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0-7:00  May 18(THU) in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May 18(THU)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Orlando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2100-23:00 May19(FRI) in JST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graphicFrame>
        <p:nvGraphicFramePr>
          <p:cNvPr id="7" name="表 6">
            <a:extLst>
              <a:ext uri="{FF2B5EF4-FFF2-40B4-BE49-F238E27FC236}">
                <a16:creationId xmlns:a16="http://schemas.microsoft.com/office/drawing/2014/main" id="{970C155D-C9EC-F1B2-B5B5-265D4B6B16B5}"/>
              </a:ext>
            </a:extLst>
          </p:cNvPr>
          <p:cNvGraphicFramePr>
            <a:graphicFrameLocks noGrp="1"/>
          </p:cNvGraphicFramePr>
          <p:nvPr>
            <p:extLst>
              <p:ext uri="{D42A27DB-BD31-4B8C-83A1-F6EECF244321}">
                <p14:modId xmlns:p14="http://schemas.microsoft.com/office/powerpoint/2010/main" val="110162788"/>
              </p:ext>
            </p:extLst>
          </p:nvPr>
        </p:nvGraphicFramePr>
        <p:xfrm>
          <a:off x="265383" y="4194959"/>
          <a:ext cx="8429330" cy="1327143"/>
        </p:xfrm>
        <a:graphic>
          <a:graphicData uri="http://schemas.openxmlformats.org/drawingml/2006/table">
            <a:tbl>
              <a:tblPr/>
              <a:tblGrid>
                <a:gridCol w="1934460">
                  <a:extLst>
                    <a:ext uri="{9D8B030D-6E8A-4147-A177-3AD203B41FA5}">
                      <a16:colId xmlns:a16="http://schemas.microsoft.com/office/drawing/2014/main" val="714408075"/>
                    </a:ext>
                  </a:extLst>
                </a:gridCol>
                <a:gridCol w="2951734">
                  <a:extLst>
                    <a:ext uri="{9D8B030D-6E8A-4147-A177-3AD203B41FA5}">
                      <a16:colId xmlns:a16="http://schemas.microsoft.com/office/drawing/2014/main" val="63862821"/>
                    </a:ext>
                  </a:extLst>
                </a:gridCol>
                <a:gridCol w="2951734">
                  <a:extLst>
                    <a:ext uri="{9D8B030D-6E8A-4147-A177-3AD203B41FA5}">
                      <a16:colId xmlns:a16="http://schemas.microsoft.com/office/drawing/2014/main" val="977163739"/>
                    </a:ext>
                  </a:extLst>
                </a:gridCol>
                <a:gridCol w="25400">
                  <a:extLst>
                    <a:ext uri="{9D8B030D-6E8A-4147-A177-3AD203B41FA5}">
                      <a16:colId xmlns:a16="http://schemas.microsoft.com/office/drawing/2014/main" val="1258555996"/>
                    </a:ext>
                  </a:extLst>
                </a:gridCol>
                <a:gridCol w="540602">
                  <a:extLst>
                    <a:ext uri="{9D8B030D-6E8A-4147-A177-3AD203B41FA5}">
                      <a16:colId xmlns:a16="http://schemas.microsoft.com/office/drawing/2014/main" val="3487294025"/>
                    </a:ext>
                  </a:extLst>
                </a:gridCol>
                <a:gridCol w="25400">
                  <a:extLst>
                    <a:ext uri="{9D8B030D-6E8A-4147-A177-3AD203B41FA5}">
                      <a16:colId xmlns:a16="http://schemas.microsoft.com/office/drawing/2014/main" val="393055746"/>
                    </a:ext>
                  </a:extLst>
                </a:gridCol>
              </a:tblGrid>
              <a:tr h="168903">
                <a:tc gridSpan="4">
                  <a:txBody>
                    <a:bodyPr/>
                    <a:lstStyle/>
                    <a:p>
                      <a:pPr algn="l" fontAlgn="b"/>
                      <a:r>
                        <a:rPr lang="en-US" sz="1100" b="1" i="0" u="none" strike="noStrike" dirty="0">
                          <a:effectLst/>
                          <a:latin typeface="Arial" panose="020B0604020202020204" pitchFamily="34" charset="0"/>
                        </a:rPr>
                        <a:t>  TG 15.6ma</a:t>
                      </a:r>
                      <a:r>
                        <a:rPr lang="en-US" sz="1100" b="1" i="0" u="none" strike="noStrike" dirty="0">
                          <a:effectLst/>
                          <a:latin typeface="ＭＳ ゴシック" panose="020B0609070205080204" pitchFamily="49" charset="-128"/>
                          <a:ea typeface="ＭＳ ゴシック" panose="020B0609070205080204" pitchFamily="49" charset="-128"/>
                        </a:rPr>
                        <a:t>　</a:t>
                      </a:r>
                      <a:r>
                        <a:rPr lang="en-US" sz="1100" b="1" i="0" u="none" strike="noStrike" dirty="0">
                          <a:effectLst/>
                          <a:latin typeface="Arial" panose="020B0604020202020204" pitchFamily="34" charset="0"/>
                        </a:rPr>
                        <a:t>  Session3,  Tue  AM1  </a:t>
                      </a:r>
                      <a:r>
                        <a:rPr lang="en-US" sz="1100" b="1" i="0" u="none" strike="noStrike" dirty="0">
                          <a:solidFill>
                            <a:srgbClr val="FF33CC"/>
                          </a:solidFill>
                          <a:effectLst/>
                          <a:latin typeface="Arial" panose="020B0604020202020204" pitchFamily="34" charset="0"/>
                        </a:rPr>
                        <a:t>(Virtual Room #2</a:t>
                      </a:r>
                      <a:r>
                        <a:rPr lang="en-US" sz="1100" b="1" i="0" u="none" strike="noStrike" dirty="0">
                          <a:effectLst/>
                          <a:latin typeface="Arial" panose="020B0604020202020204" pitchFamily="34" charset="0"/>
                        </a:rPr>
                        <a:t>)</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l" fontAlgn="b"/>
                      <a:endParaRPr lang="en-US" sz="1100" b="1" i="0" u="none" strike="noStrike" dirty="0">
                        <a:effectLst/>
                        <a:latin typeface="Arial" panose="020B0604020202020204" pitchFamily="34" charset="0"/>
                      </a:endParaRPr>
                    </a:p>
                  </a:txBody>
                  <a:tcPr marL="0" marR="0" marT="0" marB="0" anchor="b">
                    <a:lnL>
                      <a:noFill/>
                    </a:lnL>
                    <a:lnR>
                      <a:noFill/>
                    </a:lnR>
                    <a:lnT>
                      <a:noFill/>
                    </a:lnT>
                    <a:lnB>
                      <a:noFill/>
                    </a:lnB>
                  </a:tcPr>
                </a:tc>
                <a:tc hMerge="1">
                  <a:txBody>
                    <a:bodyPr/>
                    <a:lstStyle/>
                    <a:p>
                      <a:pPr algn="l" fontAlgn="b"/>
                      <a:endParaRPr lang="ja-JP" altLang="en-US" sz="110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835136906"/>
                  </a:ext>
                </a:extLst>
              </a:tr>
              <a:tr h="277710">
                <a:tc>
                  <a:txBody>
                    <a:bodyPr/>
                    <a:lstStyle/>
                    <a:p>
                      <a:pPr algn="l" fontAlgn="b"/>
                      <a:r>
                        <a:rPr lang="en-US" sz="1050" b="1" i="0" u="none" strike="noStrike" dirty="0">
                          <a:effectLst/>
                          <a:latin typeface="Arial" panose="020B0604020202020204" pitchFamily="34" charset="0"/>
                        </a:rPr>
                        <a:t>       8:30-10:00 May 17(WED)   Local Time(EST)</a:t>
                      </a:r>
                    </a:p>
                  </a:txBody>
                  <a:tcPr marL="0" marR="0" marT="0" marB="0" anchor="b">
                    <a:lnL>
                      <a:noFill/>
                    </a:lnL>
                    <a:lnR>
                      <a:noFill/>
                    </a:lnR>
                    <a:lnT>
                      <a:noFill/>
                    </a:lnT>
                    <a:lnB>
                      <a:noFill/>
                    </a:lnB>
                  </a:tcPr>
                </a:tc>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gridSpan="2">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hMerge="1">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860498264"/>
                  </a:ext>
                </a:extLst>
              </a:tr>
              <a:tr h="145444">
                <a:tc gridSpan="4">
                  <a:txBody>
                    <a:bodyPr/>
                    <a:lstStyle/>
                    <a:p>
                      <a:pPr algn="l" fontAlgn="b"/>
                      <a:r>
                        <a:rPr lang="en-US" sz="1050" b="1" i="0" u="none" strike="noStrike" dirty="0">
                          <a:solidFill>
                            <a:srgbClr val="FF0000"/>
                          </a:solidFill>
                          <a:effectLst/>
                          <a:latin typeface="Arial" panose="020B0604020202020204" pitchFamily="34" charset="0"/>
                        </a:rPr>
                        <a:t>       21:00 - 23:00 May 17(WED) (UTC-4:00) Japan &amp; Korea Time, </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l" fontAlgn="b"/>
                      <a:endParaRPr lang="en-US" sz="1050" b="1" i="0" u="none" strike="noStrike" dirty="0">
                        <a:solidFill>
                          <a:srgbClr val="FF0000"/>
                        </a:solidFill>
                        <a:effectLst/>
                        <a:latin typeface="Arial" panose="020B0604020202020204" pitchFamily="34" charset="0"/>
                      </a:endParaRPr>
                    </a:p>
                  </a:txBody>
                  <a:tcPr marL="0" marR="0" marT="0" marB="0" anchor="b">
                    <a:lnL>
                      <a:noFill/>
                    </a:lnL>
                    <a:lnR>
                      <a:noFill/>
                    </a:lnR>
                    <a:lnT>
                      <a:noFill/>
                    </a:lnT>
                    <a:lnB>
                      <a:noFill/>
                    </a:lnB>
                  </a:tcPr>
                </a:tc>
                <a:tc hMerge="1">
                  <a:txBody>
                    <a:bodyPr/>
                    <a:lstStyle/>
                    <a:p>
                      <a:pPr algn="l" fontAlgn="b"/>
                      <a:endParaRPr lang="ja-JP" altLang="en-US" sz="1050" b="1" i="0" u="none" strike="noStrike">
                        <a:solidFill>
                          <a:srgbClr val="FF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305154429"/>
                  </a:ext>
                </a:extLst>
              </a:tr>
              <a:tr h="145444">
                <a:tc gridSpan="6">
                  <a:txBody>
                    <a:bodyPr/>
                    <a:lstStyle/>
                    <a:p>
                      <a:pPr algn="l" fontAlgn="b"/>
                      <a:r>
                        <a:rPr lang="en-US" sz="1000" b="0" i="0" u="sng" strike="noStrike" dirty="0">
                          <a:solidFill>
                            <a:srgbClr val="0000FF"/>
                          </a:solidFill>
                          <a:effectLst/>
                          <a:latin typeface="Arial" panose="020B0604020202020204" pitchFamily="34" charset="0"/>
                          <a:hlinkClick r:id="rId3"/>
                        </a:rPr>
                        <a:t>https://ieeesa.webex.com/ieeesa/j.php?MTID=m8c05d91c8e6f6b996eb46fc2d74a568b</a:t>
                      </a:r>
                      <a:endParaRPr lang="en-US" sz="1000" b="0" i="0" u="sng" strike="noStrike" dirty="0">
                        <a:solidFill>
                          <a:srgbClr val="0000FF"/>
                        </a:solidFill>
                        <a:effectLst/>
                        <a:latin typeface="Arial" panose="020B0604020202020204" pitchFamily="34" charset="0"/>
                      </a:endParaRPr>
                    </a:p>
                  </a:txBody>
                  <a:tcPr marL="0" marR="0" marT="0" marB="0" anchor="b">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lnL>
                      <a:noFill/>
                    </a:lnL>
                    <a:lnR>
                      <a:noFill/>
                    </a:lnR>
                    <a:lnT>
                      <a:noFill/>
                    </a:lnT>
                    <a:lnB>
                      <a:noFill/>
                    </a:lnB>
                  </a:tcPr>
                </a:tc>
                <a:extLst>
                  <a:ext uri="{0D108BD9-81ED-4DB2-BD59-A6C34878D82A}">
                    <a16:rowId xmlns:a16="http://schemas.microsoft.com/office/drawing/2014/main" val="2450299323"/>
                  </a:ext>
                </a:extLst>
              </a:tr>
              <a:tr h="158692">
                <a:tc gridSpan="5">
                  <a:txBody>
                    <a:bodyPr/>
                    <a:lstStyle/>
                    <a:p>
                      <a:pPr algn="l" fontAlgn="b"/>
                      <a:r>
                        <a:rPr lang="en-US" sz="1200" b="1" i="0" u="none" strike="noStrike">
                          <a:effectLst/>
                          <a:latin typeface="Arial" panose="020B0604020202020204" pitchFamily="34" charset="0"/>
                        </a:rPr>
                        <a:t>Meeting number: 2343 925 1009</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en-US" sz="12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200" b="1" i="0" u="none" strike="noStrike">
                        <a:effectLst/>
                        <a:latin typeface="Arial" panose="020B0604020202020204" pitchFamily="34" charset="0"/>
                      </a:endParaRPr>
                    </a:p>
                  </a:txBody>
                  <a:tcPr marL="0" marR="0" marT="0" marB="0" anchor="b">
                    <a:lnL>
                      <a:noFill/>
                    </a:lnL>
                  </a:tcPr>
                </a:tc>
                <a:extLst>
                  <a:ext uri="{0D108BD9-81ED-4DB2-BD59-A6C34878D82A}">
                    <a16:rowId xmlns:a16="http://schemas.microsoft.com/office/drawing/2014/main" val="750962867"/>
                  </a:ext>
                </a:extLst>
              </a:tr>
              <a:tr h="158692">
                <a:tc gridSpan="5">
                  <a:txBody>
                    <a:bodyPr/>
                    <a:lstStyle/>
                    <a:p>
                      <a:pPr algn="l" fontAlgn="b"/>
                      <a:r>
                        <a:rPr lang="en-US" sz="1200" b="1" i="0" u="none" strike="noStrike">
                          <a:effectLst/>
                          <a:latin typeface="Arial" panose="020B0604020202020204" pitchFamily="34" charset="0"/>
                        </a:rPr>
                        <a:t>Password:</a:t>
                      </a:r>
                      <a:r>
                        <a:rPr lang="en-US" sz="1200" b="1" i="0" u="none" strike="noStrike">
                          <a:solidFill>
                            <a:srgbClr val="FF33CC"/>
                          </a:solidFill>
                          <a:effectLst/>
                          <a:latin typeface="Arial" panose="020B0604020202020204" pitchFamily="34" charset="0"/>
                        </a:rPr>
                        <a:t> 80215maymtgrm2</a:t>
                      </a:r>
                      <a:endParaRPr lang="en-US" sz="1200" b="1" i="0" u="none" strike="noStrike">
                        <a:effectLst/>
                        <a:latin typeface="Arial" panose="020B0604020202020204" pitchFamily="34" charset="0"/>
                      </a:endParaRPr>
                    </a:p>
                  </a:txBody>
                  <a:tcPr marL="0" marR="0" marT="0" marB="0" anchor="b">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pPr algn="l" fontAlgn="b"/>
                      <a:endParaRPr lang="en-US" sz="12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200" b="1" i="0" u="none" strike="noStrike" dirty="0">
                        <a:effectLst/>
                        <a:latin typeface="Arial" panose="020B0604020202020204" pitchFamily="34" charset="0"/>
                      </a:endParaRPr>
                    </a:p>
                  </a:txBody>
                  <a:tcPr marL="0" marR="0" marT="0" marB="0" anchor="b">
                    <a:lnL>
                      <a:noFill/>
                    </a:lnL>
                    <a:lnR>
                      <a:noFill/>
                    </a:lnR>
                    <a:lnB>
                      <a:noFill/>
                    </a:lnB>
                  </a:tcPr>
                </a:tc>
                <a:extLst>
                  <a:ext uri="{0D108BD9-81ED-4DB2-BD59-A6C34878D82A}">
                    <a16:rowId xmlns:a16="http://schemas.microsoft.com/office/drawing/2014/main" val="2415113504"/>
                  </a:ext>
                </a:extLst>
              </a:tr>
              <a:tr h="145444">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gridSpan="2">
                  <a:txBody>
                    <a:bodyPr/>
                    <a:lstStyle/>
                    <a:p>
                      <a:pPr algn="l" fontAlgn="b"/>
                      <a:endParaRPr lang="ja-JP" altLang="en-US" sz="1050" b="1" i="0" u="none" strike="noStrike" dirty="0">
                        <a:effectLst/>
                        <a:latin typeface="Arial" panose="020B0604020202020204" pitchFamily="34" charset="0"/>
                      </a:endParaRPr>
                    </a:p>
                  </a:txBody>
                  <a:tcPr marL="0" marR="0" marT="0" marB="0" anchor="b">
                    <a:lnL>
                      <a:noFill/>
                    </a:lnL>
                    <a:lnR>
                      <a:noFill/>
                    </a:lnR>
                    <a:lnT>
                      <a:noFill/>
                    </a:lnT>
                    <a:lnB>
                      <a:noFill/>
                    </a:lnB>
                  </a:tcPr>
                </a:tc>
                <a:tc hMerge="1">
                  <a:txBody>
                    <a:bodyPr/>
                    <a:lstStyle/>
                    <a:p>
                      <a:pPr algn="l" fontAlgn="b"/>
                      <a:endParaRPr lang="ja-JP" alt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dirty="0">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6371321"/>
                  </a:ext>
                </a:extLst>
              </a:tr>
            </a:tbl>
          </a:graphicData>
        </a:graphic>
      </p:graphicFrame>
      <p:graphicFrame>
        <p:nvGraphicFramePr>
          <p:cNvPr id="8" name="表 7">
            <a:extLst>
              <a:ext uri="{FF2B5EF4-FFF2-40B4-BE49-F238E27FC236}">
                <a16:creationId xmlns:a16="http://schemas.microsoft.com/office/drawing/2014/main" id="{C8D722A6-6216-7EB1-06AA-67677BC553B2}"/>
              </a:ext>
            </a:extLst>
          </p:cNvPr>
          <p:cNvGraphicFramePr>
            <a:graphicFrameLocks noGrp="1"/>
          </p:cNvGraphicFramePr>
          <p:nvPr>
            <p:extLst>
              <p:ext uri="{D42A27DB-BD31-4B8C-83A1-F6EECF244321}">
                <p14:modId xmlns:p14="http://schemas.microsoft.com/office/powerpoint/2010/main" val="3495855767"/>
              </p:ext>
            </p:extLst>
          </p:nvPr>
        </p:nvGraphicFramePr>
        <p:xfrm>
          <a:off x="265383" y="5335034"/>
          <a:ext cx="9152987" cy="1283550"/>
        </p:xfrm>
        <a:graphic>
          <a:graphicData uri="http://schemas.openxmlformats.org/drawingml/2006/table">
            <a:tbl>
              <a:tblPr/>
              <a:tblGrid>
                <a:gridCol w="2859741">
                  <a:extLst>
                    <a:ext uri="{9D8B030D-6E8A-4147-A177-3AD203B41FA5}">
                      <a16:colId xmlns:a16="http://schemas.microsoft.com/office/drawing/2014/main" val="714408075"/>
                    </a:ext>
                  </a:extLst>
                </a:gridCol>
                <a:gridCol w="2859741">
                  <a:extLst>
                    <a:ext uri="{9D8B030D-6E8A-4147-A177-3AD203B41FA5}">
                      <a16:colId xmlns:a16="http://schemas.microsoft.com/office/drawing/2014/main" val="63862821"/>
                    </a:ext>
                  </a:extLst>
                </a:gridCol>
                <a:gridCol w="2859741">
                  <a:extLst>
                    <a:ext uri="{9D8B030D-6E8A-4147-A177-3AD203B41FA5}">
                      <a16:colId xmlns:a16="http://schemas.microsoft.com/office/drawing/2014/main" val="977163739"/>
                    </a:ext>
                  </a:extLst>
                </a:gridCol>
                <a:gridCol w="25400">
                  <a:extLst>
                    <a:ext uri="{9D8B030D-6E8A-4147-A177-3AD203B41FA5}">
                      <a16:colId xmlns:a16="http://schemas.microsoft.com/office/drawing/2014/main" val="1258555996"/>
                    </a:ext>
                  </a:extLst>
                </a:gridCol>
                <a:gridCol w="522964">
                  <a:extLst>
                    <a:ext uri="{9D8B030D-6E8A-4147-A177-3AD203B41FA5}">
                      <a16:colId xmlns:a16="http://schemas.microsoft.com/office/drawing/2014/main" val="4137166903"/>
                    </a:ext>
                  </a:extLst>
                </a:gridCol>
                <a:gridCol w="25400">
                  <a:extLst>
                    <a:ext uri="{9D8B030D-6E8A-4147-A177-3AD203B41FA5}">
                      <a16:colId xmlns:a16="http://schemas.microsoft.com/office/drawing/2014/main" val="393055746"/>
                    </a:ext>
                  </a:extLst>
                </a:gridCol>
              </a:tblGrid>
              <a:tr h="110284">
                <a:tc gridSpan="4">
                  <a:txBody>
                    <a:bodyPr/>
                    <a:lstStyle/>
                    <a:p>
                      <a:pPr algn="l" fontAlgn="b"/>
                      <a:r>
                        <a:rPr lang="en-US" sz="1100" b="1" i="0" u="none" strike="noStrike" dirty="0">
                          <a:effectLst/>
                          <a:latin typeface="Arial" panose="020B0604020202020204" pitchFamily="34" charset="0"/>
                        </a:rPr>
                        <a:t>  TG 15.6ma</a:t>
                      </a:r>
                      <a:r>
                        <a:rPr lang="en-US" sz="1100" b="1" i="0" u="none" strike="noStrike" dirty="0">
                          <a:effectLst/>
                          <a:latin typeface="ＭＳ ゴシック" panose="020B0609070205080204" pitchFamily="49" charset="-128"/>
                          <a:ea typeface="ＭＳ ゴシック" panose="020B0609070205080204" pitchFamily="49" charset="-128"/>
                        </a:rPr>
                        <a:t>　</a:t>
                      </a:r>
                      <a:r>
                        <a:rPr lang="en-US" sz="1100" b="1" i="0" u="none" strike="noStrike" dirty="0">
                          <a:effectLst/>
                          <a:latin typeface="Arial" panose="020B0604020202020204" pitchFamily="34" charset="0"/>
                        </a:rPr>
                        <a:t>  Session4,  Thu  AM1  </a:t>
                      </a:r>
                      <a:r>
                        <a:rPr lang="en-US" sz="1100" b="1" i="0" u="none" strike="noStrike" dirty="0">
                          <a:solidFill>
                            <a:srgbClr val="FF33CC"/>
                          </a:solidFill>
                          <a:effectLst/>
                          <a:latin typeface="Arial" panose="020B0604020202020204" pitchFamily="34" charset="0"/>
                        </a:rPr>
                        <a:t>(Virtual Room #2</a:t>
                      </a:r>
                      <a:r>
                        <a:rPr lang="en-US" sz="1100" b="1" i="0" u="none" strike="noStrike" dirty="0">
                          <a:effectLst/>
                          <a:latin typeface="Arial" panose="020B0604020202020204" pitchFamily="34" charset="0"/>
                        </a:rPr>
                        <a:t>)</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l" fontAlgn="b"/>
                      <a:endParaRPr lang="en-US" sz="1100" b="1" i="0" u="none" strike="noStrike" dirty="0">
                        <a:effectLst/>
                        <a:latin typeface="Arial" panose="020B0604020202020204" pitchFamily="34" charset="0"/>
                      </a:endParaRPr>
                    </a:p>
                  </a:txBody>
                  <a:tcPr marL="0" marR="0" marT="0" marB="0" anchor="b">
                    <a:lnL>
                      <a:noFill/>
                    </a:lnL>
                    <a:lnR>
                      <a:noFill/>
                    </a:lnR>
                    <a:lnT>
                      <a:noFill/>
                    </a:lnT>
                    <a:lnB>
                      <a:noFill/>
                    </a:lnB>
                  </a:tcPr>
                </a:tc>
                <a:tc hMerge="1">
                  <a:txBody>
                    <a:bodyPr/>
                    <a:lstStyle/>
                    <a:p>
                      <a:pPr algn="l" fontAlgn="b"/>
                      <a:endParaRPr lang="ja-JP" altLang="en-US" sz="110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835136906"/>
                  </a:ext>
                </a:extLst>
              </a:tr>
              <a:tr h="277710">
                <a:tc>
                  <a:txBody>
                    <a:bodyPr/>
                    <a:lstStyle/>
                    <a:p>
                      <a:pPr algn="l" fontAlgn="b"/>
                      <a:r>
                        <a:rPr lang="en-US" sz="1050" b="1" i="0" u="none" strike="noStrike" dirty="0">
                          <a:effectLst/>
                          <a:latin typeface="Arial" panose="020B0604020202020204" pitchFamily="34" charset="0"/>
                        </a:rPr>
                        <a:t>       8:00-10:00 May 18(THU) Local Time(EST)</a:t>
                      </a:r>
                    </a:p>
                  </a:txBody>
                  <a:tcPr marL="0" marR="0" marT="0" marB="0" anchor="b">
                    <a:lnL>
                      <a:noFill/>
                    </a:lnL>
                    <a:lnR>
                      <a:noFill/>
                    </a:lnR>
                    <a:lnT>
                      <a:noFill/>
                    </a:lnT>
                    <a:lnB>
                      <a:noFill/>
                    </a:lnB>
                  </a:tcPr>
                </a:tc>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gridSpan="2">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hMerge="1">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860498264"/>
                  </a:ext>
                </a:extLst>
              </a:tr>
              <a:tr h="145444">
                <a:tc gridSpan="4">
                  <a:txBody>
                    <a:bodyPr/>
                    <a:lstStyle/>
                    <a:p>
                      <a:pPr algn="l" fontAlgn="b"/>
                      <a:r>
                        <a:rPr lang="en-US" sz="1050" b="1" i="0" u="none" strike="noStrike" dirty="0">
                          <a:solidFill>
                            <a:srgbClr val="FF0000"/>
                          </a:solidFill>
                          <a:effectLst/>
                          <a:latin typeface="Arial" panose="020B0604020202020204" pitchFamily="34" charset="0"/>
                        </a:rPr>
                        <a:t>       21:00 - 23:00 May 18(THU) (UTC-4:00) Japan &amp; Korea Time, </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l" fontAlgn="b"/>
                      <a:endParaRPr lang="en-US" sz="1050" b="1" i="0" u="none" strike="noStrike" dirty="0">
                        <a:solidFill>
                          <a:srgbClr val="FF0000"/>
                        </a:solidFill>
                        <a:effectLst/>
                        <a:latin typeface="Arial" panose="020B0604020202020204" pitchFamily="34" charset="0"/>
                      </a:endParaRPr>
                    </a:p>
                  </a:txBody>
                  <a:tcPr marL="0" marR="0" marT="0" marB="0" anchor="b">
                    <a:lnL>
                      <a:noFill/>
                    </a:lnL>
                    <a:lnR>
                      <a:noFill/>
                    </a:lnR>
                    <a:lnT>
                      <a:noFill/>
                    </a:lnT>
                    <a:lnB>
                      <a:noFill/>
                    </a:lnB>
                  </a:tcPr>
                </a:tc>
                <a:tc hMerge="1">
                  <a:txBody>
                    <a:bodyPr/>
                    <a:lstStyle/>
                    <a:p>
                      <a:pPr algn="l" fontAlgn="b"/>
                      <a:endParaRPr lang="ja-JP" altLang="en-US" sz="1050" b="1" i="0" u="none" strike="noStrike">
                        <a:solidFill>
                          <a:srgbClr val="FF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305154429"/>
                  </a:ext>
                </a:extLst>
              </a:tr>
              <a:tr h="145444">
                <a:tc gridSpan="6">
                  <a:txBody>
                    <a:bodyPr/>
                    <a:lstStyle/>
                    <a:p>
                      <a:pPr algn="l" fontAlgn="b"/>
                      <a:r>
                        <a:rPr lang="en-US" sz="1000" b="0" i="0" u="sng" strike="noStrike" dirty="0">
                          <a:solidFill>
                            <a:srgbClr val="0000FF"/>
                          </a:solidFill>
                          <a:effectLst/>
                          <a:latin typeface="Arial" panose="020B0604020202020204" pitchFamily="34" charset="0"/>
                          <a:hlinkClick r:id="rId3"/>
                        </a:rPr>
                        <a:t>https://ieeesa.webex.com/ieeesa/j.php?MTID=m8c05d91c8e6f6b996eb46fc2d74a568b</a:t>
                      </a:r>
                      <a:endParaRPr lang="en-US" sz="1000" b="0" i="0" u="sng" strike="noStrike" dirty="0">
                        <a:solidFill>
                          <a:srgbClr val="0000FF"/>
                        </a:solidFill>
                        <a:effectLst/>
                        <a:latin typeface="Arial" panose="020B0604020202020204" pitchFamily="34" charset="0"/>
                      </a:endParaRPr>
                    </a:p>
                  </a:txBody>
                  <a:tcPr marL="0" marR="0" marT="0" marB="0" anchor="b">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lnL>
                      <a:noFill/>
                    </a:lnL>
                    <a:lnR>
                      <a:noFill/>
                    </a:lnR>
                    <a:lnT>
                      <a:noFill/>
                    </a:lnT>
                    <a:lnB>
                      <a:noFill/>
                    </a:lnB>
                  </a:tcPr>
                </a:tc>
                <a:extLst>
                  <a:ext uri="{0D108BD9-81ED-4DB2-BD59-A6C34878D82A}">
                    <a16:rowId xmlns:a16="http://schemas.microsoft.com/office/drawing/2014/main" val="2450299323"/>
                  </a:ext>
                </a:extLst>
              </a:tr>
              <a:tr h="158692">
                <a:tc gridSpan="5">
                  <a:txBody>
                    <a:bodyPr/>
                    <a:lstStyle/>
                    <a:p>
                      <a:pPr algn="l" fontAlgn="b"/>
                      <a:r>
                        <a:rPr lang="en-US" sz="1200" b="1" i="0" u="none" strike="noStrike" dirty="0">
                          <a:effectLst/>
                          <a:latin typeface="Arial" panose="020B0604020202020204" pitchFamily="34" charset="0"/>
                        </a:rPr>
                        <a:t>Meeting number: 2343 925 1009</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en-US" sz="12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200" b="1" i="0" u="none" strike="noStrike">
                        <a:effectLst/>
                        <a:latin typeface="Arial" panose="020B0604020202020204" pitchFamily="34" charset="0"/>
                      </a:endParaRPr>
                    </a:p>
                  </a:txBody>
                  <a:tcPr marL="0" marR="0" marT="0" marB="0" anchor="b">
                    <a:lnL>
                      <a:noFill/>
                    </a:lnL>
                  </a:tcPr>
                </a:tc>
                <a:extLst>
                  <a:ext uri="{0D108BD9-81ED-4DB2-BD59-A6C34878D82A}">
                    <a16:rowId xmlns:a16="http://schemas.microsoft.com/office/drawing/2014/main" val="750962867"/>
                  </a:ext>
                </a:extLst>
              </a:tr>
              <a:tr h="158692">
                <a:tc gridSpan="5">
                  <a:txBody>
                    <a:bodyPr/>
                    <a:lstStyle/>
                    <a:p>
                      <a:pPr algn="l" fontAlgn="b"/>
                      <a:r>
                        <a:rPr lang="en-US" sz="1200" b="1" i="0" u="none" strike="noStrike" dirty="0">
                          <a:effectLst/>
                          <a:latin typeface="Arial" panose="020B0604020202020204" pitchFamily="34" charset="0"/>
                        </a:rPr>
                        <a:t>Password:</a:t>
                      </a:r>
                      <a:r>
                        <a:rPr lang="en-US" sz="1200" b="1" i="0" u="none" strike="noStrike" dirty="0">
                          <a:solidFill>
                            <a:srgbClr val="FF33CC"/>
                          </a:solidFill>
                          <a:effectLst/>
                          <a:latin typeface="Arial" panose="020B0604020202020204" pitchFamily="34" charset="0"/>
                        </a:rPr>
                        <a:t> 80215maymtgrm2</a:t>
                      </a:r>
                      <a:endParaRPr lang="en-US" sz="1200" b="1" i="0" u="none" strike="noStrike" dirty="0">
                        <a:effectLst/>
                        <a:latin typeface="Arial" panose="020B0604020202020204" pitchFamily="34" charset="0"/>
                      </a:endParaRPr>
                    </a:p>
                  </a:txBody>
                  <a:tcPr marL="0" marR="0" marT="0" marB="0" anchor="b">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pPr algn="l" fontAlgn="b"/>
                      <a:endParaRPr lang="en-US" sz="120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200" b="1" i="0" u="none" strike="noStrike" dirty="0">
                        <a:effectLst/>
                        <a:latin typeface="Arial" panose="020B0604020202020204" pitchFamily="34" charset="0"/>
                      </a:endParaRPr>
                    </a:p>
                  </a:txBody>
                  <a:tcPr marL="0" marR="0" marT="0" marB="0" anchor="b">
                    <a:lnL>
                      <a:noFill/>
                    </a:lnL>
                    <a:lnR>
                      <a:noFill/>
                    </a:lnR>
                    <a:lnB>
                      <a:noFill/>
                    </a:lnB>
                  </a:tcPr>
                </a:tc>
                <a:extLst>
                  <a:ext uri="{0D108BD9-81ED-4DB2-BD59-A6C34878D82A}">
                    <a16:rowId xmlns:a16="http://schemas.microsoft.com/office/drawing/2014/main" val="2415113504"/>
                  </a:ext>
                </a:extLst>
              </a:tr>
              <a:tr h="145444">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gridSpan="2">
                  <a:txBody>
                    <a:bodyPr/>
                    <a:lstStyle/>
                    <a:p>
                      <a:pPr algn="l" fontAlgn="b"/>
                      <a:endParaRPr lang="ja-JP" altLang="en-US" sz="1050" b="1" i="0" u="none" strike="noStrike" dirty="0">
                        <a:effectLst/>
                        <a:latin typeface="Arial" panose="020B0604020202020204" pitchFamily="34" charset="0"/>
                      </a:endParaRPr>
                    </a:p>
                  </a:txBody>
                  <a:tcPr marL="0" marR="0" marT="0" marB="0" anchor="b">
                    <a:lnL>
                      <a:noFill/>
                    </a:lnL>
                    <a:lnR>
                      <a:noFill/>
                    </a:lnR>
                    <a:lnT>
                      <a:noFill/>
                    </a:lnT>
                    <a:lnB>
                      <a:noFill/>
                    </a:lnB>
                  </a:tcPr>
                </a:tc>
                <a:tc hMerge="1">
                  <a:txBody>
                    <a:bodyPr/>
                    <a:lstStyle/>
                    <a:p>
                      <a:pPr algn="l" fontAlgn="b"/>
                      <a:endParaRPr lang="ja-JP" alt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dirty="0">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6371321"/>
                  </a:ext>
                </a:extLst>
              </a:tr>
            </a:tbl>
          </a:graphicData>
        </a:graphic>
      </p:graphicFrame>
    </p:spTree>
    <p:extLst>
      <p:ext uri="{BB962C8B-B14F-4D97-AF65-F5344CB8AC3E}">
        <p14:creationId xmlns:p14="http://schemas.microsoft.com/office/powerpoint/2010/main" val="1217359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A7CAD3CE-0A87-996E-FA85-7586DABFD473}"/>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dirty="0"/>
              <a:t>Slide </a:t>
            </a:r>
            <a:fld id="{018E0977-DC1B-42DD-B45E-59C02A783531}" type="slidenum">
              <a:rPr lang="en-US" altLang="ja-JP" smtClean="0"/>
              <a:pPr/>
              <a:t>5</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r>
              <a:rPr lang="en-US" altLang="ja-JP"/>
              <a:t>May 2023</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523783" y="1830732"/>
            <a:ext cx="8140823" cy="4028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March 2023. Doc.# 15-23-0190-00-06ma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15-23-0231-00-06ma</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A011237-38D8-FE8C-37CB-98E4C1275CB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16B287-81F9-B5E3-32A3-305F4D4CFEC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コンテンツ プレースホルダー 2"/>
          <p:cNvSpPr>
            <a:spLocks noGrp="1"/>
          </p:cNvSpPr>
          <p:nvPr>
            <p:ph idx="1"/>
          </p:nvPr>
        </p:nvSpPr>
        <p:spPr>
          <a:xfrm>
            <a:off x="723900" y="1238801"/>
            <a:ext cx="7772400" cy="4911477"/>
          </a:xfrm>
        </p:spPr>
        <p:txBody>
          <a:bodyPr/>
          <a:lstStyle/>
          <a:p>
            <a:r>
              <a:rPr lang="en-US" altLang="ja-JP" sz="2400" dirty="0">
                <a:ea typeface="ＭＳ Ｐゴシック" charset="-128"/>
              </a:rPr>
              <a:t>Required notices</a:t>
            </a:r>
          </a:p>
          <a:p>
            <a:pPr lvl="1"/>
            <a:r>
              <a:rPr lang="en-US" altLang="ja-JP" sz="2000" dirty="0">
                <a:ea typeface="ＭＳ Ｐゴシック" charset="-128"/>
              </a:rPr>
              <a:t>Affiliation FAQ - http://standards.ieee.org/faqs/affiliationFAQ.html</a:t>
            </a:r>
          </a:p>
          <a:p>
            <a:pPr lvl="1"/>
            <a:r>
              <a:rPr lang="en-US" altLang="ja-JP" sz="2000" dirty="0">
                <a:ea typeface="ＭＳ Ｐゴシック" charset="-128"/>
              </a:rPr>
              <a:t>Anti-Trust FAQ - http://standards.ieee.org/resources/antitrust-guidelines.pdf</a:t>
            </a:r>
          </a:p>
          <a:p>
            <a:pPr lvl="1"/>
            <a:r>
              <a:rPr lang="en-US" altLang="ja-JP" sz="2000" dirty="0">
                <a:ea typeface="ＭＳ Ｐゴシック" charset="-128"/>
              </a:rPr>
              <a:t>Ethics - http://www.ieee.org/portal/cms_docs/about/CoE_poster.pdf</a:t>
            </a:r>
          </a:p>
          <a:p>
            <a:r>
              <a:rPr lang="en-US" altLang="ja-JP" sz="2400" dirty="0">
                <a:ea typeface="ＭＳ Ｐゴシック" charset="-128"/>
              </a:rPr>
              <a:t>Chair and Secretary</a:t>
            </a:r>
          </a:p>
          <a:p>
            <a:pPr lvl="1"/>
            <a:r>
              <a:rPr lang="en-US" altLang="ja-JP" sz="2000" dirty="0">
                <a:ea typeface="ＭＳ Ｐゴシック" charset="-128"/>
              </a:rPr>
              <a:t>Chair is Ryuji Kohno(YNU/YRP-IAI)</a:t>
            </a:r>
          </a:p>
          <a:p>
            <a:pPr lvl="1"/>
            <a:r>
              <a:rPr lang="en-US" altLang="ja-JP" sz="2000" dirty="0">
                <a:ea typeface="ＭＳ Ｐゴシック" charset="-128"/>
              </a:rPr>
              <a:t>Vice Chair is Marco Hernandez(YRP-IAI/CWC)</a:t>
            </a:r>
          </a:p>
          <a:p>
            <a:pPr lvl="1"/>
            <a:r>
              <a:rPr lang="en-US" altLang="ja-JP" sz="2000" dirty="0">
                <a:ea typeface="ＭＳ Ｐゴシック" charset="-128"/>
              </a:rPr>
              <a:t>Secretary is Takumi Kobayashi(YNU/TCU)</a:t>
            </a:r>
          </a:p>
          <a:p>
            <a:pPr marL="457200" lvl="1" indent="0">
              <a:buNone/>
            </a:pPr>
            <a:r>
              <a:rPr lang="en-US" altLang="ja-JP" sz="2000" dirty="0">
                <a:ea typeface="ＭＳ Ｐゴシック" charset="-128"/>
              </a:rPr>
              <a:t>                         Daisuke </a:t>
            </a:r>
            <a:r>
              <a:rPr lang="en-US" altLang="ja-JP" sz="2000" dirty="0" err="1">
                <a:ea typeface="ＭＳ Ｐゴシック" charset="-128"/>
              </a:rPr>
              <a:t>Anzai</a:t>
            </a:r>
            <a:r>
              <a:rPr lang="en-US" altLang="ja-JP" sz="2000" dirty="0">
                <a:ea typeface="ＭＳ Ｐゴシック" charset="-128"/>
              </a:rPr>
              <a:t>(</a:t>
            </a:r>
            <a:r>
              <a:rPr lang="en-US" altLang="ja-JP" sz="2000" dirty="0" err="1">
                <a:ea typeface="ＭＳ Ｐゴシック" charset="-128"/>
              </a:rPr>
              <a:t>NiTech</a:t>
            </a:r>
            <a:r>
              <a:rPr lang="en-US" altLang="ja-JP" sz="2000" dirty="0">
                <a:ea typeface="ＭＳ Ｐゴシック" charset="-128"/>
              </a:rPr>
              <a:t>)</a:t>
            </a:r>
          </a:p>
          <a:p>
            <a:pPr lvl="1"/>
            <a:r>
              <a:rPr lang="en-US" altLang="ja-JP" sz="2000" dirty="0">
                <a:ea typeface="ＭＳ Ｐゴシック" charset="-128"/>
              </a:rPr>
              <a:t>Technical Editors are Minsoo Kim(YRP-IAI) and</a:t>
            </a:r>
          </a:p>
          <a:p>
            <a:pPr marL="457200" lvl="1" indent="0">
              <a:buNone/>
            </a:pPr>
            <a:r>
              <a:rPr lang="en-US" altLang="ja-JP" sz="2000" dirty="0">
                <a:ea typeface="ＭＳ Ｐゴシック" charset="-128"/>
              </a:rPr>
              <a:t>                                       Marco Hernandez(YRP-IAI/CWC)</a:t>
            </a:r>
          </a:p>
          <a:p>
            <a:pPr marL="457200" lvl="1" indent="0">
              <a:buNone/>
            </a:pPr>
            <a:endParaRPr lang="en-US" altLang="ja-JP" sz="2000" dirty="0">
              <a:ea typeface="ＭＳ Ｐゴシック" charset="-128"/>
            </a:endParaRPr>
          </a:p>
          <a:p>
            <a:pPr lvl="1"/>
            <a:endParaRPr lang="en-US" altLang="ja-JP" sz="1800" dirty="0">
              <a:ea typeface="ＭＳ Ｐゴシック" charset="-128"/>
            </a:endParaRPr>
          </a:p>
          <a:p>
            <a:pPr lvl="1"/>
            <a:endParaRPr lang="en-US" altLang="ja-JP" sz="1800" dirty="0">
              <a:ea typeface="ＭＳ Ｐゴシック" charset="-128"/>
            </a:endParaRPr>
          </a:p>
          <a:p>
            <a:endParaRPr kumimoji="1" lang="ja-JP" altLang="en-US" sz="36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7</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3659C8B1-D1A2-2AC1-78CA-425A011232E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8</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619A7A63-B642-79F5-D8C7-CF666BF1E62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9</a:t>
            </a:fld>
            <a:endParaRPr lang="en-US" altLang="ja-JP" dirty="0"/>
          </a:p>
        </p:txBody>
      </p:sp>
      <p:sp>
        <p:nvSpPr>
          <p:cNvPr id="6" name="Rectangle 3"/>
          <p:cNvSpPr txBox="1">
            <a:spLocks noChangeArrowheads="1"/>
          </p:cNvSpPr>
          <p:nvPr/>
        </p:nvSpPr>
        <p:spPr>
          <a:xfrm>
            <a:off x="258044" y="1268760"/>
            <a:ext cx="8640960" cy="3513305"/>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marL="715963" marR="0" lvl="1" indent="0" algn="l" defTabSz="914400" rtl="0" eaLnBrk="1" fontAlgn="auto" latinLnBrk="0" hangingPunct="1">
              <a:lnSpc>
                <a:spcPct val="80000"/>
              </a:lnSpc>
              <a:spcBef>
                <a:spcPts val="173"/>
              </a:spcBef>
              <a:spcAft>
                <a:spcPts val="0"/>
              </a:spcAft>
              <a:buClr>
                <a:srgbClr val="000000"/>
              </a:buClr>
              <a:buSzPct val="45000"/>
              <a:buFont typeface="Wingdings" charset="2"/>
              <a:buChar char=""/>
              <a:tabLst/>
              <a:defRPr/>
            </a:pPr>
            <a:r>
              <a:rPr lang="en-GB" sz="2400" kern="0" dirty="0"/>
              <a:t>	</a:t>
            </a:r>
            <a:r>
              <a:rPr kumimoji="1" lang="en-IE" altLang="ja-JP" sz="2400" b="1" i="1" u="none" strike="noStrike" kern="1200" cap="none" spc="-1" normalizeH="0" baseline="0" noProof="0" dirty="0">
                <a:ln>
                  <a:noFill/>
                </a:ln>
                <a:solidFill>
                  <a:srgbClr val="000000"/>
                </a:solidFill>
                <a:effectLst/>
                <a:uLnTx/>
                <a:uFillTx/>
                <a:latin typeface="Calibri"/>
                <a:ea typeface="Calibri"/>
              </a:rPr>
              <a:t>IEEE-SA Standards Board Bylaws</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(http://standards.ieee.org/develop/policies/bylaws/sect6-7.html#6) </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1" indent="0"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IE" altLang="ja-JP" sz="2400" b="1" i="1" u="none" strike="noStrike" kern="1200" cap="none" spc="-1" normalizeH="0" baseline="0" noProof="0" dirty="0">
                <a:ln>
                  <a:noFill/>
                </a:ln>
                <a:solidFill>
                  <a:srgbClr val="000000"/>
                </a:solidFill>
                <a:effectLst/>
                <a:uLnTx/>
                <a:uFillTx/>
                <a:latin typeface="Calibri"/>
                <a:ea typeface="Calibri"/>
              </a:rPr>
              <a:t>  IEEE-SA Standards Board Operations Manual</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r>
              <a:rPr kumimoji="1" lang="en-IE" altLang="ja-JP" sz="1800" b="1" i="0" u="sng" strike="noStrike" kern="1200" cap="none" spc="-1" normalizeH="0" baseline="0" noProof="0" dirty="0">
                <a:ln>
                  <a:noFill/>
                </a:ln>
                <a:solidFill>
                  <a:srgbClr val="0000FF"/>
                </a:solidFill>
                <a:effectLst/>
                <a:uLnTx/>
                <a:uFillTx/>
                <a:latin typeface="Calibri"/>
                <a:ea typeface="Calibri"/>
                <a:hlinkClick r:id="rId3"/>
              </a:rPr>
              <a:t>http://standards.ieee.org/develop/policies/opman/sect6.html#6.3</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0" indent="414338"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US" altLang="ja-JP" sz="2400" b="1" i="0" u="none" strike="noStrike" kern="1200" cap="none" spc="-1" normalizeH="0" baseline="0" noProof="0" dirty="0">
                <a:ln>
                  <a:noFill/>
                </a:ln>
                <a:solidFill>
                  <a:srgbClr val="000000"/>
                </a:solidFill>
                <a:effectLst/>
                <a:uLnTx/>
                <a:uFillTx/>
                <a:latin typeface="Calibri"/>
                <a:ea typeface="Calibri"/>
              </a:rPr>
              <a:t>Material about the patent policy is available at</a:t>
            </a:r>
            <a:br>
              <a:rPr kumimoji="1" lang="en-US" altLang="ja-JP" sz="2400" b="0" i="0" u="none" strike="noStrike" kern="1200" cap="none" spc="0" normalizeH="0" baseline="0" noProof="0" dirty="0">
                <a:ln>
                  <a:noFill/>
                </a:ln>
                <a:solidFill>
                  <a:prstClr val="black"/>
                </a:solidFill>
                <a:effectLst/>
                <a:uLnTx/>
                <a:uFillTx/>
                <a:latin typeface="Arial"/>
              </a:rPr>
            </a:br>
            <a:r>
              <a:rPr kumimoji="1" lang="en-US" altLang="ja-JP" sz="2000" b="1" i="1" u="sng" strike="noStrike" kern="1200" cap="none" spc="-1" normalizeH="0" baseline="0" noProof="0" dirty="0">
                <a:ln>
                  <a:noFill/>
                </a:ln>
                <a:solidFill>
                  <a:srgbClr val="0000FF"/>
                </a:solidFill>
                <a:effectLst/>
                <a:uLnTx/>
                <a:uFillTx/>
                <a:latin typeface="Calibri"/>
                <a:ea typeface="Calibri"/>
                <a:hlinkClick r:id="rId4"/>
              </a:rPr>
              <a:t>http://standards.ieee.org/about/sasb/patcom/materials.html</a:t>
            </a:r>
            <a:endParaRPr kumimoji="1" lang="en-US" altLang="ja-JP" sz="2000" b="0" i="0" u="none" strike="noStrike" kern="1200" cap="none" spc="-1" normalizeH="0" baseline="0" noProof="0" dirty="0">
              <a:ln>
                <a:noFill/>
              </a:ln>
              <a:solidFill>
                <a:prstClr val="black"/>
              </a:solidFill>
              <a:effectLst/>
              <a:uLnTx/>
              <a:uFillTx/>
              <a:latin typeface="Arial"/>
            </a:endParaRPr>
          </a:p>
        </p:txBody>
      </p:sp>
      <p:sp>
        <p:nvSpPr>
          <p:cNvPr id="8" name="Rectangle 7"/>
          <p:cNvSpPr>
            <a:spLocks noChangeArrowheads="1"/>
          </p:cNvSpPr>
          <p:nvPr/>
        </p:nvSpPr>
        <p:spPr bwMode="auto">
          <a:xfrm>
            <a:off x="1181100" y="4675444"/>
            <a:ext cx="678180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68736</TotalTime>
  <Words>3316</Words>
  <Application>Microsoft Office PowerPoint</Application>
  <PresentationFormat>画面に合わせる (4:3)</PresentationFormat>
  <Paragraphs>316</Paragraphs>
  <Slides>22</Slides>
  <Notes>19</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22</vt:i4>
      </vt:variant>
    </vt:vector>
  </HeadingPairs>
  <TitlesOfParts>
    <vt:vector size="32" baseType="lpstr">
      <vt:lpstr>Monotype Sorts</vt:lpstr>
      <vt:lpstr>ＭＳ Ｐゴシック</vt:lpstr>
      <vt:lpstr>ＭＳ ゴシック</vt:lpstr>
      <vt:lpstr>游ゴシック</vt:lpstr>
      <vt:lpstr>Arial</vt:lpstr>
      <vt:lpstr>Calibri</vt:lpstr>
      <vt:lpstr>Montserrat</vt:lpstr>
      <vt:lpstr>Times New Roman</vt:lpstr>
      <vt:lpstr>Wingdings</vt:lpstr>
      <vt:lpstr>IEEE-P802_15</vt:lpstr>
      <vt:lpstr>PowerPoint プレゼンテーション</vt:lpstr>
      <vt:lpstr>IEEE 802.15 TG15.6ma  (Revision of IEEE802.15.6-2012)  Opening Information  In Personal and Interim Virtual Hybrid Interim Session Orlando, Florida, USA May 15h, 2023  Ryuji Kohno Yokohama National University(YNU), YRP International Alliance Institute(YRP-IAI)</vt:lpstr>
      <vt:lpstr>TG15.6ma Interim Session Schedule for 15-19th, May 2023</vt:lpstr>
      <vt:lpstr>TG15.6ma Interim Session Schedule for for 12-17th, March 2023</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Objectives of TG 6ma – Enhanced Dependability Body Area Network (ED-BAN)</vt:lpstr>
      <vt:lpstr>PowerPoint プレゼンテーション</vt:lpstr>
      <vt:lpstr>Agenda items for the week</vt:lpstr>
      <vt:lpstr>TG15.6ma Interim Session Schedule for 15-19th, May 2023</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Kohno Ryuji</cp:lastModifiedBy>
  <cp:revision>131</cp:revision>
  <cp:lastPrinted>2022-07-06T15:32:43Z</cp:lastPrinted>
  <dcterms:created xsi:type="dcterms:W3CDTF">2020-12-17T10:56:09Z</dcterms:created>
  <dcterms:modified xsi:type="dcterms:W3CDTF">2023-05-14T13:33:09Z</dcterms:modified>
</cp:coreProperties>
</file>