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48" r:id="rId1"/>
    <p:sldMasterId id="2147483660" r:id="rId2"/>
  </p:sldMasterIdLst>
  <p:notesMasterIdLst>
    <p:notesMasterId r:id="rId12"/>
  </p:notesMasterIdLst>
  <p:handoutMasterIdLst>
    <p:handoutMasterId r:id="rId13"/>
  </p:handoutMasterIdLst>
  <p:sldIdLst>
    <p:sldId id="259" r:id="rId3"/>
    <p:sldId id="310" r:id="rId4"/>
    <p:sldId id="314" r:id="rId5"/>
    <p:sldId id="322" r:id="rId6"/>
    <p:sldId id="326" r:id="rId7"/>
    <p:sldId id="327" r:id="rId8"/>
    <p:sldId id="328" r:id="rId9"/>
    <p:sldId id="330" r:id="rId10"/>
    <p:sldId id="325" r:id="rId11"/>
  </p:sldIdLst>
  <p:sldSz cx="9144000" cy="6858000" type="screen4x3"/>
  <p:notesSz cx="7104063" cy="10234613"/>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501975-972A-E2D2-2AEF-2089B6B975AC}" name="Boris Danev" initials="BD" userId="5478a335d745ed7a" providerId="Windows Live"/>
  <p188:author id="{2E1FFAFC-FE47-88F4-1D4C-7C43F67789C6}" name="Xiliang Luo" initials="" userId="S::xiliang_luo@apple.com::f734b909-be4f-4340-a843-1301c0dc3d9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432FF"/>
    <a:srgbClr val="000000"/>
    <a:srgbClr val="B36B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12"/>
    <p:restoredTop sz="95915"/>
  </p:normalViewPr>
  <p:slideViewPr>
    <p:cSldViewPr>
      <p:cViewPr varScale="1">
        <p:scale>
          <a:sx n="89" d="100"/>
          <a:sy n="89" d="100"/>
        </p:scale>
        <p:origin x="1194" y="60"/>
      </p:cViewPr>
      <p:guideLst>
        <p:guide orient="horz" pos="2160"/>
        <p:guide pos="2880"/>
      </p:guideLst>
    </p:cSldViewPr>
  </p:slideViewPr>
  <p:notesTextViewPr>
    <p:cViewPr>
      <p:scale>
        <a:sx n="1" d="1"/>
        <a:sy n="1" d="1"/>
      </p:scale>
      <p:origin x="0" y="0"/>
    </p:cViewPr>
  </p:notesTextViewPr>
  <p:notesViewPr>
    <p:cSldViewPr>
      <p:cViewPr varScale="1">
        <p:scale>
          <a:sx n="65" d="100"/>
          <a:sy n="65" d="100"/>
        </p:scale>
        <p:origin x="3150"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23" Type="http://schemas.microsoft.com/office/2018/10/relationships/authors" Target="author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631726" y="196079"/>
            <a:ext cx="2759980" cy="234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98138">
              <a:defRPr sz="15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712359" y="196079"/>
            <a:ext cx="2366395" cy="234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98138">
              <a:defRPr sz="15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262764" y="9905481"/>
            <a:ext cx="2210261" cy="168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98138">
              <a:defRPr sz="11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763234" y="9905481"/>
            <a:ext cx="1419836" cy="168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98138">
              <a:defRPr sz="11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710733" y="427172"/>
            <a:ext cx="5682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77" tIns="48888" rIns="97777" bIns="48888"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710732" y="9905482"/>
            <a:ext cx="72862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3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710732" y="9893226"/>
            <a:ext cx="5840359"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77" tIns="48888" rIns="97777" bIns="48888"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552031" y="108544"/>
            <a:ext cx="2883587" cy="234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98138">
              <a:defRPr sz="15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70072" y="108544"/>
            <a:ext cx="2803893" cy="234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98138">
              <a:defRPr sz="15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001713" y="773113"/>
            <a:ext cx="5100637" cy="382587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46558" y="4861704"/>
            <a:ext cx="5210947" cy="460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0153" tIns="49228" rIns="100153" bIns="4922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864298" y="9908983"/>
            <a:ext cx="257132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88884" lvl="4" algn="r" defTabSz="998138">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3005565" y="9908983"/>
            <a:ext cx="82132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98138">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41633" y="9908983"/>
            <a:ext cx="72862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41633" y="9907232"/>
            <a:ext cx="562079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77" tIns="48888" rIns="97777" bIns="48888"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63567" y="327382"/>
            <a:ext cx="577693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77" tIns="48888" rIns="97777" bIns="48888"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552031" y="-118527"/>
            <a:ext cx="2883587" cy="46166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en-US" sz="1500">
                <a:solidFill>
                  <a:srgbClr val="000000"/>
                </a:solidFill>
                <a:ea typeface="굴림" panose="020B0600000101010101" pitchFamily="50" charset="-127"/>
                <a:cs typeface="DejaVu Sans" pitchFamily="34" charset="0"/>
              </a:rPr>
              <a:t>doc.: IEEE 802.15-&lt;15-21-0593-00-04ab&gt;</a:t>
            </a:r>
          </a:p>
        </p:txBody>
      </p:sp>
      <p:sp>
        <p:nvSpPr>
          <p:cNvPr id="7171" name="Rectangle 3"/>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en-US" sz="1500">
                <a:solidFill>
                  <a:srgbClr val="000000"/>
                </a:solidFill>
                <a:ea typeface="굴림" panose="020B0600000101010101" pitchFamily="50" charset="-127"/>
                <a:cs typeface="DejaVu Sans" pitchFamily="34" charset="0"/>
              </a:rPr>
              <a:t>&lt;month year&gt;</a:t>
            </a:r>
          </a:p>
        </p:txBody>
      </p:sp>
      <p:sp>
        <p:nvSpPr>
          <p:cNvPr id="7172" name="Rectangle 6"/>
          <p:cNvSpPr>
            <a:spLocks noGrp="1" noChangeArrowheads="1"/>
          </p:cNvSpPr>
          <p:nvPr>
            <p:ph type="ftr" sz="quarter"/>
          </p:nvPr>
        </p:nvSpPr>
        <p:spPr>
          <a:xfrm>
            <a:off x="3864298" y="9908983"/>
            <a:ext cx="2571320"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66663" indent="-366663">
              <a:tabLst>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 pos="10266563" algn="l"/>
              </a:tabLst>
              <a:defRPr sz="2600">
                <a:solidFill>
                  <a:schemeClr val="bg1"/>
                </a:solidFill>
                <a:latin typeface="Times New Roman" panose="02020603050405020304" pitchFamily="18" charset="0"/>
                <a:cs typeface="WenQuanYi Zen Hei" charset="0"/>
              </a:defRPr>
            </a:lvl1pPr>
            <a:lvl2pPr>
              <a:tabLst>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 pos="10266563" algn="l"/>
              </a:tabLst>
              <a:defRPr sz="2600">
                <a:solidFill>
                  <a:schemeClr val="bg1"/>
                </a:solidFill>
                <a:latin typeface="Times New Roman" panose="02020603050405020304" pitchFamily="18" charset="0"/>
                <a:cs typeface="WenQuanYi Zen Hei" charset="0"/>
              </a:defRPr>
            </a:lvl2pPr>
            <a:lvl3pPr>
              <a:tabLst>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 pos="10266563" algn="l"/>
              </a:tabLst>
              <a:defRPr sz="2600">
                <a:solidFill>
                  <a:schemeClr val="bg1"/>
                </a:solidFill>
                <a:latin typeface="Times New Roman" panose="02020603050405020304" pitchFamily="18" charset="0"/>
                <a:cs typeface="WenQuanYi Zen Hei" charset="0"/>
              </a:defRPr>
            </a:lvl3pPr>
            <a:lvl4pPr>
              <a:tabLst>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 pos="10266563" algn="l"/>
              </a:tabLst>
              <a:defRPr sz="2600">
                <a:solidFill>
                  <a:schemeClr val="bg1"/>
                </a:solidFill>
                <a:latin typeface="Times New Roman" panose="02020603050405020304" pitchFamily="18" charset="0"/>
                <a:cs typeface="WenQuanYi Zen Hei" charset="0"/>
              </a:defRPr>
            </a:lvl4pPr>
            <a:lvl5pPr marL="488884">
              <a:tabLst>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 pos="10266563" algn="l"/>
              </a:tabLst>
              <a:defRPr sz="2600">
                <a:solidFill>
                  <a:schemeClr val="bg1"/>
                </a:solidFill>
                <a:latin typeface="Times New Roman" panose="02020603050405020304" pitchFamily="18" charset="0"/>
                <a:cs typeface="WenQuanYi Zen Hei" charset="0"/>
              </a:defRPr>
            </a:lvl5pPr>
            <a:lvl6pPr marL="977768" defTabSz="488884" eaLnBrk="0" fontAlgn="base" hangingPunct="0">
              <a:spcBef>
                <a:spcPct val="0"/>
              </a:spcBef>
              <a:spcAft>
                <a:spcPct val="0"/>
              </a:spcAft>
              <a:tabLst>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 pos="10266563" algn="l"/>
              </a:tabLst>
              <a:defRPr sz="2600">
                <a:solidFill>
                  <a:schemeClr val="bg1"/>
                </a:solidFill>
                <a:latin typeface="Times New Roman" panose="02020603050405020304" pitchFamily="18" charset="0"/>
                <a:cs typeface="WenQuanYi Zen Hei" charset="0"/>
              </a:defRPr>
            </a:lvl6pPr>
            <a:lvl7pPr marL="1466652" defTabSz="488884" eaLnBrk="0" fontAlgn="base" hangingPunct="0">
              <a:spcBef>
                <a:spcPct val="0"/>
              </a:spcBef>
              <a:spcAft>
                <a:spcPct val="0"/>
              </a:spcAft>
              <a:tabLst>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 pos="10266563" algn="l"/>
              </a:tabLst>
              <a:defRPr sz="2600">
                <a:solidFill>
                  <a:schemeClr val="bg1"/>
                </a:solidFill>
                <a:latin typeface="Times New Roman" panose="02020603050405020304" pitchFamily="18" charset="0"/>
                <a:cs typeface="WenQuanYi Zen Hei" charset="0"/>
              </a:defRPr>
            </a:lvl7pPr>
            <a:lvl8pPr marL="1955536" defTabSz="488884" eaLnBrk="0" fontAlgn="base" hangingPunct="0">
              <a:spcBef>
                <a:spcPct val="0"/>
              </a:spcBef>
              <a:spcAft>
                <a:spcPct val="0"/>
              </a:spcAft>
              <a:tabLst>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 pos="10266563" algn="l"/>
              </a:tabLst>
              <a:defRPr sz="2600">
                <a:solidFill>
                  <a:schemeClr val="bg1"/>
                </a:solidFill>
                <a:latin typeface="Times New Roman" panose="02020603050405020304" pitchFamily="18" charset="0"/>
                <a:cs typeface="WenQuanYi Zen Hei" charset="0"/>
              </a:defRPr>
            </a:lvl8pPr>
            <a:lvl9pPr marL="2444420" defTabSz="488884" eaLnBrk="0" fontAlgn="base" hangingPunct="0">
              <a:spcBef>
                <a:spcPct val="0"/>
              </a:spcBef>
              <a:spcAft>
                <a:spcPct val="0"/>
              </a:spcAft>
              <a:tabLst>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 pos="10266563" algn="l"/>
              </a:tabLst>
              <a:defRPr sz="2600">
                <a:solidFill>
                  <a:schemeClr val="bg1"/>
                </a:solidFill>
                <a:latin typeface="Times New Roman" panose="02020603050405020304" pitchFamily="18" charset="0"/>
                <a:cs typeface="WenQuanYi Zen Hei" charset="0"/>
              </a:defRPr>
            </a:lvl9pPr>
          </a:lstStyle>
          <a:p>
            <a:pPr lvl="4" defTabSz="488884">
              <a:buSzPct val="100000"/>
              <a:defRPr/>
            </a:pPr>
            <a:r>
              <a:rPr lang="en-US" altLang="en-US" sz="1300">
                <a:solidFill>
                  <a:srgbClr val="000000"/>
                </a:solidFill>
                <a:ea typeface="굴림" panose="020B0600000101010101" pitchFamily="50" charset="-127"/>
                <a:cs typeface="DejaVu Sans" pitchFamily="34" charset="0"/>
              </a:rPr>
              <a:t>&lt;author&gt;, &lt;company&gt;</a:t>
            </a:r>
          </a:p>
        </p:txBody>
      </p:sp>
      <p:sp>
        <p:nvSpPr>
          <p:cNvPr id="7173" name="Rectangle 7"/>
          <p:cNvSpPr>
            <a:spLocks noGrp="1" noChangeArrowheads="1"/>
          </p:cNvSpPr>
          <p:nvPr>
            <p:ph type="sldNum" sz="quarter"/>
          </p:nvPr>
        </p:nvSpPr>
        <p:spPr>
          <a:xfrm>
            <a:off x="3005565" y="9908983"/>
            <a:ext cx="82132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en-US" sz="1300">
                <a:solidFill>
                  <a:srgbClr val="000000"/>
                </a:solidFill>
                <a:cs typeface="DejaVu Sans" pitchFamily="34" charset="0"/>
              </a:rPr>
              <a:t>Page </a:t>
            </a:r>
            <a:fld id="{FDB22C63-FDEC-4720-B63C-25F5F73E4758}" type="slidenum">
              <a:rPr lang="en-US" altLang="en-US" sz="1300">
                <a:solidFill>
                  <a:srgbClr val="000000"/>
                </a:solidFill>
                <a:cs typeface="DejaVu Sans" pitchFamily="34" charset="0"/>
              </a:rPr>
              <a:pPr defTabSz="488884">
                <a:buSzPct val="100000"/>
                <a:defRPr/>
              </a:pPr>
              <a:t>2</a:t>
            </a:fld>
            <a:endParaRPr lang="en-US" altLang="en-US" sz="1300">
              <a:solidFill>
                <a:srgbClr val="000000"/>
              </a:solidFill>
              <a:cs typeface="DejaVu Sans" pitchFamily="34" charset="0"/>
            </a:endParaRPr>
          </a:p>
        </p:txBody>
      </p:sp>
      <p:sp>
        <p:nvSpPr>
          <p:cNvPr id="7174" name="Rectangle 2"/>
          <p:cNvSpPr>
            <a:spLocks noGrp="1" noRot="1" noChangeAspect="1" noChangeArrowheads="1" noTextEdit="1"/>
          </p:cNvSpPr>
          <p:nvPr>
            <p:ph type="sldImg"/>
          </p:nvPr>
        </p:nvSpPr>
        <p:spPr>
          <a:xfrm>
            <a:off x="1001713" y="773113"/>
            <a:ext cx="5100637" cy="3825875"/>
          </a:xfrm>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389385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979488" y="769938"/>
            <a:ext cx="5062537" cy="3797300"/>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LID8192" sz="1500">
                <a:solidFill>
                  <a:srgbClr val="000000"/>
                </a:solidFill>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xfrm>
            <a:off x="3005565" y="9908983"/>
            <a:ext cx="82132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en-US" sz="1300">
                <a:solidFill>
                  <a:srgbClr val="000000"/>
                </a:solidFill>
                <a:cs typeface="DejaVu Sans" pitchFamily="34" charset="0"/>
              </a:rPr>
              <a:t>Page </a:t>
            </a:r>
            <a:fld id="{B8D38C24-B91C-4796-9403-DF9D9EC408AB}" type="slidenum">
              <a:rPr lang="en-US" altLang="en-US" sz="1300">
                <a:solidFill>
                  <a:srgbClr val="000000"/>
                </a:solidFill>
                <a:cs typeface="DejaVu Sans" pitchFamily="34" charset="0"/>
              </a:rPr>
              <a:pPr defTabSz="488884">
                <a:buSzPct val="100000"/>
                <a:defRPr/>
              </a:pPr>
              <a:t>3</a:t>
            </a:fld>
            <a:endParaRPr lang="en-US" altLang="en-US" sz="1300">
              <a:solidFill>
                <a:srgbClr val="000000"/>
              </a:solidFill>
              <a:cs typeface="DejaVu Sans" pitchFamily="34" charset="0"/>
            </a:endParaRPr>
          </a:p>
        </p:txBody>
      </p:sp>
    </p:spTree>
    <p:extLst>
      <p:ext uri="{BB962C8B-B14F-4D97-AF65-F5344CB8AC3E}">
        <p14:creationId xmlns:p14="http://schemas.microsoft.com/office/powerpoint/2010/main" val="3457170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979488" y="769938"/>
            <a:ext cx="5062537" cy="3797300"/>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LID8192" sz="1500">
                <a:solidFill>
                  <a:srgbClr val="000000"/>
                </a:solidFill>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xfrm>
            <a:off x="3005565" y="9908983"/>
            <a:ext cx="82132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en-US" sz="1300">
                <a:solidFill>
                  <a:srgbClr val="000000"/>
                </a:solidFill>
                <a:cs typeface="DejaVu Sans" pitchFamily="34" charset="0"/>
              </a:rPr>
              <a:t>Page </a:t>
            </a:r>
            <a:fld id="{B8D38C24-B91C-4796-9403-DF9D9EC408AB}" type="slidenum">
              <a:rPr lang="en-US" altLang="en-US" sz="1300">
                <a:solidFill>
                  <a:srgbClr val="000000"/>
                </a:solidFill>
                <a:cs typeface="DejaVu Sans" pitchFamily="34" charset="0"/>
              </a:rPr>
              <a:pPr defTabSz="488884">
                <a:buSzPct val="100000"/>
                <a:defRPr/>
              </a:pPr>
              <a:t>4</a:t>
            </a:fld>
            <a:endParaRPr lang="en-US" altLang="en-US" sz="1300">
              <a:solidFill>
                <a:srgbClr val="000000"/>
              </a:solidFill>
              <a:cs typeface="DejaVu Sans" pitchFamily="34" charset="0"/>
            </a:endParaRPr>
          </a:p>
        </p:txBody>
      </p:sp>
    </p:spTree>
    <p:extLst>
      <p:ext uri="{BB962C8B-B14F-4D97-AF65-F5344CB8AC3E}">
        <p14:creationId xmlns:p14="http://schemas.microsoft.com/office/powerpoint/2010/main" val="1912024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979488" y="769938"/>
            <a:ext cx="5062537" cy="3797300"/>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LID8192" sz="1500">
                <a:solidFill>
                  <a:srgbClr val="000000"/>
                </a:solidFill>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xfrm>
            <a:off x="3005565" y="9908983"/>
            <a:ext cx="82132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en-US" sz="1300">
                <a:solidFill>
                  <a:srgbClr val="000000"/>
                </a:solidFill>
                <a:cs typeface="DejaVu Sans" pitchFamily="34" charset="0"/>
              </a:rPr>
              <a:t>Page </a:t>
            </a:r>
            <a:fld id="{B8D38C24-B91C-4796-9403-DF9D9EC408AB}" type="slidenum">
              <a:rPr lang="en-US" altLang="en-US" sz="1300">
                <a:solidFill>
                  <a:srgbClr val="000000"/>
                </a:solidFill>
                <a:cs typeface="DejaVu Sans" pitchFamily="34" charset="0"/>
              </a:rPr>
              <a:pPr defTabSz="488884">
                <a:buSzPct val="100000"/>
                <a:defRPr/>
              </a:pPr>
              <a:t>5</a:t>
            </a:fld>
            <a:endParaRPr lang="en-US" altLang="en-US" sz="1300">
              <a:solidFill>
                <a:srgbClr val="000000"/>
              </a:solidFill>
              <a:cs typeface="DejaVu Sans" pitchFamily="34" charset="0"/>
            </a:endParaRPr>
          </a:p>
        </p:txBody>
      </p:sp>
    </p:spTree>
    <p:extLst>
      <p:ext uri="{BB962C8B-B14F-4D97-AF65-F5344CB8AC3E}">
        <p14:creationId xmlns:p14="http://schemas.microsoft.com/office/powerpoint/2010/main" val="3146981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979488" y="769938"/>
            <a:ext cx="5062537" cy="3797300"/>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LID8192" sz="1500">
                <a:solidFill>
                  <a:srgbClr val="000000"/>
                </a:solidFill>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xfrm>
            <a:off x="3005565" y="9908983"/>
            <a:ext cx="82132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en-US" sz="1300">
                <a:solidFill>
                  <a:srgbClr val="000000"/>
                </a:solidFill>
                <a:cs typeface="DejaVu Sans" pitchFamily="34" charset="0"/>
              </a:rPr>
              <a:t>Page </a:t>
            </a:r>
            <a:fld id="{B8D38C24-B91C-4796-9403-DF9D9EC408AB}" type="slidenum">
              <a:rPr lang="en-US" altLang="en-US" sz="1300">
                <a:solidFill>
                  <a:srgbClr val="000000"/>
                </a:solidFill>
                <a:cs typeface="DejaVu Sans" pitchFamily="34" charset="0"/>
              </a:rPr>
              <a:pPr defTabSz="488884">
                <a:buSzPct val="100000"/>
                <a:defRPr/>
              </a:pPr>
              <a:t>6</a:t>
            </a:fld>
            <a:endParaRPr lang="en-US" altLang="en-US" sz="1300">
              <a:solidFill>
                <a:srgbClr val="000000"/>
              </a:solidFill>
              <a:cs typeface="DejaVu Sans" pitchFamily="34" charset="0"/>
            </a:endParaRPr>
          </a:p>
        </p:txBody>
      </p:sp>
    </p:spTree>
    <p:extLst>
      <p:ext uri="{BB962C8B-B14F-4D97-AF65-F5344CB8AC3E}">
        <p14:creationId xmlns:p14="http://schemas.microsoft.com/office/powerpoint/2010/main" val="31620227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979488" y="769938"/>
            <a:ext cx="5062537" cy="3797300"/>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LID8192" sz="1500">
                <a:solidFill>
                  <a:srgbClr val="000000"/>
                </a:solidFill>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xfrm>
            <a:off x="3005565" y="9908983"/>
            <a:ext cx="82132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en-US" sz="1300">
                <a:solidFill>
                  <a:srgbClr val="000000"/>
                </a:solidFill>
                <a:cs typeface="DejaVu Sans" pitchFamily="34" charset="0"/>
              </a:rPr>
              <a:t>Page </a:t>
            </a:r>
            <a:fld id="{B8D38C24-B91C-4796-9403-DF9D9EC408AB}" type="slidenum">
              <a:rPr lang="en-US" altLang="en-US" sz="1300">
                <a:solidFill>
                  <a:srgbClr val="000000"/>
                </a:solidFill>
                <a:cs typeface="DejaVu Sans" pitchFamily="34" charset="0"/>
              </a:rPr>
              <a:pPr defTabSz="488884">
                <a:buSzPct val="100000"/>
                <a:defRPr/>
              </a:pPr>
              <a:t>7</a:t>
            </a:fld>
            <a:endParaRPr lang="en-US" altLang="en-US" sz="1300">
              <a:solidFill>
                <a:srgbClr val="000000"/>
              </a:solidFill>
              <a:cs typeface="DejaVu Sans" pitchFamily="34" charset="0"/>
            </a:endParaRPr>
          </a:p>
        </p:txBody>
      </p:sp>
    </p:spTree>
    <p:extLst>
      <p:ext uri="{BB962C8B-B14F-4D97-AF65-F5344CB8AC3E}">
        <p14:creationId xmlns:p14="http://schemas.microsoft.com/office/powerpoint/2010/main" val="2994792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979488" y="769938"/>
            <a:ext cx="5062537" cy="3797300"/>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LID8192" sz="1500">
                <a:solidFill>
                  <a:srgbClr val="000000"/>
                </a:solidFill>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xfrm>
            <a:off x="3005565" y="9908983"/>
            <a:ext cx="82132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en-US" sz="1300">
                <a:solidFill>
                  <a:srgbClr val="000000"/>
                </a:solidFill>
                <a:cs typeface="DejaVu Sans" pitchFamily="34" charset="0"/>
              </a:rPr>
              <a:t>Page </a:t>
            </a:r>
            <a:fld id="{B8D38C24-B91C-4796-9403-DF9D9EC408AB}" type="slidenum">
              <a:rPr lang="en-US" altLang="en-US" sz="1300">
                <a:solidFill>
                  <a:srgbClr val="000000"/>
                </a:solidFill>
                <a:cs typeface="DejaVu Sans" pitchFamily="34" charset="0"/>
              </a:rPr>
              <a:pPr defTabSz="488884">
                <a:buSzPct val="100000"/>
                <a:defRPr/>
              </a:pPr>
              <a:t>8</a:t>
            </a:fld>
            <a:endParaRPr lang="en-US" altLang="en-US" sz="1300">
              <a:solidFill>
                <a:srgbClr val="000000"/>
              </a:solidFill>
              <a:cs typeface="DejaVu Sans" pitchFamily="34" charset="0"/>
            </a:endParaRPr>
          </a:p>
        </p:txBody>
      </p:sp>
    </p:spTree>
    <p:extLst>
      <p:ext uri="{BB962C8B-B14F-4D97-AF65-F5344CB8AC3E}">
        <p14:creationId xmlns:p14="http://schemas.microsoft.com/office/powerpoint/2010/main" val="21320657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979488" y="769938"/>
            <a:ext cx="5062537" cy="3797300"/>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LID8192" sz="1500">
                <a:solidFill>
                  <a:srgbClr val="000000"/>
                </a:solidFill>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xfrm>
            <a:off x="3005565" y="9908983"/>
            <a:ext cx="82132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en-US" sz="1300">
                <a:solidFill>
                  <a:srgbClr val="000000"/>
                </a:solidFill>
                <a:cs typeface="DejaVu Sans" pitchFamily="34" charset="0"/>
              </a:rPr>
              <a:t>Page </a:t>
            </a:r>
            <a:fld id="{B8D38C24-B91C-4796-9403-DF9D9EC408AB}" type="slidenum">
              <a:rPr lang="en-US" altLang="en-US" sz="1300">
                <a:solidFill>
                  <a:srgbClr val="000000"/>
                </a:solidFill>
                <a:cs typeface="DejaVu Sans" pitchFamily="34" charset="0"/>
              </a:rPr>
              <a:pPr defTabSz="488884">
                <a:buSzPct val="100000"/>
                <a:defRPr/>
              </a:pPr>
              <a:t>9</a:t>
            </a:fld>
            <a:endParaRPr lang="en-US" altLang="en-US" sz="1300">
              <a:solidFill>
                <a:srgbClr val="000000"/>
              </a:solidFill>
              <a:cs typeface="DejaVu Sans" pitchFamily="34" charset="0"/>
            </a:endParaRPr>
          </a:p>
        </p:txBody>
      </p:sp>
    </p:spTree>
    <p:extLst>
      <p:ext uri="{BB962C8B-B14F-4D97-AF65-F5344CB8AC3E}">
        <p14:creationId xmlns:p14="http://schemas.microsoft.com/office/powerpoint/2010/main" val="717115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40650" cy="1035050"/>
          </a:xfrm>
        </p:spPr>
        <p:txBody>
          <a:bodyPr/>
          <a:lstStyle/>
          <a:p>
            <a:r>
              <a:rPr lang="en-US" dirty="0"/>
              <a:t>Click to edit Master title style</a:t>
            </a:r>
          </a:p>
        </p:txBody>
      </p:sp>
      <p:sp>
        <p:nvSpPr>
          <p:cNvPr id="3" name="Rectangle 5"/>
          <p:cNvSpPr>
            <a:spLocks noGrp="1" noChangeArrowheads="1"/>
          </p:cNvSpPr>
          <p:nvPr>
            <p:ph type="sldNum" idx="10"/>
          </p:nvPr>
        </p:nvSpPr>
        <p:spPr>
          <a:ln/>
        </p:spPr>
        <p:txBody>
          <a:bodyPr/>
          <a:lstStyle>
            <a:lvl1pPr>
              <a:defRPr/>
            </a:lvl1pPr>
          </a:lstStyle>
          <a:p>
            <a:r>
              <a:rPr lang="en-US" altLang="en-US"/>
              <a:t>Slide </a:t>
            </a:r>
            <a:fld id="{28AF67BD-3515-41FE-828D-04C919731628}" type="slidenum">
              <a:rPr lang="en-US" altLang="en-US"/>
              <a:pPr/>
              <a:t>‹#›</a:t>
            </a:fld>
            <a:endParaRPr lang="en-US" altLang="en-US"/>
          </a:p>
        </p:txBody>
      </p:sp>
    </p:spTree>
    <p:extLst>
      <p:ext uri="{BB962C8B-B14F-4D97-AF65-F5344CB8AC3E}">
        <p14:creationId xmlns:p14="http://schemas.microsoft.com/office/powerpoint/2010/main" val="205112575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5"/>
          <p:cNvSpPr>
            <a:spLocks noGrp="1" noChangeArrowheads="1"/>
          </p:cNvSpPr>
          <p:nvPr>
            <p:ph type="sldNum" idx="10"/>
          </p:nvPr>
        </p:nvSpPr>
        <p:spPr>
          <a:ln/>
        </p:spPr>
        <p:txBody>
          <a:bodyPr/>
          <a:lstStyle>
            <a:lvl1pPr>
              <a:defRPr/>
            </a:lvl1pPr>
          </a:lstStyle>
          <a:p>
            <a:r>
              <a:rPr lang="en-US" altLang="en-US"/>
              <a:t>Slide </a:t>
            </a:r>
            <a:fld id="{6EC47A6A-FA30-4797-8EE6-2A1453E36234}" type="slidenum">
              <a:rPr lang="en-US" altLang="en-US"/>
              <a:pPr/>
              <a:t>‹#›</a:t>
            </a:fld>
            <a:endParaRPr lang="en-US" altLang="en-US"/>
          </a:p>
        </p:txBody>
      </p:sp>
    </p:spTree>
    <p:extLst>
      <p:ext uri="{BB962C8B-B14F-4D97-AF65-F5344CB8AC3E}">
        <p14:creationId xmlns:p14="http://schemas.microsoft.com/office/powerpoint/2010/main" val="232678159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41"/>
            <a:ext cx="78867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6"/>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8"/>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May 2023</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X. Luo, et al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2400" y="6475413"/>
            <a:ext cx="5354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sz="1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685800"/>
            <a:ext cx="7740650"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2160" tIns="46080" rIns="92160" bIns="46080" numCol="1" anchor="ctr" anchorCtr="0" compatLnSpc="1">
            <a:prstTxWarp prst="textNoShape">
              <a:avLst/>
            </a:prstTxWarp>
          </a:bodyPr>
          <a:lstStyle/>
          <a:p>
            <a:pPr lvl="0"/>
            <a:r>
              <a:rPr lang="en-GB" altLang="en-US" smtClean="0"/>
              <a:t>Click to edit the title text format</a:t>
            </a:r>
          </a:p>
        </p:txBody>
      </p:sp>
      <p:sp>
        <p:nvSpPr>
          <p:cNvPr id="1027" name="Rectangle 2"/>
          <p:cNvSpPr>
            <a:spLocks noGrp="1" noChangeArrowheads="1"/>
          </p:cNvSpPr>
          <p:nvPr>
            <p:ph type="body" idx="1"/>
          </p:nvPr>
        </p:nvSpPr>
        <p:spPr bwMode="auto">
          <a:xfrm>
            <a:off x="685800" y="1981200"/>
            <a:ext cx="7740650" cy="567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2160" tIns="46080" rIns="92160" bIns="4608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
        <p:nvSpPr>
          <p:cNvPr id="1029" name="Rectangle 5"/>
          <p:cNvSpPr>
            <a:spLocks noGrp="1" noChangeArrowheads="1"/>
          </p:cNvSpPr>
          <p:nvPr>
            <p:ph type="sldNum"/>
          </p:nvPr>
        </p:nvSpPr>
        <p:spPr bwMode="auto">
          <a:xfrm>
            <a:off x="4114800" y="6475413"/>
            <a:ext cx="1112838" cy="10668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SzPct val="100000"/>
              <a:defRPr>
                <a:solidFill>
                  <a:srgbClr val="000000"/>
                </a:solidFill>
              </a:defRPr>
            </a:lvl1pPr>
          </a:lstStyle>
          <a:p>
            <a:r>
              <a:rPr lang="en-US" altLang="en-US"/>
              <a:t>Slide </a:t>
            </a:r>
            <a:fld id="{F30BB21B-092F-43E2-BBEE-BAA66E7C57C0}" type="slidenum">
              <a:rPr lang="en-US" altLang="en-US"/>
              <a:pPr/>
              <a:t>‹#›</a:t>
            </a:fld>
            <a:endParaRPr lang="en-US" altLang="en-US"/>
          </a:p>
        </p:txBody>
      </p:sp>
      <p:sp>
        <p:nvSpPr>
          <p:cNvPr id="1031" name="Rectangle 6"/>
          <p:cNvSpPr>
            <a:spLocks noChangeArrowheads="1"/>
          </p:cNvSpPr>
          <p:nvPr/>
        </p:nvSpPr>
        <p:spPr bwMode="auto">
          <a:xfrm>
            <a:off x="685800" y="305028"/>
            <a:ext cx="7772400" cy="215444"/>
          </a:xfrm>
          <a:prstGeom prst="rect">
            <a:avLst/>
          </a:prstGeom>
          <a:noFill/>
          <a:ln>
            <a:noFill/>
          </a:ln>
        </p:spPr>
        <p:txBody>
          <a:bodyPr lIns="0" tIns="0" rIns="0" bIns="0" anchor="ctr">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9pPr>
          </a:lstStyle>
          <a:p>
            <a:pPr algn="ctr">
              <a:buSzPct val="100000"/>
              <a:defRPr/>
            </a:pPr>
            <a:r>
              <a:rPr lang="en-US" altLang="en-US" sz="1400" b="1" dirty="0" smtClean="0">
                <a:solidFill>
                  <a:schemeClr val="tx1"/>
                </a:solidFill>
              </a:rPr>
              <a:t>May 2023                                                                                                                          15-23-0228-01-04ab </a:t>
            </a:r>
            <a:endParaRPr lang="en-US" altLang="en-US" sz="1400" b="1" dirty="0">
              <a:solidFill>
                <a:schemeClr val="tx1"/>
              </a:solidFill>
            </a:endParaRPr>
          </a:p>
        </p:txBody>
      </p:sp>
      <p:sp>
        <p:nvSpPr>
          <p:cNvPr id="1030" name="Line 7"/>
          <p:cNvSpPr>
            <a:spLocks noChangeShapeType="1"/>
          </p:cNvSpPr>
          <p:nvPr/>
        </p:nvSpPr>
        <p:spPr bwMode="auto">
          <a:xfrm>
            <a:off x="685800" y="609600"/>
            <a:ext cx="77724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ko-KR" altLang="en-US"/>
          </a:p>
        </p:txBody>
      </p:sp>
      <p:sp>
        <p:nvSpPr>
          <p:cNvPr id="1033" name="Rectangle 8"/>
          <p:cNvSpPr>
            <a:spLocks noChangeArrowheads="1"/>
          </p:cNvSpPr>
          <p:nvPr/>
        </p:nvSpPr>
        <p:spPr bwMode="auto">
          <a:xfrm>
            <a:off x="685800" y="6475413"/>
            <a:ext cx="914400" cy="184150"/>
          </a:xfrm>
          <a:prstGeom prst="rect">
            <a:avLst/>
          </a:prstGeom>
          <a:noFill/>
          <a:ln>
            <a:noFill/>
          </a:ln>
        </p:spPr>
        <p:txBody>
          <a:bodyPr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9pPr>
          </a:lstStyle>
          <a:p>
            <a:pPr>
              <a:buSzPct val="100000"/>
              <a:defRPr/>
            </a:pPr>
            <a:r>
              <a:rPr lang="en-US" altLang="en-US" sz="1200" dirty="0">
                <a:solidFill>
                  <a:srgbClr val="000000"/>
                </a:solidFill>
              </a:rPr>
              <a:t>Submission</a:t>
            </a:r>
          </a:p>
        </p:txBody>
      </p:sp>
      <p:sp>
        <p:nvSpPr>
          <p:cNvPr id="1032" name="Line 9"/>
          <p:cNvSpPr>
            <a:spLocks noChangeShapeType="1"/>
          </p:cNvSpPr>
          <p:nvPr/>
        </p:nvSpPr>
        <p:spPr bwMode="auto">
          <a:xfrm>
            <a:off x="685800" y="64770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ko-KR" altLang="en-US"/>
          </a:p>
        </p:txBody>
      </p:sp>
      <p:sp>
        <p:nvSpPr>
          <p:cNvPr id="11" name="Rectangle 8"/>
          <p:cNvSpPr>
            <a:spLocks noChangeArrowheads="1"/>
          </p:cNvSpPr>
          <p:nvPr userDrawn="1"/>
        </p:nvSpPr>
        <p:spPr bwMode="auto">
          <a:xfrm>
            <a:off x="5029200" y="6475413"/>
            <a:ext cx="3505200" cy="369887"/>
          </a:xfrm>
          <a:prstGeom prst="rect">
            <a:avLst/>
          </a:prstGeom>
          <a:noFill/>
          <a:ln>
            <a:noFill/>
          </a:ln>
        </p:spPr>
        <p:txBody>
          <a:bodyPr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algn="r">
              <a:buSzPct val="100000"/>
            </a:pPr>
            <a:r>
              <a:rPr lang="nl-NL" altLang="en-US" sz="1200">
                <a:solidFill>
                  <a:srgbClr val="000000"/>
                </a:solidFill>
              </a:rPr>
              <a:t>Taeyoung Ha (Samsung Electronics)</a:t>
            </a:r>
            <a:endParaRPr lang="en-US" altLang="en-US" sz="1200">
              <a:solidFill>
                <a:srgbClr val="000000"/>
              </a:solidFill>
            </a:endParaRPr>
          </a:p>
          <a:p>
            <a:pPr>
              <a:buSzPct val="100000"/>
            </a:pPr>
            <a:endParaRPr lang="en-US" altLang="en-US" sz="1200">
              <a:solidFill>
                <a:srgbClr val="000000"/>
              </a:solidFill>
            </a:endParaRPr>
          </a:p>
        </p:txBody>
      </p:sp>
    </p:spTree>
    <p:extLst>
      <p:ext uri="{BB962C8B-B14F-4D97-AF65-F5344CB8AC3E}">
        <p14:creationId xmlns:p14="http://schemas.microsoft.com/office/powerpoint/2010/main" val="724008311"/>
      </p:ext>
    </p:extLst>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hf hdr="0"/>
  <p:txStyles>
    <p:titleStyle>
      <a:lvl1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Times New Roman" pitchFamily="16" charset="0"/>
          <a:ea typeface="WenQuanYi Zen Hei" charset="0"/>
          <a:cs typeface="WenQuanYi Zen Hei" charset="0"/>
        </a:defRPr>
      </a:lvl2pPr>
      <a:lvl3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Times New Roman" pitchFamily="16" charset="0"/>
          <a:ea typeface="WenQuanYi Zen Hei" charset="0"/>
          <a:cs typeface="WenQuanYi Zen Hei" charset="0"/>
        </a:defRPr>
      </a:lvl3pPr>
      <a:lvl4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Times New Roman" pitchFamily="16" charset="0"/>
          <a:ea typeface="WenQuanYi Zen Hei" charset="0"/>
          <a:cs typeface="WenQuanYi Zen Hei" charset="0"/>
        </a:defRPr>
      </a:lvl4pPr>
      <a:lvl5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Times New Roman" pitchFamily="16" charset="0"/>
          <a:ea typeface="WenQuanYi Zen Hei" charset="0"/>
          <a:cs typeface="WenQuanYi Zen Hei" charset="0"/>
        </a:defRPr>
      </a:lvl5pPr>
      <a:lvl6pPr marL="25146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6pPr>
      <a:lvl7pPr marL="29718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7pPr>
      <a:lvl8pPr marL="34290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8pPr>
      <a:lvl9pPr marL="38862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n-ea"/>
          <a:cs typeface="+mn-cs"/>
        </a:defRPr>
      </a:lvl2pPr>
      <a:lvl3pPr marL="1143000" indent="-228600" algn="l" defTabSz="457200"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smtClean="0"/>
              <a:t>May 2023</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err="1" smtClean="0"/>
              <a:t>Taeyoung</a:t>
            </a:r>
            <a:r>
              <a:rPr lang="en-US" altLang="en-US" dirty="0" smtClean="0"/>
              <a:t> Ha, et al</a:t>
            </a:r>
            <a:endParaRPr lang="en-US" altLang="en-US" dirty="0"/>
          </a:p>
        </p:txBody>
      </p:sp>
      <p:sp>
        <p:nvSpPr>
          <p:cNvPr id="6" name="Slide Number Placeholder 3"/>
          <p:cNvSpPr>
            <a:spLocks noGrp="1"/>
          </p:cNvSpPr>
          <p:nvPr>
            <p:ph type="sldNum" sz="quarter" idx="12"/>
          </p:nvPr>
        </p:nvSpPr>
        <p:spPr>
          <a:xfrm>
            <a:off x="4571628" y="6475413"/>
            <a:ext cx="76944" cy="184666"/>
          </a:xfrm>
        </p:spPr>
        <p:txBody>
          <a:bodyPr/>
          <a:lstStyle/>
          <a:p>
            <a:fld id="{84A77D4C-72E3-4B0C-9D3D-3EEE1B4D1581}" type="slidenum">
              <a:rPr lang="en-US" altLang="en-US" smtClean="0"/>
              <a:pPr/>
              <a:t>1</a:t>
            </a:fld>
            <a:endParaRPr lang="en-US" altLang="en-US" dirty="0"/>
          </a:p>
        </p:txBody>
      </p:sp>
      <p:sp>
        <p:nvSpPr>
          <p:cNvPr id="27651" name="Rectangle 3"/>
          <p:cNvSpPr>
            <a:spLocks noChangeArrowheads="1"/>
          </p:cNvSpPr>
          <p:nvPr/>
        </p:nvSpPr>
        <p:spPr bwMode="auto">
          <a:xfrm>
            <a:off x="609600" y="685801"/>
            <a:ext cx="7924800" cy="4016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600"/>
              </a:spcBef>
            </a:pPr>
            <a:r>
              <a:rPr lang="en-US" altLang="en-US" sz="1400" b="1" dirty="0"/>
              <a:t>Submission Title:</a:t>
            </a:r>
            <a:r>
              <a:rPr lang="en-US" altLang="en-US" sz="1400" dirty="0"/>
              <a:t> 	</a:t>
            </a:r>
            <a:r>
              <a:rPr lang="en-US" altLang="en-US" sz="1400" dirty="0" smtClean="0"/>
              <a:t>Updates for Multiple Transmission</a:t>
            </a:r>
          </a:p>
          <a:p>
            <a:pPr>
              <a:spcBef>
                <a:spcPts val="600"/>
              </a:spcBef>
            </a:pPr>
            <a:r>
              <a:rPr lang="en-US" altLang="en-US" sz="1400" b="1" dirty="0" smtClean="0"/>
              <a:t>Date Submitted:</a:t>
            </a:r>
            <a:r>
              <a:rPr lang="en-US" altLang="en-US" sz="1400" dirty="0" smtClean="0">
                <a:solidFill>
                  <a:srgbClr val="FF0000"/>
                </a:solidFill>
              </a:rPr>
              <a:t> 	</a:t>
            </a:r>
            <a:r>
              <a:rPr lang="en-US" altLang="en-US" sz="1400" dirty="0" smtClean="0"/>
              <a:t>May 9, 2023	</a:t>
            </a:r>
          </a:p>
          <a:p>
            <a:r>
              <a:rPr lang="en-US" altLang="en-US" sz="1400" b="1" dirty="0" smtClean="0"/>
              <a:t>Source</a:t>
            </a:r>
            <a:r>
              <a:rPr lang="en-US" altLang="en-US" sz="1400" b="1" dirty="0"/>
              <a:t>:</a:t>
            </a:r>
            <a:r>
              <a:rPr lang="en-US" altLang="en-US" sz="1400" dirty="0"/>
              <a:t> </a:t>
            </a:r>
            <a:r>
              <a:rPr lang="en-US" altLang="en-US" sz="1400" dirty="0">
                <a:solidFill>
                  <a:schemeClr val="tx2"/>
                </a:solidFill>
              </a:rPr>
              <a:t>[</a:t>
            </a:r>
            <a:r>
              <a:rPr lang="en-US" altLang="en-US" sz="1400" dirty="0" err="1">
                <a:solidFill>
                  <a:schemeClr val="tx2"/>
                </a:solidFill>
              </a:rPr>
              <a:t>Taeyoung</a:t>
            </a:r>
            <a:r>
              <a:rPr lang="en-US" altLang="en-US" sz="1400" dirty="0">
                <a:solidFill>
                  <a:schemeClr val="tx2"/>
                </a:solidFill>
              </a:rPr>
              <a:t> Ha, </a:t>
            </a:r>
            <a:r>
              <a:rPr lang="en-US" altLang="en-US" sz="1400" dirty="0" err="1">
                <a:solidFill>
                  <a:schemeClr val="tx2"/>
                </a:solidFill>
              </a:rPr>
              <a:t>Mingyu</a:t>
            </a:r>
            <a:r>
              <a:rPr lang="en-US" altLang="en-US" sz="1400" dirty="0">
                <a:solidFill>
                  <a:schemeClr val="tx2"/>
                </a:solidFill>
              </a:rPr>
              <a:t> Lee, </a:t>
            </a:r>
            <a:r>
              <a:rPr lang="en-US" altLang="en-US" sz="1400" dirty="0" err="1">
                <a:solidFill>
                  <a:schemeClr val="tx2"/>
                </a:solidFill>
              </a:rPr>
              <a:t>Youngwan</a:t>
            </a:r>
            <a:r>
              <a:rPr lang="en-US" altLang="en-US" sz="1400" dirty="0">
                <a:solidFill>
                  <a:schemeClr val="tx2"/>
                </a:solidFill>
              </a:rPr>
              <a:t> So,  </a:t>
            </a:r>
            <a:r>
              <a:rPr lang="en-US" altLang="en-US" sz="1400" dirty="0" err="1">
                <a:solidFill>
                  <a:schemeClr val="tx2"/>
                </a:solidFill>
              </a:rPr>
              <a:t>Aniruddh</a:t>
            </a:r>
            <a:r>
              <a:rPr lang="en-US" altLang="en-US" sz="1400" dirty="0">
                <a:solidFill>
                  <a:schemeClr val="tx2"/>
                </a:solidFill>
              </a:rPr>
              <a:t> Rao </a:t>
            </a:r>
            <a:r>
              <a:rPr lang="en-US" altLang="en-US" sz="1400" dirty="0" err="1">
                <a:solidFill>
                  <a:schemeClr val="tx2"/>
                </a:solidFill>
              </a:rPr>
              <a:t>Kabbinale</a:t>
            </a:r>
            <a:r>
              <a:rPr lang="en-US" altLang="en-US" sz="1400" dirty="0">
                <a:solidFill>
                  <a:schemeClr val="tx2"/>
                </a:solidFill>
              </a:rPr>
              <a:t>, </a:t>
            </a:r>
            <a:r>
              <a:rPr lang="en-US" altLang="en-US" sz="1400" dirty="0" err="1">
                <a:solidFill>
                  <a:schemeClr val="tx2"/>
                </a:solidFill>
              </a:rPr>
              <a:t>Ankur</a:t>
            </a:r>
            <a:r>
              <a:rPr lang="en-US" altLang="en-US" sz="1400" dirty="0">
                <a:solidFill>
                  <a:schemeClr val="tx2"/>
                </a:solidFill>
              </a:rPr>
              <a:t> Bansal, Clint Chaplin] Company [Samsung Electronics]</a:t>
            </a:r>
            <a:endParaRPr lang="en-US" altLang="en-US" sz="1400" b="1" dirty="0">
              <a:solidFill>
                <a:schemeClr val="tx2"/>
              </a:solidFill>
            </a:endParaRPr>
          </a:p>
          <a:p>
            <a:endParaRPr lang="en-US" altLang="en-US" sz="1400" b="1" dirty="0">
              <a:solidFill>
                <a:schemeClr val="tx2"/>
              </a:solidFill>
            </a:endParaRPr>
          </a:p>
          <a:p>
            <a:r>
              <a:rPr lang="en-US" altLang="en-US" sz="1400" b="1" dirty="0">
                <a:solidFill>
                  <a:schemeClr val="tx2"/>
                </a:solidFill>
              </a:rPr>
              <a:t>E-Mail</a:t>
            </a:r>
            <a:r>
              <a:rPr lang="en-US" altLang="en-US" sz="1400" dirty="0">
                <a:solidFill>
                  <a:schemeClr val="tx2"/>
                </a:solidFill>
              </a:rPr>
              <a:t>: ty1115.ha@samsung.com</a:t>
            </a:r>
            <a:endParaRPr lang="en-US" altLang="en-US" dirty="0">
              <a:solidFill>
                <a:schemeClr val="tx2"/>
              </a:solidFill>
            </a:endParaRPr>
          </a:p>
          <a:p>
            <a:pPr>
              <a:spcBef>
                <a:spcPts val="600"/>
              </a:spcBef>
              <a:spcAft>
                <a:spcPts val="600"/>
              </a:spcAft>
            </a:pPr>
            <a:r>
              <a:rPr lang="en-US" altLang="en-US" sz="1400" b="1" dirty="0" smtClean="0"/>
              <a:t>Abstract: </a:t>
            </a:r>
            <a:r>
              <a:rPr lang="en-US" altLang="en-US" sz="1400" dirty="0" smtClean="0"/>
              <a:t>Updates for Multiple RSF Transmissions in a Slot Scenario</a:t>
            </a:r>
            <a:endParaRPr lang="en-US" altLang="en-US" sz="1400" dirty="0"/>
          </a:p>
          <a:p>
            <a:pPr>
              <a:spcBef>
                <a:spcPts val="600"/>
              </a:spcBef>
              <a:spcAft>
                <a:spcPts val="600"/>
              </a:spcAft>
            </a:pPr>
            <a:r>
              <a:rPr lang="en-US" altLang="en-US" sz="1400" b="1" dirty="0"/>
              <a:t>Purpose: </a:t>
            </a:r>
            <a:r>
              <a:rPr lang="en-US" altLang="en-US" sz="1400" dirty="0" smtClean="0"/>
              <a:t>Increase air time efficiency by allowing the multiple MMRS transmission in a slot.</a:t>
            </a:r>
            <a:endParaRPr lang="en-US" altLang="en-US" sz="1400" dirty="0"/>
          </a:p>
          <a:p>
            <a:pPr>
              <a:spcBef>
                <a:spcPts val="600"/>
              </a:spcBef>
            </a:pPr>
            <a:r>
              <a:rPr lang="en-US" altLang="en-US" sz="1400" b="1" dirty="0" smtClean="0"/>
              <a:t>Notice: </a:t>
            </a:r>
            <a:r>
              <a:rPr lang="en-US" altLang="en-US" sz="1400" dirty="0" smtClean="0"/>
              <a:t>This </a:t>
            </a:r>
            <a:r>
              <a:rPr lang="en-US" altLang="en-US" sz="1400" dirty="0"/>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altLang="en-US" sz="1400" dirty="0" smtClean="0"/>
              <a:t>.</a:t>
            </a:r>
            <a:endParaRPr lang="en-US" altLang="en-US" sz="1400" dirty="0"/>
          </a:p>
        </p:txBody>
      </p:sp>
      <p:sp>
        <p:nvSpPr>
          <p:cNvPr id="7" name="Rectangle 7">
            <a:extLst>
              <a:ext uri="{FF2B5EF4-FFF2-40B4-BE49-F238E27FC236}">
                <a16:creationId xmlns:a16="http://schemas.microsoft.com/office/drawing/2014/main" id="{E8E688F6-CF36-1B6A-C221-0E4A35EDA851}"/>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smtClean="0"/>
              <a:t>15-23-0228-01-04ab</a:t>
            </a:r>
            <a:endParaRPr lang="en-US" altLang="en-US" sz="1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6"/>
          <p:cNvGraphicFramePr>
            <a:graphicFrameLocks noGrp="1"/>
          </p:cNvGraphicFramePr>
          <p:nvPr>
            <p:extLst>
              <p:ext uri="{D42A27DB-BD31-4B8C-83A1-F6EECF244321}">
                <p14:modId xmlns:p14="http://schemas.microsoft.com/office/powerpoint/2010/main" val="3070767723"/>
              </p:ext>
            </p:extLst>
          </p:nvPr>
        </p:nvGraphicFramePr>
        <p:xfrm>
          <a:off x="457200" y="800100"/>
          <a:ext cx="8382000" cy="5484810"/>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20000"/>
                    </a:ext>
                  </a:extLst>
                </a:gridCol>
                <a:gridCol w="3867374">
                  <a:extLst>
                    <a:ext uri="{9D8B030D-6E8A-4147-A177-3AD203B41FA5}">
                      <a16:colId xmlns:a16="http://schemas.microsoft.com/office/drawing/2014/main" val="20001"/>
                    </a:ext>
                  </a:extLst>
                </a:gridCol>
              </a:tblGrid>
              <a:tr h="260922">
                <a:tc>
                  <a:txBody>
                    <a:bodyPr/>
                    <a:lstStyle/>
                    <a:p>
                      <a:pPr>
                        <a:lnSpc>
                          <a:spcPct val="107000"/>
                        </a:lnSpc>
                        <a:spcAft>
                          <a:spcPts val="800"/>
                        </a:spcAft>
                      </a:pPr>
                      <a:r>
                        <a:rPr lang="en-US" sz="1600" b="1" dirty="0">
                          <a:effectLst/>
                        </a:rPr>
                        <a:t>PAR Objective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rPr>
                        <a:t>Proposed Solution (how addressed)</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0"/>
                  </a:ext>
                </a:extLst>
              </a:tr>
              <a:tr h="363994">
                <a:tc>
                  <a:txBody>
                    <a:bodyPr/>
                    <a:lstStyle/>
                    <a:p>
                      <a:pPr>
                        <a:lnSpc>
                          <a:spcPct val="107000"/>
                        </a:lnSpc>
                        <a:spcAft>
                          <a:spcPts val="800"/>
                        </a:spcAft>
                      </a:pPr>
                      <a:r>
                        <a:rPr lang="en-US" sz="1100" dirty="0">
                          <a:effectLst/>
                        </a:rPr>
                        <a:t>Safeguards so that the high throughput data use cases will not cause significant disruption to low duty-cycle ranging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1"/>
                  </a:ext>
                </a:extLst>
              </a:tr>
              <a:tr h="538153">
                <a:tc>
                  <a:txBody>
                    <a:bodyPr/>
                    <a:lstStyle/>
                    <a:p>
                      <a:pPr>
                        <a:lnSpc>
                          <a:spcPct val="107000"/>
                        </a:lnSpc>
                        <a:spcAft>
                          <a:spcPts val="800"/>
                        </a:spcAft>
                      </a:pPr>
                      <a:r>
                        <a:rPr lang="en-US" sz="1100">
                          <a:effectLst/>
                        </a:rPr>
                        <a:t>Interference mitigation techniques to support higher density and higher traffic use cases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2"/>
                  </a:ext>
                </a:extLst>
              </a:tr>
              <a:tr h="249356">
                <a:tc>
                  <a:txBody>
                    <a:bodyPr/>
                    <a:lstStyle/>
                    <a:p>
                      <a:pPr>
                        <a:lnSpc>
                          <a:spcPct val="107000"/>
                        </a:lnSpc>
                        <a:spcAft>
                          <a:spcPts val="800"/>
                        </a:spcAft>
                      </a:pPr>
                      <a:r>
                        <a:rPr lang="en-US" sz="1100">
                          <a:effectLst/>
                        </a:rPr>
                        <a:t>Other coexistence improvement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3"/>
                  </a:ext>
                </a:extLst>
              </a:tr>
              <a:tr h="358775">
                <a:tc>
                  <a:txBody>
                    <a:bodyPr/>
                    <a:lstStyle/>
                    <a:p>
                      <a:pPr>
                        <a:lnSpc>
                          <a:spcPct val="107000"/>
                        </a:lnSpc>
                        <a:spcAft>
                          <a:spcPts val="800"/>
                        </a:spcAft>
                      </a:pPr>
                      <a:r>
                        <a:rPr lang="en-US" sz="1100" dirty="0">
                          <a:effectLst/>
                        </a:rPr>
                        <a:t>Backward compatibility with enhanced ranging capable devices (ERDEVs)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4"/>
                  </a:ext>
                </a:extLst>
              </a:tr>
              <a:tr h="358768">
                <a:tc>
                  <a:txBody>
                    <a:bodyPr/>
                    <a:lstStyle/>
                    <a:p>
                      <a:pPr>
                        <a:lnSpc>
                          <a:spcPct val="107000"/>
                        </a:lnSpc>
                        <a:spcAft>
                          <a:spcPts val="800"/>
                        </a:spcAft>
                      </a:pPr>
                      <a:r>
                        <a:rPr lang="en-US" sz="1100" dirty="0">
                          <a:effectLst/>
                        </a:rPr>
                        <a:t>Improved link budget and/or reduced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ko-KR" sz="1100">
                          <a:solidFill>
                            <a:schemeClr val="tx1"/>
                          </a:solidFill>
                          <a:effectLst/>
                        </a:rPr>
                        <a:t>Transmit </a:t>
                      </a:r>
                      <a:r>
                        <a:rPr lang="en-US" altLang="ko-KR" sz="1100" smtClean="0">
                          <a:solidFill>
                            <a:schemeClr val="tx1"/>
                          </a:solidFill>
                          <a:effectLst/>
                        </a:rPr>
                        <a:t>RSF</a:t>
                      </a:r>
                      <a:r>
                        <a:rPr lang="en-US" altLang="ko-KR" sz="1100" baseline="0" smtClean="0">
                          <a:solidFill>
                            <a:schemeClr val="tx1"/>
                          </a:solidFill>
                          <a:effectLst/>
                        </a:rPr>
                        <a:t> </a:t>
                      </a:r>
                      <a:r>
                        <a:rPr lang="en-US" altLang="ko-KR" sz="1100" baseline="0" dirty="0">
                          <a:solidFill>
                            <a:schemeClr val="tx1"/>
                          </a:solidFill>
                          <a:effectLst/>
                        </a:rPr>
                        <a:t>in a slot </a:t>
                      </a:r>
                      <a:r>
                        <a:rPr lang="en-US" altLang="ko-KR" sz="1100" dirty="0">
                          <a:solidFill>
                            <a:schemeClr val="tx1"/>
                          </a:solidFill>
                          <a:effectLst/>
                        </a:rPr>
                        <a:t>to reduce air-time</a:t>
                      </a:r>
                      <a:endParaRPr lang="en-US" altLang="ko-K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5"/>
                  </a:ext>
                </a:extLst>
              </a:tr>
              <a:tr h="249356">
                <a:tc>
                  <a:txBody>
                    <a:bodyPr/>
                    <a:lstStyle/>
                    <a:p>
                      <a:pPr>
                        <a:lnSpc>
                          <a:spcPct val="107000"/>
                        </a:lnSpc>
                        <a:spcAft>
                          <a:spcPts val="800"/>
                        </a:spcAft>
                      </a:pPr>
                      <a:r>
                        <a:rPr lang="en-US" sz="1100" dirty="0">
                          <a:effectLst/>
                        </a:rPr>
                        <a:t>Additional channels and operating frequencies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6"/>
                  </a:ext>
                </a:extLst>
              </a:tr>
              <a:tr h="363994">
                <a:tc>
                  <a:txBody>
                    <a:bodyPr/>
                    <a:lstStyle/>
                    <a:p>
                      <a:pPr>
                        <a:lnSpc>
                          <a:spcPct val="107000"/>
                        </a:lnSpc>
                        <a:spcAft>
                          <a:spcPts val="800"/>
                        </a:spcAft>
                      </a:pPr>
                      <a:r>
                        <a:rPr lang="en-US" sz="1100" dirty="0">
                          <a:effectLst/>
                        </a:rPr>
                        <a:t>Improvements to accuracy / precision / reliability and interoperability for high-integrity ranging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7"/>
                  </a:ext>
                </a:extLst>
              </a:tr>
              <a:tr h="538153">
                <a:tc>
                  <a:txBody>
                    <a:bodyPr/>
                    <a:lstStyle/>
                    <a:p>
                      <a:pPr>
                        <a:lnSpc>
                          <a:spcPct val="107000"/>
                        </a:lnSpc>
                        <a:spcAft>
                          <a:spcPts val="800"/>
                        </a:spcAft>
                      </a:pPr>
                      <a:r>
                        <a:rPr lang="en-US" sz="1100" dirty="0">
                          <a:effectLst/>
                        </a:rPr>
                        <a:t>Reduced complexity and power consumption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8"/>
                  </a:ext>
                </a:extLst>
              </a:tr>
              <a:tr h="361756">
                <a:tc>
                  <a:txBody>
                    <a:bodyPr/>
                    <a:lstStyle/>
                    <a:p>
                      <a:pPr>
                        <a:lnSpc>
                          <a:spcPct val="107000"/>
                        </a:lnSpc>
                        <a:spcAft>
                          <a:spcPts val="800"/>
                        </a:spcAft>
                      </a:pPr>
                      <a:r>
                        <a:rPr lang="en-US" sz="1100" b="0" dirty="0">
                          <a:effectLst/>
                        </a:rPr>
                        <a:t>Hybrid operation with narrowband signaling to assist UWB</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9"/>
                  </a:ext>
                </a:extLst>
              </a:tr>
              <a:tr h="249356">
                <a:tc>
                  <a:txBody>
                    <a:bodyPr/>
                    <a:lstStyle/>
                    <a:p>
                      <a:pPr>
                        <a:lnSpc>
                          <a:spcPct val="107000"/>
                        </a:lnSpc>
                        <a:spcAft>
                          <a:spcPts val="800"/>
                        </a:spcAft>
                      </a:pPr>
                      <a:r>
                        <a:rPr lang="en-US" sz="1100" dirty="0">
                          <a:effectLst/>
                        </a:rPr>
                        <a:t>Enhanced native discovery and connection setup mechanisms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0"/>
                  </a:ext>
                </a:extLst>
              </a:tr>
              <a:tr h="363994">
                <a:tc>
                  <a:txBody>
                    <a:bodyPr/>
                    <a:lstStyle/>
                    <a:p>
                      <a:pPr>
                        <a:lnSpc>
                          <a:spcPct val="107000"/>
                        </a:lnSpc>
                        <a:spcAft>
                          <a:spcPts val="800"/>
                        </a:spcAft>
                      </a:pPr>
                      <a:r>
                        <a:rPr lang="en-US" sz="1100">
                          <a:effectLst/>
                        </a:rPr>
                        <a:t>Sensing capabilities to support presence detection and environment mapping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1"/>
                  </a:ext>
                </a:extLst>
              </a:tr>
              <a:tr h="249356">
                <a:tc>
                  <a:txBody>
                    <a:bodyPr/>
                    <a:lstStyle/>
                    <a:p>
                      <a:pPr>
                        <a:lnSpc>
                          <a:spcPct val="107000"/>
                        </a:lnSpc>
                        <a:spcAft>
                          <a:spcPts val="800"/>
                        </a:spcAft>
                      </a:pPr>
                      <a:r>
                        <a:rPr lang="en-US" sz="1100">
                          <a:effectLst/>
                        </a:rPr>
                        <a:t>Low-power low-latency streaming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2"/>
                  </a:ext>
                </a:extLst>
              </a:tr>
              <a:tr h="256199">
                <a:tc>
                  <a:txBody>
                    <a:bodyPr/>
                    <a:lstStyle/>
                    <a:p>
                      <a:pPr>
                        <a:lnSpc>
                          <a:spcPct val="107000"/>
                        </a:lnSpc>
                        <a:spcAft>
                          <a:spcPts val="800"/>
                        </a:spcAft>
                      </a:pPr>
                      <a:r>
                        <a:rPr lang="en-US" sz="1100">
                          <a:effectLst/>
                        </a:rPr>
                        <a:t>Higher data-rate streaming allowing at least 50 Mbit/s of throughput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3"/>
                  </a:ext>
                </a:extLst>
              </a:tr>
              <a:tr h="363994">
                <a:tc>
                  <a:txBody>
                    <a:bodyPr/>
                    <a:lstStyle/>
                    <a:p>
                      <a:pPr>
                        <a:lnSpc>
                          <a:spcPct val="107000"/>
                        </a:lnSpc>
                        <a:spcAft>
                          <a:spcPts val="800"/>
                        </a:spcAft>
                      </a:pPr>
                      <a:r>
                        <a:rPr lang="en-US" sz="1100" dirty="0">
                          <a:effectLst/>
                        </a:rPr>
                        <a:t>Support for peer-to-peer, peer-to-multi-peer, and station-to-infrastructure protocols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4"/>
                  </a:ext>
                </a:extLst>
              </a:tr>
              <a:tr h="358684">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altLang="ko-KR" sz="1100" dirty="0"/>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2094360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Concerns on Multiple transmission</a:t>
            </a:r>
          </a:p>
        </p:txBody>
      </p:sp>
      <p:sp>
        <p:nvSpPr>
          <p:cNvPr id="14339" name="Espace réservé du contenu 2"/>
          <p:cNvSpPr>
            <a:spLocks noGrp="1" noChangeArrowheads="1"/>
          </p:cNvSpPr>
          <p:nvPr>
            <p:ph idx="1"/>
          </p:nvPr>
        </p:nvSpPr>
        <p:spPr>
          <a:xfrm>
            <a:off x="465138" y="1504950"/>
            <a:ext cx="8115300" cy="4833938"/>
          </a:xfrm>
        </p:spPr>
        <p:txBody>
          <a:bodyPr/>
          <a:lstStyle/>
          <a:p>
            <a:pPr marL="0" indent="0"/>
            <a:r>
              <a:rPr lang="en-US" altLang="LID8192" sz="2400" dirty="0" smtClean="0"/>
              <a:t>Power control</a:t>
            </a:r>
          </a:p>
          <a:p>
            <a:pPr>
              <a:buFont typeface="Arial" panose="020B0604020202020204" pitchFamily="34" charset="0"/>
              <a:buChar char="•"/>
            </a:pPr>
            <a:r>
              <a:rPr lang="en-US" altLang="LID8192" sz="1800" dirty="0" smtClean="0">
                <a:sym typeface="Wingdings" panose="05000000000000000000" pitchFamily="2" charset="2"/>
              </a:rPr>
              <a:t>If body blocking occurs, significant signal attenuations can occur</a:t>
            </a:r>
          </a:p>
          <a:p>
            <a:pPr>
              <a:buFont typeface="Arial" panose="020B0604020202020204" pitchFamily="34" charset="0"/>
              <a:buChar char="•"/>
            </a:pPr>
            <a:r>
              <a:rPr lang="en-US" altLang="LID8192" sz="1800" dirty="0" smtClean="0">
                <a:sym typeface="Wingdings" panose="05000000000000000000" pitchFamily="2" charset="2"/>
              </a:rPr>
              <a:t>If significant signal attenuations occurs, a weak signal may not be detected through the correlator</a:t>
            </a:r>
          </a:p>
          <a:p>
            <a:pPr marL="0" indent="0"/>
            <a:endParaRPr lang="en-US" altLang="LID8192" sz="2400" dirty="0" smtClean="0"/>
          </a:p>
          <a:p>
            <a:pPr marL="0" indent="0"/>
            <a:r>
              <a:rPr lang="en-US" altLang="LID8192" sz="2400" dirty="0" smtClean="0"/>
              <a:t>Implementation Complexity</a:t>
            </a:r>
            <a:endParaRPr lang="en-US" altLang="LID8192" sz="2400" dirty="0"/>
          </a:p>
          <a:p>
            <a:pPr>
              <a:buFont typeface="Arial" panose="020B0604020202020204" pitchFamily="34" charset="0"/>
              <a:buChar char="•"/>
            </a:pPr>
            <a:r>
              <a:rPr lang="en-US" altLang="" sz="1800" dirty="0" smtClean="0"/>
              <a:t>In order to achieve multiple transmission scheme, a implementation complexity will increase</a:t>
            </a:r>
          </a:p>
        </p:txBody>
      </p:sp>
    </p:spTree>
    <p:extLst>
      <p:ext uri="{BB962C8B-B14F-4D97-AF65-F5344CB8AC3E}">
        <p14:creationId xmlns:p14="http://schemas.microsoft.com/office/powerpoint/2010/main" val="28308026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Experimental Environment</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2000" dirty="0" smtClean="0"/>
              <a:t>In order to check the impact of body blockings, RSSI values are measured in 16 cases</a:t>
            </a:r>
          </a:p>
          <a:p>
            <a:pPr lvl="1">
              <a:buFont typeface="Arial" panose="020B0604020202020204" pitchFamily="34" charset="0"/>
              <a:buChar char="•"/>
            </a:pPr>
            <a:r>
              <a:rPr lang="en-US" altLang="LID8192" sz="1600" dirty="0" smtClean="0"/>
              <a:t>The </a:t>
            </a:r>
            <a:r>
              <a:rPr lang="en-US" altLang="LID8192" sz="1600" dirty="0"/>
              <a:t>location of Initiator (Receiver)'s antenna (</a:t>
            </a:r>
            <a:r>
              <a:rPr lang="en-US" altLang="LID8192" sz="1600" dirty="0" smtClean="0"/>
              <a:t>leaned </a:t>
            </a:r>
            <a:r>
              <a:rPr lang="en-US" altLang="LID8192" sz="1600" dirty="0"/>
              <a:t>to Right or Left)</a:t>
            </a:r>
          </a:p>
          <a:p>
            <a:pPr lvl="1">
              <a:buFont typeface="Arial" panose="020B0604020202020204" pitchFamily="34" charset="0"/>
              <a:buChar char="•"/>
            </a:pPr>
            <a:r>
              <a:rPr lang="en-US" altLang="LID8192" sz="1600" dirty="0" smtClean="0"/>
              <a:t>The </a:t>
            </a:r>
            <a:r>
              <a:rPr lang="en-US" altLang="LID8192" sz="1600" dirty="0"/>
              <a:t>status of Initiator's antenna (Blocked </a:t>
            </a:r>
            <a:r>
              <a:rPr lang="en-US" altLang="LID8192" sz="1600" dirty="0" smtClean="0"/>
              <a:t>by </a:t>
            </a:r>
            <a:r>
              <a:rPr lang="en-US" altLang="LID8192" sz="1600" dirty="0"/>
              <a:t>hand or Not Blocked)</a:t>
            </a:r>
          </a:p>
          <a:p>
            <a:pPr lvl="1">
              <a:buFont typeface="Arial" panose="020B0604020202020204" pitchFamily="34" charset="0"/>
              <a:buChar char="•"/>
            </a:pPr>
            <a:r>
              <a:rPr lang="en-US" altLang="LID8192" sz="1600" dirty="0" smtClean="0"/>
              <a:t>The </a:t>
            </a:r>
            <a:r>
              <a:rPr lang="en-US" altLang="LID8192" sz="1600" dirty="0"/>
              <a:t>status of Responder 1 (Right Transmitter)'s antenna (Blocked </a:t>
            </a:r>
            <a:r>
              <a:rPr lang="en-US" altLang="LID8192" sz="1600" dirty="0" smtClean="0"/>
              <a:t>by </a:t>
            </a:r>
            <a:r>
              <a:rPr lang="en-US" altLang="LID8192" sz="1600" dirty="0"/>
              <a:t>hand or Not Blocked)</a:t>
            </a:r>
          </a:p>
          <a:p>
            <a:pPr lvl="1">
              <a:buFont typeface="Arial" panose="020B0604020202020204" pitchFamily="34" charset="0"/>
              <a:buChar char="•"/>
            </a:pPr>
            <a:r>
              <a:rPr lang="en-US" altLang="LID8192" sz="1600" dirty="0" smtClean="0"/>
              <a:t>The </a:t>
            </a:r>
            <a:r>
              <a:rPr lang="en-US" altLang="LID8192" sz="1600" dirty="0"/>
              <a:t>status of Responder 2 (Left Transmitter)'s antenna (Blocked </a:t>
            </a:r>
            <a:r>
              <a:rPr lang="en-US" altLang="LID8192" sz="1600" dirty="0" smtClean="0"/>
              <a:t>by </a:t>
            </a:r>
            <a:r>
              <a:rPr lang="en-US" altLang="LID8192" sz="1600" dirty="0"/>
              <a:t>hand or Not Blocked</a:t>
            </a:r>
            <a:r>
              <a:rPr lang="en-US" altLang="LID8192" sz="1600" dirty="0" smtClean="0"/>
              <a:t>)</a:t>
            </a:r>
          </a:p>
          <a:p>
            <a:pPr lvl="1">
              <a:buFont typeface="Arial" panose="020B0604020202020204" pitchFamily="34" charset="0"/>
              <a:buChar char="•"/>
            </a:pPr>
            <a:endParaRPr lang="en-US" altLang="LID8192" sz="1600" dirty="0"/>
          </a:p>
          <a:p>
            <a:pPr lvl="1">
              <a:buFont typeface="Arial" panose="020B0604020202020204" pitchFamily="34" charset="0"/>
              <a:buChar char="•"/>
            </a:pPr>
            <a:endParaRPr lang="en-US" altLang="LID8192" sz="1600" dirty="0" smtClean="0"/>
          </a:p>
          <a:p>
            <a:pPr lvl="1">
              <a:buFont typeface="Arial" panose="020B0604020202020204" pitchFamily="34" charset="0"/>
              <a:buChar char="•"/>
            </a:pPr>
            <a:endParaRPr lang="en-US" altLang="LID8192" sz="1600" dirty="0" smtClean="0"/>
          </a:p>
          <a:p>
            <a:pPr lvl="1">
              <a:buFont typeface="Arial" panose="020B0604020202020204" pitchFamily="34" charset="0"/>
              <a:buChar char="•"/>
            </a:pPr>
            <a:endParaRPr lang="en-US" altLang="LID8192" sz="1600" dirty="0"/>
          </a:p>
          <a:p>
            <a:pPr lvl="1">
              <a:buFont typeface="Arial" panose="020B0604020202020204" pitchFamily="34" charset="0"/>
              <a:buChar char="•"/>
            </a:pPr>
            <a:endParaRPr lang="en-US" altLang="LID8192" sz="1600" dirty="0" smtClean="0"/>
          </a:p>
        </p:txBody>
      </p:sp>
      <p:pic>
        <p:nvPicPr>
          <p:cNvPr id="17" name="그림 16"/>
          <p:cNvPicPr>
            <a:picLocks noChangeAspect="1"/>
          </p:cNvPicPr>
          <p:nvPr/>
        </p:nvPicPr>
        <p:blipFill>
          <a:blip r:embed="rId3"/>
          <a:stretch>
            <a:fillRect/>
          </a:stretch>
        </p:blipFill>
        <p:spPr>
          <a:xfrm>
            <a:off x="5715000" y="4789601"/>
            <a:ext cx="2148997" cy="1085222"/>
          </a:xfrm>
          <a:prstGeom prst="rect">
            <a:avLst/>
          </a:prstGeom>
        </p:spPr>
      </p:pic>
      <p:pic>
        <p:nvPicPr>
          <p:cNvPr id="18" name="그림 17"/>
          <p:cNvPicPr>
            <a:picLocks noChangeAspect="1"/>
          </p:cNvPicPr>
          <p:nvPr/>
        </p:nvPicPr>
        <p:blipFill>
          <a:blip r:embed="rId4"/>
          <a:stretch>
            <a:fillRect/>
          </a:stretch>
        </p:blipFill>
        <p:spPr>
          <a:xfrm>
            <a:off x="3048000" y="3855309"/>
            <a:ext cx="2487383" cy="1868585"/>
          </a:xfrm>
          <a:prstGeom prst="rect">
            <a:avLst/>
          </a:prstGeom>
        </p:spPr>
      </p:pic>
    </p:spTree>
    <p:extLst>
      <p:ext uri="{BB962C8B-B14F-4D97-AF65-F5344CB8AC3E}">
        <p14:creationId xmlns:p14="http://schemas.microsoft.com/office/powerpoint/2010/main" val="19820938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Experimental Environment</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2000" dirty="0" smtClean="0"/>
              <a:t>In order to check the impact of body blockings, RSSI values are measured in 16 cases</a:t>
            </a:r>
          </a:p>
        </p:txBody>
      </p:sp>
      <p:pic>
        <p:nvPicPr>
          <p:cNvPr id="4" name="그림 3"/>
          <p:cNvPicPr>
            <a:picLocks noChangeAspect="1"/>
          </p:cNvPicPr>
          <p:nvPr/>
        </p:nvPicPr>
        <p:blipFill>
          <a:blip r:embed="rId3"/>
          <a:stretch>
            <a:fillRect/>
          </a:stretch>
        </p:blipFill>
        <p:spPr>
          <a:xfrm>
            <a:off x="6324600" y="2057400"/>
            <a:ext cx="2487384" cy="1966131"/>
          </a:xfrm>
          <a:prstGeom prst="rect">
            <a:avLst/>
          </a:prstGeom>
        </p:spPr>
      </p:pic>
      <p:pic>
        <p:nvPicPr>
          <p:cNvPr id="5" name="그림 4"/>
          <p:cNvPicPr>
            <a:picLocks noChangeAspect="1"/>
          </p:cNvPicPr>
          <p:nvPr/>
        </p:nvPicPr>
        <p:blipFill>
          <a:blip r:embed="rId4"/>
          <a:stretch>
            <a:fillRect/>
          </a:stretch>
        </p:blipFill>
        <p:spPr>
          <a:xfrm>
            <a:off x="6297384" y="4163834"/>
            <a:ext cx="2514600" cy="1987644"/>
          </a:xfrm>
          <a:prstGeom prst="rect">
            <a:avLst/>
          </a:prstGeom>
        </p:spPr>
      </p:pic>
      <p:sp>
        <p:nvSpPr>
          <p:cNvPr id="3" name="직사각형 2"/>
          <p:cNvSpPr/>
          <p:nvPr/>
        </p:nvSpPr>
        <p:spPr>
          <a:xfrm>
            <a:off x="490451" y="2414414"/>
            <a:ext cx="5718261" cy="1166986"/>
          </a:xfrm>
          <a:prstGeom prst="rect">
            <a:avLst/>
          </a:prstGeom>
        </p:spPr>
        <p:txBody>
          <a:bodyPr wrap="square">
            <a:spAutoFit/>
          </a:bodyPr>
          <a:lstStyle/>
          <a:p>
            <a:pPr marL="742950" lvl="1" indent="-285750" defTabSz="457200">
              <a:spcBef>
                <a:spcPts val="700"/>
              </a:spcBef>
              <a:buClr>
                <a:srgbClr val="000000"/>
              </a:buClr>
              <a:buSzPct val="100000"/>
              <a:buFont typeface="Arial" panose="020B0604020202020204" pitchFamily="34" charset="0"/>
              <a:buChar char="•"/>
            </a:pPr>
            <a:r>
              <a:rPr lang="en-US" altLang="LID8192" sz="1600" kern="0" dirty="0">
                <a:solidFill>
                  <a:srgbClr val="000000"/>
                </a:solidFill>
                <a:latin typeface="Arial"/>
              </a:rPr>
              <a:t>CASE 1: The antenna of Initiator is located at the upper right and not blocked.</a:t>
            </a:r>
          </a:p>
          <a:p>
            <a:pPr marL="742950" lvl="1" indent="-285750" defTabSz="457200">
              <a:spcBef>
                <a:spcPts val="700"/>
              </a:spcBef>
              <a:buClr>
                <a:srgbClr val="000000"/>
              </a:buClr>
              <a:buSzPct val="100000"/>
              <a:buFont typeface="Arial" panose="020B0604020202020204" pitchFamily="34" charset="0"/>
              <a:buChar char="•"/>
            </a:pPr>
            <a:r>
              <a:rPr lang="en-US" altLang="LID8192" sz="1600" kern="0" dirty="0">
                <a:solidFill>
                  <a:srgbClr val="000000"/>
                </a:solidFill>
                <a:latin typeface="Arial"/>
              </a:rPr>
              <a:t>CASE 2: The antenna of Initiator is located at the upper right and blocked by hand.</a:t>
            </a:r>
          </a:p>
        </p:txBody>
      </p:sp>
      <p:sp>
        <p:nvSpPr>
          <p:cNvPr id="8" name="직사각형 7"/>
          <p:cNvSpPr/>
          <p:nvPr/>
        </p:nvSpPr>
        <p:spPr>
          <a:xfrm>
            <a:off x="466523" y="4419600"/>
            <a:ext cx="5718261" cy="1166986"/>
          </a:xfrm>
          <a:prstGeom prst="rect">
            <a:avLst/>
          </a:prstGeom>
        </p:spPr>
        <p:txBody>
          <a:bodyPr wrap="square">
            <a:spAutoFit/>
          </a:bodyPr>
          <a:lstStyle/>
          <a:p>
            <a:pPr marL="742950" lvl="1" indent="-285750" defTabSz="457200">
              <a:spcBef>
                <a:spcPts val="700"/>
              </a:spcBef>
              <a:buClr>
                <a:srgbClr val="000000"/>
              </a:buClr>
              <a:buSzPct val="100000"/>
              <a:buFont typeface="Arial" panose="020B0604020202020204" pitchFamily="34" charset="0"/>
              <a:buChar char="•"/>
            </a:pPr>
            <a:r>
              <a:rPr lang="en-US" altLang="LID8192" sz="1600" kern="0" dirty="0">
                <a:solidFill>
                  <a:srgbClr val="000000"/>
                </a:solidFill>
                <a:latin typeface="Arial"/>
              </a:rPr>
              <a:t>CASE 3: The antenna of Initiator is located at the lower left and not blocked.</a:t>
            </a:r>
          </a:p>
          <a:p>
            <a:pPr marL="742950" lvl="1" indent="-285750" defTabSz="457200">
              <a:spcBef>
                <a:spcPts val="700"/>
              </a:spcBef>
              <a:buClr>
                <a:srgbClr val="000000"/>
              </a:buClr>
              <a:buSzPct val="100000"/>
              <a:buFont typeface="Arial" panose="020B0604020202020204" pitchFamily="34" charset="0"/>
              <a:buChar char="•"/>
            </a:pPr>
            <a:r>
              <a:rPr lang="en-US" altLang="LID8192" sz="1600" kern="0" dirty="0" smtClean="0">
                <a:solidFill>
                  <a:srgbClr val="000000"/>
                </a:solidFill>
                <a:latin typeface="Arial"/>
              </a:rPr>
              <a:t>CASE </a:t>
            </a:r>
            <a:r>
              <a:rPr lang="en-US" altLang="LID8192" sz="1600" kern="0" dirty="0">
                <a:solidFill>
                  <a:srgbClr val="000000"/>
                </a:solidFill>
                <a:latin typeface="Arial"/>
              </a:rPr>
              <a:t>4: The antenna of Initiator is located at the lower left  and blocked by hand.</a:t>
            </a:r>
          </a:p>
        </p:txBody>
      </p:sp>
    </p:spTree>
    <p:extLst>
      <p:ext uri="{BB962C8B-B14F-4D97-AF65-F5344CB8AC3E}">
        <p14:creationId xmlns:p14="http://schemas.microsoft.com/office/powerpoint/2010/main" val="4244419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Experimental Results</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2000" dirty="0" smtClean="0"/>
              <a:t>Below </a:t>
            </a:r>
            <a:r>
              <a:rPr lang="en-US" altLang="LID8192" sz="2000" dirty="0"/>
              <a:t>figure shows the probability that the RSSI difference between Responder 1 and Responder 2 exceeds the 30 </a:t>
            </a:r>
            <a:r>
              <a:rPr lang="en-US" altLang="LID8192" sz="2000" dirty="0" smtClean="0"/>
              <a:t>dB </a:t>
            </a:r>
          </a:p>
        </p:txBody>
      </p:sp>
      <p:pic>
        <p:nvPicPr>
          <p:cNvPr id="9" name="그림 8"/>
          <p:cNvPicPr>
            <a:picLocks noChangeAspect="1"/>
          </p:cNvPicPr>
          <p:nvPr/>
        </p:nvPicPr>
        <p:blipFill>
          <a:blip r:embed="rId3"/>
          <a:stretch>
            <a:fillRect/>
          </a:stretch>
        </p:blipFill>
        <p:spPr>
          <a:xfrm>
            <a:off x="228600" y="2286000"/>
            <a:ext cx="4368800" cy="3276600"/>
          </a:xfrm>
          <a:prstGeom prst="rect">
            <a:avLst/>
          </a:prstGeom>
        </p:spPr>
      </p:pic>
      <p:sp>
        <p:nvSpPr>
          <p:cNvPr id="10" name="직사각형 9"/>
          <p:cNvSpPr/>
          <p:nvPr/>
        </p:nvSpPr>
        <p:spPr>
          <a:xfrm>
            <a:off x="3886200" y="2692078"/>
            <a:ext cx="5029199" cy="1346522"/>
          </a:xfrm>
          <a:prstGeom prst="rect">
            <a:avLst/>
          </a:prstGeom>
        </p:spPr>
        <p:txBody>
          <a:bodyPr wrap="square">
            <a:spAutoFit/>
          </a:bodyPr>
          <a:lstStyle/>
          <a:p>
            <a:pPr marL="742950" lvl="1" indent="-285750" defTabSz="457200">
              <a:spcBef>
                <a:spcPts val="700"/>
              </a:spcBef>
              <a:buClr>
                <a:srgbClr val="000000"/>
              </a:buClr>
              <a:buSzPct val="100000"/>
              <a:buFont typeface="Arial" panose="020B0604020202020204" pitchFamily="34" charset="0"/>
              <a:buChar char="•"/>
            </a:pPr>
            <a:r>
              <a:rPr lang="en-US" altLang="LID8192" sz="1600" kern="0" dirty="0">
                <a:solidFill>
                  <a:srgbClr val="000000"/>
                </a:solidFill>
                <a:latin typeface="Arial"/>
              </a:rPr>
              <a:t>(R) Not Blocked: Responder 1 is not </a:t>
            </a:r>
            <a:r>
              <a:rPr lang="en-US" altLang="LID8192" sz="1600" kern="0" dirty="0" smtClean="0">
                <a:solidFill>
                  <a:srgbClr val="000000"/>
                </a:solidFill>
                <a:latin typeface="Arial"/>
              </a:rPr>
              <a:t>blocked</a:t>
            </a:r>
            <a:endParaRPr lang="en-US" altLang="LID8192" sz="1600" kern="0" dirty="0">
              <a:solidFill>
                <a:srgbClr val="000000"/>
              </a:solidFill>
              <a:latin typeface="Arial"/>
            </a:endParaRPr>
          </a:p>
          <a:p>
            <a:pPr marL="742950" lvl="1" indent="-285750" defTabSz="457200">
              <a:spcBef>
                <a:spcPts val="700"/>
              </a:spcBef>
              <a:buClr>
                <a:srgbClr val="000000"/>
              </a:buClr>
              <a:buSzPct val="100000"/>
              <a:buFont typeface="Arial" panose="020B0604020202020204" pitchFamily="34" charset="0"/>
              <a:buChar char="•"/>
            </a:pPr>
            <a:r>
              <a:rPr lang="en-US" altLang="LID8192" sz="1600" kern="0" dirty="0" smtClean="0">
                <a:solidFill>
                  <a:srgbClr val="000000"/>
                </a:solidFill>
                <a:latin typeface="Arial"/>
              </a:rPr>
              <a:t>(</a:t>
            </a:r>
            <a:r>
              <a:rPr lang="en-US" altLang="LID8192" sz="1600" kern="0" dirty="0">
                <a:solidFill>
                  <a:srgbClr val="000000"/>
                </a:solidFill>
                <a:latin typeface="Arial"/>
              </a:rPr>
              <a:t>R) Blocked: Responder 1 is blocked by </a:t>
            </a:r>
            <a:r>
              <a:rPr lang="en-US" altLang="LID8192" sz="1600" kern="0" dirty="0" smtClean="0">
                <a:solidFill>
                  <a:srgbClr val="000000"/>
                </a:solidFill>
                <a:latin typeface="Arial"/>
              </a:rPr>
              <a:t>hand</a:t>
            </a:r>
            <a:endParaRPr lang="en-US" altLang="LID8192" sz="1600" kern="0" dirty="0">
              <a:solidFill>
                <a:srgbClr val="000000"/>
              </a:solidFill>
              <a:latin typeface="Arial"/>
            </a:endParaRPr>
          </a:p>
          <a:p>
            <a:pPr marL="742950" lvl="1" indent="-285750" defTabSz="457200">
              <a:spcBef>
                <a:spcPts val="700"/>
              </a:spcBef>
              <a:buClr>
                <a:srgbClr val="000000"/>
              </a:buClr>
              <a:buSzPct val="100000"/>
              <a:buFont typeface="Arial" panose="020B0604020202020204" pitchFamily="34" charset="0"/>
              <a:buChar char="•"/>
            </a:pPr>
            <a:r>
              <a:rPr lang="en-US" altLang="LID8192" sz="1600" kern="0" dirty="0" smtClean="0">
                <a:solidFill>
                  <a:srgbClr val="000000"/>
                </a:solidFill>
                <a:latin typeface="Arial"/>
              </a:rPr>
              <a:t>(</a:t>
            </a:r>
            <a:r>
              <a:rPr lang="en-US" altLang="LID8192" sz="1600" kern="0" dirty="0">
                <a:solidFill>
                  <a:srgbClr val="000000"/>
                </a:solidFill>
                <a:latin typeface="Arial"/>
              </a:rPr>
              <a:t>L) Not Blocked: Responder 2 is not </a:t>
            </a:r>
            <a:r>
              <a:rPr lang="en-US" altLang="LID8192" sz="1600" kern="0" dirty="0" smtClean="0">
                <a:solidFill>
                  <a:srgbClr val="000000"/>
                </a:solidFill>
                <a:latin typeface="Arial"/>
              </a:rPr>
              <a:t>blocked</a:t>
            </a:r>
            <a:endParaRPr lang="en-US" altLang="LID8192" sz="1600" kern="0" dirty="0">
              <a:solidFill>
                <a:srgbClr val="000000"/>
              </a:solidFill>
              <a:latin typeface="Arial"/>
            </a:endParaRPr>
          </a:p>
          <a:p>
            <a:pPr marL="742950" lvl="1" indent="-285750" defTabSz="457200">
              <a:spcBef>
                <a:spcPts val="700"/>
              </a:spcBef>
              <a:buClr>
                <a:srgbClr val="000000"/>
              </a:buClr>
              <a:buSzPct val="100000"/>
              <a:buFont typeface="Arial" panose="020B0604020202020204" pitchFamily="34" charset="0"/>
              <a:buChar char="•"/>
            </a:pPr>
            <a:r>
              <a:rPr lang="en-US" altLang="LID8192" sz="1600" kern="0" dirty="0" smtClean="0">
                <a:solidFill>
                  <a:srgbClr val="000000"/>
                </a:solidFill>
                <a:latin typeface="Arial"/>
              </a:rPr>
              <a:t>(</a:t>
            </a:r>
            <a:r>
              <a:rPr lang="en-US" altLang="LID8192" sz="1600" kern="0" dirty="0">
                <a:solidFill>
                  <a:srgbClr val="000000"/>
                </a:solidFill>
                <a:latin typeface="Arial"/>
              </a:rPr>
              <a:t>L) Blocked: Responder 2 is blocked by </a:t>
            </a:r>
            <a:r>
              <a:rPr lang="en-US" altLang="LID8192" sz="1600" kern="0" dirty="0" smtClean="0">
                <a:solidFill>
                  <a:srgbClr val="000000"/>
                </a:solidFill>
                <a:latin typeface="Arial"/>
              </a:rPr>
              <a:t>hand</a:t>
            </a:r>
            <a:endParaRPr lang="en-US" altLang="LID8192" sz="1600" kern="0" dirty="0">
              <a:solidFill>
                <a:srgbClr val="000000"/>
              </a:solidFill>
              <a:latin typeface="Arial"/>
            </a:endParaRPr>
          </a:p>
        </p:txBody>
      </p:sp>
      <p:pic>
        <p:nvPicPr>
          <p:cNvPr id="11" name="그림 10"/>
          <p:cNvPicPr>
            <a:picLocks noChangeAspect="1"/>
          </p:cNvPicPr>
          <p:nvPr/>
        </p:nvPicPr>
        <p:blipFill>
          <a:blip r:embed="rId4"/>
          <a:stretch>
            <a:fillRect/>
          </a:stretch>
        </p:blipFill>
        <p:spPr>
          <a:xfrm>
            <a:off x="4538552" y="4343400"/>
            <a:ext cx="1821767" cy="1440000"/>
          </a:xfrm>
          <a:prstGeom prst="rect">
            <a:avLst/>
          </a:prstGeom>
        </p:spPr>
      </p:pic>
      <p:pic>
        <p:nvPicPr>
          <p:cNvPr id="12" name="그림 11"/>
          <p:cNvPicPr>
            <a:picLocks noChangeAspect="1"/>
          </p:cNvPicPr>
          <p:nvPr/>
        </p:nvPicPr>
        <p:blipFill>
          <a:blip r:embed="rId5"/>
          <a:stretch>
            <a:fillRect/>
          </a:stretch>
        </p:blipFill>
        <p:spPr>
          <a:xfrm>
            <a:off x="6865033" y="4343400"/>
            <a:ext cx="1821767" cy="1440000"/>
          </a:xfrm>
          <a:prstGeom prst="rect">
            <a:avLst/>
          </a:prstGeom>
        </p:spPr>
      </p:pic>
    </p:spTree>
    <p:extLst>
      <p:ext uri="{BB962C8B-B14F-4D97-AF65-F5344CB8AC3E}">
        <p14:creationId xmlns:p14="http://schemas.microsoft.com/office/powerpoint/2010/main" val="42054428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Experimental Results</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2000" dirty="0" smtClean="0"/>
              <a:t>Below </a:t>
            </a:r>
            <a:r>
              <a:rPr lang="en-US" altLang="LID8192" sz="2000" dirty="0"/>
              <a:t>figure shows the probability that the RSSI difference between Responder 1 and Responder 2 exceeds the 30 </a:t>
            </a:r>
            <a:r>
              <a:rPr lang="en-US" altLang="LID8192" sz="2000" dirty="0" smtClean="0"/>
              <a:t>dB</a:t>
            </a:r>
          </a:p>
        </p:txBody>
      </p:sp>
      <p:pic>
        <p:nvPicPr>
          <p:cNvPr id="9" name="그림 8"/>
          <p:cNvPicPr>
            <a:picLocks noChangeAspect="1"/>
          </p:cNvPicPr>
          <p:nvPr/>
        </p:nvPicPr>
        <p:blipFill>
          <a:blip r:embed="rId3"/>
          <a:stretch>
            <a:fillRect/>
          </a:stretch>
        </p:blipFill>
        <p:spPr>
          <a:xfrm>
            <a:off x="228600" y="2286000"/>
            <a:ext cx="4368800" cy="3276600"/>
          </a:xfrm>
          <a:prstGeom prst="rect">
            <a:avLst/>
          </a:prstGeom>
        </p:spPr>
      </p:pic>
      <p:sp>
        <p:nvSpPr>
          <p:cNvPr id="10" name="직사각형 9"/>
          <p:cNvSpPr/>
          <p:nvPr/>
        </p:nvSpPr>
        <p:spPr>
          <a:xfrm>
            <a:off x="3886200" y="2514600"/>
            <a:ext cx="5029199" cy="2952090"/>
          </a:xfrm>
          <a:prstGeom prst="rect">
            <a:avLst/>
          </a:prstGeom>
        </p:spPr>
        <p:txBody>
          <a:bodyPr wrap="square">
            <a:spAutoFit/>
          </a:bodyPr>
          <a:lstStyle/>
          <a:p>
            <a:pPr marL="742950" lvl="1" indent="-285750" defTabSz="457200">
              <a:spcBef>
                <a:spcPts val="700"/>
              </a:spcBef>
              <a:buClr>
                <a:srgbClr val="000000"/>
              </a:buClr>
              <a:buSzPct val="100000"/>
              <a:buFont typeface="Arial" panose="020B0604020202020204" pitchFamily="34" charset="0"/>
              <a:buChar char="•"/>
            </a:pPr>
            <a:r>
              <a:rPr lang="en-US" altLang="LID8192" sz="1800" kern="0" dirty="0">
                <a:solidFill>
                  <a:srgbClr val="000000"/>
                </a:solidFill>
                <a:latin typeface="Arial"/>
              </a:rPr>
              <a:t>The worst case is that </a:t>
            </a:r>
            <a:r>
              <a:rPr lang="en-US" altLang="LID8192" sz="1800" kern="0" dirty="0" smtClean="0">
                <a:solidFill>
                  <a:srgbClr val="000000"/>
                </a:solidFill>
                <a:latin typeface="Arial"/>
              </a:rPr>
              <a:t/>
            </a:r>
            <a:br>
              <a:rPr lang="en-US" altLang="LID8192" sz="1800" kern="0" dirty="0" smtClean="0">
                <a:solidFill>
                  <a:srgbClr val="000000"/>
                </a:solidFill>
                <a:latin typeface="Arial"/>
              </a:rPr>
            </a:br>
            <a:r>
              <a:rPr lang="en-US" altLang="LID8192" sz="1800" kern="0" dirty="0" smtClean="0">
                <a:solidFill>
                  <a:srgbClr val="000000"/>
                </a:solidFill>
                <a:latin typeface="Arial"/>
              </a:rPr>
              <a:t>1</a:t>
            </a:r>
            <a:r>
              <a:rPr lang="en-US" altLang="LID8192" sz="1800" kern="0" dirty="0">
                <a:solidFill>
                  <a:srgbClr val="000000"/>
                </a:solidFill>
                <a:latin typeface="Arial"/>
              </a:rPr>
              <a:t>) the antenna of Initiator is located at the lower left and not </a:t>
            </a:r>
            <a:r>
              <a:rPr lang="en-US" altLang="LID8192" sz="1800" kern="0" dirty="0" smtClean="0">
                <a:solidFill>
                  <a:srgbClr val="000000"/>
                </a:solidFill>
                <a:latin typeface="Arial"/>
              </a:rPr>
              <a:t>blocked</a:t>
            </a:r>
            <a:br>
              <a:rPr lang="en-US" altLang="LID8192" sz="1800" kern="0" dirty="0" smtClean="0">
                <a:solidFill>
                  <a:srgbClr val="000000"/>
                </a:solidFill>
                <a:latin typeface="Arial"/>
              </a:rPr>
            </a:br>
            <a:r>
              <a:rPr lang="en-US" altLang="LID8192" sz="1800" kern="0" dirty="0" smtClean="0">
                <a:solidFill>
                  <a:srgbClr val="000000"/>
                </a:solidFill>
                <a:latin typeface="Arial"/>
              </a:rPr>
              <a:t>2</a:t>
            </a:r>
            <a:r>
              <a:rPr lang="en-US" altLang="LID8192" sz="1800" kern="0" dirty="0">
                <a:solidFill>
                  <a:srgbClr val="000000"/>
                </a:solidFill>
                <a:latin typeface="Arial"/>
              </a:rPr>
              <a:t>) Responder 1 is blocked by hand and Responder 2 is not </a:t>
            </a:r>
            <a:r>
              <a:rPr lang="en-US" altLang="LID8192" sz="1800" kern="0" dirty="0" smtClean="0">
                <a:solidFill>
                  <a:srgbClr val="000000"/>
                </a:solidFill>
                <a:latin typeface="Arial"/>
              </a:rPr>
              <a:t>blocked</a:t>
            </a:r>
            <a:br>
              <a:rPr lang="en-US" altLang="LID8192" sz="1800" kern="0" dirty="0" smtClean="0">
                <a:solidFill>
                  <a:srgbClr val="000000"/>
                </a:solidFill>
                <a:latin typeface="Arial"/>
              </a:rPr>
            </a:br>
            <a:r>
              <a:rPr lang="en-US" altLang="LID8192" sz="1800" kern="0" dirty="0" smtClean="0">
                <a:solidFill>
                  <a:srgbClr val="000000"/>
                </a:solidFill>
                <a:latin typeface="Arial"/>
              </a:rPr>
              <a:t>(i.e., yellow </a:t>
            </a:r>
            <a:r>
              <a:rPr lang="en-US" altLang="LID8192" sz="1800" kern="0" dirty="0">
                <a:solidFill>
                  <a:srgbClr val="000000"/>
                </a:solidFill>
                <a:latin typeface="Arial"/>
              </a:rPr>
              <a:t>bar at the CASE 3</a:t>
            </a:r>
            <a:r>
              <a:rPr lang="en-US" altLang="LID8192" sz="1800" kern="0" dirty="0" smtClean="0">
                <a:solidFill>
                  <a:srgbClr val="000000"/>
                </a:solidFill>
                <a:latin typeface="Arial"/>
              </a:rPr>
              <a:t>)</a:t>
            </a:r>
          </a:p>
          <a:p>
            <a:pPr marL="742950" lvl="1" indent="-285750" defTabSz="457200">
              <a:spcBef>
                <a:spcPts val="700"/>
              </a:spcBef>
              <a:buClr>
                <a:srgbClr val="000000"/>
              </a:buClr>
              <a:buSzPct val="100000"/>
              <a:buFont typeface="Arial" panose="020B0604020202020204" pitchFamily="34" charset="0"/>
              <a:buChar char="•"/>
            </a:pPr>
            <a:r>
              <a:rPr lang="en-US" altLang="LID8192" sz="1800" kern="0" dirty="0">
                <a:solidFill>
                  <a:srgbClr val="000000"/>
                </a:solidFill>
                <a:latin typeface="Arial"/>
              </a:rPr>
              <a:t>In this case, the </a:t>
            </a:r>
            <a:r>
              <a:rPr lang="en-US" altLang="LID8192" sz="1800" kern="0" dirty="0" smtClean="0">
                <a:solidFill>
                  <a:srgbClr val="000000"/>
                </a:solidFill>
                <a:latin typeface="Arial"/>
              </a:rPr>
              <a:t>probability </a:t>
            </a:r>
            <a:r>
              <a:rPr lang="en-US" altLang="LID8192" sz="1800" kern="0" dirty="0">
                <a:solidFill>
                  <a:srgbClr val="000000"/>
                </a:solidFill>
                <a:latin typeface="Arial"/>
              </a:rPr>
              <a:t>that the RSSI difference between Responder 1 and Responder 2 exceeds the 30 dB is about </a:t>
            </a:r>
            <a:r>
              <a:rPr lang="en-US" altLang="LID8192" sz="1800" b="1" kern="0" dirty="0">
                <a:solidFill>
                  <a:srgbClr val="000000"/>
                </a:solidFill>
                <a:latin typeface="Arial"/>
              </a:rPr>
              <a:t>0.006</a:t>
            </a:r>
          </a:p>
        </p:txBody>
      </p:sp>
    </p:spTree>
    <p:extLst>
      <p:ext uri="{BB962C8B-B14F-4D97-AF65-F5344CB8AC3E}">
        <p14:creationId xmlns:p14="http://schemas.microsoft.com/office/powerpoint/2010/main" val="29906810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Implementation Complexity</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2000" dirty="0" smtClean="0"/>
              <a:t>Current UWB chipsets in smartphones have multiple antenna and each antenna has its own correlator to measure </a:t>
            </a:r>
            <a:r>
              <a:rPr lang="en-US" altLang="LID8192" sz="2000" dirty="0" err="1" smtClean="0"/>
              <a:t>AoA</a:t>
            </a:r>
            <a:r>
              <a:rPr lang="en-US" altLang="LID8192" sz="2000" dirty="0"/>
              <a:t> </a:t>
            </a:r>
            <a:r>
              <a:rPr lang="en-US" altLang="LID8192" sz="2000" dirty="0" smtClean="0"/>
              <a:t>and etc.</a:t>
            </a:r>
          </a:p>
          <a:p>
            <a:pPr>
              <a:buFont typeface="Arial" panose="020B0604020202020204" pitchFamily="34" charset="0"/>
              <a:buChar char="•"/>
            </a:pPr>
            <a:r>
              <a:rPr lang="en-US" altLang="LID8192" sz="2000" dirty="0" smtClean="0"/>
              <a:t>If these antenna and correlator sets are used for detecting different RSFs, multiple transmission scheme can be achieved</a:t>
            </a:r>
          </a:p>
          <a:p>
            <a:pPr>
              <a:buFont typeface="Arial" panose="020B0604020202020204" pitchFamily="34" charset="0"/>
              <a:buChar char="•"/>
            </a:pPr>
            <a:r>
              <a:rPr lang="en-US" altLang="LID8192" sz="2000" dirty="0" smtClean="0"/>
              <a:t>Additional software updates or hardware may be needed</a:t>
            </a:r>
          </a:p>
        </p:txBody>
      </p:sp>
    </p:spTree>
    <p:extLst>
      <p:ext uri="{BB962C8B-B14F-4D97-AF65-F5344CB8AC3E}">
        <p14:creationId xmlns:p14="http://schemas.microsoft.com/office/powerpoint/2010/main" val="4328179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Summary</a:t>
            </a:r>
          </a:p>
        </p:txBody>
      </p:sp>
      <p:sp>
        <p:nvSpPr>
          <p:cNvPr id="14339" name="Espace réservé du contenu 2"/>
          <p:cNvSpPr>
            <a:spLocks noGrp="1" noChangeArrowheads="1"/>
          </p:cNvSpPr>
          <p:nvPr>
            <p:ph idx="1"/>
          </p:nvPr>
        </p:nvSpPr>
        <p:spPr>
          <a:xfrm>
            <a:off x="465138" y="1504950"/>
            <a:ext cx="8115300" cy="4833938"/>
          </a:xfrm>
        </p:spPr>
        <p:txBody>
          <a:bodyPr/>
          <a:lstStyle/>
          <a:p>
            <a:pPr marL="0" indent="0"/>
            <a:r>
              <a:rPr lang="en-US" altLang="LID8192" sz="2400" dirty="0"/>
              <a:t>Power control</a:t>
            </a:r>
          </a:p>
          <a:p>
            <a:pPr>
              <a:buFont typeface="Arial" panose="020B0604020202020204" pitchFamily="34" charset="0"/>
              <a:buChar char="•"/>
            </a:pPr>
            <a:r>
              <a:rPr lang="en-US" altLang="LID8192" sz="1800" dirty="0">
                <a:sym typeface="Wingdings" panose="05000000000000000000" pitchFamily="2" charset="2"/>
              </a:rPr>
              <a:t>If body blocking occurs, significant signal attenuations can occur</a:t>
            </a:r>
          </a:p>
          <a:p>
            <a:pPr>
              <a:buFont typeface="Arial" panose="020B0604020202020204" pitchFamily="34" charset="0"/>
              <a:buChar char="•"/>
            </a:pPr>
            <a:r>
              <a:rPr lang="en-US" altLang="LID8192" sz="1800" dirty="0">
                <a:sym typeface="Wingdings" panose="05000000000000000000" pitchFamily="2" charset="2"/>
              </a:rPr>
              <a:t>If significant signal attenuations occurs, a weak signal may not be detected through the correlator</a:t>
            </a:r>
          </a:p>
          <a:p>
            <a:pPr marL="0" indent="0"/>
            <a:r>
              <a:rPr lang="en-US" altLang="LID8192" sz="1800" b="1" dirty="0" smtClean="0">
                <a:sym typeface="Wingdings" panose="05000000000000000000" pitchFamily="2" charset="2"/>
              </a:rPr>
              <a:t> Based on the experimental results for VR scenario, the probability of significant signal attenuation is somewhat low</a:t>
            </a:r>
            <a:r>
              <a:rPr lang="en-US" altLang="LID8192" sz="1800" dirty="0" smtClean="0">
                <a:sym typeface="Wingdings" panose="05000000000000000000" pitchFamily="2" charset="2"/>
              </a:rPr>
              <a:t/>
            </a:r>
            <a:br>
              <a:rPr lang="en-US" altLang="LID8192" sz="1800" dirty="0" smtClean="0">
                <a:sym typeface="Wingdings" panose="05000000000000000000" pitchFamily="2" charset="2"/>
              </a:rPr>
            </a:br>
            <a:endParaRPr lang="en-US" altLang="LID8192" sz="1800" dirty="0"/>
          </a:p>
          <a:p>
            <a:pPr marL="0" indent="0"/>
            <a:r>
              <a:rPr lang="en-US" altLang="LID8192" sz="2400" dirty="0"/>
              <a:t>Implementation Complexity</a:t>
            </a:r>
          </a:p>
          <a:p>
            <a:pPr>
              <a:buFont typeface="Arial" panose="020B0604020202020204" pitchFamily="34" charset="0"/>
              <a:buChar char="•"/>
            </a:pPr>
            <a:r>
              <a:rPr lang="en-US" altLang="" sz="1800" dirty="0"/>
              <a:t>In order to achieve multiple transmission scheme, a implementation </a:t>
            </a:r>
            <a:r>
              <a:rPr lang="en-US" altLang="" sz="1800" dirty="0" smtClean="0"/>
              <a:t>complexity </a:t>
            </a:r>
            <a:r>
              <a:rPr lang="en-US" altLang="" sz="1800" dirty="0"/>
              <a:t>will </a:t>
            </a:r>
            <a:r>
              <a:rPr lang="en-US" altLang="" sz="1800" dirty="0" smtClean="0"/>
              <a:t>increase</a:t>
            </a:r>
          </a:p>
          <a:p>
            <a:pPr marL="0" indent="0"/>
            <a:r>
              <a:rPr lang="en-US" altLang="" sz="1800" b="1" dirty="0" smtClean="0">
                <a:sym typeface="Wingdings" panose="05000000000000000000" pitchFamily="2" charset="2"/>
              </a:rPr>
              <a:t> Current multiple antenna and correlator sets can be used</a:t>
            </a:r>
            <a:endParaRPr lang="en-US" altLang="" sz="1800" b="1" dirty="0" smtClean="0"/>
          </a:p>
          <a:p>
            <a:pPr marL="0" indent="0"/>
            <a:r>
              <a:rPr lang="en-US" altLang="" sz="1800" b="1" dirty="0" smtClean="0">
                <a:sym typeface="Wingdings" panose="05000000000000000000" pitchFamily="2" charset="2"/>
              </a:rPr>
              <a:t> Additional hardware/software to implement new feature is inevitable</a:t>
            </a:r>
            <a:endParaRPr lang="en-US" altLang="" sz="1800" b="1" dirty="0"/>
          </a:p>
        </p:txBody>
      </p:sp>
    </p:spTree>
    <p:extLst>
      <p:ext uri="{BB962C8B-B14F-4D97-AF65-F5344CB8AC3E}">
        <p14:creationId xmlns:p14="http://schemas.microsoft.com/office/powerpoint/2010/main" val="35119746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WenQuanYi Zen Hei"/>
        <a:cs typeface="WenQuanYi Zen Hei"/>
      </a:majorFont>
      <a:minorFont>
        <a:latin typeface="Arial"/>
        <a:ea typeface="WenQuanYi Zen Hei"/>
        <a:cs typeface="WenQuanYi Zen He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860</Words>
  <Application>Microsoft Office PowerPoint</Application>
  <PresentationFormat>화면 슬라이드 쇼(4:3)</PresentationFormat>
  <Paragraphs>100</Paragraphs>
  <Slides>9</Slides>
  <Notes>8</Notes>
  <HiddenSlides>0</HiddenSlides>
  <MMClips>0</MMClips>
  <ScaleCrop>false</ScaleCrop>
  <HeadingPairs>
    <vt:vector size="6" baseType="variant">
      <vt:variant>
        <vt:lpstr>사용한 글꼴</vt:lpstr>
      </vt:variant>
      <vt:variant>
        <vt:i4>7</vt:i4>
      </vt:variant>
      <vt:variant>
        <vt:lpstr>테마</vt:lpstr>
      </vt:variant>
      <vt:variant>
        <vt:i4>2</vt:i4>
      </vt:variant>
      <vt:variant>
        <vt:lpstr>슬라이드 제목</vt:lpstr>
      </vt:variant>
      <vt:variant>
        <vt:i4>9</vt:i4>
      </vt:variant>
    </vt:vector>
  </HeadingPairs>
  <TitlesOfParts>
    <vt:vector size="18" baseType="lpstr">
      <vt:lpstr>DejaVu Sans</vt:lpstr>
      <vt:lpstr>WenQuanYi Zen Hei</vt:lpstr>
      <vt:lpstr>굴림</vt:lpstr>
      <vt:lpstr>Arial</vt:lpstr>
      <vt:lpstr>Calibri</vt:lpstr>
      <vt:lpstr>Times New Roman</vt:lpstr>
      <vt:lpstr>Wingdings</vt:lpstr>
      <vt:lpstr>Office Theme</vt:lpstr>
      <vt:lpstr>1_Office Theme</vt:lpstr>
      <vt:lpstr>PowerPoint 프레젠테이션</vt:lpstr>
      <vt:lpstr>PowerPoint 프레젠테이션</vt:lpstr>
      <vt:lpstr>Concerns on Multiple transmission</vt:lpstr>
      <vt:lpstr>Experimental Environment</vt:lpstr>
      <vt:lpstr>Experimental Environment</vt:lpstr>
      <vt:lpstr>Experimental Results</vt:lpstr>
      <vt:lpstr>Experimental Results</vt:lpstr>
      <vt:lpstr>Implementation Complexity</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2023-05-09T10:40:20Z</dcterms:created>
  <dcterms:modified xsi:type="dcterms:W3CDTF">2023-05-09T10:51:08Z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