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7" r:id="rId4"/>
    <p:sldId id="265" r:id="rId5"/>
    <p:sldId id="266" r:id="rId6"/>
    <p:sldId id="283" r:id="rId7"/>
    <p:sldId id="284" r:id="rId8"/>
    <p:sldId id="28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6291"/>
  </p:normalViewPr>
  <p:slideViewPr>
    <p:cSldViewPr>
      <p:cViewPr varScale="1">
        <p:scale>
          <a:sx n="47" d="100"/>
          <a:sy n="47" d="100"/>
        </p:scale>
        <p:origin x="618" y="2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r>
              <a:rPr lang="en-CA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69832" y="8985250"/>
            <a:ext cx="2511906" cy="184666"/>
          </a:xfrm>
        </p:spPr>
        <p:txBody>
          <a:bodyPr/>
          <a:lstStyle/>
          <a:p>
            <a:pPr lvl="4"/>
            <a:r>
              <a:rPr lang="en-CA" dirty="0"/>
              <a:t>Pat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8207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81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4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8" y="266838"/>
            <a:ext cx="4131728" cy="290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802.15-23-0226-00-03ma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912285" y="303215"/>
            <a:ext cx="3708052" cy="23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9264352" y="6525344"/>
            <a:ext cx="23439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Thomas</a:t>
            </a:r>
            <a:r>
              <a:rPr lang="en-GB" sz="1200" baseline="0" dirty="0" smtClean="0">
                <a:solidFill>
                  <a:srgbClr val="000000"/>
                </a:solidFill>
              </a:rPr>
              <a:t> Kürner (TU Braunschweig)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3/15-23-0222-00-03ma-p802-15-3-sa-ballot-collected-comments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23/15-23-0225-00-03ma-802-15-3revb-mec-review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P802.15.3RevB </a:t>
            </a:r>
            <a:r>
              <a:rPr lang="en-US" dirty="0"/>
              <a:t>Report to </a:t>
            </a:r>
            <a:r>
              <a:rPr lang="en-US" dirty="0" smtClean="0"/>
              <a:t>LMSC </a:t>
            </a:r>
            <a:r>
              <a:rPr lang="en-US" dirty="0"/>
              <a:t>on </a:t>
            </a:r>
            <a:r>
              <a:rPr lang="en-US" dirty="0" smtClean="0">
                <a:solidFill>
                  <a:schemeClr val="tx1"/>
                </a:solidFill>
              </a:rPr>
              <a:t>Conditional</a:t>
            </a:r>
            <a:r>
              <a:rPr lang="en-US" dirty="0" smtClean="0"/>
              <a:t> </a:t>
            </a:r>
            <a:r>
              <a:rPr lang="en-US" dirty="0"/>
              <a:t>Approval to go to </a:t>
            </a:r>
            <a:r>
              <a:rPr lang="en-US" dirty="0" err="1" smtClean="0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Date:</a:t>
            </a:r>
            <a:r>
              <a:rPr lang="en-GB" sz="2000" b="0" dirty="0">
                <a:solidFill>
                  <a:schemeClr val="tx1"/>
                </a:solidFill>
              </a:rPr>
              <a:t> </a:t>
            </a:r>
            <a:r>
              <a:rPr lang="en-GB" sz="2000" b="0" dirty="0" smtClean="0">
                <a:solidFill>
                  <a:schemeClr val="tx1"/>
                </a:solidFill>
              </a:rPr>
              <a:t>2022-05-09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Author(s):</a:t>
            </a:r>
          </a:p>
        </p:txBody>
      </p:sp>
      <p:graphicFrame>
        <p:nvGraphicFramePr>
          <p:cNvPr id="9" name="Table 7"/>
          <p:cNvGraphicFramePr/>
          <p:nvPr>
            <p:extLst>
              <p:ext uri="{D42A27DB-BD31-4B8C-83A1-F6EECF244321}">
                <p14:modId xmlns:p14="http://schemas.microsoft.com/office/powerpoint/2010/main" val="2370034475"/>
              </p:ext>
            </p:extLst>
          </p:nvPr>
        </p:nvGraphicFramePr>
        <p:xfrm>
          <a:off x="1154520" y="2815200"/>
          <a:ext cx="10185120" cy="2937600"/>
        </p:xfrm>
        <a:graphic>
          <a:graphicData uri="http://schemas.openxmlformats.org/drawingml/2006/table">
            <a:tbl>
              <a:tblPr/>
              <a:tblGrid>
                <a:gridCol w="178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1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Name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Address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Phone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Email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Thomas Kürner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TU Braunschweig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5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7538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ea typeface="ＭＳ Ｐゴシック" pitchFamily="34" charset="-128"/>
              </a:rPr>
              <a:t>This </a:t>
            </a:r>
            <a:r>
              <a:rPr lang="en-GB" dirty="0">
                <a:ea typeface="ＭＳ Ｐゴシック" pitchFamily="34" charset="-128"/>
              </a:rPr>
              <a:t>document contains the report to the IEEE 802 </a:t>
            </a:r>
            <a:r>
              <a:rPr lang="en-GB" dirty="0" smtClean="0">
                <a:ea typeface="ＭＳ Ｐゴシック" pitchFamily="34" charset="-128"/>
              </a:rPr>
              <a:t>LMSC </a:t>
            </a:r>
            <a:r>
              <a:rPr lang="en-GB" dirty="0">
                <a:ea typeface="ＭＳ Ｐゴシック" pitchFamily="34" charset="-128"/>
              </a:rPr>
              <a:t>in support of a request for approval to send IEEE </a:t>
            </a:r>
            <a:r>
              <a:rPr lang="en-GB" dirty="0" smtClean="0">
                <a:ea typeface="ＭＳ Ｐゴシック" pitchFamily="34" charset="-128"/>
              </a:rPr>
              <a:t>P802.15.3RevB/D5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marL="343080" indent="-342000">
              <a:spcBef>
                <a:spcPts val="601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The WG motion to request</a:t>
            </a:r>
            <a:r>
              <a:rPr lang="en-US" spc="-1" dirty="0">
                <a:solidFill>
                  <a:srgbClr val="FF0000"/>
                </a:solidFill>
                <a:ea typeface="ＭＳ Ｐゴシック"/>
              </a:rPr>
              <a:t>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conditional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approval was approved during the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May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session of the 802.15 working group on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18 May 2023</a:t>
            </a:r>
            <a:r>
              <a:rPr lang="en-US" spc="-1" dirty="0" smtClean="0">
                <a:ea typeface="ＭＳ Ｐゴシック"/>
              </a:rPr>
              <a:t>.</a:t>
            </a:r>
            <a:endParaRPr lang="en-US" b="0" spc="-1" dirty="0">
              <a:latin typeface="Arial"/>
            </a:endParaRPr>
          </a:p>
          <a:p>
            <a:pPr marL="800280" lvl="1" indent="-342000">
              <a:spcBef>
                <a:spcPts val="499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Passed in the Working Group 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yes,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no,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abstain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P802.15.3RevB </a:t>
            </a:r>
            <a:r>
              <a:rPr lang="en-US" dirty="0"/>
              <a:t>Draft went through </a:t>
            </a:r>
            <a:r>
              <a:rPr lang="en-US" dirty="0" smtClean="0"/>
              <a:t>two (re)circulations in SA Ballot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Draft P802.15.3RevB/D4 </a:t>
            </a:r>
            <a:r>
              <a:rPr lang="en-US" dirty="0"/>
              <a:t>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WG has </a:t>
            </a:r>
            <a:r>
              <a:rPr lang="en-US" dirty="0"/>
              <a:t>resolved </a:t>
            </a:r>
            <a:r>
              <a:rPr lang="de-DE" dirty="0" smtClean="0"/>
              <a:t>90</a:t>
            </a:r>
            <a:r>
              <a:rPr lang="en-US" dirty="0" smtClean="0"/>
              <a:t> </a:t>
            </a:r>
            <a:r>
              <a:rPr lang="en-US" dirty="0"/>
              <a:t>comments received on drafts </a:t>
            </a:r>
            <a:r>
              <a:rPr lang="en-US" dirty="0" smtClean="0"/>
              <a:t>P802.15.3mb/D4 and D5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List of all resolved comments:</a:t>
            </a:r>
          </a:p>
          <a:p>
            <a:pPr marL="457200" lvl="1" indent="0"/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mentor.ieee.org/802.15/dcn/23/15-23-0222-00-03ma-p802-15-3-sa-ballot-collected-comments.xlsx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2192000" cy="58296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P802.15.3RevB SA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626043"/>
              </p:ext>
            </p:extLst>
          </p:nvPr>
        </p:nvGraphicFramePr>
        <p:xfrm>
          <a:off x="335360" y="1412776"/>
          <a:ext cx="11449271" cy="270755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12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63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3484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3691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Group Members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798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P802.15.3RevB/D5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29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Aggregate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7598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726975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P802.15.13 SA </a:t>
            </a:r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Ballot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Comments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123094"/>
              </p:ext>
            </p:extLst>
          </p:nvPr>
        </p:nvGraphicFramePr>
        <p:xfrm>
          <a:off x="2639616" y="1477043"/>
          <a:ext cx="6768752" cy="235734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21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22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00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901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Comments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 (55 T, 29 E, 3 G)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(2 T, 3E)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907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 (57 T, 32E, 3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00899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620687"/>
            <a:ext cx="8496944" cy="7787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MBS comments by commenter</a:t>
            </a:r>
            <a:endParaRPr lang="en-C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680670"/>
              </p:ext>
            </p:extLst>
          </p:nvPr>
        </p:nvGraphicFramePr>
        <p:xfrm>
          <a:off x="839416" y="1700808"/>
          <a:ext cx="10513168" cy="41451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076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529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  <a:endParaRPr kumimoji="0" lang="en-GB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Rec</a:t>
                      </a: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</a:t>
                      </a:r>
                      <a:endParaRPr kumimoji="0" lang="en-GB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vert="vert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Thomas, Angela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Topic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 Assignment of Address Block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Latest comment: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“The RA assigns the address block but not the EUI-48.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Status: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ACCEPTED</a:t>
                      </a:r>
                      <a:b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Detail: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This is an editorial change, and it has been confirmed by the IEEE SA editorial staff that the change can be made during publication.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Topic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 Reference to IEEE 802-2014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Latest comment: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“IEEE </a:t>
                      </a: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Std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802-2014 will soon be obsolete.”.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Status: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ACCEPTED</a:t>
                      </a:r>
                      <a:b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Detail: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This is an editorial change, and it has been confirmed by the IEEE SA editorial staff that the change can be made during publication.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effectLst/>
                          <a:latin typeface="Arial" panose="020B0604020202020204" pitchFamily="34" charset="0"/>
                        </a:rPr>
                        <a:t>Brown, Monique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Topic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 Figure numbering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Latest comment: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Figures 11-6 and 11-7 are out of order.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Status: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ACCEPTED</a:t>
                      </a:r>
                      <a:b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Detail: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This is an editorial change, and it has been confirmed by the IEEE SA editorial staff that the change can be made during publication.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80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2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68989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5062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98687" y="332601"/>
            <a:ext cx="7772400" cy="1066800"/>
          </a:xfrm>
        </p:spPr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817937"/>
              </p:ext>
            </p:extLst>
          </p:nvPr>
        </p:nvGraphicFramePr>
        <p:xfrm>
          <a:off x="1703512" y="1268760"/>
          <a:ext cx="10010026" cy="4114870"/>
        </p:xfrm>
        <a:graphic>
          <a:graphicData uri="http://schemas.openxmlformats.org/drawingml/2006/table">
            <a:tbl>
              <a:tblPr/>
              <a:tblGrid>
                <a:gridCol w="34559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02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100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937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651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29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</a:t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D02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 January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resolved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646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20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D05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 April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Editorial change can be made during publication, confirmed by SA Staff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12371757"/>
                  </a:ext>
                </a:extLst>
              </a:tr>
              <a:tr h="6651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64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335360" y="5570766"/>
            <a:ext cx="12025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Final </a:t>
            </a:r>
            <a:r>
              <a:rPr lang="en-US" dirty="0" smtClean="0">
                <a:solidFill>
                  <a:schemeClr val="tx1"/>
                </a:solidFill>
              </a:rPr>
              <a:t>MEC report: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mentor.ieee.org/802.15/dcn/23/15-23-0225-00-03ma-802-15-3revb-mec-review.pdf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1685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47900" y="476671"/>
            <a:ext cx="7772400" cy="78169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IEEE P802.15.RevB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419277"/>
              </p:ext>
            </p:extLst>
          </p:nvPr>
        </p:nvGraphicFramePr>
        <p:xfrm>
          <a:off x="1924050" y="1150421"/>
          <a:ext cx="9716566" cy="5288869"/>
        </p:xfrm>
        <a:graphic>
          <a:graphicData uri="http://schemas.openxmlformats.org/drawingml/2006/table">
            <a:tbl>
              <a:tblPr/>
              <a:tblGrid>
                <a:gridCol w="73308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57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05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Event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18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SA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Ballot (30 day ballot)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Feb 2023 -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47050163"/>
                  </a:ext>
                </a:extLst>
              </a:tr>
              <a:tr h="48098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TG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Complete (P802.15.13-D4)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Mar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388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Final SA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 Recirculation on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P802.15.13-D5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15-day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ballot)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Mar 2023 –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April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9553462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TG comment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resolutions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(P802.15.13-D5)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May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69084032"/>
                  </a:ext>
                </a:extLst>
              </a:tr>
              <a:tr h="1168589">
                <a:tc>
                  <a:txBody>
                    <a:bodyPr/>
                    <a:lstStyle/>
                    <a:p>
                      <a:pPr marL="1030288" marR="0" lvl="0" indent="-1020763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10288" algn="l"/>
                        </a:tabLst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WG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motion  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n-US" sz="1400" i="1" dirty="0" smtClean="0">
                          <a:latin typeface="+mn-lt"/>
                        </a:rPr>
                        <a:t>WG 802.15 has reviewed and approves the CSD 15-21-0477-04-03ma-draft-csd-15-3ma.docx, and the CA document 15-22-0462-05-03ma-coexistence-assurance.doc; and requests unconditional approval from the EC to submit P802-15-3-Rev B-D5.pdf  to </a:t>
                      </a:r>
                      <a:r>
                        <a:rPr kumimoji="0" lang="en-US" sz="14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May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30029510"/>
                  </a:ext>
                </a:extLst>
              </a:tr>
              <a:tr h="415499">
                <a:tc>
                  <a:txBody>
                    <a:bodyPr/>
                    <a:lstStyle/>
                    <a:p>
                      <a:pPr marL="9525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Request approval from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LMSC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to forward draft to RevCom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6 June 2023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Post to RevCom (submittal deadline)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19 May 2023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RevCom meeting (teleconference)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28 June 2023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3079887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SASB meeting (teleconference)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19-21 September 2023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35149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55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640</Words>
  <Application>Microsoft Office PowerPoint</Application>
  <PresentationFormat>Breitbild</PresentationFormat>
  <Paragraphs>187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ＭＳ Ｐゴシック</vt:lpstr>
      <vt:lpstr>Arial</vt:lpstr>
      <vt:lpstr>Calibri</vt:lpstr>
      <vt:lpstr>Times New Roman</vt:lpstr>
      <vt:lpstr>Office Theme</vt:lpstr>
      <vt:lpstr>P802.15.3RevB Report to LMSC on Conditional Approval to go to RevCom</vt:lpstr>
      <vt:lpstr>Introduction</vt:lpstr>
      <vt:lpstr>Status Summary</vt:lpstr>
      <vt:lpstr>P802.15.3RevB SA Ballot Results</vt:lpstr>
      <vt:lpstr>P802.15.13 SA Ballot Comments</vt:lpstr>
      <vt:lpstr>Unsatisfied MBS comments by commenter</vt:lpstr>
      <vt:lpstr>Mandatory Coordination</vt:lpstr>
      <vt:lpstr>IEEE P802.15.RevB Timeline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cp:keywords/>
  <dc:description/>
  <cp:lastModifiedBy>Thomas Kuerner</cp:lastModifiedBy>
  <cp:revision>243</cp:revision>
  <cp:lastPrinted>1601-01-01T00:00:00Z</cp:lastPrinted>
  <dcterms:created xsi:type="dcterms:W3CDTF">2019-11-09T15:46:46Z</dcterms:created>
  <dcterms:modified xsi:type="dcterms:W3CDTF">2023-05-09T06:23:25Z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