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401" r:id="rId4"/>
    <p:sldId id="402" r:id="rId5"/>
    <p:sldId id="403" r:id="rId6"/>
    <p:sldId id="398" r:id="rId7"/>
    <p:sldId id="405" r:id="rId8"/>
    <p:sldId id="406" r:id="rId9"/>
    <p:sldId id="399" r:id="rId10"/>
    <p:sldId id="40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401"/>
            <p14:sldId id="402"/>
            <p14:sldId id="403"/>
            <p14:sldId id="398"/>
            <p14:sldId id="405"/>
            <p14:sldId id="406"/>
            <p14:sldId id="399"/>
            <p14:sldId id="4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作者" initials="A" lastIdx="11"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FF7C8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02" autoAdjust="0"/>
    <p:restoredTop sz="96424" autoAdjust="0"/>
  </p:normalViewPr>
  <p:slideViewPr>
    <p:cSldViewPr>
      <p:cViewPr varScale="1">
        <p:scale>
          <a:sx n="80" d="100"/>
          <a:sy n="80" d="100"/>
        </p:scale>
        <p:origin x="107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7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345029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May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May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15-23-0217-01-04ab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4204"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More considerations on one-to-many NBA-MMS UWB initialization</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May,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Rojan Chitrakar, </a:t>
            </a:r>
            <a:r>
              <a:rPr lang="en-US" altLang="zh-CN" sz="1600" dirty="0" err="1">
                <a:solidFill>
                  <a:schemeClr val="tx2"/>
                </a:solidFill>
              </a:rPr>
              <a:t>Yunbo</a:t>
            </a:r>
            <a:r>
              <a:rPr lang="en-US" altLang="zh-CN" sz="1600" dirty="0">
                <a:solidFill>
                  <a:schemeClr val="tx2"/>
                </a:solidFill>
              </a:rPr>
              <a:t> Li,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initialization and configuration updates in one-to-many NBA-MMS UWB</a:t>
            </a:r>
          </a:p>
          <a:p>
            <a:pPr>
              <a:spcBef>
                <a:spcPts val="0"/>
              </a:spcBef>
              <a:spcAft>
                <a:spcPts val="600"/>
              </a:spcAft>
            </a:pPr>
            <a:r>
              <a:rPr lang="en-US" altLang="en-US" sz="1600" b="1" dirty="0">
                <a:solidFill>
                  <a:schemeClr val="tx2"/>
                </a:solidFill>
              </a:rPr>
              <a:t>Purpose:</a:t>
            </a:r>
            <a:r>
              <a:rPr lang="en-US" altLang="en-US" sz="1600" dirty="0">
                <a:solidFill>
                  <a:schemeClr val="tx2"/>
                </a:solidFill>
              </a:rPr>
              <a:t> Further proposals on one-to-many NBA-MMS UWB by</a:t>
            </a:r>
            <a:r>
              <a:rPr lang="zh-CN" altLang="en-US" sz="1600" dirty="0">
                <a:solidFill>
                  <a:schemeClr val="tx2"/>
                </a:solidFill>
              </a:rPr>
              <a:t> </a:t>
            </a:r>
            <a:r>
              <a:rPr lang="en-US" altLang="zh-CN" sz="1600" dirty="0">
                <a:solidFill>
                  <a:schemeClr val="tx2"/>
                </a:solidFill>
              </a:rPr>
              <a:t>harmonizing latest discussion results on </a:t>
            </a:r>
            <a:r>
              <a:rPr lang="en-US" altLang="en-US" sz="1600" dirty="0">
                <a:solidFill>
                  <a:schemeClr val="tx2"/>
                </a:solidFill>
              </a:rPr>
              <a:t>NBA-MMS UWB initialization and coordination</a:t>
            </a:r>
            <a:endParaRPr lang="en-US" altLang="en-US" sz="1600" dirty="0"/>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F8BA509-14B5-40B0-B2FB-B28AD8F4E4F7}"/>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ADCB94B5-FAD6-489B-9095-342C6C158FB7}"/>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F6C9A190-77BA-4197-8233-9F4BC1FD91F8}"/>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10</a:t>
            </a:fld>
            <a:endParaRPr lang="en-US" altLang="en-US" dirty="0"/>
          </a:p>
        </p:txBody>
      </p:sp>
      <p:sp>
        <p:nvSpPr>
          <p:cNvPr id="5" name="Rectangle 2">
            <a:extLst>
              <a:ext uri="{FF2B5EF4-FFF2-40B4-BE49-F238E27FC236}">
                <a16:creationId xmlns:a16="http://schemas.microsoft.com/office/drawing/2014/main" id="{0EA02E23-52B8-453C-A1F6-E13B45CD258A}"/>
              </a:ext>
            </a:extLst>
          </p:cNvPr>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Appendix</a:t>
            </a:r>
          </a:p>
        </p:txBody>
      </p:sp>
      <p:pic>
        <p:nvPicPr>
          <p:cNvPr id="7" name="图片 6">
            <a:extLst>
              <a:ext uri="{FF2B5EF4-FFF2-40B4-BE49-F238E27FC236}">
                <a16:creationId xmlns:a16="http://schemas.microsoft.com/office/drawing/2014/main" id="{4A63397D-6E41-4D0E-BA07-9448B2D96F1C}"/>
              </a:ext>
            </a:extLst>
          </p:cNvPr>
          <p:cNvPicPr>
            <a:picLocks noChangeAspect="1"/>
          </p:cNvPicPr>
          <p:nvPr/>
        </p:nvPicPr>
        <p:blipFill>
          <a:blip r:embed="rId2"/>
          <a:stretch>
            <a:fillRect/>
          </a:stretch>
        </p:blipFill>
        <p:spPr>
          <a:xfrm>
            <a:off x="107504" y="2348880"/>
            <a:ext cx="7825393" cy="3028510"/>
          </a:xfrm>
          <a:prstGeom prst="rect">
            <a:avLst/>
          </a:prstGeom>
        </p:spPr>
      </p:pic>
      <p:pic>
        <p:nvPicPr>
          <p:cNvPr id="8" name="图片 7">
            <a:extLst>
              <a:ext uri="{FF2B5EF4-FFF2-40B4-BE49-F238E27FC236}">
                <a16:creationId xmlns:a16="http://schemas.microsoft.com/office/drawing/2014/main" id="{182BC1A2-CF38-4F1B-B412-3FFE7AC71D11}"/>
              </a:ext>
            </a:extLst>
          </p:cNvPr>
          <p:cNvPicPr>
            <a:picLocks noChangeAspect="1"/>
          </p:cNvPicPr>
          <p:nvPr/>
        </p:nvPicPr>
        <p:blipFill>
          <a:blip r:embed="rId3"/>
          <a:stretch>
            <a:fillRect/>
          </a:stretch>
        </p:blipFill>
        <p:spPr>
          <a:xfrm>
            <a:off x="7351280" y="2270982"/>
            <a:ext cx="1643019" cy="1341941"/>
          </a:xfrm>
          <a:prstGeom prst="rect">
            <a:avLst/>
          </a:prstGeom>
        </p:spPr>
      </p:pic>
      <p:sp>
        <p:nvSpPr>
          <p:cNvPr id="9" name="矩形 8">
            <a:extLst>
              <a:ext uri="{FF2B5EF4-FFF2-40B4-BE49-F238E27FC236}">
                <a16:creationId xmlns:a16="http://schemas.microsoft.com/office/drawing/2014/main" id="{9542082F-A03C-4772-93B6-31C71A4E624B}"/>
              </a:ext>
            </a:extLst>
          </p:cNvPr>
          <p:cNvSpPr/>
          <p:nvPr/>
        </p:nvSpPr>
        <p:spPr>
          <a:xfrm>
            <a:off x="0" y="1095176"/>
            <a:ext cx="9144000" cy="584775"/>
          </a:xfrm>
          <a:prstGeom prst="rect">
            <a:avLst/>
          </a:prstGeom>
        </p:spPr>
        <p:txBody>
          <a:bodyPr wrap="square">
            <a:spAutoFit/>
          </a:bodyPr>
          <a:lstStyle/>
          <a:p>
            <a:pPr marL="285750" indent="-285750">
              <a:buFont typeface="Arial" panose="020B0604020202020204" pitchFamily="34" charset="0"/>
              <a:buChar char="•"/>
            </a:pPr>
            <a:r>
              <a:rPr lang="en-US" altLang="zh-CN" sz="1600" kern="0" dirty="0"/>
              <a:t>Recap of one-to-many NBA-MMS UWB ranging [5].</a:t>
            </a:r>
          </a:p>
          <a:p>
            <a:pPr marL="742950" lvl="1" indent="-285750">
              <a:buFont typeface="Times New Roman" panose="02020603050405020304" pitchFamily="18" charset="0"/>
              <a:buChar char="⁃"/>
            </a:pPr>
            <a:r>
              <a:rPr lang="en-US" altLang="zh-CN" sz="1600" kern="0" dirty="0"/>
              <a:t>Concatenating multiple responders in NBA-MMS UWB ranging. </a:t>
            </a:r>
          </a:p>
        </p:txBody>
      </p:sp>
    </p:spTree>
    <p:extLst>
      <p:ext uri="{BB962C8B-B14F-4D97-AF65-F5344CB8AC3E}">
        <p14:creationId xmlns:p14="http://schemas.microsoft.com/office/powerpoint/2010/main" val="2524445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62452991"/>
              </p:ext>
            </p:extLst>
          </p:nvPr>
        </p:nvGraphicFramePr>
        <p:xfrm>
          <a:off x="467544" y="692696"/>
          <a:ext cx="8280920" cy="5341976"/>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Follow-up on initialization and configuration considerations for one-to-many NBA-MMS UWB</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4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052736"/>
            <a:ext cx="907250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900" indent="-342900" algn="l">
              <a:buAutoNum type="arabicPeriod"/>
            </a:pPr>
            <a:r>
              <a:rPr lang="en-US" altLang="en-US" sz="1600" kern="0" dirty="0">
                <a:latin typeface="Times New Roman" panose="02020603050405020304" pitchFamily="18" charset="0"/>
                <a:cs typeface="Times New Roman" panose="02020603050405020304" pitchFamily="18" charset="0"/>
              </a:rPr>
              <a:t>DCN 23-0125r1 (March 2023) “Follow up on one-to-many NBA-MMS UWB”, </a:t>
            </a:r>
            <a:r>
              <a:rPr lang="en-US" altLang="en-US" sz="1600" kern="0" dirty="0" err="1">
                <a:latin typeface="Times New Roman" panose="02020603050405020304" pitchFamily="18" charset="0"/>
                <a:cs typeface="Times New Roman" panose="02020603050405020304" pitchFamily="18" charset="0"/>
              </a:rPr>
              <a:t>Kuan</a:t>
            </a:r>
            <a:r>
              <a:rPr lang="en-US" altLang="en-US" sz="1600" kern="0" dirty="0">
                <a:latin typeface="Times New Roman" panose="02020603050405020304" pitchFamily="18" charset="0"/>
                <a:cs typeface="Times New Roman" panose="02020603050405020304" pitchFamily="18" charset="0"/>
              </a:rPr>
              <a:t> Wu, </a:t>
            </a:r>
            <a:r>
              <a:rPr lang="en-US" altLang="en-US" sz="1600" i="1" kern="0" dirty="0">
                <a:latin typeface="Times New Roman" panose="02020603050405020304" pitchFamily="18" charset="0"/>
                <a:cs typeface="Times New Roman" panose="02020603050405020304" pitchFamily="18" charset="0"/>
              </a:rPr>
              <a:t>et al.</a:t>
            </a:r>
          </a:p>
          <a:p>
            <a:pPr marL="342900" indent="-342900" algn="l">
              <a:buFontTx/>
              <a:buAutoNum type="arabicPeriod"/>
            </a:pPr>
            <a:r>
              <a:rPr lang="en-US" altLang="en-US" sz="1600" kern="0" dirty="0">
                <a:latin typeface="Times New Roman" panose="02020603050405020304" pitchFamily="18" charset="0"/>
                <a:cs typeface="Times New Roman" panose="02020603050405020304" pitchFamily="18" charset="0"/>
              </a:rPr>
              <a:t>DCN 23-0185r1 (March 2023) “Discussion on NBA-MMS-UWB MAC”, Alexander Krebs</a:t>
            </a:r>
          </a:p>
          <a:p>
            <a:pPr marL="342900" indent="-342900" algn="l">
              <a:buFontTx/>
              <a:buAutoNum type="arabicPeriod"/>
            </a:pPr>
            <a:r>
              <a:rPr lang="en-US" altLang="en-US" sz="1600" kern="0" dirty="0">
                <a:latin typeface="Times New Roman" panose="02020603050405020304" pitchFamily="18" charset="0"/>
                <a:cs typeface="Times New Roman" panose="02020603050405020304" pitchFamily="18" charset="0"/>
              </a:rPr>
              <a:t>DCN 23-0150</a:t>
            </a:r>
            <a:r>
              <a:rPr lang="en-US" altLang="zh-CN" sz="1600" kern="0" dirty="0">
                <a:latin typeface="Times New Roman" panose="02020603050405020304" pitchFamily="18" charset="0"/>
                <a:cs typeface="Times New Roman" panose="02020603050405020304" pitchFamily="18" charset="0"/>
              </a:rPr>
              <a:t>r0 (March 2023) </a:t>
            </a:r>
            <a:r>
              <a:rPr lang="en-US" altLang="en-US" sz="1600" kern="0" dirty="0">
                <a:latin typeface="Times New Roman" panose="02020603050405020304" pitchFamily="18" charset="0"/>
                <a:cs typeface="Times New Roman" panose="02020603050405020304" pitchFamily="18" charset="0"/>
              </a:rPr>
              <a:t>“Updates regarding Coordination in NBA-UWB-Ranging TFD”, </a:t>
            </a:r>
            <a:r>
              <a:rPr lang="en-US" altLang="en-US" sz="1600" kern="0" dirty="0" err="1">
                <a:latin typeface="Times New Roman" panose="02020603050405020304" pitchFamily="18" charset="0"/>
                <a:cs typeface="Times New Roman" panose="02020603050405020304" pitchFamily="18" charset="0"/>
              </a:rPr>
              <a:t>Mingyu</a:t>
            </a:r>
            <a:r>
              <a:rPr lang="en-US" altLang="en-US" sz="1600" kern="0" dirty="0">
                <a:latin typeface="Times New Roman" panose="02020603050405020304" pitchFamily="18" charset="0"/>
                <a:cs typeface="Times New Roman" panose="02020603050405020304" pitchFamily="18" charset="0"/>
              </a:rPr>
              <a:t> Lee, </a:t>
            </a:r>
            <a:r>
              <a:rPr lang="en-US" altLang="en-US" sz="1600" i="1" kern="0" dirty="0">
                <a:latin typeface="Times New Roman" panose="02020603050405020304" pitchFamily="18" charset="0"/>
                <a:cs typeface="Times New Roman" panose="02020603050405020304" pitchFamily="18" charset="0"/>
              </a:rPr>
              <a:t>et al.</a:t>
            </a:r>
          </a:p>
          <a:p>
            <a:pPr marL="342900" indent="-342900" algn="l">
              <a:buFontTx/>
              <a:buAutoNum type="arabicPeriod"/>
            </a:pPr>
            <a:r>
              <a:rPr lang="en-US" altLang="en-US" sz="1600" kern="0" dirty="0">
                <a:latin typeface="Times New Roman" panose="02020603050405020304" pitchFamily="18" charset="0"/>
                <a:cs typeface="Times New Roman" panose="02020603050405020304" pitchFamily="18" charset="0"/>
              </a:rPr>
              <a:t>DCN 23-0216</a:t>
            </a:r>
            <a:r>
              <a:rPr lang="en-US" altLang="zh-CN" sz="1600" kern="0" dirty="0">
                <a:latin typeface="Times New Roman" panose="02020603050405020304" pitchFamily="18" charset="0"/>
                <a:cs typeface="Times New Roman" panose="02020603050405020304" pitchFamily="18" charset="0"/>
              </a:rPr>
              <a:t>r0 (May 2023) </a:t>
            </a:r>
            <a:r>
              <a:rPr lang="en-US" altLang="en-US" sz="1600" kern="0" dirty="0">
                <a:latin typeface="Times New Roman" panose="02020603050405020304" pitchFamily="18" charset="0"/>
                <a:cs typeface="Times New Roman" panose="02020603050405020304" pitchFamily="18" charset="0"/>
              </a:rPr>
              <a:t>“Secured frames for MMS ranging”, Rojan Chitrakar, </a:t>
            </a:r>
            <a:r>
              <a:rPr lang="en-US" altLang="en-US" sz="1600" i="1" kern="0" dirty="0">
                <a:latin typeface="Times New Roman" panose="02020603050405020304" pitchFamily="18" charset="0"/>
                <a:cs typeface="Times New Roman" panose="02020603050405020304" pitchFamily="18" charset="0"/>
              </a:rPr>
              <a:t>et al.</a:t>
            </a:r>
          </a:p>
          <a:p>
            <a:pPr marL="342900" indent="-342900" algn="l">
              <a:buFontTx/>
              <a:buAutoNum type="arabicPeriod"/>
            </a:pPr>
            <a:r>
              <a:rPr lang="en-US" altLang="en-US" sz="1600" kern="0" dirty="0">
                <a:latin typeface="Times New Roman" panose="02020603050405020304" pitchFamily="18" charset="0"/>
                <a:cs typeface="Times New Roman" panose="02020603050405020304" pitchFamily="18" charset="0"/>
              </a:rPr>
              <a:t>DCN 22-0585r1 (November 2022) “One-to-Many Ranging using NBA-MMS”, </a:t>
            </a:r>
            <a:r>
              <a:rPr lang="en-US" altLang="en-US" sz="1600" kern="0" dirty="0" err="1">
                <a:latin typeface="Times New Roman" panose="02020603050405020304" pitchFamily="18" charset="0"/>
                <a:cs typeface="Times New Roman" panose="02020603050405020304" pitchFamily="18" charset="0"/>
              </a:rPr>
              <a:t>Jinjing</a:t>
            </a:r>
            <a:r>
              <a:rPr lang="en-US" altLang="en-US" sz="1600" kern="0" dirty="0">
                <a:latin typeface="Times New Roman" panose="02020603050405020304" pitchFamily="18" charset="0"/>
                <a:cs typeface="Times New Roman" panose="02020603050405020304" pitchFamily="18" charset="0"/>
              </a:rPr>
              <a:t> Jiang, </a:t>
            </a:r>
            <a:r>
              <a:rPr lang="en-US" altLang="en-US" sz="1600" i="1" kern="0" dirty="0">
                <a:latin typeface="Times New Roman" panose="02020603050405020304" pitchFamily="18" charset="0"/>
                <a:cs typeface="Times New Roman" panose="02020603050405020304" pitchFamily="18" charset="0"/>
              </a:rPr>
              <a:t>et al.</a:t>
            </a:r>
          </a:p>
        </p:txBody>
      </p:sp>
    </p:spTree>
    <p:extLst>
      <p:ext uri="{BB962C8B-B14F-4D97-AF65-F5344CB8AC3E}">
        <p14:creationId xmlns:p14="http://schemas.microsoft.com/office/powerpoint/2010/main" val="2801268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CCA8ABE6-EA07-4DA6-A7DD-00F8BC0C8291}"/>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1184B8F2-81B6-43CE-A228-B4431D3E7D66}"/>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2B17078A-E281-426D-8329-ADC63F1E9944}"/>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4</a:t>
            </a:fld>
            <a:endParaRPr lang="en-US" altLang="en-US" dirty="0"/>
          </a:p>
        </p:txBody>
      </p:sp>
      <p:sp>
        <p:nvSpPr>
          <p:cNvPr id="5" name="Rectangle 2">
            <a:extLst>
              <a:ext uri="{FF2B5EF4-FFF2-40B4-BE49-F238E27FC236}">
                <a16:creationId xmlns:a16="http://schemas.microsoft.com/office/drawing/2014/main" id="{7F6F7EAF-B5D8-4DEF-9413-BC6DB9DC9CAF}"/>
              </a:ext>
            </a:extLst>
          </p:cNvPr>
          <p:cNvSpPr txBox="1">
            <a:spLocks noChangeArrowheads="1"/>
          </p:cNvSpPr>
          <p:nvPr/>
        </p:nvSpPr>
        <p:spPr>
          <a:xfrm>
            <a:off x="22046" y="555392"/>
            <a:ext cx="8780677"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300" b="1" kern="0" dirty="0"/>
              <a:t>Recap: ADV-POLL in initialization for one-to-many ranging</a:t>
            </a:r>
          </a:p>
        </p:txBody>
      </p:sp>
      <p:sp>
        <p:nvSpPr>
          <p:cNvPr id="10" name="Content Placeholder 2">
            <a:extLst>
              <a:ext uri="{FF2B5EF4-FFF2-40B4-BE49-F238E27FC236}">
                <a16:creationId xmlns:a16="http://schemas.microsoft.com/office/drawing/2014/main" id="{91868010-FEFA-496E-87CE-0E60D79B539A}"/>
              </a:ext>
            </a:extLst>
          </p:cNvPr>
          <p:cNvSpPr txBox="1">
            <a:spLocks/>
          </p:cNvSpPr>
          <p:nvPr/>
        </p:nvSpPr>
        <p:spPr>
          <a:xfrm>
            <a:off x="1144" y="979931"/>
            <a:ext cx="9141711" cy="1440957"/>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In one-to-many NBA-MMS UWB ranging initialization and setup, following considerations are discussed [1]</a:t>
            </a:r>
          </a:p>
          <a:p>
            <a:pPr lvl="1">
              <a:lnSpc>
                <a:spcPts val="16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During the initialization and setup phase, initiator shall specify a </a:t>
            </a:r>
            <a:r>
              <a:rPr lang="en-US" sz="1600" b="0" kern="0" dirty="0">
                <a:solidFill>
                  <a:srgbClr val="FF0000"/>
                </a:solidFill>
                <a:latin typeface="Times New Roman" panose="02020603050405020304" pitchFamily="18" charset="0"/>
                <a:cs typeface="Times New Roman" panose="02020603050405020304" pitchFamily="18" charset="0"/>
              </a:rPr>
              <a:t>contention access based period (CAP) </a:t>
            </a:r>
            <a:r>
              <a:rPr lang="en-US" sz="1600" b="0" kern="0" dirty="0">
                <a:latin typeface="Times New Roman" panose="02020603050405020304" pitchFamily="18" charset="0"/>
                <a:cs typeface="Times New Roman" panose="02020603050405020304" pitchFamily="18" charset="0"/>
              </a:rPr>
              <a:t>to collect ADV-RESP messages from multiple responders</a:t>
            </a:r>
          </a:p>
          <a:p>
            <a:pPr lvl="1">
              <a:lnSpc>
                <a:spcPts val="16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The broadcast ADV-POLL packet shall indicate the time duration to define the CAP.</a:t>
            </a:r>
          </a:p>
        </p:txBody>
      </p:sp>
      <p:pic>
        <p:nvPicPr>
          <p:cNvPr id="11" name="图片 10">
            <a:extLst>
              <a:ext uri="{FF2B5EF4-FFF2-40B4-BE49-F238E27FC236}">
                <a16:creationId xmlns:a16="http://schemas.microsoft.com/office/drawing/2014/main" id="{79A17F79-304C-4F21-AFC4-BC37FA69F94A}"/>
              </a:ext>
            </a:extLst>
          </p:cNvPr>
          <p:cNvPicPr>
            <a:picLocks noChangeAspect="1"/>
          </p:cNvPicPr>
          <p:nvPr/>
        </p:nvPicPr>
        <p:blipFill>
          <a:blip r:embed="rId2"/>
          <a:stretch>
            <a:fillRect/>
          </a:stretch>
        </p:blipFill>
        <p:spPr>
          <a:xfrm>
            <a:off x="455241" y="2620926"/>
            <a:ext cx="7914286" cy="3257143"/>
          </a:xfrm>
          <a:prstGeom prst="rect">
            <a:avLst/>
          </a:prstGeom>
        </p:spPr>
      </p:pic>
    </p:spTree>
    <p:extLst>
      <p:ext uri="{BB962C8B-B14F-4D97-AF65-F5344CB8AC3E}">
        <p14:creationId xmlns:p14="http://schemas.microsoft.com/office/powerpoint/2010/main" val="232948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B35ED3A-0ED3-4CFC-85F1-1C700E9EFCB8}"/>
              </a:ext>
            </a:extLst>
          </p:cNvPr>
          <p:cNvPicPr>
            <a:picLocks noChangeAspect="1"/>
          </p:cNvPicPr>
          <p:nvPr/>
        </p:nvPicPr>
        <p:blipFill>
          <a:blip r:embed="rId2"/>
          <a:stretch>
            <a:fillRect/>
          </a:stretch>
        </p:blipFill>
        <p:spPr>
          <a:xfrm>
            <a:off x="1404532" y="3263225"/>
            <a:ext cx="6622968" cy="2698682"/>
          </a:xfrm>
          <a:prstGeom prst="rect">
            <a:avLst/>
          </a:prstGeom>
        </p:spPr>
      </p:pic>
      <p:sp>
        <p:nvSpPr>
          <p:cNvPr id="2" name="日期占位符 1">
            <a:extLst>
              <a:ext uri="{FF2B5EF4-FFF2-40B4-BE49-F238E27FC236}">
                <a16:creationId xmlns:a16="http://schemas.microsoft.com/office/drawing/2014/main" id="{CCA8ABE6-EA07-4DA6-A7DD-00F8BC0C8291}"/>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1184B8F2-81B6-43CE-A228-B4431D3E7D66}"/>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2B17078A-E281-426D-8329-ADC63F1E9944}"/>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5</a:t>
            </a:fld>
            <a:endParaRPr lang="en-US" altLang="en-US" dirty="0"/>
          </a:p>
        </p:txBody>
      </p:sp>
      <p:sp>
        <p:nvSpPr>
          <p:cNvPr id="5" name="Rectangle 2">
            <a:extLst>
              <a:ext uri="{FF2B5EF4-FFF2-40B4-BE49-F238E27FC236}">
                <a16:creationId xmlns:a16="http://schemas.microsoft.com/office/drawing/2014/main" id="{7F6F7EAF-B5D8-4DEF-9413-BC6DB9DC9CAF}"/>
              </a:ext>
            </a:extLst>
          </p:cNvPr>
          <p:cNvSpPr txBox="1">
            <a:spLocks noChangeArrowheads="1"/>
          </p:cNvSpPr>
          <p:nvPr/>
        </p:nvSpPr>
        <p:spPr>
          <a:xfrm>
            <a:off x="22046" y="555392"/>
            <a:ext cx="8780677"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300" b="1" kern="0" dirty="0"/>
              <a:t>Recap: Coordination and initialization</a:t>
            </a:r>
          </a:p>
        </p:txBody>
      </p:sp>
      <p:sp>
        <p:nvSpPr>
          <p:cNvPr id="6" name="Content Placeholder 2">
            <a:extLst>
              <a:ext uri="{FF2B5EF4-FFF2-40B4-BE49-F238E27FC236}">
                <a16:creationId xmlns:a16="http://schemas.microsoft.com/office/drawing/2014/main" id="{8617D637-7070-4323-9790-0D8ED2F5A5B4}"/>
              </a:ext>
            </a:extLst>
          </p:cNvPr>
          <p:cNvSpPr txBox="1">
            <a:spLocks/>
          </p:cNvSpPr>
          <p:nvPr/>
        </p:nvSpPr>
        <p:spPr>
          <a:xfrm>
            <a:off x="22045" y="903484"/>
            <a:ext cx="9075607" cy="2179381"/>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300"/>
              </a:lnSpc>
              <a:spcBef>
                <a:spcPts val="600"/>
              </a:spcBef>
              <a:spcAft>
                <a:spcPts val="600"/>
              </a:spcAft>
              <a:buFont typeface="Wingdings" panose="05000000000000000000" pitchFamily="2" charset="2"/>
              <a:buChar char="p"/>
            </a:pPr>
            <a:r>
              <a:rPr lang="en-US" altLang="zh-CN" b="0" kern="0" dirty="0">
                <a:latin typeface="Times New Roman" panose="02020603050405020304" pitchFamily="18" charset="0"/>
                <a:cs typeface="Times New Roman" panose="02020603050405020304" pitchFamily="18" charset="0"/>
              </a:rPr>
              <a:t>Relationships between NBA-MMS UWB coordination and initialization are studied by 4ab discussion [2]</a:t>
            </a:r>
            <a:endParaRPr lang="en-US" b="0" kern="0" dirty="0">
              <a:latin typeface="Times New Roman" panose="02020603050405020304" pitchFamily="18" charset="0"/>
              <a:cs typeface="Times New Roman" panose="02020603050405020304" pitchFamily="18" charset="0"/>
            </a:endParaRPr>
          </a:p>
          <a:p>
            <a:pPr lvl="1">
              <a:lnSpc>
                <a:spcPts val="1300"/>
              </a:lnSpc>
              <a:spcBef>
                <a:spcPts val="600"/>
              </a:spcBef>
              <a:spcAft>
                <a:spcPts val="600"/>
              </a:spcAft>
              <a:buFont typeface="Arial" panose="020B0604020202020204" pitchFamily="34" charset="0"/>
              <a:buChar char="•"/>
            </a:pPr>
            <a:r>
              <a:rPr lang="en-US" altLang="zh-CN" sz="1600" kern="0" dirty="0">
                <a:latin typeface="Times New Roman" panose="02020603050405020304" pitchFamily="18" charset="0"/>
                <a:cs typeface="Times New Roman" panose="02020603050405020304" pitchFamily="18" charset="0"/>
              </a:rPr>
              <a:t>By using ADV-CONF [3]</a:t>
            </a:r>
            <a:r>
              <a:rPr lang="en-US" sz="1600" kern="0" dirty="0">
                <a:latin typeface="Times New Roman" panose="02020603050405020304" pitchFamily="18" charset="0"/>
                <a:cs typeface="Times New Roman" panose="02020603050405020304" pitchFamily="18" charset="0"/>
              </a:rPr>
              <a:t>, initiator advertising can defer AP scanning. </a:t>
            </a:r>
            <a:r>
              <a:rPr lang="en-US" sz="1600" kern="0" dirty="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a:t>
            </a:r>
            <a:r>
              <a:rPr lang="en-US" altLang="zh-CN" sz="1600" kern="0" dirty="0">
                <a:solidFill>
                  <a:srgbClr val="0070C0"/>
                </a:solidFill>
                <a:latin typeface="Times New Roman" panose="02020603050405020304" pitchFamily="18" charset="0"/>
                <a:cs typeface="Times New Roman" panose="02020603050405020304" pitchFamily="18" charset="0"/>
              </a:rPr>
              <a:t>For power saving considerations</a:t>
            </a:r>
            <a:endParaRPr lang="en-US" sz="1600" kern="0" dirty="0">
              <a:solidFill>
                <a:srgbClr val="0070C0"/>
              </a:solidFill>
              <a:latin typeface="Times New Roman" panose="02020603050405020304" pitchFamily="18" charset="0"/>
              <a:cs typeface="Times New Roman" panose="02020603050405020304" pitchFamily="18" charset="0"/>
            </a:endParaRPr>
          </a:p>
          <a:p>
            <a:pPr lvl="1">
              <a:lnSpc>
                <a:spcPts val="13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ADV-CONF defers SOR through a time offset announcement </a:t>
            </a:r>
            <a:r>
              <a:rPr lang="en-US" sz="1600" kern="0" dirty="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Allowing responders to know the exact time offset to SOR.</a:t>
            </a:r>
            <a:endParaRPr lang="en-US" sz="1600" kern="0" dirty="0">
              <a:solidFill>
                <a:srgbClr val="0070C0"/>
              </a:solidFill>
              <a:latin typeface="Times New Roman" panose="02020603050405020304" pitchFamily="18" charset="0"/>
              <a:cs typeface="Times New Roman" panose="02020603050405020304" pitchFamily="18" charset="0"/>
            </a:endParaRPr>
          </a:p>
          <a:p>
            <a:pPr lvl="1">
              <a:lnSpc>
                <a:spcPts val="13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Initiator scans for AP information from other initiator(s) for coordination, and then sends SOR at the announced time offset.</a:t>
            </a:r>
          </a:p>
          <a:p>
            <a:pPr lvl="1">
              <a:lnSpc>
                <a:spcPts val="13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Initialization carries privacy sensitive information that needs to be protected. </a:t>
            </a:r>
            <a:r>
              <a:rPr lang="en-US" sz="1600" kern="0" dirty="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 SOR message itself is preferred for unicast transmission for each responder.</a:t>
            </a:r>
            <a:endParaRPr lang="en-US" sz="1600" kern="0" dirty="0">
              <a:solidFill>
                <a:srgbClr val="0070C0"/>
              </a:solidFill>
              <a:latin typeface="Times New Roman" panose="02020603050405020304" pitchFamily="18" charset="0"/>
              <a:cs typeface="Times New Roman" panose="02020603050405020304" pitchFamily="18" charset="0"/>
            </a:endParaRPr>
          </a:p>
        </p:txBody>
      </p:sp>
      <p:sp>
        <p:nvSpPr>
          <p:cNvPr id="8" name="Content Placeholder 2">
            <a:extLst>
              <a:ext uri="{FF2B5EF4-FFF2-40B4-BE49-F238E27FC236}">
                <a16:creationId xmlns:a16="http://schemas.microsoft.com/office/drawing/2014/main" id="{5E51CD3A-8E37-4FDF-A017-396BD84E9E76}"/>
              </a:ext>
            </a:extLst>
          </p:cNvPr>
          <p:cNvSpPr txBox="1">
            <a:spLocks/>
          </p:cNvSpPr>
          <p:nvPr/>
        </p:nvSpPr>
        <p:spPr>
          <a:xfrm>
            <a:off x="-24301" y="5975663"/>
            <a:ext cx="9121954" cy="504056"/>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ts val="1700"/>
              </a:lnSpc>
              <a:spcBef>
                <a:spcPts val="600"/>
              </a:spcBef>
              <a:spcAft>
                <a:spcPts val="600"/>
              </a:spcAft>
              <a:buNone/>
            </a:pPr>
            <a:r>
              <a:rPr lang="en-US" kern="0" dirty="0">
                <a:latin typeface="Times New Roman" panose="02020603050405020304" pitchFamily="18" charset="0"/>
                <a:cs typeface="Times New Roman" panose="02020603050405020304" pitchFamily="18" charset="0"/>
              </a:rPr>
              <a:t>Remark: </a:t>
            </a:r>
            <a:r>
              <a:rPr lang="en-US" b="0" kern="0" dirty="0">
                <a:latin typeface="Times New Roman" panose="02020603050405020304" pitchFamily="18" charset="0"/>
                <a:cs typeface="Times New Roman" panose="02020603050405020304" pitchFamily="18" charset="0"/>
              </a:rPr>
              <a:t>Further relationship between </a:t>
            </a:r>
            <a:r>
              <a:rPr lang="en-US" altLang="zh-CN" b="0" kern="0" dirty="0">
                <a:latin typeface="Times New Roman" panose="02020603050405020304" pitchFamily="18" charset="0"/>
                <a:cs typeface="Times New Roman" panose="02020603050405020304" pitchFamily="18" charset="0"/>
              </a:rPr>
              <a:t>Coordination &amp; Initialization and </a:t>
            </a:r>
            <a:r>
              <a:rPr lang="en-US" b="0" kern="0" dirty="0">
                <a:latin typeface="Times New Roman" panose="02020603050405020304" pitchFamily="18" charset="0"/>
                <a:cs typeface="Times New Roman" panose="02020603050405020304" pitchFamily="18" charset="0"/>
              </a:rPr>
              <a:t>one-to-many NBA-MMS UWB ranging is not well explored.</a:t>
            </a:r>
          </a:p>
        </p:txBody>
      </p:sp>
    </p:spTree>
    <p:extLst>
      <p:ext uri="{BB962C8B-B14F-4D97-AF65-F5344CB8AC3E}">
        <p14:creationId xmlns:p14="http://schemas.microsoft.com/office/powerpoint/2010/main" val="253757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A73E5B3-626F-4F37-8D23-2A34BF7678B7}"/>
              </a:ext>
            </a:extLst>
          </p:cNvPr>
          <p:cNvPicPr>
            <a:picLocks noChangeAspect="1"/>
          </p:cNvPicPr>
          <p:nvPr/>
        </p:nvPicPr>
        <p:blipFill>
          <a:blip r:embed="rId2"/>
          <a:stretch>
            <a:fillRect/>
          </a:stretch>
        </p:blipFill>
        <p:spPr>
          <a:xfrm>
            <a:off x="135762" y="3110609"/>
            <a:ext cx="8872475" cy="3362700"/>
          </a:xfrm>
          <a:prstGeom prst="rect">
            <a:avLst/>
          </a:prstGeom>
        </p:spPr>
      </p:pic>
      <p:sp>
        <p:nvSpPr>
          <p:cNvPr id="2" name="日期占位符 1">
            <a:extLst>
              <a:ext uri="{FF2B5EF4-FFF2-40B4-BE49-F238E27FC236}">
                <a16:creationId xmlns:a16="http://schemas.microsoft.com/office/drawing/2014/main" id="{B0A1B021-564E-41EB-BE19-E04C85941C6C}"/>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3BE103D1-911B-4F4F-A392-67CD2FC8853D}"/>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2BB1125B-D1AF-43CF-B371-48BCD780A799}"/>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6</a:t>
            </a:fld>
            <a:endParaRPr lang="en-US" altLang="en-US" dirty="0"/>
          </a:p>
        </p:txBody>
      </p:sp>
      <p:sp>
        <p:nvSpPr>
          <p:cNvPr id="5" name="Rectangle 2">
            <a:extLst>
              <a:ext uri="{FF2B5EF4-FFF2-40B4-BE49-F238E27FC236}">
                <a16:creationId xmlns:a16="http://schemas.microsoft.com/office/drawing/2014/main" id="{FC5F8FE6-AE4E-4F0B-860C-4B22E598257C}"/>
              </a:ext>
            </a:extLst>
          </p:cNvPr>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a:t>
            </a:r>
          </a:p>
        </p:txBody>
      </p:sp>
      <p:sp>
        <p:nvSpPr>
          <p:cNvPr id="6" name="矩形 5">
            <a:extLst>
              <a:ext uri="{FF2B5EF4-FFF2-40B4-BE49-F238E27FC236}">
                <a16:creationId xmlns:a16="http://schemas.microsoft.com/office/drawing/2014/main" id="{0CB3F9DC-6005-478F-891A-CCFAAE26C72D}"/>
              </a:ext>
            </a:extLst>
          </p:cNvPr>
          <p:cNvSpPr/>
          <p:nvPr/>
        </p:nvSpPr>
        <p:spPr>
          <a:xfrm>
            <a:off x="-44218" y="872352"/>
            <a:ext cx="8778411" cy="2349361"/>
          </a:xfrm>
          <a:prstGeom prst="rect">
            <a:avLst/>
          </a:prstGeom>
        </p:spPr>
        <p:txBody>
          <a:bodyPr wrap="square">
            <a:spAutoFit/>
          </a:bodyPr>
          <a:lstStyle/>
          <a:p>
            <a:pPr marL="285750" indent="-285750">
              <a:lnSpc>
                <a:spcPts val="2000"/>
              </a:lnSpc>
              <a:buFont typeface="Wingdings" panose="05000000000000000000" pitchFamily="2" charset="2"/>
              <a:buChar char="p"/>
            </a:pPr>
            <a:r>
              <a:rPr lang="en-US" altLang="zh-CN" sz="1600" dirty="0"/>
              <a:t>For one-to-many ranging use case, prior to the ranging period, multiple SOR messages are transmitted by initiator to commence the configuration for each responder</a:t>
            </a:r>
          </a:p>
          <a:p>
            <a:pPr marL="742950" lvl="1" indent="-285750">
              <a:lnSpc>
                <a:spcPts val="2000"/>
              </a:lnSpc>
              <a:buFont typeface="Arial" panose="020B0604020202020204" pitchFamily="34" charset="0"/>
              <a:buChar char="•"/>
            </a:pPr>
            <a:r>
              <a:rPr lang="en-US" altLang="zh-CN" sz="1600" dirty="0"/>
              <a:t>SOR message for each responder is preferred in a unicast manner for privacy concern (e.g., </a:t>
            </a:r>
            <a:r>
              <a:rPr lang="en-US" altLang="zh-CN" sz="1600" dirty="0">
                <a:solidFill>
                  <a:srgbClr val="000000"/>
                </a:solidFill>
                <a:ea typeface="宋体" panose="02010600030101010101" pitchFamily="2" charset="-122"/>
                <a:cs typeface="Times New Roman" panose="02020603050405020304" pitchFamily="18" charset="0"/>
              </a:rPr>
              <a:t>supporting encryption of sensitive information in the frame(s) [4]</a:t>
            </a:r>
            <a:r>
              <a:rPr lang="en-US" altLang="zh-CN" sz="1600" dirty="0">
                <a:cs typeface="Times New Roman" panose="02020603050405020304" pitchFamily="18" charset="0"/>
              </a:rPr>
              <a:t>). </a:t>
            </a:r>
          </a:p>
          <a:p>
            <a:pPr marL="742950" lvl="1" indent="-285750">
              <a:lnSpc>
                <a:spcPts val="2000"/>
              </a:lnSpc>
              <a:buFont typeface="Arial" panose="020B0604020202020204" pitchFamily="34" charset="0"/>
              <a:buChar char="•"/>
            </a:pPr>
            <a:r>
              <a:rPr lang="en-US" altLang="zh-CN" sz="1600" dirty="0"/>
              <a:t>Each SOR message is transmitted in a one-by-one manner.</a:t>
            </a:r>
          </a:p>
          <a:p>
            <a:pPr marL="742950" lvl="1" indent="-285750">
              <a:lnSpc>
                <a:spcPts val="2000"/>
              </a:lnSpc>
              <a:buFont typeface="Arial" panose="020B0604020202020204" pitchFamily="34" charset="0"/>
              <a:buChar char="•"/>
            </a:pPr>
            <a:r>
              <a:rPr lang="en-US" altLang="zh-CN" sz="1600" dirty="0"/>
              <a:t>One-to-many ranging round can be regarded as multiple concatenated one-to-one ranging rounds.</a:t>
            </a:r>
          </a:p>
          <a:p>
            <a:pPr marL="285750" indent="-285750">
              <a:lnSpc>
                <a:spcPts val="1800"/>
              </a:lnSpc>
              <a:buFont typeface="Wingdings" panose="05000000000000000000" pitchFamily="2" charset="2"/>
              <a:buChar char="p"/>
            </a:pPr>
            <a:r>
              <a:rPr lang="en-US" altLang="zh-CN" sz="1600" dirty="0"/>
              <a:t>Initiator transmits ADV-CONF message instead of SOR messages at the end of the CAP period.</a:t>
            </a:r>
          </a:p>
          <a:p>
            <a:pPr marL="742950" lvl="1" indent="-285750">
              <a:lnSpc>
                <a:spcPts val="1800"/>
              </a:lnSpc>
              <a:buFont typeface="Arial" panose="020B0604020202020204" pitchFamily="34" charset="0"/>
              <a:buChar char="•"/>
            </a:pPr>
            <a:r>
              <a:rPr lang="en-US" altLang="zh-CN" sz="1600" dirty="0">
                <a:solidFill>
                  <a:srgbClr val="FF0000"/>
                </a:solidFill>
              </a:rPr>
              <a:t>The ADV-CONF message manages the scheduling of the multiple SOR messages.</a:t>
            </a:r>
          </a:p>
        </p:txBody>
      </p:sp>
    </p:spTree>
    <p:extLst>
      <p:ext uri="{BB962C8B-B14F-4D97-AF65-F5344CB8AC3E}">
        <p14:creationId xmlns:p14="http://schemas.microsoft.com/office/powerpoint/2010/main" val="3801105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0A1B021-564E-41EB-BE19-E04C85941C6C}"/>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3BE103D1-911B-4F4F-A392-67CD2FC8853D}"/>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2BB1125B-D1AF-43CF-B371-48BCD780A799}"/>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7</a:t>
            </a:fld>
            <a:endParaRPr lang="en-US" altLang="en-US" dirty="0"/>
          </a:p>
        </p:txBody>
      </p:sp>
      <p:sp>
        <p:nvSpPr>
          <p:cNvPr id="5" name="Rectangle 2">
            <a:extLst>
              <a:ext uri="{FF2B5EF4-FFF2-40B4-BE49-F238E27FC236}">
                <a16:creationId xmlns:a16="http://schemas.microsoft.com/office/drawing/2014/main" id="{FC5F8FE6-AE4E-4F0B-860C-4B22E598257C}"/>
              </a:ext>
            </a:extLst>
          </p:cNvPr>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(cont.)</a:t>
            </a:r>
          </a:p>
        </p:txBody>
      </p:sp>
      <p:sp>
        <p:nvSpPr>
          <p:cNvPr id="20" name="矩形 19">
            <a:extLst>
              <a:ext uri="{FF2B5EF4-FFF2-40B4-BE49-F238E27FC236}">
                <a16:creationId xmlns:a16="http://schemas.microsoft.com/office/drawing/2014/main" id="{A0FD2A3E-0D4D-461A-A65C-D7129CBDD47E}"/>
              </a:ext>
            </a:extLst>
          </p:cNvPr>
          <p:cNvSpPr/>
          <p:nvPr/>
        </p:nvSpPr>
        <p:spPr>
          <a:xfrm>
            <a:off x="-1" y="921122"/>
            <a:ext cx="9087375" cy="1246495"/>
          </a:xfrm>
          <a:prstGeom prst="rect">
            <a:avLst/>
          </a:prstGeom>
        </p:spPr>
        <p:txBody>
          <a:bodyPr wrap="square">
            <a:spAutoFit/>
          </a:bodyPr>
          <a:lstStyle/>
          <a:p>
            <a:pPr marL="285750" indent="-285750">
              <a:lnSpc>
                <a:spcPts val="2300"/>
              </a:lnSpc>
              <a:buFont typeface="Wingdings" panose="05000000000000000000" pitchFamily="2" charset="2"/>
              <a:buChar char="p"/>
            </a:pPr>
            <a:r>
              <a:rPr lang="en-US" altLang="zh-CN" sz="1600" dirty="0"/>
              <a:t>Defining a new ADV-POLL message (</a:t>
            </a:r>
            <a:r>
              <a:rPr lang="en-US" altLang="zh-CN" sz="1600" dirty="0">
                <a:solidFill>
                  <a:srgbClr val="FF0000"/>
                </a:solidFill>
              </a:rPr>
              <a:t>ID: 0x30</a:t>
            </a:r>
            <a:r>
              <a:rPr lang="en-US" altLang="zh-CN" sz="1600" dirty="0"/>
              <a:t>) to define the CAP.</a:t>
            </a:r>
          </a:p>
          <a:p>
            <a:pPr marL="742950" lvl="1" indent="-285750">
              <a:lnSpc>
                <a:spcPts val="2300"/>
              </a:lnSpc>
              <a:buFont typeface="Arial" panose="020B0604020202020204" pitchFamily="34" charset="0"/>
              <a:buChar char="•"/>
            </a:pPr>
            <a:r>
              <a:rPr lang="en-US" altLang="zh-CN" sz="1600" dirty="0">
                <a:solidFill>
                  <a:srgbClr val="FF0000"/>
                </a:solidFill>
              </a:rPr>
              <a:t>CAP duration</a:t>
            </a:r>
            <a:r>
              <a:rPr lang="zh-CN" altLang="en-US" sz="1600" dirty="0">
                <a:solidFill>
                  <a:srgbClr val="FF0000"/>
                </a:solidFill>
              </a:rPr>
              <a:t>：</a:t>
            </a:r>
            <a:r>
              <a:rPr lang="en-US" altLang="zh-CN" sz="1600" dirty="0">
                <a:solidFill>
                  <a:srgbClr val="FF0000"/>
                </a:solidFill>
              </a:rPr>
              <a:t>Determining the number of the CAP slots. The size of the CAP slot can be pre-defined.</a:t>
            </a:r>
          </a:p>
          <a:p>
            <a:pPr marL="742950" lvl="1" indent="-285750">
              <a:lnSpc>
                <a:spcPts val="2300"/>
              </a:lnSpc>
              <a:buFont typeface="Arial" panose="020B0604020202020204" pitchFamily="34" charset="0"/>
              <a:buChar char="•"/>
            </a:pPr>
            <a:r>
              <a:rPr lang="en-US" altLang="zh-CN" sz="1600" dirty="0"/>
              <a:t>More message content and its control fields can be added upon further discussions.</a:t>
            </a:r>
          </a:p>
        </p:txBody>
      </p:sp>
      <p:sp>
        <p:nvSpPr>
          <p:cNvPr id="9" name="Content Placeholder 2">
            <a:extLst>
              <a:ext uri="{FF2B5EF4-FFF2-40B4-BE49-F238E27FC236}">
                <a16:creationId xmlns:a16="http://schemas.microsoft.com/office/drawing/2014/main" id="{64B66BA8-339D-4160-BF86-21632EC7F780}"/>
              </a:ext>
            </a:extLst>
          </p:cNvPr>
          <p:cNvSpPr txBox="1">
            <a:spLocks/>
          </p:cNvSpPr>
          <p:nvPr/>
        </p:nvSpPr>
        <p:spPr>
          <a:xfrm>
            <a:off x="2838271" y="3537048"/>
            <a:ext cx="3533930" cy="326945"/>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ts val="1700"/>
              </a:lnSpc>
              <a:spcBef>
                <a:spcPts val="600"/>
              </a:spcBef>
              <a:spcAft>
                <a:spcPts val="600"/>
              </a:spcAft>
              <a:buNone/>
            </a:pPr>
            <a:r>
              <a:rPr lang="en-US" sz="1200" b="0" kern="0" dirty="0">
                <a:latin typeface="Times New Roman" panose="02020603050405020304" pitchFamily="18" charset="0"/>
                <a:cs typeface="Times New Roman" panose="02020603050405020304" pitchFamily="18" charset="0"/>
              </a:rPr>
              <a:t>Example format of the new ADV-POLL message</a:t>
            </a:r>
          </a:p>
        </p:txBody>
      </p:sp>
      <p:graphicFrame>
        <p:nvGraphicFramePr>
          <p:cNvPr id="6" name="表格 5">
            <a:extLst>
              <a:ext uri="{FF2B5EF4-FFF2-40B4-BE49-F238E27FC236}">
                <a16:creationId xmlns:a16="http://schemas.microsoft.com/office/drawing/2014/main" id="{663A3B09-482F-496D-A33B-D2ADC0BC7DA9}"/>
              </a:ext>
            </a:extLst>
          </p:cNvPr>
          <p:cNvGraphicFramePr>
            <a:graphicFrameLocks noGrp="1"/>
          </p:cNvGraphicFramePr>
          <p:nvPr>
            <p:extLst>
              <p:ext uri="{D42A27DB-BD31-4B8C-83A1-F6EECF244321}">
                <p14:modId xmlns:p14="http://schemas.microsoft.com/office/powerpoint/2010/main" val="2701138959"/>
              </p:ext>
            </p:extLst>
          </p:nvPr>
        </p:nvGraphicFramePr>
        <p:xfrm>
          <a:off x="1619674" y="2468071"/>
          <a:ext cx="7183049" cy="1036320"/>
        </p:xfrm>
        <a:graphic>
          <a:graphicData uri="http://schemas.openxmlformats.org/drawingml/2006/table">
            <a:tbl>
              <a:tblPr firstRow="1" bandRow="1">
                <a:tableStyleId>{5940675A-B579-460E-94D1-54222C63F5DA}</a:tableStyleId>
              </a:tblPr>
              <a:tblGrid>
                <a:gridCol w="1197175">
                  <a:extLst>
                    <a:ext uri="{9D8B030D-6E8A-4147-A177-3AD203B41FA5}">
                      <a16:colId xmlns:a16="http://schemas.microsoft.com/office/drawing/2014/main" val="446482369"/>
                    </a:ext>
                  </a:extLst>
                </a:gridCol>
                <a:gridCol w="1197175">
                  <a:extLst>
                    <a:ext uri="{9D8B030D-6E8A-4147-A177-3AD203B41FA5}">
                      <a16:colId xmlns:a16="http://schemas.microsoft.com/office/drawing/2014/main" val="983060500"/>
                    </a:ext>
                  </a:extLst>
                </a:gridCol>
                <a:gridCol w="1339822">
                  <a:extLst>
                    <a:ext uri="{9D8B030D-6E8A-4147-A177-3AD203B41FA5}">
                      <a16:colId xmlns:a16="http://schemas.microsoft.com/office/drawing/2014/main" val="750238337"/>
                    </a:ext>
                  </a:extLst>
                </a:gridCol>
                <a:gridCol w="1342051">
                  <a:extLst>
                    <a:ext uri="{9D8B030D-6E8A-4147-A177-3AD203B41FA5}">
                      <a16:colId xmlns:a16="http://schemas.microsoft.com/office/drawing/2014/main" val="1103886367"/>
                    </a:ext>
                  </a:extLst>
                </a:gridCol>
                <a:gridCol w="909651">
                  <a:extLst>
                    <a:ext uri="{9D8B030D-6E8A-4147-A177-3AD203B41FA5}">
                      <a16:colId xmlns:a16="http://schemas.microsoft.com/office/drawing/2014/main" val="2060395814"/>
                    </a:ext>
                  </a:extLst>
                </a:gridCol>
                <a:gridCol w="1197175">
                  <a:extLst>
                    <a:ext uri="{9D8B030D-6E8A-4147-A177-3AD203B41FA5}">
                      <a16:colId xmlns:a16="http://schemas.microsoft.com/office/drawing/2014/main" val="3822655237"/>
                    </a:ext>
                  </a:extLst>
                </a:gridCol>
              </a:tblGrid>
              <a:tr h="370840">
                <a:tc>
                  <a:txBody>
                    <a:bodyPr/>
                    <a:lstStyle/>
                    <a:p>
                      <a:pPr algn="ctr"/>
                      <a:r>
                        <a:rPr lang="en-US" altLang="zh-CN" sz="1400" b="1" dirty="0"/>
                        <a:t>Octets :1</a:t>
                      </a:r>
                      <a:endParaRPr lang="zh-CN" altLang="en-US"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400" b="1" dirty="0"/>
                        <a:t>TBD</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TBD</a:t>
                      </a:r>
                      <a:endParaRPr lang="zh-CN" altLang="en-US" sz="1400" b="1" dirty="0"/>
                    </a:p>
                    <a:p>
                      <a:pPr algn="ctr"/>
                      <a:endParaRPr lang="zh-CN" altLang="en-US"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TBD</a:t>
                      </a:r>
                      <a:endParaRPr lang="zh-CN" altLang="en-US" sz="1400" b="1" dirty="0"/>
                    </a:p>
                    <a:p>
                      <a:pPr algn="ctr"/>
                      <a:endParaRPr lang="zh-CN" altLang="en-US"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TBD</a:t>
                      </a:r>
                      <a:endParaRPr lang="zh-CN" altLang="en-US" sz="1400" b="1" dirty="0"/>
                    </a:p>
                    <a:p>
                      <a:pPr algn="ctr"/>
                      <a:endParaRPr lang="zh-CN" altLang="en-US"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400" b="1" dirty="0"/>
                        <a:t>2</a:t>
                      </a:r>
                      <a:endParaRPr lang="zh-CN" altLang="en-US"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3823648"/>
                  </a:ext>
                </a:extLst>
              </a:tr>
              <a:tr h="370840">
                <a:tc>
                  <a:txBody>
                    <a:bodyPr/>
                    <a:lstStyle/>
                    <a:p>
                      <a:pPr algn="ctr"/>
                      <a:r>
                        <a:rPr lang="en-US" altLang="zh-CN" sz="1400" dirty="0"/>
                        <a:t>ID</a:t>
                      </a:r>
                    </a:p>
                    <a:p>
                      <a:pPr algn="ctr"/>
                      <a:r>
                        <a:rPr lang="en-US" altLang="zh-CN" sz="1400" dirty="0"/>
                        <a:t>(</a:t>
                      </a:r>
                      <a:r>
                        <a:rPr lang="en-US" altLang="zh-CN" sz="1400" dirty="0">
                          <a:solidFill>
                            <a:srgbClr val="FF0000"/>
                          </a:solidFill>
                        </a:rPr>
                        <a:t>0x30</a:t>
                      </a:r>
                      <a:r>
                        <a:rPr lang="en-US" altLang="zh-CN" sz="1400" dirty="0"/>
                        <a:t>)</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t>Addressing fields</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t>Presence Control fields</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1" dirty="0">
                          <a:solidFill>
                            <a:srgbClr val="FF0000"/>
                          </a:solidFill>
                        </a:rPr>
                        <a:t>CAP duration</a:t>
                      </a:r>
                      <a:endParaRPr lang="zh-CN" alt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t>TBD</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t>CRC 16</a:t>
                      </a:r>
                      <a:endParaRPr lang="zh-CN"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908958"/>
                  </a:ext>
                </a:extLst>
              </a:tr>
            </a:tbl>
          </a:graphicData>
        </a:graphic>
      </p:graphicFrame>
      <p:sp>
        <p:nvSpPr>
          <p:cNvPr id="7" name="矩形 6">
            <a:extLst>
              <a:ext uri="{FF2B5EF4-FFF2-40B4-BE49-F238E27FC236}">
                <a16:creationId xmlns:a16="http://schemas.microsoft.com/office/drawing/2014/main" id="{DC9528CE-92AD-446F-94C3-8B7CB85BEF24}"/>
              </a:ext>
            </a:extLst>
          </p:cNvPr>
          <p:cNvSpPr/>
          <p:nvPr/>
        </p:nvSpPr>
        <p:spPr>
          <a:xfrm>
            <a:off x="0" y="3017590"/>
            <a:ext cx="1626535" cy="296684"/>
          </a:xfrm>
          <a:prstGeom prst="rect">
            <a:avLst/>
          </a:prstGeom>
        </p:spPr>
        <p:txBody>
          <a:bodyPr wrap="square">
            <a:spAutoFit/>
          </a:bodyPr>
          <a:lstStyle/>
          <a:p>
            <a:pPr lvl="1">
              <a:lnSpc>
                <a:spcPts val="1700"/>
              </a:lnSpc>
            </a:pPr>
            <a:r>
              <a:rPr lang="en-US" altLang="zh-CN" sz="1400" b="1" u="sng" dirty="0">
                <a:latin typeface="+mn-lt"/>
              </a:rPr>
              <a:t>ADV-POLL</a:t>
            </a:r>
          </a:p>
        </p:txBody>
      </p:sp>
    </p:spTree>
    <p:extLst>
      <p:ext uri="{BB962C8B-B14F-4D97-AF65-F5344CB8AC3E}">
        <p14:creationId xmlns:p14="http://schemas.microsoft.com/office/powerpoint/2010/main" val="177430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0A1B021-564E-41EB-BE19-E04C85941C6C}"/>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3BE103D1-911B-4F4F-A392-67CD2FC8853D}"/>
              </a:ext>
            </a:extLst>
          </p:cNvPr>
          <p:cNvSpPr>
            <a:spLocks noGrp="1"/>
          </p:cNvSpPr>
          <p:nvPr>
            <p:ph type="ftr" sz="quarter" idx="11"/>
          </p:nvPr>
        </p:nvSpPr>
        <p:spPr>
          <a:xfrm>
            <a:off x="4757389" y="6525344"/>
            <a:ext cx="3894584" cy="184666"/>
          </a:xfrm>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2BB1125B-D1AF-43CF-B371-48BCD780A799}"/>
              </a:ext>
            </a:extLst>
          </p:cNvPr>
          <p:cNvSpPr>
            <a:spLocks noGrp="1"/>
          </p:cNvSpPr>
          <p:nvPr>
            <p:ph type="sldNum" sz="quarter" idx="12"/>
          </p:nvPr>
        </p:nvSpPr>
        <p:spPr>
          <a:xfrm>
            <a:off x="4386612" y="6525344"/>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a:extLst>
              <a:ext uri="{FF2B5EF4-FFF2-40B4-BE49-F238E27FC236}">
                <a16:creationId xmlns:a16="http://schemas.microsoft.com/office/drawing/2014/main" id="{FC5F8FE6-AE4E-4F0B-860C-4B22E598257C}"/>
              </a:ext>
            </a:extLst>
          </p:cNvPr>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(cont.)</a:t>
            </a:r>
          </a:p>
        </p:txBody>
      </p:sp>
      <p:sp>
        <p:nvSpPr>
          <p:cNvPr id="8" name="矩形 7">
            <a:extLst>
              <a:ext uri="{FF2B5EF4-FFF2-40B4-BE49-F238E27FC236}">
                <a16:creationId xmlns:a16="http://schemas.microsoft.com/office/drawing/2014/main" id="{49775CA1-CA82-469C-832F-90CD9661C4A6}"/>
              </a:ext>
            </a:extLst>
          </p:cNvPr>
          <p:cNvSpPr/>
          <p:nvPr/>
        </p:nvSpPr>
        <p:spPr>
          <a:xfrm>
            <a:off x="-48685" y="963075"/>
            <a:ext cx="9138256" cy="733983"/>
          </a:xfrm>
          <a:prstGeom prst="rect">
            <a:avLst/>
          </a:prstGeom>
        </p:spPr>
        <p:txBody>
          <a:bodyPr wrap="square">
            <a:spAutoFit/>
          </a:bodyPr>
          <a:lstStyle/>
          <a:p>
            <a:pPr marL="285750" indent="-285750">
              <a:lnSpc>
                <a:spcPts val="1700"/>
              </a:lnSpc>
              <a:buFont typeface="Wingdings" panose="05000000000000000000" pitchFamily="2" charset="2"/>
              <a:buChar char="p"/>
            </a:pPr>
            <a:r>
              <a:rPr lang="en-US" altLang="zh-CN" sz="1600" dirty="0"/>
              <a:t>Allowing ADV-CONF message (</a:t>
            </a:r>
            <a:r>
              <a:rPr lang="en-US" altLang="zh-CN" sz="1600" dirty="0">
                <a:solidFill>
                  <a:srgbClr val="FF0000"/>
                </a:solidFill>
              </a:rPr>
              <a:t>ID: 0x23</a:t>
            </a:r>
            <a:r>
              <a:rPr lang="en-US" altLang="zh-CN" sz="1600" dirty="0"/>
              <a:t>) to manage the scheduling of the SOR messages.</a:t>
            </a:r>
          </a:p>
          <a:p>
            <a:pPr marL="742950" lvl="1" indent="-285750">
              <a:lnSpc>
                <a:spcPts val="1700"/>
              </a:lnSpc>
              <a:buFont typeface="Arial" panose="020B0604020202020204" pitchFamily="34" charset="0"/>
              <a:buChar char="•"/>
            </a:pPr>
            <a:r>
              <a:rPr lang="en-US" altLang="zh-CN" sz="1400" dirty="0">
                <a:solidFill>
                  <a:srgbClr val="FF0000"/>
                </a:solidFill>
              </a:rPr>
              <a:t>A SOR Messages Scheduling List is provided.</a:t>
            </a:r>
          </a:p>
          <a:p>
            <a:pPr marL="742950" lvl="1" indent="-285750">
              <a:lnSpc>
                <a:spcPts val="1700"/>
              </a:lnSpc>
              <a:buFont typeface="Arial" panose="020B0604020202020204" pitchFamily="34" charset="0"/>
              <a:buChar char="•"/>
            </a:pPr>
            <a:r>
              <a:rPr lang="en-US" altLang="zh-CN" sz="1400" dirty="0"/>
              <a:t>More message content and its control fields can be added upon further discussions.</a:t>
            </a:r>
          </a:p>
        </p:txBody>
      </p:sp>
      <p:graphicFrame>
        <p:nvGraphicFramePr>
          <p:cNvPr id="13" name="表格 12">
            <a:extLst>
              <a:ext uri="{FF2B5EF4-FFF2-40B4-BE49-F238E27FC236}">
                <a16:creationId xmlns:a16="http://schemas.microsoft.com/office/drawing/2014/main" id="{73BCC418-9587-474F-8ACD-A620C3BDCF24}"/>
              </a:ext>
            </a:extLst>
          </p:cNvPr>
          <p:cNvGraphicFramePr>
            <a:graphicFrameLocks noGrp="1"/>
          </p:cNvGraphicFramePr>
          <p:nvPr>
            <p:extLst>
              <p:ext uri="{D42A27DB-BD31-4B8C-83A1-F6EECF244321}">
                <p14:modId xmlns:p14="http://schemas.microsoft.com/office/powerpoint/2010/main" val="905713240"/>
              </p:ext>
            </p:extLst>
          </p:nvPr>
        </p:nvGraphicFramePr>
        <p:xfrm>
          <a:off x="1619674" y="3260084"/>
          <a:ext cx="7128792" cy="586858"/>
        </p:xfrm>
        <a:graphic>
          <a:graphicData uri="http://schemas.openxmlformats.org/drawingml/2006/table">
            <a:tbl>
              <a:tblPr firstRow="1" bandRow="1"/>
              <a:tblGrid>
                <a:gridCol w="1737831">
                  <a:extLst>
                    <a:ext uri="{9D8B030D-6E8A-4147-A177-3AD203B41FA5}">
                      <a16:colId xmlns:a16="http://schemas.microsoft.com/office/drawing/2014/main" val="1796118768"/>
                    </a:ext>
                  </a:extLst>
                </a:gridCol>
                <a:gridCol w="2450364">
                  <a:extLst>
                    <a:ext uri="{9D8B030D-6E8A-4147-A177-3AD203B41FA5}">
                      <a16:colId xmlns:a16="http://schemas.microsoft.com/office/drawing/2014/main" val="2332450761"/>
                    </a:ext>
                  </a:extLst>
                </a:gridCol>
                <a:gridCol w="2940597">
                  <a:extLst>
                    <a:ext uri="{9D8B030D-6E8A-4147-A177-3AD203B41FA5}">
                      <a16:colId xmlns:a16="http://schemas.microsoft.com/office/drawing/2014/main" val="266614369"/>
                    </a:ext>
                  </a:extLst>
                </a:gridCol>
              </a:tblGrid>
              <a:tr h="173771">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Bits: 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1-7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1" dirty="0">
                          <a:solidFill>
                            <a:srgbClr val="FF0000"/>
                          </a:solidFill>
                          <a:effectLst/>
                          <a:latin typeface="Arial" panose="020B0604020202020204" pitchFamily="34" charset="0"/>
                          <a:ea typeface="Malgun Gothic" panose="020B0503020000020004" pitchFamily="34" charset="-127"/>
                          <a:cs typeface="Arial" panose="020B0604020202020204" pitchFamily="34" charset="0"/>
                        </a:rPr>
                        <a:t>Octets: </a:t>
                      </a:r>
                      <a:r>
                        <a:rPr lang="en-US" altLang="zh-CN" sz="1000" b="1" dirty="0">
                          <a:solidFill>
                            <a:srgbClr val="FF0000"/>
                          </a:solidFill>
                          <a:latin typeface="Arial" panose="020B0604020202020204" pitchFamily="34" charset="0"/>
                          <a:cs typeface="Arial" panose="020B0604020202020204" pitchFamily="34" charset="0"/>
                        </a:rPr>
                        <a:t>Variable</a:t>
                      </a:r>
                      <a:endParaRPr lang="zh-CN" altLang="en-US" sz="1000" b="1" dirty="0">
                        <a:solidFill>
                          <a:srgbClr val="FF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51119"/>
                  </a:ext>
                </a:extLst>
              </a:tr>
              <a:tr h="343018">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algn="ctr"/>
                      <a:r>
                        <a:rPr lang="en-US" altLang="zh-CN" sz="1000" b="0" dirty="0">
                          <a:solidFill>
                            <a:schemeClr val="tx1"/>
                          </a:solidFill>
                          <a:latin typeface="Arial" panose="020B0604020202020204" pitchFamily="34" charset="0"/>
                          <a:cs typeface="Arial" panose="020B0604020202020204" pitchFamily="34" charset="0"/>
                        </a:rPr>
                        <a:t>Address Type</a:t>
                      </a:r>
                      <a:endParaRPr lang="zh-CN" altLang="en-US" sz="10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SOR Messages Scheduling List Length</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rgbClr val="FF0000"/>
                          </a:solidFill>
                          <a:latin typeface="Arial" panose="020B0604020202020204" pitchFamily="34" charset="0"/>
                          <a:cs typeface="Arial" panose="020B0604020202020204" pitchFamily="34" charset="0"/>
                        </a:rPr>
                        <a:t>SOR Messages Scheduling List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328279"/>
                  </a:ext>
                </a:extLst>
              </a:tr>
            </a:tbl>
          </a:graphicData>
        </a:graphic>
      </p:graphicFrame>
      <p:graphicFrame>
        <p:nvGraphicFramePr>
          <p:cNvPr id="14" name="表格 13">
            <a:extLst>
              <a:ext uri="{FF2B5EF4-FFF2-40B4-BE49-F238E27FC236}">
                <a16:creationId xmlns:a16="http://schemas.microsoft.com/office/drawing/2014/main" id="{4ED4C97E-05DD-4D29-B4AF-6700BD0606BD}"/>
              </a:ext>
            </a:extLst>
          </p:cNvPr>
          <p:cNvGraphicFramePr>
            <a:graphicFrameLocks noGrp="1"/>
          </p:cNvGraphicFramePr>
          <p:nvPr>
            <p:extLst>
              <p:ext uri="{D42A27DB-BD31-4B8C-83A1-F6EECF244321}">
                <p14:modId xmlns:p14="http://schemas.microsoft.com/office/powerpoint/2010/main" val="3899318517"/>
              </p:ext>
            </p:extLst>
          </p:nvPr>
        </p:nvGraphicFramePr>
        <p:xfrm>
          <a:off x="1612829" y="4055921"/>
          <a:ext cx="7275971" cy="792480"/>
        </p:xfrm>
        <a:graphic>
          <a:graphicData uri="http://schemas.openxmlformats.org/drawingml/2006/table">
            <a:tbl>
              <a:tblPr firstRow="1" bandRow="1"/>
              <a:tblGrid>
                <a:gridCol w="2023767">
                  <a:extLst>
                    <a:ext uri="{9D8B030D-6E8A-4147-A177-3AD203B41FA5}">
                      <a16:colId xmlns:a16="http://schemas.microsoft.com/office/drawing/2014/main" val="4105186849"/>
                    </a:ext>
                  </a:extLst>
                </a:gridCol>
                <a:gridCol w="2375564">
                  <a:extLst>
                    <a:ext uri="{9D8B030D-6E8A-4147-A177-3AD203B41FA5}">
                      <a16:colId xmlns:a16="http://schemas.microsoft.com/office/drawing/2014/main" val="1724416710"/>
                    </a:ext>
                  </a:extLst>
                </a:gridCol>
                <a:gridCol w="2232248">
                  <a:extLst>
                    <a:ext uri="{9D8B030D-6E8A-4147-A177-3AD203B41FA5}">
                      <a16:colId xmlns:a16="http://schemas.microsoft.com/office/drawing/2014/main" val="1339070475"/>
                    </a:ext>
                  </a:extLst>
                </a:gridCol>
                <a:gridCol w="644392">
                  <a:extLst>
                    <a:ext uri="{9D8B030D-6E8A-4147-A177-3AD203B41FA5}">
                      <a16:colId xmlns:a16="http://schemas.microsoft.com/office/drawing/2014/main" val="4114998719"/>
                    </a:ext>
                  </a:extLst>
                </a:gridCol>
              </a:tblGrid>
              <a:tr h="168343">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Octets: 2</a:t>
                      </a:r>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endParaRPr lang="en-US" altLang="zh-CN" sz="1200" b="1" dirty="0">
                        <a:solidFill>
                          <a:schemeClr val="tx1"/>
                        </a:solidFill>
                        <a:latin typeface="Arial" panose="020B0604020202020204" pitchFamily="34" charset="0"/>
                        <a:cs typeface="Arial" panose="020B0604020202020204" pitchFamily="34" charset="0"/>
                      </a:endParaRPr>
                    </a:p>
                    <a:p>
                      <a:pPr algn="ctr"/>
                      <a:endParaRPr lang="en-US" altLang="zh-CN" sz="1200" b="1" dirty="0">
                        <a:solidFill>
                          <a:schemeClr val="tx1"/>
                        </a:solidFill>
                        <a:latin typeface="Arial" panose="020B0604020202020204" pitchFamily="34" charset="0"/>
                        <a:cs typeface="Arial" panose="020B0604020202020204" pitchFamily="34" charset="0"/>
                      </a:endParaRPr>
                    </a:p>
                    <a:p>
                      <a:pPr algn="ctr"/>
                      <a:r>
                        <a:rPr lang="en-US" altLang="zh-CN" sz="1200" b="1" dirty="0">
                          <a:solidFill>
                            <a:schemeClr val="tx1"/>
                          </a:solidFill>
                          <a:latin typeface="Arial" panose="020B0604020202020204" pitchFamily="34" charset="0"/>
                          <a:cs typeface="Arial" panose="020B0604020202020204" pitchFamily="34" charset="0"/>
                        </a:rPr>
                        <a:t>……</a:t>
                      </a:r>
                      <a:endParaRPr lang="zh-CN" altLang="en-US" sz="1200" b="1" dirty="0">
                        <a:solidFill>
                          <a:schemeClr val="tx1"/>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9605494"/>
                  </a:ext>
                </a:extLst>
              </a:tr>
              <a:tr h="483985">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SOR Messages Scheduling List Element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 0 </a:t>
                      </a:r>
                    </a:p>
                  </a:txBody>
                  <a:tcP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SOR Messages Scheduling List Element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SOR Messages Scheduling List Element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5921238"/>
                  </a:ext>
                </a:extLst>
              </a:tr>
            </a:tbl>
          </a:graphicData>
        </a:graphic>
      </p:graphicFrame>
      <p:graphicFrame>
        <p:nvGraphicFramePr>
          <p:cNvPr id="15" name="表格 14">
            <a:extLst>
              <a:ext uri="{FF2B5EF4-FFF2-40B4-BE49-F238E27FC236}">
                <a16:creationId xmlns:a16="http://schemas.microsoft.com/office/drawing/2014/main" id="{1D95364B-482F-4114-B243-C588EEF626C3}"/>
              </a:ext>
            </a:extLst>
          </p:cNvPr>
          <p:cNvGraphicFramePr>
            <a:graphicFrameLocks noGrp="1"/>
          </p:cNvGraphicFramePr>
          <p:nvPr>
            <p:extLst>
              <p:ext uri="{D42A27DB-BD31-4B8C-83A1-F6EECF244321}">
                <p14:modId xmlns:p14="http://schemas.microsoft.com/office/powerpoint/2010/main" val="120362257"/>
              </p:ext>
            </p:extLst>
          </p:nvPr>
        </p:nvGraphicFramePr>
        <p:xfrm>
          <a:off x="1612829" y="5177212"/>
          <a:ext cx="3384376" cy="529790"/>
        </p:xfrm>
        <a:graphic>
          <a:graphicData uri="http://schemas.openxmlformats.org/drawingml/2006/table">
            <a:tbl>
              <a:tblPr firstRow="1" bandRow="1"/>
              <a:tblGrid>
                <a:gridCol w="2010746">
                  <a:extLst>
                    <a:ext uri="{9D8B030D-6E8A-4147-A177-3AD203B41FA5}">
                      <a16:colId xmlns:a16="http://schemas.microsoft.com/office/drawing/2014/main" val="3657330714"/>
                    </a:ext>
                  </a:extLst>
                </a:gridCol>
                <a:gridCol w="1373630">
                  <a:extLst>
                    <a:ext uri="{9D8B030D-6E8A-4147-A177-3AD203B41FA5}">
                      <a16:colId xmlns:a16="http://schemas.microsoft.com/office/drawing/2014/main" val="701254132"/>
                    </a:ext>
                  </a:extLst>
                </a:gridCol>
              </a:tblGrid>
              <a:tr h="0">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Octets: TBD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effectLst/>
                          <a:latin typeface="Arial" panose="020B0604020202020204" pitchFamily="34" charset="0"/>
                          <a:ea typeface="Malgun Gothic" panose="020B0503020000020004" pitchFamily="34" charset="-127"/>
                          <a:cs typeface="Arial" panose="020B0604020202020204" pitchFamily="34" charset="0"/>
                        </a:rPr>
                        <a:t>2/8</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0861926"/>
                  </a:ext>
                </a:extLst>
              </a:tr>
              <a:tr h="285950">
                <a:tc>
                  <a:txBody>
                    <a:bodyPr/>
                    <a:lstStyle>
                      <a:lvl1pPr marL="0" algn="l" defTabSz="1187323" rtl="0" eaLnBrk="1" latinLnBrk="0" hangingPunct="1">
                        <a:defRPr sz="2337" kern="1200">
                          <a:solidFill>
                            <a:schemeClr val="tx1"/>
                          </a:solidFill>
                          <a:latin typeface="Arial"/>
                        </a:defRPr>
                      </a:lvl1pPr>
                      <a:lvl2pPr marL="593662" algn="l" defTabSz="1187323" rtl="0" eaLnBrk="1" latinLnBrk="0" hangingPunct="1">
                        <a:defRPr sz="2337" kern="1200">
                          <a:solidFill>
                            <a:schemeClr val="tx1"/>
                          </a:solidFill>
                          <a:latin typeface="Arial"/>
                        </a:defRPr>
                      </a:lvl2pPr>
                      <a:lvl3pPr marL="1187323" algn="l" defTabSz="1187323" rtl="0" eaLnBrk="1" latinLnBrk="0" hangingPunct="1">
                        <a:defRPr sz="2337" kern="1200">
                          <a:solidFill>
                            <a:schemeClr val="tx1"/>
                          </a:solidFill>
                          <a:latin typeface="Arial"/>
                        </a:defRPr>
                      </a:lvl3pPr>
                      <a:lvl4pPr marL="1780986" algn="l" defTabSz="1187323" rtl="0" eaLnBrk="1" latinLnBrk="0" hangingPunct="1">
                        <a:defRPr sz="2337" kern="1200">
                          <a:solidFill>
                            <a:schemeClr val="tx1"/>
                          </a:solidFill>
                          <a:latin typeface="Arial"/>
                        </a:defRPr>
                      </a:lvl4pPr>
                      <a:lvl5pPr marL="2374648" algn="l" defTabSz="1187323" rtl="0" eaLnBrk="1" latinLnBrk="0" hangingPunct="1">
                        <a:defRPr sz="2337" kern="1200">
                          <a:solidFill>
                            <a:schemeClr val="tx1"/>
                          </a:solidFill>
                          <a:latin typeface="Arial"/>
                        </a:defRPr>
                      </a:lvl5pPr>
                      <a:lvl6pPr marL="2968309" algn="l" defTabSz="1187323" rtl="0" eaLnBrk="1" latinLnBrk="0" hangingPunct="1">
                        <a:defRPr sz="2337" kern="1200">
                          <a:solidFill>
                            <a:schemeClr val="tx1"/>
                          </a:solidFill>
                          <a:latin typeface="Arial"/>
                        </a:defRPr>
                      </a:lvl6pPr>
                      <a:lvl7pPr marL="3561971" algn="l" defTabSz="1187323" rtl="0" eaLnBrk="1" latinLnBrk="0" hangingPunct="1">
                        <a:defRPr sz="2337" kern="1200">
                          <a:solidFill>
                            <a:schemeClr val="tx1"/>
                          </a:solidFill>
                          <a:latin typeface="Arial"/>
                        </a:defRPr>
                      </a:lvl7pPr>
                      <a:lvl8pPr marL="4155634" algn="l" defTabSz="1187323" rtl="0" eaLnBrk="1" latinLnBrk="0" hangingPunct="1">
                        <a:defRPr sz="2337" kern="1200">
                          <a:solidFill>
                            <a:schemeClr val="tx1"/>
                          </a:solidFill>
                          <a:latin typeface="Arial"/>
                        </a:defRPr>
                      </a:lvl8pPr>
                      <a:lvl9pPr marL="4749295" algn="l" defTabSz="1187323" rtl="0" eaLnBrk="1" latinLnBrk="0" hangingPunct="1">
                        <a:defRPr sz="2337"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Time offset to Next SOR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dirty="0">
                          <a:solidFill>
                            <a:schemeClr val="tx1"/>
                          </a:solidFill>
                          <a:latin typeface="Arial" panose="020B0604020202020204" pitchFamily="34" charset="0"/>
                          <a:cs typeface="Arial" panose="020B0604020202020204" pitchFamily="34" charset="0"/>
                        </a:rPr>
                        <a:t>Device address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06879"/>
                  </a:ext>
                </a:extLst>
              </a:tr>
            </a:tbl>
          </a:graphicData>
        </a:graphic>
      </p:graphicFrame>
      <p:sp>
        <p:nvSpPr>
          <p:cNvPr id="18" name="TextBox 21">
            <a:extLst>
              <a:ext uri="{FF2B5EF4-FFF2-40B4-BE49-F238E27FC236}">
                <a16:creationId xmlns:a16="http://schemas.microsoft.com/office/drawing/2014/main" id="{9914D7C1-8E8F-47B7-B9C4-FD84D37FBAE7}"/>
              </a:ext>
            </a:extLst>
          </p:cNvPr>
          <p:cNvSpPr txBox="1"/>
          <p:nvPr/>
        </p:nvSpPr>
        <p:spPr>
          <a:xfrm>
            <a:off x="189180" y="3306705"/>
            <a:ext cx="1368152" cy="461665"/>
          </a:xfrm>
          <a:prstGeom prst="rect">
            <a:avLst/>
          </a:prstGeom>
          <a:noFill/>
        </p:spPr>
        <p:txBody>
          <a:bodyPr vert="horz" wrap="square" rtlCol="0">
            <a:spAutoFit/>
          </a:bodyPr>
          <a:lstStyle/>
          <a:p>
            <a:pPr lvl="0" algn="ctr" eaLnBrk="1" fontAlgn="auto" hangingPunct="1">
              <a:spcBef>
                <a:spcPts val="0"/>
              </a:spcBef>
              <a:spcAft>
                <a:spcPts val="0"/>
              </a:spcAft>
              <a:defRPr/>
            </a:pPr>
            <a:r>
              <a:rPr lang="en-US" altLang="zh-CN" b="1" u="sng" dirty="0">
                <a:latin typeface="Arial" panose="020B0604020202020204" pitchFamily="34" charset="0"/>
                <a:cs typeface="Arial" panose="020B0604020202020204" pitchFamily="34" charset="0"/>
              </a:rPr>
              <a:t>SOR Messages Management</a:t>
            </a:r>
          </a:p>
        </p:txBody>
      </p:sp>
      <p:sp>
        <p:nvSpPr>
          <p:cNvPr id="19" name="TextBox 21">
            <a:extLst>
              <a:ext uri="{FF2B5EF4-FFF2-40B4-BE49-F238E27FC236}">
                <a16:creationId xmlns:a16="http://schemas.microsoft.com/office/drawing/2014/main" id="{5447D2FB-6D52-459D-BEA7-16D81820CBDC}"/>
              </a:ext>
            </a:extLst>
          </p:cNvPr>
          <p:cNvSpPr txBox="1"/>
          <p:nvPr/>
        </p:nvSpPr>
        <p:spPr>
          <a:xfrm>
            <a:off x="189180" y="4254638"/>
            <a:ext cx="1368152" cy="461665"/>
          </a:xfrm>
          <a:prstGeom prst="rect">
            <a:avLst/>
          </a:prstGeom>
          <a:noFill/>
        </p:spPr>
        <p:txBody>
          <a:bodyPr vert="horz" wrap="square" rtlCol="0">
            <a:spAutoFit/>
          </a:bodyPr>
          <a:lstStyle/>
          <a:p>
            <a:pPr lvl="0" algn="ctr">
              <a:defRPr/>
            </a:pPr>
            <a:r>
              <a:rPr lang="en-US" b="1"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SOR Messages Scheduling List</a:t>
            </a:r>
          </a:p>
        </p:txBody>
      </p:sp>
      <p:sp>
        <p:nvSpPr>
          <p:cNvPr id="20" name="TextBox 21">
            <a:extLst>
              <a:ext uri="{FF2B5EF4-FFF2-40B4-BE49-F238E27FC236}">
                <a16:creationId xmlns:a16="http://schemas.microsoft.com/office/drawing/2014/main" id="{878CC5F1-E8AA-44B0-A787-CB71BCE9AC9B}"/>
              </a:ext>
            </a:extLst>
          </p:cNvPr>
          <p:cNvSpPr txBox="1"/>
          <p:nvPr/>
        </p:nvSpPr>
        <p:spPr>
          <a:xfrm>
            <a:off x="172068" y="5072417"/>
            <a:ext cx="1368152" cy="646331"/>
          </a:xfrm>
          <a:prstGeom prst="rect">
            <a:avLst/>
          </a:prstGeom>
          <a:noFill/>
        </p:spPr>
        <p:txBody>
          <a:bodyPr vert="horz" wrap="square" rtlCol="0">
            <a:spAutoFit/>
          </a:bodyPr>
          <a:lstStyle/>
          <a:p>
            <a:pPr lvl="0" algn="ctr">
              <a:defRPr/>
            </a:pPr>
            <a:r>
              <a:rPr lang="en-US" b="1"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SOR Messages Scheduling List</a:t>
            </a:r>
          </a:p>
          <a:p>
            <a:pPr lvl="0" algn="ctr">
              <a:defRPr/>
            </a:pPr>
            <a:r>
              <a:rPr lang="en-US" b="1"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element </a:t>
            </a:r>
          </a:p>
        </p:txBody>
      </p:sp>
      <p:sp>
        <p:nvSpPr>
          <p:cNvPr id="16" name="Content Placeholder 2">
            <a:extLst>
              <a:ext uri="{FF2B5EF4-FFF2-40B4-BE49-F238E27FC236}">
                <a16:creationId xmlns:a16="http://schemas.microsoft.com/office/drawing/2014/main" id="{3D4BA0F6-119E-4A0D-938F-4B3B470F9302}"/>
              </a:ext>
            </a:extLst>
          </p:cNvPr>
          <p:cNvSpPr txBox="1">
            <a:spLocks/>
          </p:cNvSpPr>
          <p:nvPr/>
        </p:nvSpPr>
        <p:spPr>
          <a:xfrm>
            <a:off x="3347864" y="2681626"/>
            <a:ext cx="3096344" cy="326945"/>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ts val="1700"/>
              </a:lnSpc>
              <a:spcBef>
                <a:spcPts val="600"/>
              </a:spcBef>
              <a:spcAft>
                <a:spcPts val="600"/>
              </a:spcAft>
              <a:buNone/>
            </a:pPr>
            <a:r>
              <a:rPr lang="en-US" sz="1200" b="0" kern="0" dirty="0">
                <a:latin typeface="Times New Roman" panose="02020603050405020304" pitchFamily="18" charset="0"/>
                <a:cs typeface="Times New Roman" panose="02020603050405020304" pitchFamily="18" charset="0"/>
              </a:rPr>
              <a:t>Example format of the ADV-CONF message</a:t>
            </a:r>
          </a:p>
        </p:txBody>
      </p:sp>
      <p:sp>
        <p:nvSpPr>
          <p:cNvPr id="17" name="矩形 16">
            <a:extLst>
              <a:ext uri="{FF2B5EF4-FFF2-40B4-BE49-F238E27FC236}">
                <a16:creationId xmlns:a16="http://schemas.microsoft.com/office/drawing/2014/main" id="{719778D7-DA1E-4051-B7F8-1216B66C3ABD}"/>
              </a:ext>
            </a:extLst>
          </p:cNvPr>
          <p:cNvSpPr/>
          <p:nvPr/>
        </p:nvSpPr>
        <p:spPr>
          <a:xfrm>
            <a:off x="-119087" y="2194519"/>
            <a:ext cx="1709381" cy="290913"/>
          </a:xfrm>
          <a:prstGeom prst="rect">
            <a:avLst/>
          </a:prstGeom>
        </p:spPr>
        <p:txBody>
          <a:bodyPr wrap="square">
            <a:spAutoFit/>
          </a:bodyPr>
          <a:lstStyle/>
          <a:p>
            <a:pPr lvl="1">
              <a:lnSpc>
                <a:spcPts val="1700"/>
              </a:lnSpc>
            </a:pPr>
            <a:r>
              <a:rPr lang="en-US" altLang="zh-CN" b="1" u="sng" dirty="0">
                <a:latin typeface="+mn-lt"/>
              </a:rPr>
              <a:t>ADV-CONF</a:t>
            </a:r>
          </a:p>
        </p:txBody>
      </p:sp>
      <p:graphicFrame>
        <p:nvGraphicFramePr>
          <p:cNvPr id="21" name="表格 20">
            <a:extLst>
              <a:ext uri="{FF2B5EF4-FFF2-40B4-BE49-F238E27FC236}">
                <a16:creationId xmlns:a16="http://schemas.microsoft.com/office/drawing/2014/main" id="{F5F9B815-BD6C-4406-A891-3109D7805A9A}"/>
              </a:ext>
            </a:extLst>
          </p:cNvPr>
          <p:cNvGraphicFramePr>
            <a:graphicFrameLocks noGrp="1"/>
          </p:cNvGraphicFramePr>
          <p:nvPr>
            <p:extLst>
              <p:ext uri="{D42A27DB-BD31-4B8C-83A1-F6EECF244321}">
                <p14:modId xmlns:p14="http://schemas.microsoft.com/office/powerpoint/2010/main" val="3237403559"/>
              </p:ext>
            </p:extLst>
          </p:nvPr>
        </p:nvGraphicFramePr>
        <p:xfrm>
          <a:off x="1619674" y="1777515"/>
          <a:ext cx="7183049" cy="914400"/>
        </p:xfrm>
        <a:graphic>
          <a:graphicData uri="http://schemas.openxmlformats.org/drawingml/2006/table">
            <a:tbl>
              <a:tblPr firstRow="1" bandRow="1">
                <a:tableStyleId>{5940675A-B579-460E-94D1-54222C63F5DA}</a:tableStyleId>
              </a:tblPr>
              <a:tblGrid>
                <a:gridCol w="1197175">
                  <a:extLst>
                    <a:ext uri="{9D8B030D-6E8A-4147-A177-3AD203B41FA5}">
                      <a16:colId xmlns:a16="http://schemas.microsoft.com/office/drawing/2014/main" val="446482369"/>
                    </a:ext>
                  </a:extLst>
                </a:gridCol>
                <a:gridCol w="1197175">
                  <a:extLst>
                    <a:ext uri="{9D8B030D-6E8A-4147-A177-3AD203B41FA5}">
                      <a16:colId xmlns:a16="http://schemas.microsoft.com/office/drawing/2014/main" val="983060500"/>
                    </a:ext>
                  </a:extLst>
                </a:gridCol>
                <a:gridCol w="1339822">
                  <a:extLst>
                    <a:ext uri="{9D8B030D-6E8A-4147-A177-3AD203B41FA5}">
                      <a16:colId xmlns:a16="http://schemas.microsoft.com/office/drawing/2014/main" val="750238337"/>
                    </a:ext>
                  </a:extLst>
                </a:gridCol>
                <a:gridCol w="1342051">
                  <a:extLst>
                    <a:ext uri="{9D8B030D-6E8A-4147-A177-3AD203B41FA5}">
                      <a16:colId xmlns:a16="http://schemas.microsoft.com/office/drawing/2014/main" val="1103886367"/>
                    </a:ext>
                  </a:extLst>
                </a:gridCol>
                <a:gridCol w="909651">
                  <a:extLst>
                    <a:ext uri="{9D8B030D-6E8A-4147-A177-3AD203B41FA5}">
                      <a16:colId xmlns:a16="http://schemas.microsoft.com/office/drawing/2014/main" val="2060395814"/>
                    </a:ext>
                  </a:extLst>
                </a:gridCol>
                <a:gridCol w="1197175">
                  <a:extLst>
                    <a:ext uri="{9D8B030D-6E8A-4147-A177-3AD203B41FA5}">
                      <a16:colId xmlns:a16="http://schemas.microsoft.com/office/drawing/2014/main" val="3822655237"/>
                    </a:ext>
                  </a:extLst>
                </a:gridCol>
              </a:tblGrid>
              <a:tr h="126453">
                <a:tc>
                  <a:txBody>
                    <a:bodyPr/>
                    <a:lstStyle/>
                    <a:p>
                      <a:pPr algn="ctr"/>
                      <a:r>
                        <a:rPr lang="en-US" altLang="zh-CN" sz="1200" b="1" dirty="0"/>
                        <a:t>Octets :1</a:t>
                      </a:r>
                      <a:endParaRPr lang="zh-CN" altLang="en-US" sz="12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200" b="1" dirty="0"/>
                        <a:t>TBD</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TBD</a:t>
                      </a:r>
                      <a:endParaRPr lang="zh-CN" altLang="en-US" sz="12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TBD</a:t>
                      </a:r>
                      <a:endParaRPr lang="zh-CN" altLang="en-US" sz="1200" b="1" dirty="0"/>
                    </a:p>
                    <a:p>
                      <a:pPr algn="ctr"/>
                      <a:endParaRPr lang="zh-CN" altLang="en-US" sz="12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TBD</a:t>
                      </a:r>
                      <a:endParaRPr lang="zh-CN" altLang="en-US" sz="1200" b="1" dirty="0"/>
                    </a:p>
                    <a:p>
                      <a:pPr algn="ctr"/>
                      <a:endParaRPr lang="zh-CN" altLang="en-US" sz="12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zh-CN" sz="1200" b="1" dirty="0"/>
                        <a:t>2</a:t>
                      </a:r>
                      <a:endParaRPr lang="zh-CN" altLang="en-US" sz="12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3823648"/>
                  </a:ext>
                </a:extLst>
              </a:tr>
              <a:tr h="306854">
                <a:tc>
                  <a:txBody>
                    <a:bodyPr/>
                    <a:lstStyle/>
                    <a:p>
                      <a:pPr algn="ctr"/>
                      <a:r>
                        <a:rPr lang="en-US" altLang="zh-CN" sz="1200" dirty="0"/>
                        <a:t>ID</a:t>
                      </a:r>
                    </a:p>
                    <a:p>
                      <a:pPr algn="ctr"/>
                      <a:r>
                        <a:rPr lang="en-US" altLang="zh-CN" sz="1200" dirty="0"/>
                        <a:t>(</a:t>
                      </a:r>
                      <a:r>
                        <a:rPr lang="en-US" altLang="zh-CN" sz="1200" dirty="0">
                          <a:solidFill>
                            <a:srgbClr val="FF0000"/>
                          </a:solidFill>
                        </a:rPr>
                        <a:t>0x23</a:t>
                      </a:r>
                      <a:r>
                        <a:rPr lang="en-US" altLang="zh-CN" sz="1200" dirty="0"/>
                        <a:t>)</a:t>
                      </a:r>
                      <a:endParaRPr lang="zh-CN"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t>Addressing fields</a:t>
                      </a:r>
                      <a:endParaRPr lang="zh-CN"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t>Presence Control fields</a:t>
                      </a:r>
                      <a:endParaRPr lang="zh-CN"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1" dirty="0">
                          <a:solidFill>
                            <a:srgbClr val="FF0000"/>
                          </a:solidFill>
                        </a:rPr>
                        <a:t>SOR Messages Management</a:t>
                      </a:r>
                      <a:endParaRPr lang="zh-CN" altLang="en-US" sz="12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t>TBD</a:t>
                      </a:r>
                      <a:endParaRPr lang="zh-CN"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t>CRC 16</a:t>
                      </a:r>
                      <a:endParaRPr lang="zh-CN"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908958"/>
                  </a:ext>
                </a:extLst>
              </a:tr>
            </a:tbl>
          </a:graphicData>
        </a:graphic>
      </p:graphicFrame>
    </p:spTree>
    <p:extLst>
      <p:ext uri="{BB962C8B-B14F-4D97-AF65-F5344CB8AC3E}">
        <p14:creationId xmlns:p14="http://schemas.microsoft.com/office/powerpoint/2010/main" val="106459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F8BA509-14B5-40B0-B2FB-B28AD8F4E4F7}"/>
              </a:ext>
            </a:extLst>
          </p:cNvPr>
          <p:cNvSpPr>
            <a:spLocks noGrp="1"/>
          </p:cNvSpPr>
          <p:nvPr>
            <p:ph type="dt" sz="half" idx="10"/>
          </p:nvPr>
        </p:nvSpPr>
        <p:spPr/>
        <p:txBody>
          <a:bodyPr/>
          <a:lstStyle/>
          <a:p>
            <a:r>
              <a:rPr lang="en-US" altLang="zh-CN"/>
              <a:t>May 2023</a:t>
            </a:r>
            <a:endParaRPr lang="en-US" altLang="en-US" dirty="0"/>
          </a:p>
        </p:txBody>
      </p:sp>
      <p:sp>
        <p:nvSpPr>
          <p:cNvPr id="3" name="页脚占位符 2">
            <a:extLst>
              <a:ext uri="{FF2B5EF4-FFF2-40B4-BE49-F238E27FC236}">
                <a16:creationId xmlns:a16="http://schemas.microsoft.com/office/drawing/2014/main" id="{ADCB94B5-FAD6-489B-9095-342C6C158FB7}"/>
              </a:ext>
            </a:extLst>
          </p:cNvPr>
          <p:cNvSpPr>
            <a:spLocks noGrp="1"/>
          </p:cNvSpPr>
          <p:nvPr>
            <p:ph type="ftr" sz="quarter" idx="11"/>
          </p:nvPr>
        </p:nvSpPr>
        <p:spPr/>
        <p:txBody>
          <a:bodyPr/>
          <a:lstStyle/>
          <a:p>
            <a:r>
              <a:rPr lang="en-US" altLang="en-US"/>
              <a:t>Kuan Wu, et al</a:t>
            </a:r>
            <a:endParaRPr lang="en-US" altLang="en-US" dirty="0"/>
          </a:p>
        </p:txBody>
      </p:sp>
      <p:sp>
        <p:nvSpPr>
          <p:cNvPr id="4" name="灯片编号占位符 3">
            <a:extLst>
              <a:ext uri="{FF2B5EF4-FFF2-40B4-BE49-F238E27FC236}">
                <a16:creationId xmlns:a16="http://schemas.microsoft.com/office/drawing/2014/main" id="{F6C9A190-77BA-4197-8233-9F4BC1FD91F8}"/>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9</a:t>
            </a:fld>
            <a:endParaRPr lang="en-US" altLang="en-US" dirty="0"/>
          </a:p>
        </p:txBody>
      </p:sp>
      <p:sp>
        <p:nvSpPr>
          <p:cNvPr id="5" name="Rectangle 2">
            <a:extLst>
              <a:ext uri="{FF2B5EF4-FFF2-40B4-BE49-F238E27FC236}">
                <a16:creationId xmlns:a16="http://schemas.microsoft.com/office/drawing/2014/main" id="{0EA02E23-52B8-453C-A1F6-E13B45CD258A}"/>
              </a:ext>
            </a:extLst>
          </p:cNvPr>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a:extLst>
              <a:ext uri="{FF2B5EF4-FFF2-40B4-BE49-F238E27FC236}">
                <a16:creationId xmlns:a16="http://schemas.microsoft.com/office/drawing/2014/main" id="{8766CA0B-7417-421A-9301-8BB57EC8E946}"/>
              </a:ext>
            </a:extLst>
          </p:cNvPr>
          <p:cNvSpPr/>
          <p:nvPr/>
        </p:nvSpPr>
        <p:spPr>
          <a:xfrm>
            <a:off x="42325" y="1020341"/>
            <a:ext cx="9090248" cy="2566087"/>
          </a:xfrm>
          <a:prstGeom prst="rect">
            <a:avLst/>
          </a:prstGeom>
        </p:spPr>
        <p:txBody>
          <a:bodyPr wrap="square">
            <a:spAutoFit/>
          </a:bodyPr>
          <a:lstStyle/>
          <a:p>
            <a:pPr marL="285750" indent="-285750">
              <a:spcAft>
                <a:spcPts val="700"/>
              </a:spcAft>
              <a:buFont typeface="Wingdings" panose="05000000000000000000" pitchFamily="2" charset="2"/>
              <a:buChar char="p"/>
            </a:pPr>
            <a:r>
              <a:rPr lang="en-US" altLang="zh-CN" sz="1600" dirty="0">
                <a:cs typeface="Times New Roman" panose="02020603050405020304" pitchFamily="18" charset="0"/>
              </a:rPr>
              <a:t>In this contribution, further updates on one-to-many NBA-MMS UWB ranging by considering Coordination &amp; Initialization are proposed.</a:t>
            </a:r>
          </a:p>
          <a:p>
            <a:pPr marL="742950" lvl="1" indent="-285750">
              <a:lnSpc>
                <a:spcPts val="2500"/>
              </a:lnSpc>
              <a:buFont typeface="Arial" panose="020B0604020202020204" pitchFamily="34" charset="0"/>
              <a:buChar char="•"/>
            </a:pPr>
            <a:r>
              <a:rPr lang="en-US" altLang="zh-CN" sz="1600" dirty="0"/>
              <a:t>A new ADV-POLL (ID: 0x30) message to define the CAP.</a:t>
            </a:r>
          </a:p>
          <a:p>
            <a:pPr marL="742950" lvl="1" indent="-285750">
              <a:lnSpc>
                <a:spcPts val="2500"/>
              </a:lnSpc>
              <a:buFont typeface="Arial" panose="020B0604020202020204" pitchFamily="34" charset="0"/>
              <a:buChar char="•"/>
            </a:pPr>
            <a:r>
              <a:rPr lang="en-US" altLang="zh-CN" sz="1600" dirty="0"/>
              <a:t>Prior to the ranging period, multiple SOR messages are transmitted by initiator to commence the configuration for each responder.</a:t>
            </a:r>
          </a:p>
          <a:p>
            <a:pPr marL="742950" lvl="1" indent="-285750">
              <a:lnSpc>
                <a:spcPts val="2500"/>
              </a:lnSpc>
              <a:buFont typeface="Arial" panose="020B0604020202020204" pitchFamily="34" charset="0"/>
              <a:buChar char="•"/>
            </a:pPr>
            <a:r>
              <a:rPr lang="en-US" altLang="zh-CN" sz="1600" dirty="0"/>
              <a:t>The ADV-CONF message manages the scheduling of the multiple SOR messages.</a:t>
            </a:r>
          </a:p>
          <a:p>
            <a:pPr marL="285750" indent="-285750">
              <a:lnSpc>
                <a:spcPts val="2500"/>
              </a:lnSpc>
              <a:buFont typeface="Wingdings" panose="05000000000000000000" pitchFamily="2" charset="2"/>
              <a:buChar char="p"/>
            </a:pPr>
            <a:r>
              <a:rPr lang="en-US" altLang="zh-CN" sz="1600" dirty="0"/>
              <a:t>Further updates on the detailed message format to harmonize feedbacks from 4ab group discussions on NBA-MMS UWB MAC.</a:t>
            </a:r>
          </a:p>
        </p:txBody>
      </p:sp>
    </p:spTree>
    <p:extLst>
      <p:ext uri="{BB962C8B-B14F-4D97-AF65-F5344CB8AC3E}">
        <p14:creationId xmlns:p14="http://schemas.microsoft.com/office/powerpoint/2010/main" val="9476553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1209</Words>
  <Application>Microsoft Office PowerPoint</Application>
  <PresentationFormat>全屏显示(4:3)</PresentationFormat>
  <Paragraphs>173</Paragraphs>
  <Slides>10</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Malgun Gothic</vt:lpstr>
      <vt:lpstr>宋体</vt:lpstr>
      <vt:lpstr>Microsoft YaHei</vt:lpstr>
      <vt:lpstr>Arial</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2023-05-15T17:07:01Z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(3)xaD/cEZbuYiBqgUDs65hts9sZ6KVcaUrw3JSZM+C938kRZiG/0dHNODJ9TRthCr2SGw8byjV
QaZDBHxcvRoCjyROS1esw2HVar5O17pvGpAZqK+tHjAHc1Jf6OimR4YngLEMd0d9lFKDQKsU
/4coLZu/si+BFCiaPLnyUdq1h5zcZQ8eOpPbRcGuTQz0jPtgOaZ5is1l1/EiGlk8WolLvlXg
Pjv1hrjs0tg0RabGbC</vt:lpwstr>
  </property>
  <property fmtid="{D5CDD505-2E9C-101B-9397-08002B2CF9AE}" pid="3" name="_2015_ms_pID_7253431">
    <vt:lpwstr>VcGd5cfikg5rCFeuUjabsWUzrOCF0viheHuWgOPcrmyJzwhZE7bfUr
5iTlFT92mZudm+Ks2nmDKqqQIWP+/WNbHoclu64GhKH2CpJn65t+CCnJes4qNlztD2ff2IMV
cUjczps/J1AYdeS1RL399VpTwEmEz51MMu0/xeIBj5Eczv/dsDiAbbJ78Wn+/2y7hxxd/ekD
7hdSVS9lIRbUGCAdktRohCJ8jFGp4I4E1QtV</vt:lpwstr>
  </property>
  <property fmtid="{D5CDD505-2E9C-101B-9397-08002B2CF9AE}" pid="4" name="_2015_ms_pID_7253432">
    <vt:lpwstr>tw==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1683873314</vt:lpwstr>
  </property>
</Properties>
</file>