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400" r:id="rId4"/>
    <p:sldId id="398" r:id="rId5"/>
    <p:sldId id="397" r:id="rId6"/>
    <p:sldId id="404" r:id="rId7"/>
    <p:sldId id="408" r:id="rId8"/>
    <p:sldId id="407" r:id="rId9"/>
    <p:sldId id="410" r:id="rId10"/>
    <p:sldId id="411"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默认节" id="{717B8C1F-7F54-4607-B599-198C5E563B2A}">
          <p14:sldIdLst>
            <p14:sldId id="259"/>
            <p14:sldId id="258"/>
            <p14:sldId id="400"/>
            <p14:sldId id="398"/>
            <p14:sldId id="397"/>
            <p14:sldId id="404"/>
            <p14:sldId id="408"/>
            <p14:sldId id="407"/>
            <p14:sldId id="410"/>
            <p14:sldId id="41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1" name="Author" initials="A" lastIdx="3" clrIdx="1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FF7C80"/>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02" autoAdjust="0"/>
    <p:restoredTop sz="96424" autoAdjust="0"/>
  </p:normalViewPr>
  <p:slideViewPr>
    <p:cSldViewPr>
      <p:cViewPr varScale="1">
        <p:scale>
          <a:sx n="116" d="100"/>
          <a:sy n="116" d="100"/>
        </p:scale>
        <p:origin x="202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1" d="100"/>
          <a:sy n="81" d="100"/>
        </p:scale>
        <p:origin x="2794"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1</a:t>
            </a:fld>
            <a:endParaRPr lang="en-US" altLang="en-US" dirty="0"/>
          </a:p>
        </p:txBody>
      </p:sp>
    </p:spTree>
    <p:extLst>
      <p:ext uri="{BB962C8B-B14F-4D97-AF65-F5344CB8AC3E}">
        <p14:creationId xmlns:p14="http://schemas.microsoft.com/office/powerpoint/2010/main" val="285259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37151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SG" dirty="0"/>
          </a:p>
        </p:txBody>
      </p:sp>
      <p:sp>
        <p:nvSpPr>
          <p:cNvPr id="4" name="Header Placeholder 3"/>
          <p:cNvSpPr>
            <a:spLocks noGrp="1"/>
          </p:cNvSpPr>
          <p:nvPr>
            <p:ph type="hdr" sz="quarter"/>
          </p:nvPr>
        </p:nvSpPr>
        <p:spPr/>
        <p:txBody>
          <a:bodyPr/>
          <a:lstStyle/>
          <a:p>
            <a:r>
              <a:rPr lang="en-US" altLang="en-US"/>
              <a:t>doc.: IEEE 802.15-&lt;doc#&gt;</a:t>
            </a:r>
            <a:endParaRPr lang="en-US" altLang="en-US" dirty="0"/>
          </a:p>
        </p:txBody>
      </p:sp>
      <p:sp>
        <p:nvSpPr>
          <p:cNvPr id="5" name="Date Placeholder 4"/>
          <p:cNvSpPr>
            <a:spLocks noGrp="1"/>
          </p:cNvSpPr>
          <p:nvPr>
            <p:ph type="dt" idx="1"/>
          </p:nvPr>
        </p:nvSpPr>
        <p:spPr/>
        <p:txBody>
          <a:bodyPr/>
          <a:lstStyle/>
          <a:p>
            <a:r>
              <a:rPr lang="en-US" altLang="en-US"/>
              <a:t>&lt;month year&gt;</a:t>
            </a:r>
            <a:endParaRPr lang="en-US" altLang="en-US" dirty="0"/>
          </a:p>
        </p:txBody>
      </p:sp>
      <p:sp>
        <p:nvSpPr>
          <p:cNvPr id="6" name="Footer Placeholder 5"/>
          <p:cNvSpPr>
            <a:spLocks noGrp="1"/>
          </p:cNvSpPr>
          <p:nvPr>
            <p:ph type="ftr" sz="quarter" idx="4"/>
          </p:nvPr>
        </p:nvSpPr>
        <p:spPr/>
        <p:txBody>
          <a:bodyPr/>
          <a:lstStyle/>
          <a:p>
            <a:pPr lvl="4"/>
            <a:r>
              <a:rPr lang="en-US" altLang="en-US"/>
              <a:t>&lt;author&gt;, &lt;company&gt;</a:t>
            </a:r>
            <a:endParaRPr lang="en-US" altLang="en-US" dirty="0"/>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9</a:t>
            </a:fld>
            <a:endParaRPr lang="en-US" altLang="en-US" dirty="0"/>
          </a:p>
        </p:txBody>
      </p:sp>
    </p:spTree>
    <p:extLst>
      <p:ext uri="{BB962C8B-B14F-4D97-AF65-F5344CB8AC3E}">
        <p14:creationId xmlns:p14="http://schemas.microsoft.com/office/powerpoint/2010/main" val="693711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September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Rojan Chitrakar,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Rojan Chitrakar,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Rojan Chitrakar,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Rojan Chitrakar,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September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Rojan Chitrakar,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dirty="0"/>
              <a:t>September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Rojan Chitrakar,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dirty="0"/>
              <a:t>September 2023</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a:t>Rojan Chitrakar, et al</a:t>
            </a:r>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dirty="0"/>
              <a:t>September 2023</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a:t>Rojan Chitrakar, et al</a:t>
            </a:r>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September 2023</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Rojan Chitrakar, et al</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September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Rojan Chitrakar,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September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a:t>Rojan Chitrakar,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September 2023</a:t>
            </a:r>
            <a:endParaRPr lang="en-US" altLang="en-US" dirty="0"/>
          </a:p>
        </p:txBody>
      </p:sp>
      <p:sp>
        <p:nvSpPr>
          <p:cNvPr id="1029" name="Rectangle 5"/>
          <p:cNvSpPr>
            <a:spLocks noGrp="1" noChangeArrowheads="1"/>
          </p:cNvSpPr>
          <p:nvPr>
            <p:ph type="ftr" sz="quarter" idx="3"/>
          </p:nvPr>
        </p:nvSpPr>
        <p:spPr bwMode="auto">
          <a:xfrm>
            <a:off x="4716016" y="6475413"/>
            <a:ext cx="389458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Rojan Chitrakar,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altLang="zh-CN" sz="1200" b="1" i="0" kern="1200" dirty="0">
                <a:solidFill>
                  <a:schemeClr val="tx1"/>
                </a:solidFill>
                <a:effectLst/>
                <a:latin typeface="Times New Roman" pitchFamily="18" charset="0"/>
                <a:ea typeface="+mn-ea"/>
                <a:cs typeface="+mn-cs"/>
              </a:rPr>
              <a:t> 15-23-0</a:t>
            </a:r>
            <a:r>
              <a:rPr lang="en-SG" sz="1200" b="1" i="0" kern="1200" dirty="0">
                <a:solidFill>
                  <a:schemeClr val="tx1"/>
                </a:solidFill>
                <a:effectLst/>
                <a:latin typeface="Times New Roman" pitchFamily="18" charset="0"/>
                <a:ea typeface="+mn-ea"/>
                <a:cs typeface="+mn-cs"/>
              </a:rPr>
              <a:t>216</a:t>
            </a:r>
            <a:r>
              <a:rPr lang="en-US" altLang="zh-CN" sz="1200" b="1" i="0" kern="1200" dirty="0">
                <a:solidFill>
                  <a:schemeClr val="tx1"/>
                </a:solidFill>
                <a:effectLst/>
                <a:latin typeface="Times New Roman" pitchFamily="18" charset="0"/>
                <a:ea typeface="+mn-ea"/>
                <a:cs typeface="+mn-cs"/>
              </a:rPr>
              <a:t>-01-04ab </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ojan.chitrakar@huawei.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a:t>September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Rojan Chitrakar, et al</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14300" y="623779"/>
            <a:ext cx="8991600"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Secured frames for MMS ranging</a:t>
            </a:r>
          </a:p>
          <a:p>
            <a:pPr>
              <a:spcBef>
                <a:spcPts val="0"/>
              </a:spcBef>
              <a:spcAft>
                <a:spcPts val="600"/>
              </a:spcAft>
            </a:pPr>
            <a:r>
              <a:rPr lang="en-US" altLang="en-US" sz="1600" b="1" dirty="0">
                <a:solidFill>
                  <a:schemeClr val="tx2"/>
                </a:solidFill>
              </a:rPr>
              <a:t>Date Submitted: </a:t>
            </a:r>
            <a:r>
              <a:rPr lang="en-US" altLang="zh-CN" sz="1600" dirty="0">
                <a:solidFill>
                  <a:schemeClr val="tx2"/>
                </a:solidFill>
              </a:rPr>
              <a:t>5 September, </a:t>
            </a:r>
            <a:r>
              <a:rPr lang="en-US" altLang="en-US" sz="1600" dirty="0">
                <a:solidFill>
                  <a:schemeClr val="tx2"/>
                </a:solidFill>
              </a:rPr>
              <a:t>2023</a:t>
            </a:r>
          </a:p>
          <a:p>
            <a:pPr>
              <a:spcBef>
                <a:spcPts val="0"/>
              </a:spcBef>
              <a:spcAft>
                <a:spcPts val="600"/>
              </a:spcAft>
            </a:pPr>
            <a:r>
              <a:rPr lang="en-US" altLang="en-US" sz="1600" b="1" dirty="0">
                <a:solidFill>
                  <a:schemeClr val="tx2"/>
                </a:solidFill>
              </a:rPr>
              <a:t>Source: </a:t>
            </a:r>
            <a:r>
              <a:rPr lang="en-US" altLang="zh-CN" sz="1600" dirty="0">
                <a:solidFill>
                  <a:schemeClr val="tx2"/>
                </a:solidFill>
              </a:rPr>
              <a:t>Rojan Chitrakar, Lei Huang, Bin Qian, David Xun Yang </a:t>
            </a:r>
            <a:r>
              <a:rPr lang="en-US" altLang="en-US" sz="1600" dirty="0">
                <a:solidFill>
                  <a:schemeClr val="tx2"/>
                </a:solidFill>
              </a:rPr>
              <a:t>(</a:t>
            </a:r>
            <a:r>
              <a:rPr lang="en-US" altLang="en-US" sz="1600" dirty="0"/>
              <a:t>Huawei Technologies)</a:t>
            </a:r>
          </a:p>
          <a:p>
            <a:pPr>
              <a:spcBef>
                <a:spcPts val="0"/>
              </a:spcBef>
              <a:spcAft>
                <a:spcPts val="600"/>
              </a:spcAft>
            </a:pPr>
            <a:r>
              <a:rPr lang="en-US" altLang="en-US" sz="1600" b="1" dirty="0">
                <a:solidFill>
                  <a:schemeClr val="tx2"/>
                </a:solidFill>
              </a:rPr>
              <a:t>Email:</a:t>
            </a:r>
            <a:r>
              <a:rPr lang="en-US" altLang="en-US" sz="1600" dirty="0">
                <a:solidFill>
                  <a:schemeClr val="tx2"/>
                </a:solidFill>
              </a:rPr>
              <a:t> </a:t>
            </a:r>
            <a:r>
              <a:rPr lang="en-US" altLang="en-US" sz="1600" dirty="0">
                <a:solidFill>
                  <a:schemeClr val="tx2"/>
                </a:solidFill>
                <a:hlinkClick r:id="rId3"/>
              </a:rPr>
              <a:t>rojan.chitrakar@huawei.com</a:t>
            </a:r>
            <a:endParaRPr lang="en-US" altLang="en-US" sz="1600" dirty="0">
              <a:solidFill>
                <a:schemeClr val="tx2"/>
              </a:solidFill>
            </a:endParaRPr>
          </a:p>
          <a:p>
            <a:pPr>
              <a:spcBef>
                <a:spcPts val="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Considerations for security for MMS ranging.</a:t>
            </a:r>
          </a:p>
          <a:p>
            <a:pPr>
              <a:spcBef>
                <a:spcPts val="0"/>
              </a:spcBef>
              <a:spcAft>
                <a:spcPts val="600"/>
              </a:spcAft>
            </a:pPr>
            <a:r>
              <a:rPr lang="en-US" altLang="en-US" sz="1600" b="1" dirty="0">
                <a:solidFill>
                  <a:schemeClr val="tx2"/>
                </a:solidFill>
              </a:rPr>
              <a:t>Purpose:</a:t>
            </a:r>
            <a:r>
              <a:rPr lang="en-US" altLang="en-US" sz="1600" dirty="0">
                <a:solidFill>
                  <a:schemeClr val="tx2"/>
                </a:solidFill>
              </a:rPr>
              <a:t> Considerations for security for MMS ranging.</a:t>
            </a:r>
          </a:p>
          <a:p>
            <a:pPr>
              <a:spcBef>
                <a:spcPts val="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478517-10FF-45D7-9259-09DA3EC3091D}"/>
              </a:ext>
            </a:extLst>
          </p:cNvPr>
          <p:cNvSpPr>
            <a:spLocks noGrp="1"/>
          </p:cNvSpPr>
          <p:nvPr>
            <p:ph type="dt" sz="half" idx="10"/>
          </p:nvPr>
        </p:nvSpPr>
        <p:spPr/>
        <p:txBody>
          <a:bodyPr/>
          <a:lstStyle/>
          <a:p>
            <a:r>
              <a:rPr lang="en-US" altLang="zh-CN"/>
              <a:t>September 2023</a:t>
            </a:r>
            <a:endParaRPr lang="en-US" altLang="en-US" dirty="0"/>
          </a:p>
        </p:txBody>
      </p:sp>
      <p:sp>
        <p:nvSpPr>
          <p:cNvPr id="3" name="Footer Placeholder 2">
            <a:extLst>
              <a:ext uri="{FF2B5EF4-FFF2-40B4-BE49-F238E27FC236}">
                <a16:creationId xmlns:a16="http://schemas.microsoft.com/office/drawing/2014/main" id="{9F1808EB-DFAD-49D8-AB4E-2D7071A25E24}"/>
              </a:ext>
            </a:extLst>
          </p:cNvPr>
          <p:cNvSpPr>
            <a:spLocks noGrp="1"/>
          </p:cNvSpPr>
          <p:nvPr>
            <p:ph type="ftr" sz="quarter" idx="11"/>
          </p:nvPr>
        </p:nvSpPr>
        <p:spPr/>
        <p:txBody>
          <a:bodyPr/>
          <a:lstStyle/>
          <a:p>
            <a:r>
              <a:rPr lang="en-US" altLang="en-US"/>
              <a:t>Rojan Chitrakar, et al</a:t>
            </a:r>
            <a:endParaRPr lang="en-US" altLang="en-US" dirty="0"/>
          </a:p>
        </p:txBody>
      </p:sp>
      <p:sp>
        <p:nvSpPr>
          <p:cNvPr id="4" name="Slide Number Placeholder 3">
            <a:extLst>
              <a:ext uri="{FF2B5EF4-FFF2-40B4-BE49-F238E27FC236}">
                <a16:creationId xmlns:a16="http://schemas.microsoft.com/office/drawing/2014/main" id="{2D3F501C-3B40-4D34-8D07-6123249E53F4}"/>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10</a:t>
            </a:fld>
            <a:endParaRPr lang="en-US" altLang="en-US" dirty="0"/>
          </a:p>
        </p:txBody>
      </p:sp>
      <p:sp>
        <p:nvSpPr>
          <p:cNvPr id="5" name="Rectangle 2">
            <a:extLst>
              <a:ext uri="{FF2B5EF4-FFF2-40B4-BE49-F238E27FC236}">
                <a16:creationId xmlns:a16="http://schemas.microsoft.com/office/drawing/2014/main" id="{0006FD22-D360-4BE3-8DC8-AD9C7F82AD4D}"/>
              </a:ext>
            </a:extLst>
          </p:cNvPr>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Summary</a:t>
            </a:r>
          </a:p>
        </p:txBody>
      </p:sp>
      <p:sp>
        <p:nvSpPr>
          <p:cNvPr id="6" name="矩形 5">
            <a:extLst>
              <a:ext uri="{FF2B5EF4-FFF2-40B4-BE49-F238E27FC236}">
                <a16:creationId xmlns:a16="http://schemas.microsoft.com/office/drawing/2014/main" id="{C2335766-34D7-401A-8D75-32C84FB6FCB8}"/>
              </a:ext>
            </a:extLst>
          </p:cNvPr>
          <p:cNvSpPr/>
          <p:nvPr/>
        </p:nvSpPr>
        <p:spPr>
          <a:xfrm>
            <a:off x="107504" y="1805235"/>
            <a:ext cx="9036496" cy="5152693"/>
          </a:xfrm>
          <a:prstGeom prst="rect">
            <a:avLst/>
          </a:prstGeom>
        </p:spPr>
        <p:txBody>
          <a:bodyPr wrap="square">
            <a:spAutoFit/>
          </a:bodyPr>
          <a:lstStyle/>
          <a:p>
            <a:pPr marL="58738" indent="-342900">
              <a:spcAft>
                <a:spcPts val="700"/>
              </a:spcAft>
              <a:buFont typeface="Wingdings" panose="05000000000000000000" pitchFamily="2" charset="2"/>
              <a:buChar char="q"/>
            </a:pPr>
            <a:r>
              <a:rPr lang="en-US" altLang="zh-CN" sz="2400" dirty="0">
                <a:latin typeface="+mn-lt"/>
                <a:cs typeface="Times New Roman" panose="02020603050405020304" pitchFamily="18" charset="0"/>
              </a:rPr>
              <a:t>We discussed enabling security for selected compressed frames (REPORT).</a:t>
            </a:r>
          </a:p>
          <a:p>
            <a:pPr marL="58738" indent="-342900">
              <a:spcAft>
                <a:spcPts val="700"/>
              </a:spcAft>
              <a:buFont typeface="Wingdings" panose="05000000000000000000" pitchFamily="2" charset="2"/>
              <a:buChar char="q"/>
            </a:pPr>
            <a:endParaRPr lang="en-US" altLang="zh-CN" sz="2400" dirty="0">
              <a:latin typeface="+mn-lt"/>
              <a:cs typeface="Times New Roman" panose="02020603050405020304" pitchFamily="18" charset="0"/>
            </a:endParaRPr>
          </a:p>
          <a:p>
            <a:pPr>
              <a:spcAft>
                <a:spcPts val="700"/>
              </a:spcAft>
            </a:pPr>
            <a:r>
              <a:rPr lang="en-US" sz="2400" dirty="0">
                <a:latin typeface="Arial" panose="020B0604020202020204" pitchFamily="34" charset="0"/>
              </a:rPr>
              <a:t>We proposed:</a:t>
            </a:r>
          </a:p>
          <a:p>
            <a:pPr marL="173038" indent="-457200">
              <a:spcAft>
                <a:spcPts val="700"/>
              </a:spcAft>
              <a:buFont typeface="+mj-lt"/>
              <a:buAutoNum type="arabicPeriod"/>
            </a:pPr>
            <a:r>
              <a:rPr lang="en-US" sz="2400" dirty="0">
                <a:latin typeface="Arial" panose="020B0604020202020204" pitchFamily="34" charset="0"/>
              </a:rPr>
              <a:t>The indices of the Block, Round, Slot in which a secured frame is transmitted or received is used as a frame counter to construct the nonce.</a:t>
            </a:r>
          </a:p>
          <a:p>
            <a:pPr marL="173038" indent="-457200">
              <a:spcAft>
                <a:spcPts val="700"/>
              </a:spcAft>
              <a:buFont typeface="+mj-lt"/>
              <a:buAutoNum type="arabicPeriod"/>
            </a:pPr>
            <a:r>
              <a:rPr lang="en-US" sz="2400" dirty="0">
                <a:latin typeface="Arial" panose="020B0604020202020204" pitchFamily="34" charset="0"/>
              </a:rPr>
              <a:t>To achieve block structure synchronization, initiator includes block and round indices in POLL messages.</a:t>
            </a:r>
          </a:p>
          <a:p>
            <a:pPr marL="173038" indent="-457200">
              <a:spcAft>
                <a:spcPts val="700"/>
              </a:spcAft>
              <a:buFont typeface="+mj-lt"/>
              <a:buAutoNum type="arabicPeriod"/>
            </a:pPr>
            <a:r>
              <a:rPr lang="en-US" sz="2400" dirty="0">
                <a:latin typeface="Arial" panose="020B0604020202020204" pitchFamily="34" charset="0"/>
              </a:rPr>
              <a:t>Secured frame includes a Key ID field to indicate Key update.</a:t>
            </a:r>
          </a:p>
          <a:p>
            <a:pPr marL="58738" indent="-342900">
              <a:spcAft>
                <a:spcPts val="700"/>
              </a:spcAft>
              <a:buFont typeface="Wingdings" panose="05000000000000000000" pitchFamily="2" charset="2"/>
              <a:buChar char="q"/>
            </a:pPr>
            <a:endParaRPr lang="en-US" sz="2400" dirty="0">
              <a:latin typeface="Arial" panose="020B0604020202020204" pitchFamily="34" charset="0"/>
            </a:endParaRPr>
          </a:p>
          <a:p>
            <a:pPr marL="630238" lvl="1" indent="-457200">
              <a:spcAft>
                <a:spcPts val="700"/>
              </a:spcAft>
              <a:buFont typeface="+mj-lt"/>
              <a:buAutoNum type="arabicParenR"/>
            </a:pPr>
            <a:endParaRPr lang="en-US" sz="2400" dirty="0">
              <a:latin typeface="Arial" panose="020B0604020202020204" pitchFamily="34" charset="0"/>
            </a:endParaRPr>
          </a:p>
        </p:txBody>
      </p:sp>
    </p:spTree>
    <p:extLst>
      <p:ext uri="{BB962C8B-B14F-4D97-AF65-F5344CB8AC3E}">
        <p14:creationId xmlns:p14="http://schemas.microsoft.com/office/powerpoint/2010/main" val="1057859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2</a:t>
            </a:fld>
            <a:endParaRPr lang="en-US" altLang="en-US" dirty="0">
              <a:latin typeface="+mj-lt"/>
            </a:endParaRP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865323217"/>
              </p:ext>
            </p:extLst>
          </p:nvPr>
        </p:nvGraphicFramePr>
        <p:xfrm>
          <a:off x="469640" y="1052736"/>
          <a:ext cx="8280920" cy="5341976"/>
        </p:xfrm>
        <a:graphic>
          <a:graphicData uri="http://schemas.openxmlformats.org/drawingml/2006/table">
            <a:tbl>
              <a:tblPr firstRow="1" bandRow="1">
                <a:tableStyleId>{5940675A-B579-460E-94D1-54222C63F5DA}</a:tableStyleId>
              </a:tblPr>
              <a:tblGrid>
                <a:gridCol w="4215968">
                  <a:extLst>
                    <a:ext uri="{9D8B030D-6E8A-4147-A177-3AD203B41FA5}">
                      <a16:colId xmlns:a16="http://schemas.microsoft.com/office/drawing/2014/main" val="1745747388"/>
                    </a:ext>
                  </a:extLst>
                </a:gridCol>
                <a:gridCol w="4064952">
                  <a:extLst>
                    <a:ext uri="{9D8B030D-6E8A-4147-A177-3AD203B41FA5}">
                      <a16:colId xmlns:a16="http://schemas.microsoft.com/office/drawing/2014/main" val="1336621721"/>
                    </a:ext>
                  </a:extLst>
                </a:gridCol>
              </a:tblGrid>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val="3516017004"/>
                  </a:ext>
                </a:extLst>
              </a:tr>
              <a:tr h="458676">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181798">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770140464"/>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13926360"/>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zh-CN" sz="1200" dirty="0">
                          <a:effectLst/>
                          <a:latin typeface="+mj-lt"/>
                          <a:ea typeface="+mn-ea"/>
                          <a:cs typeface="Times New Roman" panose="02020603050405020304" pitchFamily="18" charset="0"/>
                        </a:rPr>
                        <a:t>Mechanism to provide security for frames used for MMS ranging (NBA or UWB)</a:t>
                      </a:r>
                    </a:p>
                  </a:txBody>
                  <a:tcPr marL="62197" marR="62197" marT="0" marB="0"/>
                </a:tc>
                <a:extLst>
                  <a:ext uri="{0D108BD9-81ED-4DB2-BD59-A6C34878D82A}">
                    <a16:rowId xmlns:a16="http://schemas.microsoft.com/office/drawing/2014/main" val="140993491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zh-CN" sz="1200" kern="1200" dirty="0">
                          <a:solidFill>
                            <a:schemeClr val="tx1"/>
                          </a:solidFill>
                          <a:effectLst/>
                          <a:latin typeface="+mj-lt"/>
                          <a:ea typeface="+mn-ea"/>
                          <a:cs typeface="Times New Roman" panose="02020603050405020304" pitchFamily="18" charset="0"/>
                        </a:rPr>
                        <a:t>Mechanism to provide security for frames used for MMS ranging (NBA or UWB)</a:t>
                      </a:r>
                    </a:p>
                  </a:txBody>
                  <a:tcPr marL="62197" marR="62197" marT="0" marB="0"/>
                </a:tc>
                <a:extLst>
                  <a:ext uri="{0D108BD9-81ED-4DB2-BD59-A6C34878D82A}">
                    <a16:rowId xmlns:a16="http://schemas.microsoft.com/office/drawing/2014/main" val="157165867"/>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634401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863466228"/>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a:t>Rojan Chitrakar, et al</a:t>
            </a:r>
          </a:p>
        </p:txBody>
      </p:sp>
      <p:sp>
        <p:nvSpPr>
          <p:cNvPr id="2" name="日期占位符 1"/>
          <p:cNvSpPr>
            <a:spLocks noGrp="1"/>
          </p:cNvSpPr>
          <p:nvPr>
            <p:ph type="dt" sz="half" idx="10"/>
          </p:nvPr>
        </p:nvSpPr>
        <p:spPr/>
        <p:txBody>
          <a:bodyPr/>
          <a:lstStyle/>
          <a:p>
            <a:r>
              <a:rPr lang="en-US" altLang="zh-CN" dirty="0"/>
              <a:t>September 2023</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September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3</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2400" b="1" kern="0" dirty="0"/>
              <a:t>Background: Authenticated encryption with associated data (AEAD) Security Operation in 802.15.4-2020</a:t>
            </a:r>
            <a:endParaRPr lang="en-US" altLang="zh-CN" sz="2400" b="1" kern="0" dirty="0"/>
          </a:p>
        </p:txBody>
      </p:sp>
      <p:sp>
        <p:nvSpPr>
          <p:cNvPr id="6" name="TextBox 5">
            <a:extLst>
              <a:ext uri="{FF2B5EF4-FFF2-40B4-BE49-F238E27FC236}">
                <a16:creationId xmlns:a16="http://schemas.microsoft.com/office/drawing/2014/main" id="{F26A44F3-71A7-412F-820E-E44BA25F4823}"/>
              </a:ext>
            </a:extLst>
          </p:cNvPr>
          <p:cNvSpPr txBox="1"/>
          <p:nvPr/>
        </p:nvSpPr>
        <p:spPr>
          <a:xfrm>
            <a:off x="35496" y="1350998"/>
            <a:ext cx="8767227" cy="2394502"/>
          </a:xfrm>
          <a:prstGeom prst="rect">
            <a:avLst/>
          </a:prstGeom>
          <a:noFill/>
        </p:spPr>
        <p:txBody>
          <a:bodyPr vert="horz" wrap="square" rtlCol="0">
            <a:spAutoFit/>
          </a:bodyPr>
          <a:lstStyle/>
          <a:p>
            <a:pPr eaLnBrk="1" hangingPunct="1">
              <a:spcBef>
                <a:spcPct val="20000"/>
              </a:spcBef>
            </a:pPr>
            <a:r>
              <a:rPr lang="en-US" sz="2000" u="sng" dirty="0">
                <a:solidFill>
                  <a:srgbClr val="000000"/>
                </a:solidFill>
                <a:latin typeface="Arial"/>
                <a:ea typeface="宋体" panose="02010600030101010101" pitchFamily="2" charset="-122"/>
              </a:rPr>
              <a:t>AEAD encryption and authentication transformation (CCM* using AES-128) </a:t>
            </a:r>
            <a:r>
              <a:rPr lang="en-US" sz="2000" dirty="0">
                <a:solidFill>
                  <a:srgbClr val="000000"/>
                </a:solidFill>
                <a:latin typeface="Arial"/>
                <a:ea typeface="宋体" panose="02010600030101010101" pitchFamily="2" charset="-122"/>
              </a:rPr>
              <a:t>:</a:t>
            </a:r>
          </a:p>
          <a:p>
            <a:pPr eaLnBrk="1" hangingPunct="1">
              <a:spcBef>
                <a:spcPct val="20000"/>
              </a:spcBef>
            </a:pPr>
            <a:r>
              <a:rPr lang="en-US" sz="1800" dirty="0">
                <a:solidFill>
                  <a:srgbClr val="000000"/>
                </a:solidFill>
                <a:latin typeface="Arial"/>
                <a:ea typeface="宋体" panose="02010600030101010101" pitchFamily="2" charset="-122"/>
              </a:rPr>
              <a:t>3 levels for Authentication and 3 levels for encryption are provided.</a:t>
            </a:r>
          </a:p>
          <a:p>
            <a:pPr eaLnBrk="1" hangingPunct="1">
              <a:spcBef>
                <a:spcPct val="20000"/>
              </a:spcBef>
            </a:pPr>
            <a:r>
              <a:rPr lang="en-US" sz="1800" dirty="0">
                <a:solidFill>
                  <a:srgbClr val="000000"/>
                </a:solidFill>
                <a:latin typeface="Arial"/>
                <a:ea typeface="宋体" panose="02010600030101010101" pitchFamily="2" charset="-122"/>
              </a:rPr>
              <a:t>The </a:t>
            </a:r>
            <a:r>
              <a:rPr lang="en-US" sz="1800" b="1" dirty="0">
                <a:solidFill>
                  <a:srgbClr val="000000"/>
                </a:solidFill>
                <a:latin typeface="Arial"/>
                <a:ea typeface="宋体" panose="02010600030101010101" pitchFamily="2" charset="-122"/>
              </a:rPr>
              <a:t>inputs</a:t>
            </a:r>
            <a:r>
              <a:rPr lang="en-US" sz="1800" dirty="0">
                <a:solidFill>
                  <a:srgbClr val="000000"/>
                </a:solidFill>
                <a:latin typeface="Arial"/>
                <a:ea typeface="宋体" panose="02010600030101010101" pitchFamily="2" charset="-122"/>
              </a:rPr>
              <a:t> are as follows:</a:t>
            </a:r>
          </a:p>
          <a:p>
            <a:pPr marL="342900" indent="-342900" eaLnBrk="1" hangingPunct="1">
              <a:spcBef>
                <a:spcPct val="20000"/>
              </a:spcBef>
              <a:buFontTx/>
              <a:buChar char="•"/>
            </a:pPr>
            <a:r>
              <a:rPr lang="en-US" sz="1800" dirty="0">
                <a:solidFill>
                  <a:srgbClr val="000000"/>
                </a:solidFill>
                <a:latin typeface="Arial"/>
                <a:ea typeface="宋体" panose="02010600030101010101" pitchFamily="2" charset="-122"/>
              </a:rPr>
              <a:t>Key</a:t>
            </a:r>
          </a:p>
          <a:p>
            <a:pPr marL="342900" indent="-342900" eaLnBrk="1" hangingPunct="1">
              <a:spcBef>
                <a:spcPct val="20000"/>
              </a:spcBef>
              <a:buFontTx/>
              <a:buChar char="•"/>
            </a:pPr>
            <a:r>
              <a:rPr lang="en-US" sz="1800" dirty="0">
                <a:solidFill>
                  <a:srgbClr val="000000"/>
                </a:solidFill>
                <a:latin typeface="Arial"/>
                <a:ea typeface="宋体" panose="02010600030101010101" pitchFamily="2" charset="-122"/>
              </a:rPr>
              <a:t>Nonce</a:t>
            </a:r>
          </a:p>
          <a:p>
            <a:pPr marL="342900" indent="-342900" eaLnBrk="1" hangingPunct="1">
              <a:spcBef>
                <a:spcPct val="20000"/>
              </a:spcBef>
              <a:buFontTx/>
              <a:buChar char="•"/>
            </a:pPr>
            <a:r>
              <a:rPr lang="en-US" sz="1800" dirty="0">
                <a:solidFill>
                  <a:srgbClr val="000000"/>
                </a:solidFill>
                <a:latin typeface="Arial"/>
                <a:ea typeface="宋体" panose="02010600030101010101" pitchFamily="2" charset="-122"/>
              </a:rPr>
              <a:t>a data (</a:t>
            </a:r>
            <a:r>
              <a:rPr lang="en-US" sz="1800" dirty="0" err="1">
                <a:solidFill>
                  <a:srgbClr val="000000"/>
                </a:solidFill>
                <a:latin typeface="Arial"/>
                <a:ea typeface="宋体" panose="02010600030101010101" pitchFamily="2" charset="-122"/>
              </a:rPr>
              <a:t>AddAuthData</a:t>
            </a:r>
            <a:r>
              <a:rPr lang="en-US" sz="1800" dirty="0">
                <a:solidFill>
                  <a:srgbClr val="000000"/>
                </a:solidFill>
                <a:latin typeface="Arial"/>
                <a:ea typeface="宋体" panose="02010600030101010101" pitchFamily="2" charset="-122"/>
              </a:rPr>
              <a:t>: data to be authenticated)</a:t>
            </a:r>
          </a:p>
          <a:p>
            <a:pPr marL="342900" indent="-342900" eaLnBrk="1" hangingPunct="1">
              <a:spcBef>
                <a:spcPct val="20000"/>
              </a:spcBef>
              <a:buFontTx/>
              <a:buChar char="•"/>
            </a:pPr>
            <a:r>
              <a:rPr lang="en-US" sz="1800" dirty="0">
                <a:solidFill>
                  <a:srgbClr val="000000"/>
                </a:solidFill>
                <a:latin typeface="Arial"/>
                <a:ea typeface="宋体" panose="02010600030101010101" pitchFamily="2" charset="-122"/>
              </a:rPr>
              <a:t>m data (</a:t>
            </a:r>
            <a:r>
              <a:rPr lang="en-US" sz="1800" dirty="0" err="1">
                <a:solidFill>
                  <a:srgbClr val="000000"/>
                </a:solidFill>
                <a:latin typeface="Arial"/>
                <a:ea typeface="宋体" panose="02010600030101010101" pitchFamily="2" charset="-122"/>
              </a:rPr>
              <a:t>PlaintextData</a:t>
            </a:r>
            <a:r>
              <a:rPr lang="en-US" sz="1800" dirty="0">
                <a:solidFill>
                  <a:srgbClr val="000000"/>
                </a:solidFill>
                <a:latin typeface="Arial"/>
                <a:ea typeface="宋体" panose="02010600030101010101" pitchFamily="2" charset="-122"/>
              </a:rPr>
              <a:t>: data to be encrypted)</a:t>
            </a:r>
          </a:p>
        </p:txBody>
      </p:sp>
      <p:pic>
        <p:nvPicPr>
          <p:cNvPr id="7" name="Picture 6">
            <a:extLst>
              <a:ext uri="{FF2B5EF4-FFF2-40B4-BE49-F238E27FC236}">
                <a16:creationId xmlns:a16="http://schemas.microsoft.com/office/drawing/2014/main" id="{E170BD12-771F-4E99-977D-659E1B132621}"/>
              </a:ext>
            </a:extLst>
          </p:cNvPr>
          <p:cNvPicPr>
            <a:picLocks noChangeAspect="1"/>
          </p:cNvPicPr>
          <p:nvPr/>
        </p:nvPicPr>
        <p:blipFill>
          <a:blip r:embed="rId2"/>
          <a:stretch>
            <a:fillRect/>
          </a:stretch>
        </p:blipFill>
        <p:spPr>
          <a:xfrm>
            <a:off x="35496" y="3757034"/>
            <a:ext cx="5650242" cy="2512728"/>
          </a:xfrm>
          <a:prstGeom prst="rect">
            <a:avLst/>
          </a:prstGeom>
        </p:spPr>
      </p:pic>
      <p:pic>
        <p:nvPicPr>
          <p:cNvPr id="8" name="Picture 7">
            <a:extLst>
              <a:ext uri="{FF2B5EF4-FFF2-40B4-BE49-F238E27FC236}">
                <a16:creationId xmlns:a16="http://schemas.microsoft.com/office/drawing/2014/main" id="{D9732D17-68F6-4095-A095-EF26ACD95FD0}"/>
              </a:ext>
            </a:extLst>
          </p:cNvPr>
          <p:cNvPicPr>
            <a:picLocks noChangeAspect="1"/>
          </p:cNvPicPr>
          <p:nvPr/>
        </p:nvPicPr>
        <p:blipFill>
          <a:blip r:embed="rId3"/>
          <a:stretch>
            <a:fillRect/>
          </a:stretch>
        </p:blipFill>
        <p:spPr>
          <a:xfrm>
            <a:off x="5834336" y="2780927"/>
            <a:ext cx="3135832" cy="2512729"/>
          </a:xfrm>
          <a:prstGeom prst="rect">
            <a:avLst/>
          </a:prstGeom>
        </p:spPr>
      </p:pic>
      <p:sp>
        <p:nvSpPr>
          <p:cNvPr id="9" name="Rectangle 8">
            <a:extLst>
              <a:ext uri="{FF2B5EF4-FFF2-40B4-BE49-F238E27FC236}">
                <a16:creationId xmlns:a16="http://schemas.microsoft.com/office/drawing/2014/main" id="{9413EFE0-E160-4AB2-AEE7-FBD6F25766B7}"/>
              </a:ext>
            </a:extLst>
          </p:cNvPr>
          <p:cNvSpPr/>
          <p:nvPr/>
        </p:nvSpPr>
        <p:spPr>
          <a:xfrm>
            <a:off x="4875213" y="2411595"/>
            <a:ext cx="4307589" cy="369332"/>
          </a:xfrm>
          <a:prstGeom prst="rect">
            <a:avLst/>
          </a:prstGeom>
        </p:spPr>
        <p:txBody>
          <a:bodyPr wrap="none">
            <a:spAutoFit/>
          </a:bodyPr>
          <a:lstStyle/>
          <a:p>
            <a:pPr eaLnBrk="1" fontAlgn="auto" hangingPunct="1">
              <a:spcBef>
                <a:spcPts val="0"/>
              </a:spcBef>
              <a:spcAft>
                <a:spcPts val="0"/>
              </a:spcAft>
            </a:pPr>
            <a:r>
              <a:rPr lang="en-US" sz="1800" u="sng" dirty="0">
                <a:solidFill>
                  <a:srgbClr val="000000"/>
                </a:solidFill>
                <a:latin typeface="Arial"/>
                <a:ea typeface="宋体" panose="02010600030101010101" pitchFamily="2" charset="-122"/>
              </a:rPr>
              <a:t>The </a:t>
            </a:r>
            <a:r>
              <a:rPr lang="en-US" sz="1800" b="1" u="sng" dirty="0">
                <a:solidFill>
                  <a:srgbClr val="000000"/>
                </a:solidFill>
                <a:latin typeface="Arial"/>
                <a:ea typeface="宋体" panose="02010600030101010101" pitchFamily="2" charset="-122"/>
              </a:rPr>
              <a:t>output</a:t>
            </a:r>
            <a:r>
              <a:rPr lang="en-US" sz="1800" u="sng" dirty="0">
                <a:solidFill>
                  <a:srgbClr val="000000"/>
                </a:solidFill>
                <a:latin typeface="Arial"/>
                <a:ea typeface="宋体" panose="02010600030101010101" pitchFamily="2" charset="-122"/>
              </a:rPr>
              <a:t> is c data (Ciphertext + MIC)</a:t>
            </a:r>
          </a:p>
        </p:txBody>
      </p:sp>
      <p:sp>
        <p:nvSpPr>
          <p:cNvPr id="10" name="Rectangle 9">
            <a:extLst>
              <a:ext uri="{FF2B5EF4-FFF2-40B4-BE49-F238E27FC236}">
                <a16:creationId xmlns:a16="http://schemas.microsoft.com/office/drawing/2014/main" id="{7C05C3BF-1543-4A9F-A757-FB2625AB21AA}"/>
              </a:ext>
            </a:extLst>
          </p:cNvPr>
          <p:cNvSpPr/>
          <p:nvPr/>
        </p:nvSpPr>
        <p:spPr>
          <a:xfrm>
            <a:off x="5754078" y="5293657"/>
            <a:ext cx="3354426" cy="1015663"/>
          </a:xfrm>
          <a:prstGeom prst="rect">
            <a:avLst/>
          </a:prstGeom>
        </p:spPr>
        <p:txBody>
          <a:bodyPr wrap="square">
            <a:spAutoFit/>
          </a:bodyPr>
          <a:lstStyle/>
          <a:p>
            <a:pPr eaLnBrk="1" fontAlgn="auto" hangingPunct="1">
              <a:spcBef>
                <a:spcPts val="0"/>
              </a:spcBef>
              <a:spcAft>
                <a:spcPts val="0"/>
              </a:spcAft>
            </a:pPr>
            <a:r>
              <a:rPr lang="en-US" dirty="0">
                <a:solidFill>
                  <a:srgbClr val="000000"/>
                </a:solidFill>
                <a:latin typeface="Arial"/>
                <a:ea typeface="宋体" panose="02010600030101010101" pitchFamily="2" charset="-122"/>
              </a:rPr>
              <a:t>The Private Payload field of the original unsecured frame shall be replaced by the right-concatenation of that field and the c field if data confidentiality is not provided and shall be replaced by the c field otherwise</a:t>
            </a:r>
          </a:p>
        </p:txBody>
      </p:sp>
    </p:spTree>
    <p:extLst>
      <p:ext uri="{BB962C8B-B14F-4D97-AF65-F5344CB8AC3E}">
        <p14:creationId xmlns:p14="http://schemas.microsoft.com/office/powerpoint/2010/main" val="2039964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September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4</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2400" b="1" kern="0" dirty="0"/>
              <a:t>Background: Authenticated encryption with associated data (AEAD) Security Operation in 802.15.4-2020</a:t>
            </a:r>
            <a:endParaRPr lang="en-US" altLang="zh-CN" sz="2400" b="1" kern="0" dirty="0"/>
          </a:p>
        </p:txBody>
      </p:sp>
      <p:sp>
        <p:nvSpPr>
          <p:cNvPr id="10" name="TextBox 9">
            <a:extLst>
              <a:ext uri="{FF2B5EF4-FFF2-40B4-BE49-F238E27FC236}">
                <a16:creationId xmlns:a16="http://schemas.microsoft.com/office/drawing/2014/main" id="{4CD69099-DA6D-44D0-BED0-D48C8B9BCB2B}"/>
              </a:ext>
            </a:extLst>
          </p:cNvPr>
          <p:cNvSpPr txBox="1"/>
          <p:nvPr/>
        </p:nvSpPr>
        <p:spPr>
          <a:xfrm>
            <a:off x="107504" y="1350998"/>
            <a:ext cx="5929218" cy="566309"/>
          </a:xfrm>
          <a:prstGeom prst="rect">
            <a:avLst/>
          </a:prstGeom>
          <a:noFill/>
        </p:spPr>
        <p:txBody>
          <a:bodyPr vert="horz" wrap="square" rtlCol="0">
            <a:spAutoFit/>
          </a:bodyPr>
          <a:lstStyle/>
          <a:p>
            <a:pPr eaLnBrk="1" hangingPunct="1">
              <a:spcBef>
                <a:spcPct val="20000"/>
              </a:spcBef>
            </a:pPr>
            <a:r>
              <a:rPr lang="en-US" sz="1400" u="sng" dirty="0">
                <a:solidFill>
                  <a:srgbClr val="000000"/>
                </a:solidFill>
                <a:latin typeface="Arial"/>
                <a:ea typeface="宋体" panose="02010600030101010101" pitchFamily="2" charset="-122"/>
              </a:rPr>
              <a:t>AEAD transformation and inverse transformation</a:t>
            </a:r>
            <a:r>
              <a:rPr lang="en-US" sz="1400" dirty="0">
                <a:solidFill>
                  <a:srgbClr val="000000"/>
                </a:solidFill>
                <a:latin typeface="Arial"/>
                <a:ea typeface="宋体" panose="02010600030101010101" pitchFamily="2" charset="-122"/>
              </a:rPr>
              <a:t>:</a:t>
            </a:r>
          </a:p>
          <a:p>
            <a:pPr eaLnBrk="1" hangingPunct="1">
              <a:spcBef>
                <a:spcPct val="20000"/>
              </a:spcBef>
            </a:pPr>
            <a:r>
              <a:rPr lang="en-US" sz="1400" dirty="0">
                <a:solidFill>
                  <a:srgbClr val="000000"/>
                </a:solidFill>
                <a:latin typeface="Arial"/>
                <a:ea typeface="宋体" panose="02010600030101010101" pitchFamily="2" charset="-122"/>
              </a:rPr>
              <a:t>The Nonce is constructed from the content of the MHR:</a:t>
            </a:r>
          </a:p>
        </p:txBody>
      </p:sp>
      <p:pic>
        <p:nvPicPr>
          <p:cNvPr id="11" name="Picture 10">
            <a:extLst>
              <a:ext uri="{FF2B5EF4-FFF2-40B4-BE49-F238E27FC236}">
                <a16:creationId xmlns:a16="http://schemas.microsoft.com/office/drawing/2014/main" id="{A50C4941-C63F-48F7-A651-FA8B9BD5DE9D}"/>
              </a:ext>
            </a:extLst>
          </p:cNvPr>
          <p:cNvPicPr>
            <a:picLocks noChangeAspect="1"/>
          </p:cNvPicPr>
          <p:nvPr/>
        </p:nvPicPr>
        <p:blipFill>
          <a:blip r:embed="rId2"/>
          <a:stretch>
            <a:fillRect/>
          </a:stretch>
        </p:blipFill>
        <p:spPr>
          <a:xfrm>
            <a:off x="1043608" y="5157192"/>
            <a:ext cx="4229100" cy="1209675"/>
          </a:xfrm>
          <a:prstGeom prst="rect">
            <a:avLst/>
          </a:prstGeom>
        </p:spPr>
      </p:pic>
      <p:sp>
        <p:nvSpPr>
          <p:cNvPr id="12" name="Rectangle 11">
            <a:extLst>
              <a:ext uri="{FF2B5EF4-FFF2-40B4-BE49-F238E27FC236}">
                <a16:creationId xmlns:a16="http://schemas.microsoft.com/office/drawing/2014/main" id="{653B93B0-1AAA-4CB9-9E4C-5512DCB06C64}"/>
              </a:ext>
            </a:extLst>
          </p:cNvPr>
          <p:cNvSpPr/>
          <p:nvPr/>
        </p:nvSpPr>
        <p:spPr>
          <a:xfrm>
            <a:off x="4875213" y="2545354"/>
            <a:ext cx="4089275" cy="954107"/>
          </a:xfrm>
          <a:prstGeom prst="rect">
            <a:avLst/>
          </a:prstGeom>
        </p:spPr>
        <p:txBody>
          <a:bodyPr wrap="square">
            <a:spAutoFit/>
          </a:bodyPr>
          <a:lstStyle/>
          <a:p>
            <a:pPr eaLnBrk="1" fontAlgn="auto" hangingPunct="1">
              <a:spcBef>
                <a:spcPts val="0"/>
              </a:spcBef>
              <a:spcAft>
                <a:spcPts val="0"/>
              </a:spcAft>
            </a:pPr>
            <a:r>
              <a:rPr lang="en-US" sz="1400" dirty="0">
                <a:solidFill>
                  <a:srgbClr val="000000"/>
                </a:solidFill>
                <a:latin typeface="Arial"/>
                <a:ea typeface="宋体" panose="02010600030101010101" pitchFamily="2" charset="-122"/>
              </a:rPr>
              <a:t>In TSCH mode, Absolute Slot Number (ASN) is used in Nonce instead of frame counter. </a:t>
            </a:r>
            <a:r>
              <a:rPr lang="en-US" sz="1400" b="1" dirty="0">
                <a:solidFill>
                  <a:srgbClr val="000000"/>
                </a:solidFill>
                <a:latin typeface="Arial"/>
                <a:ea typeface="宋体" panose="02010600030101010101" pitchFamily="2" charset="-122"/>
              </a:rPr>
              <a:t>Frame Counter is not present in the MHR.</a:t>
            </a:r>
          </a:p>
          <a:p>
            <a:pPr eaLnBrk="1" fontAlgn="auto" hangingPunct="1">
              <a:spcBef>
                <a:spcPts val="0"/>
              </a:spcBef>
              <a:spcAft>
                <a:spcPts val="0"/>
              </a:spcAft>
            </a:pPr>
            <a:endParaRPr lang="en-US" sz="1400" dirty="0">
              <a:solidFill>
                <a:srgbClr val="000000"/>
              </a:solidFill>
              <a:latin typeface="Arial"/>
              <a:ea typeface="宋体" panose="02010600030101010101" pitchFamily="2" charset="-122"/>
            </a:endParaRPr>
          </a:p>
        </p:txBody>
      </p:sp>
      <p:pic>
        <p:nvPicPr>
          <p:cNvPr id="13" name="Picture 12">
            <a:extLst>
              <a:ext uri="{FF2B5EF4-FFF2-40B4-BE49-F238E27FC236}">
                <a16:creationId xmlns:a16="http://schemas.microsoft.com/office/drawing/2014/main" id="{4862CA47-1358-40AB-ADB7-7570AD3E6805}"/>
              </a:ext>
            </a:extLst>
          </p:cNvPr>
          <p:cNvPicPr>
            <a:picLocks noChangeAspect="1"/>
          </p:cNvPicPr>
          <p:nvPr/>
        </p:nvPicPr>
        <p:blipFill>
          <a:blip r:embed="rId3"/>
          <a:stretch>
            <a:fillRect/>
          </a:stretch>
        </p:blipFill>
        <p:spPr>
          <a:xfrm>
            <a:off x="72352" y="3689594"/>
            <a:ext cx="4467225" cy="1209675"/>
          </a:xfrm>
          <a:prstGeom prst="rect">
            <a:avLst/>
          </a:prstGeom>
        </p:spPr>
      </p:pic>
      <p:pic>
        <p:nvPicPr>
          <p:cNvPr id="14" name="Picture 13">
            <a:extLst>
              <a:ext uri="{FF2B5EF4-FFF2-40B4-BE49-F238E27FC236}">
                <a16:creationId xmlns:a16="http://schemas.microsoft.com/office/drawing/2014/main" id="{4066C8F7-5FF8-48E7-9EC3-6FB25DC31665}"/>
              </a:ext>
            </a:extLst>
          </p:cNvPr>
          <p:cNvPicPr>
            <a:picLocks noChangeAspect="1"/>
          </p:cNvPicPr>
          <p:nvPr/>
        </p:nvPicPr>
        <p:blipFill>
          <a:blip r:embed="rId4"/>
          <a:stretch>
            <a:fillRect/>
          </a:stretch>
        </p:blipFill>
        <p:spPr>
          <a:xfrm>
            <a:off x="47329" y="2083506"/>
            <a:ext cx="4740696" cy="1431369"/>
          </a:xfrm>
          <a:prstGeom prst="rect">
            <a:avLst/>
          </a:prstGeom>
        </p:spPr>
      </p:pic>
      <p:cxnSp>
        <p:nvCxnSpPr>
          <p:cNvPr id="15" name="Straight Arrow Connector 14">
            <a:extLst>
              <a:ext uri="{FF2B5EF4-FFF2-40B4-BE49-F238E27FC236}">
                <a16:creationId xmlns:a16="http://schemas.microsoft.com/office/drawing/2014/main" id="{4C642255-C6FE-4252-95E0-F615366D0029}"/>
              </a:ext>
            </a:extLst>
          </p:cNvPr>
          <p:cNvCxnSpPr/>
          <p:nvPr/>
        </p:nvCxnSpPr>
        <p:spPr>
          <a:xfrm>
            <a:off x="2417677" y="3060938"/>
            <a:ext cx="0" cy="663252"/>
          </a:xfrm>
          <a:prstGeom prst="straightConnector1">
            <a:avLst/>
          </a:prstGeom>
          <a:noFill/>
          <a:ln w="6350" cap="flat" cmpd="sng" algn="ctr">
            <a:solidFill>
              <a:srgbClr val="C7000A"/>
            </a:solidFill>
            <a:prstDash val="solid"/>
            <a:miter lim="800000"/>
            <a:tailEnd type="triangle"/>
          </a:ln>
          <a:effectLst/>
        </p:spPr>
      </p:cxnSp>
      <p:cxnSp>
        <p:nvCxnSpPr>
          <p:cNvPr id="19" name="Straight Arrow Connector 18">
            <a:extLst>
              <a:ext uri="{FF2B5EF4-FFF2-40B4-BE49-F238E27FC236}">
                <a16:creationId xmlns:a16="http://schemas.microsoft.com/office/drawing/2014/main" id="{AB22B74A-3DCF-4C17-B806-D5AEE1BF62F1}"/>
              </a:ext>
            </a:extLst>
          </p:cNvPr>
          <p:cNvCxnSpPr>
            <a:cxnSpLocks/>
          </p:cNvCxnSpPr>
          <p:nvPr/>
        </p:nvCxnSpPr>
        <p:spPr>
          <a:xfrm>
            <a:off x="2860880" y="4411770"/>
            <a:ext cx="631000" cy="1249478"/>
          </a:xfrm>
          <a:prstGeom prst="straightConnector1">
            <a:avLst/>
          </a:prstGeom>
          <a:noFill/>
          <a:ln w="6350" cap="flat" cmpd="sng" algn="ctr">
            <a:solidFill>
              <a:srgbClr val="C7000A"/>
            </a:solidFill>
            <a:prstDash val="solid"/>
            <a:miter lim="800000"/>
            <a:tailEnd type="triangle"/>
          </a:ln>
          <a:effectLst/>
        </p:spPr>
      </p:cxnSp>
      <p:pic>
        <p:nvPicPr>
          <p:cNvPr id="21" name="Picture 20">
            <a:extLst>
              <a:ext uri="{FF2B5EF4-FFF2-40B4-BE49-F238E27FC236}">
                <a16:creationId xmlns:a16="http://schemas.microsoft.com/office/drawing/2014/main" id="{4644AB7D-0829-477F-AA67-1A57E4F5D43A}"/>
              </a:ext>
            </a:extLst>
          </p:cNvPr>
          <p:cNvPicPr>
            <a:picLocks noChangeAspect="1"/>
          </p:cNvPicPr>
          <p:nvPr/>
        </p:nvPicPr>
        <p:blipFill>
          <a:blip r:embed="rId5"/>
          <a:stretch>
            <a:fillRect/>
          </a:stretch>
        </p:blipFill>
        <p:spPr>
          <a:xfrm>
            <a:off x="5401190" y="4792563"/>
            <a:ext cx="3009900" cy="1228725"/>
          </a:xfrm>
          <a:prstGeom prst="rect">
            <a:avLst/>
          </a:prstGeom>
        </p:spPr>
      </p:pic>
      <p:pic>
        <p:nvPicPr>
          <p:cNvPr id="22" name="Picture 21">
            <a:extLst>
              <a:ext uri="{FF2B5EF4-FFF2-40B4-BE49-F238E27FC236}">
                <a16:creationId xmlns:a16="http://schemas.microsoft.com/office/drawing/2014/main" id="{AA7B9A3F-4CBD-41C7-B9E2-042805F534A2}"/>
              </a:ext>
            </a:extLst>
          </p:cNvPr>
          <p:cNvPicPr>
            <a:picLocks noChangeAspect="1"/>
          </p:cNvPicPr>
          <p:nvPr/>
        </p:nvPicPr>
        <p:blipFill>
          <a:blip r:embed="rId6"/>
          <a:stretch>
            <a:fillRect/>
          </a:stretch>
        </p:blipFill>
        <p:spPr>
          <a:xfrm>
            <a:off x="4864763" y="3392564"/>
            <a:ext cx="4229101" cy="1223911"/>
          </a:xfrm>
          <a:prstGeom prst="rect">
            <a:avLst/>
          </a:prstGeom>
        </p:spPr>
      </p:pic>
      <p:cxnSp>
        <p:nvCxnSpPr>
          <p:cNvPr id="23" name="Straight Arrow Connector 22">
            <a:extLst>
              <a:ext uri="{FF2B5EF4-FFF2-40B4-BE49-F238E27FC236}">
                <a16:creationId xmlns:a16="http://schemas.microsoft.com/office/drawing/2014/main" id="{5AFB2C46-5FF3-4F2D-AC5C-34E5BF78F610}"/>
              </a:ext>
            </a:extLst>
          </p:cNvPr>
          <p:cNvCxnSpPr>
            <a:cxnSpLocks/>
          </p:cNvCxnSpPr>
          <p:nvPr/>
        </p:nvCxnSpPr>
        <p:spPr>
          <a:xfrm>
            <a:off x="7576553" y="3514875"/>
            <a:ext cx="307815" cy="1930349"/>
          </a:xfrm>
          <a:prstGeom prst="straightConnector1">
            <a:avLst/>
          </a:prstGeom>
          <a:noFill/>
          <a:ln w="6350" cap="flat" cmpd="sng" algn="ctr">
            <a:solidFill>
              <a:srgbClr val="C7000A"/>
            </a:solidFill>
            <a:prstDash val="solid"/>
            <a:miter lim="800000"/>
            <a:tailEnd type="triangle"/>
          </a:ln>
          <a:effectLst/>
        </p:spPr>
      </p:cxnSp>
    </p:spTree>
    <p:extLst>
      <p:ext uri="{BB962C8B-B14F-4D97-AF65-F5344CB8AC3E}">
        <p14:creationId xmlns:p14="http://schemas.microsoft.com/office/powerpoint/2010/main" val="2521730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September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5</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Discussion</a:t>
            </a:r>
          </a:p>
        </p:txBody>
      </p:sp>
      <p:sp>
        <p:nvSpPr>
          <p:cNvPr id="8" name="Content Placeholder 2">
            <a:extLst>
              <a:ext uri="{FF2B5EF4-FFF2-40B4-BE49-F238E27FC236}">
                <a16:creationId xmlns:a16="http://schemas.microsoft.com/office/drawing/2014/main" id="{4C579A8B-08A0-4111-A459-A66B5DF41F2F}"/>
              </a:ext>
            </a:extLst>
          </p:cNvPr>
          <p:cNvSpPr txBox="1">
            <a:spLocks/>
          </p:cNvSpPr>
          <p:nvPr/>
        </p:nvSpPr>
        <p:spPr bwMode="auto">
          <a:xfrm>
            <a:off x="143508" y="1603336"/>
            <a:ext cx="8856984" cy="1647895"/>
          </a:xfrm>
          <a:prstGeom prst="rect">
            <a:avLst/>
          </a:prstGeom>
          <a:noFill/>
          <a:ln w="12700">
            <a:noFill/>
            <a:prstDash val="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3979" tIns="53979" rIns="53979" bIns="53979"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469568" indent="-457200">
              <a:spcBef>
                <a:spcPts val="1200"/>
              </a:spcBef>
              <a:buFont typeface="Wingdings" panose="05000000000000000000" pitchFamily="2" charset="2"/>
              <a:buChar char="q"/>
            </a:pPr>
            <a:r>
              <a:rPr lang="en-US" sz="1800" b="0" dirty="0">
                <a:latin typeface="Arial" panose="020B0604020202020204" pitchFamily="34" charset="0"/>
              </a:rPr>
              <a:t>As explained earlier, 802.15.4-2020 already provides comprehensive AEAD security operation. We would like to reuse the existing AEAD operation for 802.15.4ab as much as possible for both NB and non-NB frames.</a:t>
            </a:r>
          </a:p>
          <a:p>
            <a:pPr marL="469568" indent="-457200">
              <a:spcBef>
                <a:spcPts val="1200"/>
              </a:spcBef>
              <a:buFont typeface="Wingdings" panose="05000000000000000000" pitchFamily="2" charset="2"/>
              <a:buChar char="q"/>
            </a:pPr>
            <a:r>
              <a:rPr lang="en-US" sz="1800" b="0" dirty="0">
                <a:latin typeface="Arial" panose="020B0604020202020204" pitchFamily="34" charset="0"/>
              </a:rPr>
              <a:t>Annex B mandates that </a:t>
            </a:r>
            <a:r>
              <a:rPr lang="en-US" sz="1800" dirty="0">
                <a:latin typeface="Arial" panose="020B0604020202020204" pitchFamily="34" charset="0"/>
              </a:rPr>
              <a:t>within the scope of any encryption key, the nonce value shall be unique</a:t>
            </a:r>
            <a:r>
              <a:rPr lang="en-US" sz="1800" b="0" dirty="0">
                <a:latin typeface="Arial" panose="020B0604020202020204" pitchFamily="34" charset="0"/>
              </a:rPr>
              <a:t>. Two formats of nonce are provided in 802.15.4-2020 :</a:t>
            </a:r>
            <a:endParaRPr lang="en-US" sz="1600" b="0" dirty="0">
              <a:latin typeface="Arial" panose="020B0604020202020204" pitchFamily="34" charset="0"/>
            </a:endParaRPr>
          </a:p>
        </p:txBody>
      </p:sp>
      <p:pic>
        <p:nvPicPr>
          <p:cNvPr id="16" name="Picture 15">
            <a:extLst>
              <a:ext uri="{FF2B5EF4-FFF2-40B4-BE49-F238E27FC236}">
                <a16:creationId xmlns:a16="http://schemas.microsoft.com/office/drawing/2014/main" id="{E3A5E31F-951C-4FF8-ACEC-FFD7E090DF44}"/>
              </a:ext>
            </a:extLst>
          </p:cNvPr>
          <p:cNvPicPr>
            <a:picLocks noChangeAspect="1"/>
          </p:cNvPicPr>
          <p:nvPr/>
        </p:nvPicPr>
        <p:blipFill>
          <a:blip r:embed="rId2"/>
          <a:stretch>
            <a:fillRect/>
          </a:stretch>
        </p:blipFill>
        <p:spPr>
          <a:xfrm>
            <a:off x="827584" y="3385476"/>
            <a:ext cx="4229100" cy="1209675"/>
          </a:xfrm>
          <a:prstGeom prst="rect">
            <a:avLst/>
          </a:prstGeom>
        </p:spPr>
      </p:pic>
      <p:pic>
        <p:nvPicPr>
          <p:cNvPr id="17" name="Picture 16">
            <a:extLst>
              <a:ext uri="{FF2B5EF4-FFF2-40B4-BE49-F238E27FC236}">
                <a16:creationId xmlns:a16="http://schemas.microsoft.com/office/drawing/2014/main" id="{01230E58-B28C-4384-BCB6-14DC4E71AA7F}"/>
              </a:ext>
            </a:extLst>
          </p:cNvPr>
          <p:cNvPicPr>
            <a:picLocks noChangeAspect="1"/>
          </p:cNvPicPr>
          <p:nvPr/>
        </p:nvPicPr>
        <p:blipFill>
          <a:blip r:embed="rId3"/>
          <a:stretch>
            <a:fillRect/>
          </a:stretch>
        </p:blipFill>
        <p:spPr>
          <a:xfrm>
            <a:off x="5306516" y="3424411"/>
            <a:ext cx="3009900" cy="1228725"/>
          </a:xfrm>
          <a:prstGeom prst="rect">
            <a:avLst/>
          </a:prstGeom>
        </p:spPr>
      </p:pic>
      <p:sp>
        <p:nvSpPr>
          <p:cNvPr id="7" name="Rectangle 6">
            <a:extLst>
              <a:ext uri="{FF2B5EF4-FFF2-40B4-BE49-F238E27FC236}">
                <a16:creationId xmlns:a16="http://schemas.microsoft.com/office/drawing/2014/main" id="{7B6F4378-7A48-460E-8AC9-A8EBDE45A1A9}"/>
              </a:ext>
            </a:extLst>
          </p:cNvPr>
          <p:cNvSpPr/>
          <p:nvPr/>
        </p:nvSpPr>
        <p:spPr bwMode="auto">
          <a:xfrm>
            <a:off x="2123728" y="3424411"/>
            <a:ext cx="1224136" cy="750048"/>
          </a:xfrm>
          <a:prstGeom prst="rect">
            <a:avLst/>
          </a:prstGeom>
          <a:noFill/>
          <a:ln w="28575"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dirty="0">
              <a:ln>
                <a:noFill/>
              </a:ln>
              <a:solidFill>
                <a:schemeClr val="tx1"/>
              </a:solidFill>
              <a:effectLst/>
              <a:latin typeface="Times New Roman" pitchFamily="18" charset="0"/>
            </a:endParaRPr>
          </a:p>
        </p:txBody>
      </p:sp>
      <p:sp>
        <p:nvSpPr>
          <p:cNvPr id="18" name="Rectangle 17">
            <a:extLst>
              <a:ext uri="{FF2B5EF4-FFF2-40B4-BE49-F238E27FC236}">
                <a16:creationId xmlns:a16="http://schemas.microsoft.com/office/drawing/2014/main" id="{E108DEEB-24AB-498C-81FD-A48027BD61E5}"/>
              </a:ext>
            </a:extLst>
          </p:cNvPr>
          <p:cNvSpPr/>
          <p:nvPr/>
        </p:nvSpPr>
        <p:spPr bwMode="auto">
          <a:xfrm>
            <a:off x="6880285" y="3496419"/>
            <a:ext cx="1224136" cy="750048"/>
          </a:xfrm>
          <a:prstGeom prst="rect">
            <a:avLst/>
          </a:prstGeom>
          <a:noFill/>
          <a:ln w="28575"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dirty="0">
              <a:ln>
                <a:noFill/>
              </a:ln>
              <a:solidFill>
                <a:schemeClr val="tx1"/>
              </a:solidFill>
              <a:effectLst/>
              <a:latin typeface="Times New Roman" pitchFamily="18" charset="0"/>
            </a:endParaRPr>
          </a:p>
        </p:txBody>
      </p:sp>
      <p:sp>
        <p:nvSpPr>
          <p:cNvPr id="19" name="Content Placeholder 2">
            <a:extLst>
              <a:ext uri="{FF2B5EF4-FFF2-40B4-BE49-F238E27FC236}">
                <a16:creationId xmlns:a16="http://schemas.microsoft.com/office/drawing/2014/main" id="{33176E4E-B424-489E-9B5A-51B4AAE635B7}"/>
              </a:ext>
            </a:extLst>
          </p:cNvPr>
          <p:cNvSpPr txBox="1">
            <a:spLocks/>
          </p:cNvSpPr>
          <p:nvPr/>
        </p:nvSpPr>
        <p:spPr bwMode="auto">
          <a:xfrm>
            <a:off x="34661" y="4634086"/>
            <a:ext cx="8856984" cy="663010"/>
          </a:xfrm>
          <a:prstGeom prst="rect">
            <a:avLst/>
          </a:prstGeom>
          <a:noFill/>
          <a:ln w="12700">
            <a:noFill/>
            <a:prstDash val="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3979" tIns="53979" rIns="53979" bIns="53979"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469568" indent="-457200">
              <a:spcBef>
                <a:spcPts val="1200"/>
              </a:spcBef>
              <a:buFont typeface="Wingdings" panose="05000000000000000000" pitchFamily="2" charset="2"/>
              <a:buChar char="q"/>
            </a:pPr>
            <a:r>
              <a:rPr lang="en-US" sz="1800" b="0" dirty="0">
                <a:latin typeface="Arial" panose="020B0604020202020204" pitchFamily="34" charset="0"/>
              </a:rPr>
              <a:t>A key question is how to construct the variable field of the Nonce (Frame Counter or ASN), especially for compressed frames that do not carry a frame counter?</a:t>
            </a:r>
            <a:endParaRPr lang="en-US" sz="1600" b="0" dirty="0">
              <a:latin typeface="Arial" panose="020B0604020202020204" pitchFamily="34" charset="0"/>
            </a:endParaRPr>
          </a:p>
        </p:txBody>
      </p:sp>
      <p:graphicFrame>
        <p:nvGraphicFramePr>
          <p:cNvPr id="14" name="Table 13">
            <a:extLst>
              <a:ext uri="{FF2B5EF4-FFF2-40B4-BE49-F238E27FC236}">
                <a16:creationId xmlns:a16="http://schemas.microsoft.com/office/drawing/2014/main" id="{12B34649-A4E5-4EE9-9B4C-B733BC3563CE}"/>
              </a:ext>
            </a:extLst>
          </p:cNvPr>
          <p:cNvGraphicFramePr>
            <a:graphicFrameLocks noGrp="1"/>
          </p:cNvGraphicFramePr>
          <p:nvPr>
            <p:extLst>
              <p:ext uri="{D42A27DB-BD31-4B8C-83A1-F6EECF244321}">
                <p14:modId xmlns:p14="http://schemas.microsoft.com/office/powerpoint/2010/main" val="2357070890"/>
              </p:ext>
            </p:extLst>
          </p:nvPr>
        </p:nvGraphicFramePr>
        <p:xfrm>
          <a:off x="836511" y="5363793"/>
          <a:ext cx="5976665" cy="1044922"/>
        </p:xfrm>
        <a:graphic>
          <a:graphicData uri="http://schemas.openxmlformats.org/drawingml/2006/table">
            <a:tbl>
              <a:tblPr firstRow="1" firstCol="1" bandRow="1"/>
              <a:tblGrid>
                <a:gridCol w="874936">
                  <a:extLst>
                    <a:ext uri="{9D8B030D-6E8A-4147-A177-3AD203B41FA5}">
                      <a16:colId xmlns:a16="http://schemas.microsoft.com/office/drawing/2014/main" val="843471486"/>
                    </a:ext>
                  </a:extLst>
                </a:gridCol>
                <a:gridCol w="1045799">
                  <a:extLst>
                    <a:ext uri="{9D8B030D-6E8A-4147-A177-3AD203B41FA5}">
                      <a16:colId xmlns:a16="http://schemas.microsoft.com/office/drawing/2014/main" val="3212948298"/>
                    </a:ext>
                  </a:extLst>
                </a:gridCol>
                <a:gridCol w="1045799">
                  <a:extLst>
                    <a:ext uri="{9D8B030D-6E8A-4147-A177-3AD203B41FA5}">
                      <a16:colId xmlns:a16="http://schemas.microsoft.com/office/drawing/2014/main" val="2305679885"/>
                    </a:ext>
                  </a:extLst>
                </a:gridCol>
                <a:gridCol w="777104">
                  <a:extLst>
                    <a:ext uri="{9D8B030D-6E8A-4147-A177-3AD203B41FA5}">
                      <a16:colId xmlns:a16="http://schemas.microsoft.com/office/drawing/2014/main" val="3609014383"/>
                    </a:ext>
                  </a:extLst>
                </a:gridCol>
                <a:gridCol w="1315946">
                  <a:extLst>
                    <a:ext uri="{9D8B030D-6E8A-4147-A177-3AD203B41FA5}">
                      <a16:colId xmlns:a16="http://schemas.microsoft.com/office/drawing/2014/main" val="265746611"/>
                    </a:ext>
                  </a:extLst>
                </a:gridCol>
                <a:gridCol w="917081">
                  <a:extLst>
                    <a:ext uri="{9D8B030D-6E8A-4147-A177-3AD203B41FA5}">
                      <a16:colId xmlns:a16="http://schemas.microsoft.com/office/drawing/2014/main" val="2937881694"/>
                    </a:ext>
                  </a:extLst>
                </a:gridCol>
              </a:tblGrid>
              <a:tr h="32811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Octets: 1</a:t>
                      </a:r>
                      <a:endParaRPr lang="en-SG" sz="1200" b="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3</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algn="ctr" defTabSz="914400" rtl="0" eaLnBrk="1" latinLnBrk="0" hangingPunct="1">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0 or 3</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algn="ctr" defTabSz="914400" rtl="0" eaLnBrk="1" latinLnBrk="0" hangingPunct="1">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1</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914400" rtl="0" eaLnBrk="1" latinLnBrk="0" hangingPunct="1">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NewRomanPSMT"/>
                        </a:rPr>
                        <a:t>variable</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2</a:t>
                      </a:r>
                      <a:endParaRPr lang="en-SG" sz="1600" b="1"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701759786"/>
                  </a:ext>
                </a:extLst>
              </a:tr>
              <a:tr h="71680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ID</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err="1">
                          <a:solidFill>
                            <a:schemeClr val="tx1"/>
                          </a:solidFill>
                          <a:effectLst/>
                          <a:latin typeface="TimesNewRomanPSMT"/>
                          <a:ea typeface="Malgun Gothic" panose="020B0503020000020004" pitchFamily="34" charset="-127"/>
                          <a:cs typeface="TimesNewRomanPSMT"/>
                        </a:rPr>
                        <a:t>RPA_hash</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algn="ctr" defTabSz="914400" rtl="0" eaLnBrk="1" latinLnBrk="0" hangingPunct="1">
                        <a:lnSpc>
                          <a:spcPct val="115000"/>
                        </a:lnSpc>
                        <a:spcAft>
                          <a:spcPts val="0"/>
                        </a:spcAft>
                      </a:pPr>
                      <a:r>
                        <a:rPr lang="en-US" sz="1200" kern="1200" dirty="0" err="1">
                          <a:solidFill>
                            <a:schemeClr val="tx1"/>
                          </a:solidFill>
                          <a:effectLst/>
                          <a:latin typeface="TimesNewRomanPSMT"/>
                          <a:ea typeface="Malgun Gothic" panose="020B0503020000020004" pitchFamily="34" charset="-127"/>
                          <a:cs typeface="Times New Roman" panose="02020603050405020304" pitchFamily="18" charset="0"/>
                        </a:rPr>
                        <a:t>RPA_prand</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algn="ctr" defTabSz="914400" rtl="0" eaLnBrk="1" latinLnBrk="0" hangingPunct="1">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Message Control</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914400" rtl="0" eaLnBrk="1" latinLnBrk="0" hangingPunct="1">
                        <a:lnSpc>
                          <a:spcPct val="115000"/>
                        </a:lnSpc>
                        <a:spcAft>
                          <a:spcPts val="0"/>
                        </a:spcAft>
                      </a:pPr>
                      <a:r>
                        <a:rPr lang="en-US" sz="1200" b="0" kern="1200" dirty="0">
                          <a:solidFill>
                            <a:schemeClr val="tx1"/>
                          </a:solidFill>
                          <a:effectLst/>
                          <a:latin typeface="TimesNewRomanPSMT"/>
                          <a:ea typeface="Malgun Gothic" panose="020B0503020000020004" pitchFamily="34" charset="-127"/>
                          <a:cs typeface="TimesNewRomanPSMT"/>
                        </a:rPr>
                        <a:t>Message Content</a:t>
                      </a:r>
                      <a:endParaRPr lang="en-SG" sz="1200" b="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CRC</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095927924"/>
                  </a:ext>
                </a:extLst>
              </a:tr>
            </a:tbl>
          </a:graphicData>
        </a:graphic>
      </p:graphicFrame>
    </p:spTree>
    <p:extLst>
      <p:ext uri="{BB962C8B-B14F-4D97-AF65-F5344CB8AC3E}">
        <p14:creationId xmlns:p14="http://schemas.microsoft.com/office/powerpoint/2010/main" val="3787564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September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Revised proposal (compared to 23/216r0)</a:t>
            </a:r>
          </a:p>
        </p:txBody>
      </p:sp>
      <p:sp>
        <p:nvSpPr>
          <p:cNvPr id="8" name="Content Placeholder 2">
            <a:extLst>
              <a:ext uri="{FF2B5EF4-FFF2-40B4-BE49-F238E27FC236}">
                <a16:creationId xmlns:a16="http://schemas.microsoft.com/office/drawing/2014/main" id="{4C579A8B-08A0-4111-A459-A66B5DF41F2F}"/>
              </a:ext>
            </a:extLst>
          </p:cNvPr>
          <p:cNvSpPr txBox="1">
            <a:spLocks/>
          </p:cNvSpPr>
          <p:nvPr/>
        </p:nvSpPr>
        <p:spPr bwMode="auto">
          <a:xfrm>
            <a:off x="82031" y="1638269"/>
            <a:ext cx="8938780" cy="1709450"/>
          </a:xfrm>
          <a:prstGeom prst="rect">
            <a:avLst/>
          </a:prstGeom>
          <a:noFill/>
          <a:ln w="12700">
            <a:noFill/>
            <a:prstDash val="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3979" tIns="53979" rIns="53979" bIns="53979"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469568" indent="-457200">
              <a:spcBef>
                <a:spcPts val="1200"/>
              </a:spcBef>
              <a:buFont typeface="Wingdings" panose="05000000000000000000" pitchFamily="2" charset="2"/>
              <a:buChar char="q"/>
            </a:pPr>
            <a:r>
              <a:rPr lang="en-US" sz="1600" b="0" dirty="0">
                <a:latin typeface="Arial" panose="020B0604020202020204" pitchFamily="34" charset="0"/>
              </a:rPr>
              <a:t>Frames transmitted within Measurement Cycles (e.g., REPORT) may be secured. </a:t>
            </a:r>
          </a:p>
          <a:p>
            <a:pPr marL="469568" indent="-457200">
              <a:spcBef>
                <a:spcPts val="1200"/>
              </a:spcBef>
              <a:buFont typeface="Wingdings" panose="05000000000000000000" pitchFamily="2" charset="2"/>
              <a:buChar char="q"/>
            </a:pPr>
            <a:r>
              <a:rPr lang="en-US" sz="1600" b="0" dirty="0">
                <a:latin typeface="Arial" panose="020B0604020202020204" pitchFamily="34" charset="0"/>
              </a:rPr>
              <a:t>Nonce construction:</a:t>
            </a:r>
          </a:p>
          <a:p>
            <a:pPr marL="926768" lvl="1" indent="-457200">
              <a:spcBef>
                <a:spcPts val="1200"/>
              </a:spcBef>
              <a:buFont typeface="Wingdings" panose="05000000000000000000" pitchFamily="2" charset="2"/>
              <a:buChar char="§"/>
            </a:pPr>
            <a:r>
              <a:rPr lang="en-US" sz="1400" b="0" dirty="0">
                <a:latin typeface="Arial" panose="020B0604020202020204" pitchFamily="34" charset="0"/>
              </a:rPr>
              <a:t>The Source Address field is set as the extended address of the device originating the frame.</a:t>
            </a:r>
          </a:p>
          <a:p>
            <a:pPr marL="926768" lvl="1" indent="-457200">
              <a:spcBef>
                <a:spcPts val="1200"/>
              </a:spcBef>
              <a:buFont typeface="Wingdings" panose="05000000000000000000" pitchFamily="2" charset="2"/>
              <a:buChar char="§"/>
            </a:pPr>
            <a:r>
              <a:rPr lang="en-US" sz="1400" b="0" dirty="0">
                <a:latin typeface="Arial" panose="020B0604020202020204" pitchFamily="34" charset="0"/>
              </a:rPr>
              <a:t>The indices of the Block, Round, Slot in which a secured frame is transmitted or received is used as a frame counter to construct the nonce.</a:t>
            </a:r>
          </a:p>
        </p:txBody>
      </p:sp>
      <p:graphicFrame>
        <p:nvGraphicFramePr>
          <p:cNvPr id="14" name="Table 13">
            <a:extLst>
              <a:ext uri="{FF2B5EF4-FFF2-40B4-BE49-F238E27FC236}">
                <a16:creationId xmlns:a16="http://schemas.microsoft.com/office/drawing/2014/main" id="{0D47AF69-ABF7-4C26-BEC9-D023A92B4E26}"/>
              </a:ext>
            </a:extLst>
          </p:cNvPr>
          <p:cNvGraphicFramePr>
            <a:graphicFrameLocks noGrp="1"/>
          </p:cNvGraphicFramePr>
          <p:nvPr>
            <p:extLst>
              <p:ext uri="{D42A27DB-BD31-4B8C-83A1-F6EECF244321}">
                <p14:modId xmlns:p14="http://schemas.microsoft.com/office/powerpoint/2010/main" val="2221116335"/>
              </p:ext>
            </p:extLst>
          </p:nvPr>
        </p:nvGraphicFramePr>
        <p:xfrm>
          <a:off x="609285" y="3741881"/>
          <a:ext cx="3353430" cy="1373038"/>
        </p:xfrm>
        <a:graphic>
          <a:graphicData uri="http://schemas.openxmlformats.org/drawingml/2006/table">
            <a:tbl>
              <a:tblPr firstRow="1" firstCol="1" bandRow="1"/>
              <a:tblGrid>
                <a:gridCol w="755208">
                  <a:extLst>
                    <a:ext uri="{9D8B030D-6E8A-4147-A177-3AD203B41FA5}">
                      <a16:colId xmlns:a16="http://schemas.microsoft.com/office/drawing/2014/main" val="2837444268"/>
                    </a:ext>
                  </a:extLst>
                </a:gridCol>
                <a:gridCol w="902691">
                  <a:extLst>
                    <a:ext uri="{9D8B030D-6E8A-4147-A177-3AD203B41FA5}">
                      <a16:colId xmlns:a16="http://schemas.microsoft.com/office/drawing/2014/main" val="3212948298"/>
                    </a:ext>
                  </a:extLst>
                </a:gridCol>
                <a:gridCol w="902691">
                  <a:extLst>
                    <a:ext uri="{9D8B030D-6E8A-4147-A177-3AD203B41FA5}">
                      <a16:colId xmlns:a16="http://schemas.microsoft.com/office/drawing/2014/main" val="265746611"/>
                    </a:ext>
                  </a:extLst>
                </a:gridCol>
                <a:gridCol w="792840">
                  <a:extLst>
                    <a:ext uri="{9D8B030D-6E8A-4147-A177-3AD203B41FA5}">
                      <a16:colId xmlns:a16="http://schemas.microsoft.com/office/drawing/2014/main" val="2937881694"/>
                    </a:ext>
                  </a:extLst>
                </a:gridCol>
              </a:tblGrid>
              <a:tr h="32811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Octets: 8</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Bits: 0-7</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8-23</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24-39</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01759786"/>
                  </a:ext>
                </a:extLst>
              </a:tr>
              <a:tr h="328116">
                <a:tc row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Source Address</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Frame Counter (40 bits)</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ct val="115000"/>
                        </a:lnSpc>
                        <a:spcAft>
                          <a:spcPts val="0"/>
                        </a:spcAft>
                      </a:pP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2526766"/>
                  </a:ext>
                </a:extLst>
              </a:tr>
              <a:tr h="716806">
                <a:tc vMerge="1">
                  <a:txBody>
                    <a:bodyPr/>
                    <a:lstStyle/>
                    <a:p>
                      <a:pPr algn="ctr">
                        <a:lnSpc>
                          <a:spcPct val="115000"/>
                        </a:lnSpc>
                        <a:spcAft>
                          <a:spcPts val="0"/>
                        </a:spcAft>
                      </a:pP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Slot Index</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Round Index</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Block Index</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5927924"/>
                  </a:ext>
                </a:extLst>
              </a:tr>
            </a:tbl>
          </a:graphicData>
        </a:graphic>
      </p:graphicFrame>
      <p:sp>
        <p:nvSpPr>
          <p:cNvPr id="19" name="TextBox 18">
            <a:extLst>
              <a:ext uri="{FF2B5EF4-FFF2-40B4-BE49-F238E27FC236}">
                <a16:creationId xmlns:a16="http://schemas.microsoft.com/office/drawing/2014/main" id="{9F27BF7F-5E93-4490-B292-E07A84C70A4D}"/>
              </a:ext>
            </a:extLst>
          </p:cNvPr>
          <p:cNvSpPr txBox="1"/>
          <p:nvPr/>
        </p:nvSpPr>
        <p:spPr>
          <a:xfrm>
            <a:off x="555510" y="3284984"/>
            <a:ext cx="776175" cy="466025"/>
          </a:xfrm>
          <a:prstGeom prst="rect">
            <a:avLst/>
          </a:prstGeom>
          <a:noFill/>
        </p:spPr>
        <p:txBody>
          <a:bodyPr vert="horz" wrap="none" rtlCol="0">
            <a:spAutoFit/>
          </a:bodyPr>
          <a:lstStyle/>
          <a:p>
            <a:pPr>
              <a:lnSpc>
                <a:spcPts val="3440"/>
              </a:lnSpc>
            </a:pPr>
            <a:r>
              <a:rPr lang="en-US"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rPr>
              <a:t>Nonce</a:t>
            </a:r>
            <a:endParaRPr lang="en-SG"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endParaRPr>
          </a:p>
        </p:txBody>
      </p:sp>
      <p:sp>
        <p:nvSpPr>
          <p:cNvPr id="9" name="Content Placeholder 2">
            <a:extLst>
              <a:ext uri="{FF2B5EF4-FFF2-40B4-BE49-F238E27FC236}">
                <a16:creationId xmlns:a16="http://schemas.microsoft.com/office/drawing/2014/main" id="{F06AEE6F-3B2A-491D-BDA9-A1743D089BE8}"/>
              </a:ext>
            </a:extLst>
          </p:cNvPr>
          <p:cNvSpPr txBox="1">
            <a:spLocks/>
          </p:cNvSpPr>
          <p:nvPr/>
        </p:nvSpPr>
        <p:spPr bwMode="auto">
          <a:xfrm>
            <a:off x="102610" y="5229200"/>
            <a:ext cx="8938780" cy="1155453"/>
          </a:xfrm>
          <a:prstGeom prst="rect">
            <a:avLst/>
          </a:prstGeom>
          <a:noFill/>
          <a:ln w="12700">
            <a:noFill/>
            <a:prstDash val="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3979" tIns="53979" rIns="53979" bIns="53979"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469568" indent="-457200">
              <a:spcBef>
                <a:spcPts val="1200"/>
              </a:spcBef>
              <a:buFont typeface="Wingdings" panose="05000000000000000000" pitchFamily="2" charset="2"/>
              <a:buChar char="q"/>
            </a:pPr>
            <a:r>
              <a:rPr lang="en-US" sz="1600" b="0" dirty="0">
                <a:latin typeface="Arial" panose="020B0604020202020204" pitchFamily="34" charset="0"/>
              </a:rPr>
              <a:t>Nonce Uniqueness:</a:t>
            </a:r>
          </a:p>
          <a:p>
            <a:pPr marL="926768" lvl="1" indent="-457200">
              <a:spcBef>
                <a:spcPts val="1200"/>
              </a:spcBef>
              <a:buFont typeface="Wingdings" panose="05000000000000000000" pitchFamily="2" charset="2"/>
              <a:buChar char="§"/>
            </a:pPr>
            <a:r>
              <a:rPr lang="en-US" sz="1400" b="0" dirty="0">
                <a:latin typeface="Arial" panose="020B0604020202020204" pitchFamily="34" charset="0"/>
              </a:rPr>
              <a:t>In order to ensure the uniqueness of the nonce</a:t>
            </a:r>
            <a:r>
              <a:rPr lang="en-US" sz="1400" b="1" dirty="0">
                <a:latin typeface="Arial" panose="020B0604020202020204" pitchFamily="34" charset="0"/>
              </a:rPr>
              <a:t>, the security Key should be updated every time the block structure is restarted (re-setup)</a:t>
            </a:r>
            <a:r>
              <a:rPr lang="en-US" sz="1400" b="0" dirty="0">
                <a:latin typeface="Arial" panose="020B0604020202020204" pitchFamily="34" charset="0"/>
              </a:rPr>
              <a:t>. The same security Key should not be used across multiple block structures.</a:t>
            </a:r>
          </a:p>
        </p:txBody>
      </p:sp>
    </p:spTree>
    <p:extLst>
      <p:ext uri="{BB962C8B-B14F-4D97-AF65-F5344CB8AC3E}">
        <p14:creationId xmlns:p14="http://schemas.microsoft.com/office/powerpoint/2010/main" val="2813504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6EC19FF-CEB8-4ED0-9E9B-16B936A24B8B}"/>
              </a:ext>
            </a:extLst>
          </p:cNvPr>
          <p:cNvPicPr>
            <a:picLocks noChangeAspect="1"/>
          </p:cNvPicPr>
          <p:nvPr/>
        </p:nvPicPr>
        <p:blipFill>
          <a:blip r:embed="rId2"/>
          <a:stretch>
            <a:fillRect/>
          </a:stretch>
        </p:blipFill>
        <p:spPr>
          <a:xfrm>
            <a:off x="107504" y="1772816"/>
            <a:ext cx="8963980" cy="2237241"/>
          </a:xfrm>
          <a:prstGeom prst="rect">
            <a:avLst/>
          </a:prstGeom>
        </p:spPr>
      </p:pic>
      <p:sp>
        <p:nvSpPr>
          <p:cNvPr id="2" name="日期占位符 1"/>
          <p:cNvSpPr>
            <a:spLocks noGrp="1"/>
          </p:cNvSpPr>
          <p:nvPr>
            <p:ph type="dt" sz="half" idx="10"/>
          </p:nvPr>
        </p:nvSpPr>
        <p:spPr/>
        <p:txBody>
          <a:bodyPr/>
          <a:lstStyle/>
          <a:p>
            <a:r>
              <a:rPr lang="en-US" altLang="zh-CN" dirty="0"/>
              <a:t>September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a:t>Rojan Chitrakar,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7</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Revised proposal</a:t>
            </a:r>
          </a:p>
        </p:txBody>
      </p:sp>
      <p:sp>
        <p:nvSpPr>
          <p:cNvPr id="8" name="Content Placeholder 2">
            <a:extLst>
              <a:ext uri="{FF2B5EF4-FFF2-40B4-BE49-F238E27FC236}">
                <a16:creationId xmlns:a16="http://schemas.microsoft.com/office/drawing/2014/main" id="{4C579A8B-08A0-4111-A459-A66B5DF41F2F}"/>
              </a:ext>
            </a:extLst>
          </p:cNvPr>
          <p:cNvSpPr txBox="1">
            <a:spLocks/>
          </p:cNvSpPr>
          <p:nvPr/>
        </p:nvSpPr>
        <p:spPr bwMode="auto">
          <a:xfrm>
            <a:off x="107504" y="1218084"/>
            <a:ext cx="8856984" cy="386011"/>
          </a:xfrm>
          <a:prstGeom prst="rect">
            <a:avLst/>
          </a:prstGeom>
          <a:noFill/>
          <a:ln w="12700">
            <a:noFill/>
            <a:prstDash val="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3979" tIns="53979" rIns="53979" bIns="53979"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469568" indent="-457200">
              <a:spcBef>
                <a:spcPts val="1200"/>
              </a:spcBef>
              <a:buFont typeface="Wingdings" panose="05000000000000000000" pitchFamily="2" charset="2"/>
              <a:buChar char="q"/>
            </a:pPr>
            <a:r>
              <a:rPr lang="en-US" sz="1800" b="0" u="sng" dirty="0">
                <a:latin typeface="Arial" panose="020B0604020202020204" pitchFamily="34" charset="0"/>
              </a:rPr>
              <a:t>Example (if an encrypted REPORT is transmitted in slot m, round 1 of block 1):</a:t>
            </a:r>
          </a:p>
        </p:txBody>
      </p:sp>
      <p:graphicFrame>
        <p:nvGraphicFramePr>
          <p:cNvPr id="14" name="Table 13">
            <a:extLst>
              <a:ext uri="{FF2B5EF4-FFF2-40B4-BE49-F238E27FC236}">
                <a16:creationId xmlns:a16="http://schemas.microsoft.com/office/drawing/2014/main" id="{0D47AF69-ABF7-4C26-BEC9-D023A92B4E26}"/>
              </a:ext>
            </a:extLst>
          </p:cNvPr>
          <p:cNvGraphicFramePr>
            <a:graphicFrameLocks noGrp="1"/>
          </p:cNvGraphicFramePr>
          <p:nvPr>
            <p:extLst>
              <p:ext uri="{D42A27DB-BD31-4B8C-83A1-F6EECF244321}">
                <p14:modId xmlns:p14="http://schemas.microsoft.com/office/powerpoint/2010/main" val="2222919497"/>
              </p:ext>
            </p:extLst>
          </p:nvPr>
        </p:nvGraphicFramePr>
        <p:xfrm>
          <a:off x="5539050" y="3885349"/>
          <a:ext cx="3353430" cy="1373038"/>
        </p:xfrm>
        <a:graphic>
          <a:graphicData uri="http://schemas.openxmlformats.org/drawingml/2006/table">
            <a:tbl>
              <a:tblPr firstRow="1" firstCol="1" bandRow="1"/>
              <a:tblGrid>
                <a:gridCol w="755208">
                  <a:extLst>
                    <a:ext uri="{9D8B030D-6E8A-4147-A177-3AD203B41FA5}">
                      <a16:colId xmlns:a16="http://schemas.microsoft.com/office/drawing/2014/main" val="2837444268"/>
                    </a:ext>
                  </a:extLst>
                </a:gridCol>
                <a:gridCol w="902691">
                  <a:extLst>
                    <a:ext uri="{9D8B030D-6E8A-4147-A177-3AD203B41FA5}">
                      <a16:colId xmlns:a16="http://schemas.microsoft.com/office/drawing/2014/main" val="3212948298"/>
                    </a:ext>
                  </a:extLst>
                </a:gridCol>
                <a:gridCol w="902691">
                  <a:extLst>
                    <a:ext uri="{9D8B030D-6E8A-4147-A177-3AD203B41FA5}">
                      <a16:colId xmlns:a16="http://schemas.microsoft.com/office/drawing/2014/main" val="265746611"/>
                    </a:ext>
                  </a:extLst>
                </a:gridCol>
                <a:gridCol w="792840">
                  <a:extLst>
                    <a:ext uri="{9D8B030D-6E8A-4147-A177-3AD203B41FA5}">
                      <a16:colId xmlns:a16="http://schemas.microsoft.com/office/drawing/2014/main" val="2937881694"/>
                    </a:ext>
                  </a:extLst>
                </a:gridCol>
              </a:tblGrid>
              <a:tr h="32811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Octets: 8</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Bits: 0-7</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8-23</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24-39</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01759786"/>
                  </a:ext>
                </a:extLst>
              </a:tr>
              <a:tr h="328116">
                <a:tc rowSpan="2">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Source Address</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Frame Counter (40 bits)</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lnSpc>
                          <a:spcPct val="115000"/>
                        </a:lnSpc>
                        <a:spcAft>
                          <a:spcPts val="0"/>
                        </a:spcAft>
                      </a:pP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2526766"/>
                  </a:ext>
                </a:extLst>
              </a:tr>
              <a:tr h="716806">
                <a:tc vMerge="1">
                  <a:txBody>
                    <a:bodyPr/>
                    <a:lstStyle/>
                    <a:p>
                      <a:pPr algn="ctr">
                        <a:lnSpc>
                          <a:spcPct val="115000"/>
                        </a:lnSpc>
                        <a:spcAft>
                          <a:spcPts val="0"/>
                        </a:spcAft>
                      </a:pP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Slot Index = m</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Round Index = 1</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Block Index = 1</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5927924"/>
                  </a:ext>
                </a:extLst>
              </a:tr>
            </a:tbl>
          </a:graphicData>
        </a:graphic>
      </p:graphicFrame>
      <p:sp>
        <p:nvSpPr>
          <p:cNvPr id="19" name="TextBox 18">
            <a:extLst>
              <a:ext uri="{FF2B5EF4-FFF2-40B4-BE49-F238E27FC236}">
                <a16:creationId xmlns:a16="http://schemas.microsoft.com/office/drawing/2014/main" id="{9F27BF7F-5E93-4490-B292-E07A84C70A4D}"/>
              </a:ext>
            </a:extLst>
          </p:cNvPr>
          <p:cNvSpPr txBox="1"/>
          <p:nvPr/>
        </p:nvSpPr>
        <p:spPr>
          <a:xfrm>
            <a:off x="5956065" y="3428926"/>
            <a:ext cx="776175" cy="466025"/>
          </a:xfrm>
          <a:prstGeom prst="rect">
            <a:avLst/>
          </a:prstGeom>
          <a:noFill/>
        </p:spPr>
        <p:txBody>
          <a:bodyPr vert="horz" wrap="none" rtlCol="0">
            <a:spAutoFit/>
          </a:bodyPr>
          <a:lstStyle/>
          <a:p>
            <a:pPr>
              <a:lnSpc>
                <a:spcPts val="3440"/>
              </a:lnSpc>
            </a:pPr>
            <a:r>
              <a:rPr lang="en-US"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rPr>
              <a:t>Nonce</a:t>
            </a:r>
            <a:endParaRPr lang="en-SG"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endParaRPr>
          </a:p>
        </p:txBody>
      </p:sp>
      <p:cxnSp>
        <p:nvCxnSpPr>
          <p:cNvPr id="20" name="Straight Arrow Connector 19">
            <a:extLst>
              <a:ext uri="{FF2B5EF4-FFF2-40B4-BE49-F238E27FC236}">
                <a16:creationId xmlns:a16="http://schemas.microsoft.com/office/drawing/2014/main" id="{40ED8579-815D-4AAA-838C-88EFA00A6990}"/>
              </a:ext>
            </a:extLst>
          </p:cNvPr>
          <p:cNvCxnSpPr>
            <a:cxnSpLocks/>
          </p:cNvCxnSpPr>
          <p:nvPr/>
        </p:nvCxnSpPr>
        <p:spPr>
          <a:xfrm>
            <a:off x="4344988" y="2146960"/>
            <a:ext cx="4051674" cy="2493161"/>
          </a:xfrm>
          <a:prstGeom prst="straightConnector1">
            <a:avLst/>
          </a:prstGeom>
          <a:noFill/>
          <a:ln w="6350" cap="flat" cmpd="sng" algn="ctr">
            <a:solidFill>
              <a:srgbClr val="C7000A"/>
            </a:solidFill>
            <a:prstDash val="solid"/>
            <a:miter lim="800000"/>
            <a:tailEnd type="triangle"/>
          </a:ln>
          <a:effectLst/>
        </p:spPr>
      </p:cxnSp>
      <p:cxnSp>
        <p:nvCxnSpPr>
          <p:cNvPr id="21" name="Straight Arrow Connector 20">
            <a:extLst>
              <a:ext uri="{FF2B5EF4-FFF2-40B4-BE49-F238E27FC236}">
                <a16:creationId xmlns:a16="http://schemas.microsoft.com/office/drawing/2014/main" id="{AAB4CD46-4C9F-48B8-9543-D09935C5DFBF}"/>
              </a:ext>
            </a:extLst>
          </p:cNvPr>
          <p:cNvCxnSpPr>
            <a:cxnSpLocks/>
          </p:cNvCxnSpPr>
          <p:nvPr/>
        </p:nvCxnSpPr>
        <p:spPr>
          <a:xfrm>
            <a:off x="4067944" y="2666099"/>
            <a:ext cx="3240360" cy="2056309"/>
          </a:xfrm>
          <a:prstGeom prst="straightConnector1">
            <a:avLst/>
          </a:prstGeom>
          <a:noFill/>
          <a:ln w="6350" cap="flat" cmpd="sng" algn="ctr">
            <a:solidFill>
              <a:srgbClr val="C7000A"/>
            </a:solidFill>
            <a:prstDash val="solid"/>
            <a:miter lim="800000"/>
            <a:tailEnd type="triangle"/>
          </a:ln>
          <a:effectLst/>
        </p:spPr>
      </p:cxnSp>
      <p:cxnSp>
        <p:nvCxnSpPr>
          <p:cNvPr id="22" name="Straight Arrow Connector 21">
            <a:extLst>
              <a:ext uri="{FF2B5EF4-FFF2-40B4-BE49-F238E27FC236}">
                <a16:creationId xmlns:a16="http://schemas.microsoft.com/office/drawing/2014/main" id="{3228FA1C-A8BD-4762-B696-88E9CD8084D4}"/>
              </a:ext>
            </a:extLst>
          </p:cNvPr>
          <p:cNvCxnSpPr>
            <a:cxnSpLocks/>
          </p:cNvCxnSpPr>
          <p:nvPr/>
        </p:nvCxnSpPr>
        <p:spPr>
          <a:xfrm>
            <a:off x="4572000" y="3733755"/>
            <a:ext cx="1967123" cy="988653"/>
          </a:xfrm>
          <a:prstGeom prst="straightConnector1">
            <a:avLst/>
          </a:prstGeom>
          <a:noFill/>
          <a:ln w="6350" cap="flat" cmpd="sng" algn="ctr">
            <a:solidFill>
              <a:srgbClr val="C7000A"/>
            </a:solidFill>
            <a:prstDash val="solid"/>
            <a:miter lim="800000"/>
            <a:tailEnd type="triangle"/>
          </a:ln>
          <a:effectLst/>
        </p:spPr>
      </p:cxnSp>
    </p:spTree>
    <p:extLst>
      <p:ext uri="{BB962C8B-B14F-4D97-AF65-F5344CB8AC3E}">
        <p14:creationId xmlns:p14="http://schemas.microsoft.com/office/powerpoint/2010/main" val="2208940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September 2023</a:t>
            </a:r>
            <a:endParaRPr lang="en-US" altLang="en-US" dirty="0"/>
          </a:p>
        </p:txBody>
      </p:sp>
      <p:sp>
        <p:nvSpPr>
          <p:cNvPr id="3" name="页脚占位符 2"/>
          <p:cNvSpPr>
            <a:spLocks noGrp="1"/>
          </p:cNvSpPr>
          <p:nvPr>
            <p:ph type="ftr" sz="quarter" idx="11"/>
          </p:nvPr>
        </p:nvSpPr>
        <p:spPr/>
        <p:txBody>
          <a:bodyPr/>
          <a:lstStyle/>
          <a:p>
            <a:r>
              <a:rPr lang="en-US" altLang="en-US" dirty="0"/>
              <a:t>Rojan Chitrakar, et al</a:t>
            </a:r>
          </a:p>
        </p:txBody>
      </p:sp>
      <p:sp>
        <p:nvSpPr>
          <p:cNvPr id="4" name="灯片编号占位符 3"/>
          <p:cNvSpPr>
            <a:spLocks noGrp="1"/>
          </p:cNvSpPr>
          <p:nvPr>
            <p:ph type="sldNum" sz="quarter" idx="12"/>
          </p:nvPr>
        </p:nvSpPr>
        <p:spPr/>
        <p:txBody>
          <a:bodyPr/>
          <a:lstStyle/>
          <a:p>
            <a:r>
              <a:rPr lang="en-US" altLang="en-US" dirty="0"/>
              <a:t>Slide </a:t>
            </a:r>
            <a:fld id="{77849D27-6DDF-4CEA-A842-3715DABEA1B1}" type="slidenum">
              <a:rPr lang="en-US" altLang="en-US" smtClean="0"/>
              <a:pPr/>
              <a:t>8</a:t>
            </a:fld>
            <a:endParaRPr lang="en-US" altLang="en-US" dirty="0"/>
          </a:p>
        </p:txBody>
      </p:sp>
      <p:sp>
        <p:nvSpPr>
          <p:cNvPr id="5" name="Rectangle 2"/>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Block Structure synchronization</a:t>
            </a:r>
          </a:p>
        </p:txBody>
      </p:sp>
      <p:sp>
        <p:nvSpPr>
          <p:cNvPr id="6" name="矩形 5"/>
          <p:cNvSpPr/>
          <p:nvPr/>
        </p:nvSpPr>
        <p:spPr>
          <a:xfrm>
            <a:off x="-14619" y="1553302"/>
            <a:ext cx="9173237" cy="584775"/>
          </a:xfrm>
          <a:prstGeom prst="rect">
            <a:avLst/>
          </a:prstGeom>
        </p:spPr>
        <p:txBody>
          <a:bodyPr wrap="square">
            <a:spAutoFit/>
          </a:bodyPr>
          <a:lstStyle/>
          <a:p>
            <a:pPr marL="58738" indent="-342900">
              <a:spcAft>
                <a:spcPts val="700"/>
              </a:spcAft>
              <a:buFont typeface="Wingdings" panose="05000000000000000000" pitchFamily="2" charset="2"/>
              <a:buChar char="q"/>
            </a:pPr>
            <a:r>
              <a:rPr lang="en-US" sz="1600" dirty="0">
                <a:latin typeface="+mn-lt"/>
                <a:cs typeface="Times New Roman" panose="02020603050405020304" pitchFamily="18" charset="0"/>
              </a:rPr>
              <a:t>To achieve block structure synchronization, initiator includes block and round indices in POLL messages.</a:t>
            </a:r>
            <a:endParaRPr lang="en-US" sz="1800" dirty="0">
              <a:latin typeface="Arial" panose="020B0604020202020204" pitchFamily="34" charset="0"/>
            </a:endParaRPr>
          </a:p>
        </p:txBody>
      </p:sp>
      <p:graphicFrame>
        <p:nvGraphicFramePr>
          <p:cNvPr id="10" name="Table 9">
            <a:extLst>
              <a:ext uri="{FF2B5EF4-FFF2-40B4-BE49-F238E27FC236}">
                <a16:creationId xmlns:a16="http://schemas.microsoft.com/office/drawing/2014/main" id="{C156AA63-82BB-4656-904F-F70FF3760FA2}"/>
              </a:ext>
            </a:extLst>
          </p:cNvPr>
          <p:cNvGraphicFramePr>
            <a:graphicFrameLocks noGrp="1"/>
          </p:cNvGraphicFramePr>
          <p:nvPr>
            <p:extLst>
              <p:ext uri="{D42A27DB-BD31-4B8C-83A1-F6EECF244321}">
                <p14:modId xmlns:p14="http://schemas.microsoft.com/office/powerpoint/2010/main" val="2435196064"/>
              </p:ext>
            </p:extLst>
          </p:nvPr>
        </p:nvGraphicFramePr>
        <p:xfrm>
          <a:off x="467544" y="3051729"/>
          <a:ext cx="5976665" cy="1044922"/>
        </p:xfrm>
        <a:graphic>
          <a:graphicData uri="http://schemas.openxmlformats.org/drawingml/2006/table">
            <a:tbl>
              <a:tblPr firstRow="1" firstCol="1" bandRow="1"/>
              <a:tblGrid>
                <a:gridCol w="874936">
                  <a:extLst>
                    <a:ext uri="{9D8B030D-6E8A-4147-A177-3AD203B41FA5}">
                      <a16:colId xmlns:a16="http://schemas.microsoft.com/office/drawing/2014/main" val="843471486"/>
                    </a:ext>
                  </a:extLst>
                </a:gridCol>
                <a:gridCol w="1045799">
                  <a:extLst>
                    <a:ext uri="{9D8B030D-6E8A-4147-A177-3AD203B41FA5}">
                      <a16:colId xmlns:a16="http://schemas.microsoft.com/office/drawing/2014/main" val="3212948298"/>
                    </a:ext>
                  </a:extLst>
                </a:gridCol>
                <a:gridCol w="1045799">
                  <a:extLst>
                    <a:ext uri="{9D8B030D-6E8A-4147-A177-3AD203B41FA5}">
                      <a16:colId xmlns:a16="http://schemas.microsoft.com/office/drawing/2014/main" val="2305679885"/>
                    </a:ext>
                  </a:extLst>
                </a:gridCol>
                <a:gridCol w="777104">
                  <a:extLst>
                    <a:ext uri="{9D8B030D-6E8A-4147-A177-3AD203B41FA5}">
                      <a16:colId xmlns:a16="http://schemas.microsoft.com/office/drawing/2014/main" val="3609014383"/>
                    </a:ext>
                  </a:extLst>
                </a:gridCol>
                <a:gridCol w="1315946">
                  <a:extLst>
                    <a:ext uri="{9D8B030D-6E8A-4147-A177-3AD203B41FA5}">
                      <a16:colId xmlns:a16="http://schemas.microsoft.com/office/drawing/2014/main" val="265746611"/>
                    </a:ext>
                  </a:extLst>
                </a:gridCol>
                <a:gridCol w="917081">
                  <a:extLst>
                    <a:ext uri="{9D8B030D-6E8A-4147-A177-3AD203B41FA5}">
                      <a16:colId xmlns:a16="http://schemas.microsoft.com/office/drawing/2014/main" val="2937881694"/>
                    </a:ext>
                  </a:extLst>
                </a:gridCol>
              </a:tblGrid>
              <a:tr h="32811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Octets: 1</a:t>
                      </a:r>
                      <a:endParaRPr lang="en-SG" sz="1200" b="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3</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algn="ctr" defTabSz="914400" rtl="0" eaLnBrk="1" latinLnBrk="0" hangingPunct="1">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3</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algn="ctr" defTabSz="914400" rtl="0" eaLnBrk="1" latinLnBrk="0" hangingPunct="1">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1</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914400" rtl="0" eaLnBrk="1" latinLnBrk="0" hangingPunct="1">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NewRomanPSMT"/>
                        </a:rPr>
                        <a:t>variable</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2</a:t>
                      </a:r>
                      <a:endParaRPr lang="en-SG" sz="1600" b="1"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701759786"/>
                  </a:ext>
                </a:extLst>
              </a:tr>
              <a:tr h="71680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ID</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err="1">
                          <a:solidFill>
                            <a:schemeClr val="tx1"/>
                          </a:solidFill>
                          <a:effectLst/>
                          <a:latin typeface="TimesNewRomanPSMT"/>
                          <a:ea typeface="Malgun Gothic" panose="020B0503020000020004" pitchFamily="34" charset="-127"/>
                          <a:cs typeface="TimesNewRomanPSMT"/>
                        </a:rPr>
                        <a:t>RPA_hash</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algn="ctr" defTabSz="914400" rtl="0" eaLnBrk="1" latinLnBrk="0" hangingPunct="1">
                        <a:lnSpc>
                          <a:spcPct val="115000"/>
                        </a:lnSpc>
                        <a:spcAft>
                          <a:spcPts val="0"/>
                        </a:spcAft>
                      </a:pPr>
                      <a:r>
                        <a:rPr lang="en-US" sz="1200" kern="1200" dirty="0" err="1">
                          <a:solidFill>
                            <a:schemeClr val="tx1"/>
                          </a:solidFill>
                          <a:effectLst/>
                          <a:latin typeface="TimesNewRomanPSMT"/>
                          <a:ea typeface="Malgun Gothic" panose="020B0503020000020004" pitchFamily="34" charset="-127"/>
                          <a:cs typeface="Times New Roman" panose="02020603050405020304" pitchFamily="18" charset="0"/>
                        </a:rPr>
                        <a:t>RPA_prand</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algn="ctr" defTabSz="914400" rtl="0" eaLnBrk="1" latinLnBrk="0" hangingPunct="1">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Message Control</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914400" rtl="0" eaLnBrk="1" latinLnBrk="0" hangingPunct="1">
                        <a:lnSpc>
                          <a:spcPct val="115000"/>
                        </a:lnSpc>
                        <a:spcAft>
                          <a:spcPts val="0"/>
                        </a:spcAft>
                      </a:pPr>
                      <a:r>
                        <a:rPr lang="en-US" sz="1200" b="0" kern="1200" dirty="0">
                          <a:solidFill>
                            <a:schemeClr val="tx1"/>
                          </a:solidFill>
                          <a:effectLst/>
                          <a:latin typeface="TimesNewRomanPSMT"/>
                          <a:ea typeface="Malgun Gothic" panose="020B0503020000020004" pitchFamily="34" charset="-127"/>
                          <a:cs typeface="TimesNewRomanPSMT"/>
                        </a:rPr>
                        <a:t>Message Content</a:t>
                      </a:r>
                      <a:endParaRPr lang="en-SG" sz="1200" b="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CRC</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095927924"/>
                  </a:ext>
                </a:extLst>
              </a:tr>
            </a:tbl>
          </a:graphicData>
        </a:graphic>
      </p:graphicFrame>
      <p:sp>
        <p:nvSpPr>
          <p:cNvPr id="11" name="TextBox 10">
            <a:extLst>
              <a:ext uri="{FF2B5EF4-FFF2-40B4-BE49-F238E27FC236}">
                <a16:creationId xmlns:a16="http://schemas.microsoft.com/office/drawing/2014/main" id="{64838F31-F338-4957-B198-290EB99403DF}"/>
              </a:ext>
            </a:extLst>
          </p:cNvPr>
          <p:cNvSpPr txBox="1"/>
          <p:nvPr/>
        </p:nvSpPr>
        <p:spPr>
          <a:xfrm>
            <a:off x="378694" y="2607217"/>
            <a:ext cx="524503" cy="466025"/>
          </a:xfrm>
          <a:prstGeom prst="rect">
            <a:avLst/>
          </a:prstGeom>
          <a:noFill/>
        </p:spPr>
        <p:txBody>
          <a:bodyPr vert="horz" wrap="none" rtlCol="0">
            <a:spAutoFit/>
          </a:bodyPr>
          <a:lstStyle/>
          <a:p>
            <a:pPr>
              <a:lnSpc>
                <a:spcPts val="3440"/>
              </a:lnSpc>
              <a:defRPr/>
            </a:pPr>
            <a:r>
              <a:rPr lang="en-US"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rPr>
              <a:t>Poll</a:t>
            </a:r>
            <a:endParaRPr lang="en-SG"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endParaRPr>
          </a:p>
        </p:txBody>
      </p:sp>
      <p:graphicFrame>
        <p:nvGraphicFramePr>
          <p:cNvPr id="7" name="Table 6">
            <a:extLst>
              <a:ext uri="{FF2B5EF4-FFF2-40B4-BE49-F238E27FC236}">
                <a16:creationId xmlns:a16="http://schemas.microsoft.com/office/drawing/2014/main" id="{EE481408-009F-481D-926F-31DB0F323B1E}"/>
              </a:ext>
            </a:extLst>
          </p:cNvPr>
          <p:cNvGraphicFramePr>
            <a:graphicFrameLocks noGrp="1"/>
          </p:cNvGraphicFramePr>
          <p:nvPr>
            <p:extLst>
              <p:ext uri="{D42A27DB-BD31-4B8C-83A1-F6EECF244321}">
                <p14:modId xmlns:p14="http://schemas.microsoft.com/office/powerpoint/2010/main" val="3044180768"/>
              </p:ext>
            </p:extLst>
          </p:nvPr>
        </p:nvGraphicFramePr>
        <p:xfrm>
          <a:off x="3324999" y="4653136"/>
          <a:ext cx="3024336" cy="1044922"/>
        </p:xfrm>
        <a:graphic>
          <a:graphicData uri="http://schemas.openxmlformats.org/drawingml/2006/table">
            <a:tbl>
              <a:tblPr firstRow="1" firstCol="1" bandRow="1"/>
              <a:tblGrid>
                <a:gridCol w="1008112">
                  <a:extLst>
                    <a:ext uri="{9D8B030D-6E8A-4147-A177-3AD203B41FA5}">
                      <a16:colId xmlns:a16="http://schemas.microsoft.com/office/drawing/2014/main" val="1710686183"/>
                    </a:ext>
                  </a:extLst>
                </a:gridCol>
                <a:gridCol w="1008112">
                  <a:extLst>
                    <a:ext uri="{9D8B030D-6E8A-4147-A177-3AD203B41FA5}">
                      <a16:colId xmlns:a16="http://schemas.microsoft.com/office/drawing/2014/main" val="45585196"/>
                    </a:ext>
                  </a:extLst>
                </a:gridCol>
                <a:gridCol w="1008112">
                  <a:extLst>
                    <a:ext uri="{9D8B030D-6E8A-4147-A177-3AD203B41FA5}">
                      <a16:colId xmlns:a16="http://schemas.microsoft.com/office/drawing/2014/main" val="1163668302"/>
                    </a:ext>
                  </a:extLst>
                </a:gridCol>
              </a:tblGrid>
              <a:tr h="328116">
                <a:tc>
                  <a:txBody>
                    <a:bodyPr/>
                    <a:lstStyle/>
                    <a:p>
                      <a:pPr algn="ctr">
                        <a:lnSpc>
                          <a:spcPct val="115000"/>
                        </a:lnSpc>
                        <a:spcAft>
                          <a:spcPts val="0"/>
                        </a:spcAft>
                      </a:pP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Octets: 0 or 2</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algn="ctr" defTabSz="914400" rtl="0" eaLnBrk="1" latinLnBrk="0" hangingPunct="1">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0 or 2</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249378544"/>
                  </a:ext>
                </a:extLst>
              </a:tr>
              <a:tr h="716806">
                <a:tc>
                  <a:txBody>
                    <a:bodyPr/>
                    <a:lstStyle/>
                    <a:p>
                      <a:pPr algn="ctr">
                        <a:lnSpc>
                          <a:spcPct val="115000"/>
                        </a:lnSpc>
                        <a:spcAft>
                          <a:spcPts val="0"/>
                        </a:spcAft>
                      </a:pPr>
                      <a:r>
                        <a:rPr lang="en-US"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err="1">
                          <a:solidFill>
                            <a:schemeClr val="tx1"/>
                          </a:solidFill>
                          <a:effectLst/>
                          <a:latin typeface="TimesNewRomanPSMT"/>
                          <a:ea typeface="Malgun Gothic" panose="020B0503020000020004" pitchFamily="34" charset="-127"/>
                          <a:cs typeface="TimesNewRomanPSMT"/>
                        </a:rPr>
                        <a:t>BlockIndex</a:t>
                      </a:r>
                      <a:endParaRPr lang="en-SG" sz="1600" b="1"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algn="ctr" defTabSz="914400" rtl="0" eaLnBrk="1" latinLnBrk="0" hangingPunct="1">
                        <a:lnSpc>
                          <a:spcPct val="115000"/>
                        </a:lnSpc>
                        <a:spcAft>
                          <a:spcPts val="0"/>
                        </a:spcAft>
                      </a:pPr>
                      <a:r>
                        <a:rPr lang="en-US" sz="1200" b="1" kern="1200" dirty="0" err="1">
                          <a:solidFill>
                            <a:schemeClr val="tx1"/>
                          </a:solidFill>
                          <a:effectLst/>
                          <a:latin typeface="TimesNewRomanPSMT"/>
                          <a:ea typeface="Malgun Gothic" panose="020B0503020000020004" pitchFamily="34" charset="-127"/>
                          <a:cs typeface="Times New Roman" panose="02020603050405020304" pitchFamily="18" charset="0"/>
                        </a:rPr>
                        <a:t>RoundIndex</a:t>
                      </a:r>
                      <a:endParaRPr lang="en-SG" sz="1200" b="1"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628952787"/>
                  </a:ext>
                </a:extLst>
              </a:tr>
            </a:tbl>
          </a:graphicData>
        </a:graphic>
      </p:graphicFrame>
      <p:cxnSp>
        <p:nvCxnSpPr>
          <p:cNvPr id="9" name="Straight Connector 8">
            <a:extLst>
              <a:ext uri="{FF2B5EF4-FFF2-40B4-BE49-F238E27FC236}">
                <a16:creationId xmlns:a16="http://schemas.microsoft.com/office/drawing/2014/main" id="{BEA79DA0-E526-4565-8DA3-911F24A85C40}"/>
              </a:ext>
            </a:extLst>
          </p:cNvPr>
          <p:cNvCxnSpPr/>
          <p:nvPr/>
        </p:nvCxnSpPr>
        <p:spPr bwMode="auto">
          <a:xfrm flipV="1">
            <a:off x="3324999" y="4096651"/>
            <a:ext cx="886961" cy="55648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a:extLst>
              <a:ext uri="{FF2B5EF4-FFF2-40B4-BE49-F238E27FC236}">
                <a16:creationId xmlns:a16="http://schemas.microsoft.com/office/drawing/2014/main" id="{59408CCB-8B60-48CF-9928-BF85878544C4}"/>
              </a:ext>
            </a:extLst>
          </p:cNvPr>
          <p:cNvCxnSpPr>
            <a:cxnSpLocks/>
          </p:cNvCxnSpPr>
          <p:nvPr/>
        </p:nvCxnSpPr>
        <p:spPr bwMode="auto">
          <a:xfrm flipH="1" flipV="1">
            <a:off x="5508105" y="4100674"/>
            <a:ext cx="841230" cy="55035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20903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September 2023</a:t>
            </a:r>
            <a:endParaRPr lang="en-US" altLang="en-US" dirty="0"/>
          </a:p>
        </p:txBody>
      </p:sp>
      <p:sp>
        <p:nvSpPr>
          <p:cNvPr id="3" name="页脚占位符 2"/>
          <p:cNvSpPr>
            <a:spLocks noGrp="1"/>
          </p:cNvSpPr>
          <p:nvPr>
            <p:ph type="ftr" sz="quarter" idx="11"/>
          </p:nvPr>
        </p:nvSpPr>
        <p:spPr/>
        <p:txBody>
          <a:bodyPr/>
          <a:lstStyle/>
          <a:p>
            <a:r>
              <a:rPr lang="en-US" altLang="en-US" dirty="0"/>
              <a:t>Rojan Chitrakar, et al</a:t>
            </a:r>
          </a:p>
        </p:txBody>
      </p:sp>
      <p:sp>
        <p:nvSpPr>
          <p:cNvPr id="4" name="灯片编号占位符 3"/>
          <p:cNvSpPr>
            <a:spLocks noGrp="1"/>
          </p:cNvSpPr>
          <p:nvPr>
            <p:ph type="sldNum" sz="quarter" idx="12"/>
          </p:nvPr>
        </p:nvSpPr>
        <p:spPr/>
        <p:txBody>
          <a:bodyPr/>
          <a:lstStyle/>
          <a:p>
            <a:r>
              <a:rPr lang="en-US" altLang="en-US" dirty="0"/>
              <a:t>Slide </a:t>
            </a:r>
            <a:fld id="{77849D27-6DDF-4CEA-A842-3715DABEA1B1}" type="slidenum">
              <a:rPr lang="en-US" altLang="en-US" smtClean="0"/>
              <a:pPr/>
              <a:t>9</a:t>
            </a:fld>
            <a:endParaRPr lang="en-US" altLang="en-US" dirty="0"/>
          </a:p>
        </p:txBody>
      </p:sp>
      <p:sp>
        <p:nvSpPr>
          <p:cNvPr id="5" name="Rectangle 2"/>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Secured REPORT frame</a:t>
            </a:r>
          </a:p>
        </p:txBody>
      </p:sp>
      <p:sp>
        <p:nvSpPr>
          <p:cNvPr id="6" name="矩形 5"/>
          <p:cNvSpPr/>
          <p:nvPr/>
        </p:nvSpPr>
        <p:spPr>
          <a:xfrm>
            <a:off x="-14619" y="1553302"/>
            <a:ext cx="9173237" cy="584775"/>
          </a:xfrm>
          <a:prstGeom prst="rect">
            <a:avLst/>
          </a:prstGeom>
        </p:spPr>
        <p:txBody>
          <a:bodyPr wrap="square">
            <a:spAutoFit/>
          </a:bodyPr>
          <a:lstStyle/>
          <a:p>
            <a:pPr marL="58738" indent="-342900">
              <a:spcAft>
                <a:spcPts val="700"/>
              </a:spcAft>
              <a:buFont typeface="Wingdings" panose="05000000000000000000" pitchFamily="2" charset="2"/>
              <a:buChar char="q"/>
            </a:pPr>
            <a:r>
              <a:rPr lang="en-US" sz="1600" dirty="0">
                <a:latin typeface="+mn-lt"/>
                <a:cs typeface="Times New Roman" panose="02020603050405020304" pitchFamily="18" charset="0"/>
              </a:rPr>
              <a:t>Secured REPORT frame can carry encrypted payload. Secured REPORT frame includes a Key ID field to indicate Key update.</a:t>
            </a:r>
            <a:endParaRPr lang="en-US" sz="1800" dirty="0">
              <a:latin typeface="Arial" panose="020B0604020202020204" pitchFamily="34" charset="0"/>
            </a:endParaRPr>
          </a:p>
        </p:txBody>
      </p:sp>
      <p:graphicFrame>
        <p:nvGraphicFramePr>
          <p:cNvPr id="11" name="Table 10">
            <a:extLst>
              <a:ext uri="{FF2B5EF4-FFF2-40B4-BE49-F238E27FC236}">
                <a16:creationId xmlns:a16="http://schemas.microsoft.com/office/drawing/2014/main" id="{E8332E0F-F966-4544-81D8-D6990D1084E8}"/>
              </a:ext>
            </a:extLst>
          </p:cNvPr>
          <p:cNvGraphicFramePr>
            <a:graphicFrameLocks noGrp="1"/>
          </p:cNvGraphicFramePr>
          <p:nvPr>
            <p:extLst>
              <p:ext uri="{D42A27DB-BD31-4B8C-83A1-F6EECF244321}">
                <p14:modId xmlns:p14="http://schemas.microsoft.com/office/powerpoint/2010/main" val="3392043697"/>
              </p:ext>
            </p:extLst>
          </p:nvPr>
        </p:nvGraphicFramePr>
        <p:xfrm>
          <a:off x="1547664" y="2537291"/>
          <a:ext cx="4102866" cy="1044922"/>
        </p:xfrm>
        <a:graphic>
          <a:graphicData uri="http://schemas.openxmlformats.org/drawingml/2006/table">
            <a:tbl>
              <a:tblPr firstRow="1" firstCol="1" bandRow="1"/>
              <a:tblGrid>
                <a:gridCol w="770466">
                  <a:extLst>
                    <a:ext uri="{9D8B030D-6E8A-4147-A177-3AD203B41FA5}">
                      <a16:colId xmlns:a16="http://schemas.microsoft.com/office/drawing/2014/main" val="843471486"/>
                    </a:ext>
                  </a:extLst>
                </a:gridCol>
                <a:gridCol w="813710">
                  <a:extLst>
                    <a:ext uri="{9D8B030D-6E8A-4147-A177-3AD203B41FA5}">
                      <a16:colId xmlns:a16="http://schemas.microsoft.com/office/drawing/2014/main" val="2837444268"/>
                    </a:ext>
                  </a:extLst>
                </a:gridCol>
                <a:gridCol w="792088">
                  <a:extLst>
                    <a:ext uri="{9D8B030D-6E8A-4147-A177-3AD203B41FA5}">
                      <a16:colId xmlns:a16="http://schemas.microsoft.com/office/drawing/2014/main" val="3212948298"/>
                    </a:ext>
                  </a:extLst>
                </a:gridCol>
                <a:gridCol w="1006522">
                  <a:extLst>
                    <a:ext uri="{9D8B030D-6E8A-4147-A177-3AD203B41FA5}">
                      <a16:colId xmlns:a16="http://schemas.microsoft.com/office/drawing/2014/main" val="3562614673"/>
                    </a:ext>
                  </a:extLst>
                </a:gridCol>
                <a:gridCol w="720080">
                  <a:extLst>
                    <a:ext uri="{9D8B030D-6E8A-4147-A177-3AD203B41FA5}">
                      <a16:colId xmlns:a16="http://schemas.microsoft.com/office/drawing/2014/main" val="2937881694"/>
                    </a:ext>
                  </a:extLst>
                </a:gridCol>
              </a:tblGrid>
              <a:tr h="32811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Octets: 1</a:t>
                      </a:r>
                      <a:endParaRPr lang="en-SG" sz="1200" b="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3</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1</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variable</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4/8/16</a:t>
                      </a:r>
                      <a:endParaRPr lang="en-SG" sz="1600" b="1"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701759786"/>
                  </a:ext>
                </a:extLst>
              </a:tr>
              <a:tr h="71680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algn="ctr" defTabSz="1187323" rtl="0" eaLnBrk="1" latinLnBrk="0" hangingPunct="1">
                        <a:lnSpc>
                          <a:spcPct val="115000"/>
                        </a:lnSpc>
                        <a:spcAft>
                          <a:spcPts val="0"/>
                        </a:spcAft>
                      </a:pPr>
                      <a:r>
                        <a:rPr lang="en-US" sz="1200" kern="1200" dirty="0">
                          <a:solidFill>
                            <a:schemeClr val="tx1"/>
                          </a:solidFill>
                          <a:effectLst/>
                          <a:latin typeface="TimesNewRomanPSMT"/>
                          <a:ea typeface="Malgun Gothic" panose="020B0503020000020004" pitchFamily="34" charset="-127"/>
                          <a:cs typeface="Times New Roman" panose="02020603050405020304" pitchFamily="18" charset="0"/>
                        </a:rPr>
                        <a:t>ID</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err="1">
                          <a:solidFill>
                            <a:schemeClr val="tx1"/>
                          </a:solidFill>
                          <a:effectLst/>
                          <a:latin typeface="TimesNewRomanPSMT"/>
                          <a:ea typeface="Malgun Gothic" panose="020B0503020000020004" pitchFamily="34" charset="-127"/>
                          <a:cs typeface="TimesNewRomanPSMT"/>
                        </a:rPr>
                        <a:t>RPA_hash</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 New Roman" panose="02020603050405020304" pitchFamily="18" charset="0"/>
                        </a:rPr>
                        <a:t>Message Control</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Message Content</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MIC</a:t>
                      </a:r>
                      <a:endParaRPr lang="en-SG" sz="1600" b="1"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095927924"/>
                  </a:ext>
                </a:extLst>
              </a:tr>
            </a:tbl>
          </a:graphicData>
        </a:graphic>
      </p:graphicFrame>
      <p:sp>
        <p:nvSpPr>
          <p:cNvPr id="12" name="TextBox 11">
            <a:extLst>
              <a:ext uri="{FF2B5EF4-FFF2-40B4-BE49-F238E27FC236}">
                <a16:creationId xmlns:a16="http://schemas.microsoft.com/office/drawing/2014/main" id="{EB8F5297-77C4-4ED6-A859-D0A3E6B035C6}"/>
              </a:ext>
            </a:extLst>
          </p:cNvPr>
          <p:cNvSpPr txBox="1"/>
          <p:nvPr/>
        </p:nvSpPr>
        <p:spPr>
          <a:xfrm>
            <a:off x="1458813" y="2060848"/>
            <a:ext cx="2014782" cy="466025"/>
          </a:xfrm>
          <a:prstGeom prst="rect">
            <a:avLst/>
          </a:prstGeom>
          <a:noFill/>
        </p:spPr>
        <p:txBody>
          <a:bodyPr vert="horz" wrap="none" rtlCol="0">
            <a:spAutoFit/>
          </a:bodyPr>
          <a:lstStyle/>
          <a:p>
            <a:pPr>
              <a:lnSpc>
                <a:spcPts val="3440"/>
              </a:lnSpc>
              <a:defRPr/>
            </a:pPr>
            <a:r>
              <a:rPr lang="en-US"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rPr>
              <a:t>Encrypted REPORT</a:t>
            </a:r>
            <a:endParaRPr lang="en-SG" sz="1600" u="sng" dirty="0">
              <a:solidFill>
                <a:srgbClr val="1D1D1A"/>
              </a:solidFill>
              <a:latin typeface="Arial" panose="020B0604020202020204" pitchFamily="34" charset="0"/>
              <a:ea typeface="Microsoft YaHei" panose="020B0503020204020204" pitchFamily="34" charset="-122"/>
              <a:cs typeface="Arial" panose="020B0604020202020204" pitchFamily="34" charset="0"/>
            </a:endParaRPr>
          </a:p>
        </p:txBody>
      </p:sp>
      <p:graphicFrame>
        <p:nvGraphicFramePr>
          <p:cNvPr id="7" name="Table 6">
            <a:extLst>
              <a:ext uri="{FF2B5EF4-FFF2-40B4-BE49-F238E27FC236}">
                <a16:creationId xmlns:a16="http://schemas.microsoft.com/office/drawing/2014/main" id="{29CC44BD-FE81-4865-9CE2-8688EF5E5F0A}"/>
              </a:ext>
            </a:extLst>
          </p:cNvPr>
          <p:cNvGraphicFramePr>
            <a:graphicFrameLocks noGrp="1"/>
          </p:cNvGraphicFramePr>
          <p:nvPr>
            <p:extLst>
              <p:ext uri="{D42A27DB-BD31-4B8C-83A1-F6EECF244321}">
                <p14:modId xmlns:p14="http://schemas.microsoft.com/office/powerpoint/2010/main" val="3009740094"/>
              </p:ext>
            </p:extLst>
          </p:nvPr>
        </p:nvGraphicFramePr>
        <p:xfrm>
          <a:off x="2693640" y="3861048"/>
          <a:ext cx="3894583" cy="1044922"/>
        </p:xfrm>
        <a:graphic>
          <a:graphicData uri="http://schemas.openxmlformats.org/drawingml/2006/table">
            <a:tbl>
              <a:tblPr firstRow="1" firstCol="1" bandRow="1"/>
              <a:tblGrid>
                <a:gridCol w="1158280">
                  <a:extLst>
                    <a:ext uri="{9D8B030D-6E8A-4147-A177-3AD203B41FA5}">
                      <a16:colId xmlns:a16="http://schemas.microsoft.com/office/drawing/2014/main" val="2960004872"/>
                    </a:ext>
                  </a:extLst>
                </a:gridCol>
                <a:gridCol w="1502868">
                  <a:extLst>
                    <a:ext uri="{9D8B030D-6E8A-4147-A177-3AD203B41FA5}">
                      <a16:colId xmlns:a16="http://schemas.microsoft.com/office/drawing/2014/main" val="3315517530"/>
                    </a:ext>
                  </a:extLst>
                </a:gridCol>
                <a:gridCol w="1233435">
                  <a:extLst>
                    <a:ext uri="{9D8B030D-6E8A-4147-A177-3AD203B41FA5}">
                      <a16:colId xmlns:a16="http://schemas.microsoft.com/office/drawing/2014/main" val="355160393"/>
                    </a:ext>
                  </a:extLst>
                </a:gridCol>
              </a:tblGrid>
              <a:tr h="328116">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200" kern="1200" dirty="0">
                          <a:solidFill>
                            <a:schemeClr val="tx1"/>
                          </a:solidFill>
                          <a:effectLst/>
                          <a:latin typeface="TimesNewRomanPSMT"/>
                          <a:ea typeface="Malgun Gothic" panose="020B0503020000020004" pitchFamily="34" charset="-127"/>
                          <a:cs typeface="TimesNewRomanPSMT"/>
                        </a:rPr>
                        <a:t>Octets: 1</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0 or variable</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0 or 4</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571165913"/>
                  </a:ext>
                </a:extLst>
              </a:tr>
              <a:tr h="716806">
                <a:tc>
                  <a:txBody>
                    <a:bodyPr/>
                    <a:lstStyle/>
                    <a:p>
                      <a:pPr marL="0" algn="ctr" defTabSz="914400" rtl="0" eaLnBrk="1" latinLnBrk="0" hangingPunct="1">
                        <a:lnSpc>
                          <a:spcPct val="115000"/>
                        </a:lnSpc>
                        <a:spcAft>
                          <a:spcPts val="0"/>
                        </a:spcAft>
                      </a:pPr>
                      <a:r>
                        <a:rPr lang="en-US" sz="1200" b="0" kern="1200" dirty="0" err="1">
                          <a:solidFill>
                            <a:schemeClr val="tx1"/>
                          </a:solidFill>
                          <a:effectLst/>
                          <a:latin typeface="TimesNewRomanPSMT"/>
                          <a:ea typeface="Malgun Gothic" panose="020B0503020000020004" pitchFamily="34" charset="-127"/>
                          <a:cs typeface="Times New Roman" panose="02020603050405020304" pitchFamily="18" charset="0"/>
                        </a:rPr>
                        <a:t>PTDataLength</a:t>
                      </a:r>
                      <a:endParaRPr lang="en-SG" sz="1200" b="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NewRomanPSMT"/>
                        </a:rPr>
                        <a:t>Unencrypted Payload</a:t>
                      </a:r>
                    </a:p>
                    <a:p>
                      <a:pPr algn="ctr">
                        <a:lnSpc>
                          <a:spcPct val="115000"/>
                        </a:lnSpc>
                        <a:spcAft>
                          <a:spcPts val="0"/>
                        </a:spcAft>
                      </a:pPr>
                      <a:r>
                        <a:rPr lang="en-US" sz="1200" b="0" dirty="0">
                          <a:solidFill>
                            <a:schemeClr val="tx1"/>
                          </a:solidFill>
                          <a:effectLst/>
                          <a:latin typeface="TimesNewRomanPSMT"/>
                          <a:ea typeface="Malgun Gothic" panose="020B0503020000020004" pitchFamily="34" charset="-127"/>
                          <a:cs typeface="Times New Roman" panose="02020603050405020304" pitchFamily="18" charset="0"/>
                        </a:rPr>
                        <a:t>(PT Data, PHY/MAC config etc.)</a:t>
                      </a:r>
                      <a:endParaRPr lang="en-SG" sz="1600" b="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NewRomanPSMT"/>
                        </a:rPr>
                        <a:t>Encrypted Payload</a:t>
                      </a:r>
                    </a:p>
                    <a:p>
                      <a:pPr algn="ctr">
                        <a:lnSpc>
                          <a:spcPct val="115000"/>
                        </a:lnSpc>
                        <a:spcAft>
                          <a:spcPts val="0"/>
                        </a:spcAft>
                      </a:pPr>
                      <a:r>
                        <a:rPr lang="en-US" sz="1200" b="1" dirty="0">
                          <a:solidFill>
                            <a:schemeClr val="tx1"/>
                          </a:solidFill>
                          <a:effectLst/>
                          <a:latin typeface="TimesNewRomanPSMT"/>
                          <a:ea typeface="Malgun Gothic" panose="020B0503020000020004" pitchFamily="34" charset="-127"/>
                          <a:cs typeface="Times New Roman" panose="02020603050405020304" pitchFamily="18" charset="0"/>
                        </a:rPr>
                        <a:t>(RT or TAT)</a:t>
                      </a:r>
                      <a:endParaRPr lang="en-SG" sz="1600" b="1"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07092512"/>
                  </a:ext>
                </a:extLst>
              </a:tr>
            </a:tbl>
          </a:graphicData>
        </a:graphic>
      </p:graphicFrame>
      <p:cxnSp>
        <p:nvCxnSpPr>
          <p:cNvPr id="21" name="Straight Connector 20">
            <a:extLst>
              <a:ext uri="{FF2B5EF4-FFF2-40B4-BE49-F238E27FC236}">
                <a16:creationId xmlns:a16="http://schemas.microsoft.com/office/drawing/2014/main" id="{A2B3178D-765E-4229-8E51-95413D3F86A5}"/>
              </a:ext>
            </a:extLst>
          </p:cNvPr>
          <p:cNvCxnSpPr>
            <a:cxnSpLocks/>
          </p:cNvCxnSpPr>
          <p:nvPr/>
        </p:nvCxnSpPr>
        <p:spPr bwMode="auto">
          <a:xfrm flipV="1">
            <a:off x="2693640" y="3576942"/>
            <a:ext cx="1223435" cy="28410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a:extLst>
              <a:ext uri="{FF2B5EF4-FFF2-40B4-BE49-F238E27FC236}">
                <a16:creationId xmlns:a16="http://schemas.microsoft.com/office/drawing/2014/main" id="{8C5B7073-3E36-4332-AC00-1CF18714B09C}"/>
              </a:ext>
            </a:extLst>
          </p:cNvPr>
          <p:cNvCxnSpPr>
            <a:cxnSpLocks/>
          </p:cNvCxnSpPr>
          <p:nvPr/>
        </p:nvCxnSpPr>
        <p:spPr bwMode="auto">
          <a:xfrm flipH="1" flipV="1">
            <a:off x="4909989" y="3576943"/>
            <a:ext cx="1678234" cy="28410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3" name="Table 22">
            <a:extLst>
              <a:ext uri="{FF2B5EF4-FFF2-40B4-BE49-F238E27FC236}">
                <a16:creationId xmlns:a16="http://schemas.microsoft.com/office/drawing/2014/main" id="{B9762960-E760-4F5D-9F0A-95EC417481B5}"/>
              </a:ext>
            </a:extLst>
          </p:cNvPr>
          <p:cNvGraphicFramePr>
            <a:graphicFrameLocks noGrp="1"/>
          </p:cNvGraphicFramePr>
          <p:nvPr>
            <p:extLst>
              <p:ext uri="{D42A27DB-BD31-4B8C-83A1-F6EECF244321}">
                <p14:modId xmlns:p14="http://schemas.microsoft.com/office/powerpoint/2010/main" val="2525404267"/>
              </p:ext>
            </p:extLst>
          </p:nvPr>
        </p:nvGraphicFramePr>
        <p:xfrm>
          <a:off x="2465483" y="5316186"/>
          <a:ext cx="2016224" cy="845942"/>
        </p:xfrm>
        <a:graphic>
          <a:graphicData uri="http://schemas.openxmlformats.org/drawingml/2006/table">
            <a:tbl>
              <a:tblPr firstRow="1" firstCol="1" bandRow="1"/>
              <a:tblGrid>
                <a:gridCol w="1098405">
                  <a:extLst>
                    <a:ext uri="{9D8B030D-6E8A-4147-A177-3AD203B41FA5}">
                      <a16:colId xmlns:a16="http://schemas.microsoft.com/office/drawing/2014/main" val="584050470"/>
                    </a:ext>
                  </a:extLst>
                </a:gridCol>
                <a:gridCol w="917819">
                  <a:extLst>
                    <a:ext uri="{9D8B030D-6E8A-4147-A177-3AD203B41FA5}">
                      <a16:colId xmlns:a16="http://schemas.microsoft.com/office/drawing/2014/main" val="2999446520"/>
                    </a:ext>
                  </a:extLst>
                </a:gridCol>
              </a:tblGrid>
              <a:tr h="273054">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200" kern="1200" dirty="0">
                          <a:solidFill>
                            <a:schemeClr val="tx1"/>
                          </a:solidFill>
                          <a:effectLst/>
                          <a:latin typeface="TimesNewRomanPSMT"/>
                          <a:ea typeface="Malgun Gothic" panose="020B0503020000020004" pitchFamily="34" charset="-127"/>
                          <a:cs typeface="TimesNewRomanPSMT"/>
                        </a:rPr>
                        <a:t>Bits: 0-6</a:t>
                      </a:r>
                      <a:endParaRPr lang="en-SG" sz="120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US" sz="1200" dirty="0">
                          <a:solidFill>
                            <a:schemeClr val="tx1"/>
                          </a:solidFill>
                          <a:effectLst/>
                          <a:latin typeface="TimesNewRomanPSMT"/>
                          <a:ea typeface="Malgun Gothic" panose="020B0503020000020004" pitchFamily="34" charset="-127"/>
                          <a:cs typeface="TimesNewRomanPSMT"/>
                        </a:rPr>
                        <a:t>7</a:t>
                      </a:r>
                      <a:endParaRPr lang="en-SG" sz="16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789337362"/>
                  </a:ext>
                </a:extLst>
              </a:tr>
              <a:tr h="572888">
                <a:tc>
                  <a:txBody>
                    <a:bodyPr/>
                    <a:lstStyle/>
                    <a:p>
                      <a:pPr marL="0" algn="ctr" defTabSz="914400" rtl="0" eaLnBrk="1" latinLnBrk="0" hangingPunct="1">
                        <a:lnSpc>
                          <a:spcPct val="115000"/>
                        </a:lnSpc>
                        <a:spcAft>
                          <a:spcPts val="0"/>
                        </a:spcAft>
                      </a:pPr>
                      <a:r>
                        <a:rPr lang="en-US" sz="1200" b="0" kern="1200" dirty="0">
                          <a:solidFill>
                            <a:schemeClr val="tx1"/>
                          </a:solidFill>
                          <a:effectLst/>
                          <a:latin typeface="TimesNewRomanPSMT"/>
                          <a:ea typeface="Malgun Gothic" panose="020B0503020000020004" pitchFamily="34" charset="-127"/>
                          <a:cs typeface="Times New Roman" panose="02020603050405020304" pitchFamily="18" charset="0"/>
                        </a:rPr>
                        <a:t>Data Length</a:t>
                      </a:r>
                      <a:endParaRPr lang="en-SG" sz="1200" b="0" kern="1200" dirty="0">
                        <a:solidFill>
                          <a:schemeClr val="tx1"/>
                        </a:solidFill>
                        <a:effectLst/>
                        <a:latin typeface="TimesNewRomanPSMT"/>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15000"/>
                        </a:lnSpc>
                        <a:spcAft>
                          <a:spcPts val="0"/>
                        </a:spcAft>
                      </a:pPr>
                      <a:r>
                        <a:rPr lang="en-SG" sz="1200" b="1" kern="1200" dirty="0">
                          <a:solidFill>
                            <a:schemeClr val="tx1"/>
                          </a:solidFill>
                          <a:effectLst/>
                          <a:latin typeface="TimesNewRomanPSMT"/>
                          <a:ea typeface="Malgun Gothic" panose="020B0503020000020004" pitchFamily="34" charset="-127"/>
                          <a:cs typeface="Times New Roman" panose="02020603050405020304" pitchFamily="18" charset="0"/>
                        </a:rPr>
                        <a:t>Key ID</a:t>
                      </a:r>
                      <a:endParaRPr lang="en-SG" sz="1600" b="1"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458079255"/>
                  </a:ext>
                </a:extLst>
              </a:tr>
            </a:tbl>
          </a:graphicData>
        </a:graphic>
      </p:graphicFrame>
      <p:cxnSp>
        <p:nvCxnSpPr>
          <p:cNvPr id="26" name="Straight Connector 25">
            <a:extLst>
              <a:ext uri="{FF2B5EF4-FFF2-40B4-BE49-F238E27FC236}">
                <a16:creationId xmlns:a16="http://schemas.microsoft.com/office/drawing/2014/main" id="{20EE5BBD-47F1-4D84-8930-6DD23D332232}"/>
              </a:ext>
            </a:extLst>
          </p:cNvPr>
          <p:cNvCxnSpPr>
            <a:cxnSpLocks/>
          </p:cNvCxnSpPr>
          <p:nvPr/>
        </p:nvCxnSpPr>
        <p:spPr bwMode="auto">
          <a:xfrm flipV="1">
            <a:off x="2459278" y="4905970"/>
            <a:ext cx="234362" cy="39813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Straight Connector 27">
            <a:extLst>
              <a:ext uri="{FF2B5EF4-FFF2-40B4-BE49-F238E27FC236}">
                <a16:creationId xmlns:a16="http://schemas.microsoft.com/office/drawing/2014/main" id="{EF6ACD98-70FC-4B69-A4B2-C32F9C2A9ADE}"/>
              </a:ext>
            </a:extLst>
          </p:cNvPr>
          <p:cNvCxnSpPr>
            <a:cxnSpLocks/>
          </p:cNvCxnSpPr>
          <p:nvPr/>
        </p:nvCxnSpPr>
        <p:spPr bwMode="auto">
          <a:xfrm flipH="1" flipV="1">
            <a:off x="3851920" y="4905969"/>
            <a:ext cx="629788" cy="39813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Callout: Line 29">
            <a:extLst>
              <a:ext uri="{FF2B5EF4-FFF2-40B4-BE49-F238E27FC236}">
                <a16:creationId xmlns:a16="http://schemas.microsoft.com/office/drawing/2014/main" id="{14993DA3-012C-405E-90D1-1232A1C19FFD}"/>
              </a:ext>
            </a:extLst>
          </p:cNvPr>
          <p:cNvSpPr/>
          <p:nvPr/>
        </p:nvSpPr>
        <p:spPr bwMode="auto">
          <a:xfrm>
            <a:off x="5178468" y="5283476"/>
            <a:ext cx="2993932" cy="878652"/>
          </a:xfrm>
          <a:prstGeom prst="borderCallout1">
            <a:avLst>
              <a:gd name="adj1" fmla="val 48884"/>
              <a:gd name="adj2" fmla="val 184"/>
              <a:gd name="adj3" fmla="val 89426"/>
              <a:gd name="adj4" fmla="val -32667"/>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600" dirty="0"/>
              <a:t>Key ID of the key used to secure the frame (to indicate that key has been updated).</a:t>
            </a:r>
            <a:endParaRPr kumimoji="0" lang="en-SG" sz="1600" i="0" u="none" strike="noStrike" cap="none" normalizeH="0" baseline="0" dirty="0">
              <a:effectLst/>
            </a:endParaRPr>
          </a:p>
        </p:txBody>
      </p:sp>
      <p:sp>
        <p:nvSpPr>
          <p:cNvPr id="20" name="Callout: Line 19">
            <a:extLst>
              <a:ext uri="{FF2B5EF4-FFF2-40B4-BE49-F238E27FC236}">
                <a16:creationId xmlns:a16="http://schemas.microsoft.com/office/drawing/2014/main" id="{5C5EB631-AE7B-4907-B954-77EAFDD18704}"/>
              </a:ext>
            </a:extLst>
          </p:cNvPr>
          <p:cNvSpPr/>
          <p:nvPr/>
        </p:nvSpPr>
        <p:spPr bwMode="auto">
          <a:xfrm>
            <a:off x="6300192" y="2514568"/>
            <a:ext cx="1584176" cy="685884"/>
          </a:xfrm>
          <a:prstGeom prst="borderCallout1">
            <a:avLst>
              <a:gd name="adj1" fmla="val 101964"/>
              <a:gd name="adj2" fmla="val 50191"/>
              <a:gd name="adj3" fmla="val 136608"/>
              <a:gd name="adj4" fmla="val -47164"/>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600" dirty="0"/>
              <a:t>CRC is replaced by the MIC</a:t>
            </a:r>
            <a:endParaRPr kumimoji="0" lang="en-SG" sz="1600" i="0" u="none" strike="noStrike" cap="none" normalizeH="0" baseline="0" dirty="0">
              <a:effectLst/>
            </a:endParaRPr>
          </a:p>
        </p:txBody>
      </p:sp>
      <p:sp>
        <p:nvSpPr>
          <p:cNvPr id="18" name="Callout: Line 17">
            <a:extLst>
              <a:ext uri="{FF2B5EF4-FFF2-40B4-BE49-F238E27FC236}">
                <a16:creationId xmlns:a16="http://schemas.microsoft.com/office/drawing/2014/main" id="{18D750E4-4A31-4087-8FFD-2F67344C55F7}"/>
              </a:ext>
            </a:extLst>
          </p:cNvPr>
          <p:cNvSpPr/>
          <p:nvPr/>
        </p:nvSpPr>
        <p:spPr bwMode="auto">
          <a:xfrm>
            <a:off x="395536" y="4059760"/>
            <a:ext cx="1584176" cy="685884"/>
          </a:xfrm>
          <a:prstGeom prst="borderCallout1">
            <a:avLst>
              <a:gd name="adj1" fmla="val -1291"/>
              <a:gd name="adj2" fmla="val 50191"/>
              <a:gd name="adj3" fmla="val -88201"/>
              <a:gd name="adj4" fmla="val 92045"/>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600" dirty="0"/>
              <a:t>ID indicates a secured frame</a:t>
            </a:r>
            <a:endParaRPr kumimoji="0" lang="en-SG" sz="1600" i="0" u="none" strike="noStrike" cap="none" normalizeH="0" baseline="0" dirty="0">
              <a:effectLst/>
            </a:endParaRPr>
          </a:p>
        </p:txBody>
      </p:sp>
    </p:spTree>
    <p:extLst>
      <p:ext uri="{BB962C8B-B14F-4D97-AF65-F5344CB8AC3E}">
        <p14:creationId xmlns:p14="http://schemas.microsoft.com/office/powerpoint/2010/main" val="3313628017"/>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1195</Words>
  <Application>Microsoft Office PowerPoint</Application>
  <PresentationFormat>On-screen Show (4:3)</PresentationFormat>
  <Paragraphs>189</Paragraphs>
  <Slides>10</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Malgun Gothic</vt:lpstr>
      <vt:lpstr>Microsoft YaHei</vt:lpstr>
      <vt:lpstr>宋体</vt:lpstr>
      <vt:lpstr>TimesNewRomanPSMT</vt:lpstr>
      <vt:lpstr>Arial</vt:lpstr>
      <vt:lpstr>Calibri</vt:lpstr>
      <vt:lpstr>Times New Roman</vt:lpstr>
      <vt:lpstr>Wingdings</vt:lpstr>
      <vt:lpstr>IEEE-P802_15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dc:description/>
  <cp:lastModifiedBy/>
  <cp:revision>3</cp:revision>
  <dcterms:created xsi:type="dcterms:W3CDTF">2021-07-16T14:20:34Z</dcterms:created>
  <dcterms:modified xsi:type="dcterms:W3CDTF">2023-09-08T09:16:39Z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(3)bikJacoAP6L9qiUOYqZjKt6CA10JVBZbgQKov/KnGE3POR8yZD+vhpTa9/vjcX+Qrq5blBGl
Yy5GY6R86byZq4bPFVCJ0V7U919VV+Noz+Rps9TM1fK3bge7ffXCKpxB3zor4hyE9vImqKvq
fLITh6pxHwPA+5NOpbzQCLXBm/dluG/GcIVNBvggj1qiW7NdF7O32zM7uuwJxsjM6+YWIWxs
9My07f0PICRHraRfVy</vt:lpwstr>
  </property>
  <property fmtid="{D5CDD505-2E9C-101B-9397-08002B2CF9AE}" pid="3" name="_2015_ms_pID_7253431">
    <vt:lpwstr>j9Ssau1EwhNeWblxcETC9tqclFZH+b3igbMw0cBLX830sLWJT2sCY/
hetSAmDnqNf0CLycaLDtNj1ZapLmM9vsYhuDAj0wKLCo4NCTDfwLa5o+wWVC2oXTTGeSI4v5
JDpCv18I0mzE9LtfYNpXv7H6ShOeC4WJ+4DDhJ42oE1bddNxvaavanRo1UroU0JdMRe2euKP
FqGfdSpGXFw/0MeQYJw8Zy3bAthe+Ir56LbD</vt:lpwstr>
  </property>
  <property fmtid="{D5CDD505-2E9C-101B-9397-08002B2CF9AE}" pid="4" name="_2015_ms_pID_7253432">
    <vt:lpwstr>LQ==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1677572871</vt:lpwstr>
  </property>
</Properties>
</file>