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378" r:id="rId4"/>
    <p:sldId id="394" r:id="rId5"/>
    <p:sldId id="398" r:id="rId6"/>
    <p:sldId id="400" r:id="rId7"/>
    <p:sldId id="401" r:id="rId8"/>
    <p:sldId id="39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94"/>
            <p14:sldId id="398"/>
            <p14:sldId id="400"/>
            <p14:sldId id="401"/>
            <p14:sldId id="3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hor" initials="A" lastIdx="2"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FF7C8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6424" autoAdjust="0"/>
  </p:normalViewPr>
  <p:slideViewPr>
    <p:cSldViewPr>
      <p:cViewPr varScale="1">
        <p:scale>
          <a:sx n="71" d="100"/>
          <a:sy n="71" d="100"/>
        </p:scale>
        <p:origin x="126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May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Rojan Chitrakar,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Rojan Chitrakar,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May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Rojan Chitrakar,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Rojan Chitrakar,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15-23-0</a:t>
            </a:r>
            <a:r>
              <a:rPr lang="en-SG" sz="1200" b="1" i="0" kern="1200" dirty="0">
                <a:solidFill>
                  <a:schemeClr val="tx1"/>
                </a:solidFill>
                <a:effectLst/>
                <a:latin typeface="Times New Roman" pitchFamily="18" charset="0"/>
                <a:ea typeface="+mn-ea"/>
                <a:cs typeface="+mn-cs"/>
              </a:rPr>
              <a:t>214</a:t>
            </a:r>
            <a:r>
              <a:rPr lang="en-US" altLang="zh-CN" sz="1200" b="1" i="0" kern="1200" dirty="0">
                <a:solidFill>
                  <a:schemeClr val="tx1"/>
                </a:solidFill>
                <a:effectLst/>
                <a:latin typeface="Times New Roman" pitchFamily="18" charset="0"/>
                <a:ea typeface="+mn-ea"/>
                <a:cs typeface="+mn-cs"/>
              </a:rPr>
              <a:t>-00-04ab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Round hopping and block assignment in hyper blocks – follow up</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May,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Kuan Wu, David Xun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Follow up on the round hopping </a:t>
            </a:r>
            <a:r>
              <a:rPr lang="en-US" altLang="en-US" sz="1600" dirty="0">
                <a:solidFill>
                  <a:schemeClr val="tx2"/>
                </a:solidFill>
              </a:rPr>
              <a:t>and block assignment </a:t>
            </a:r>
            <a:r>
              <a:rPr lang="en-US" altLang="en-US" sz="1600" dirty="0"/>
              <a:t>in hyper blocks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Resolve issues with round hopping and block assignment in hyper blocks.</a:t>
            </a:r>
            <a:endParaRPr lang="en-US" altLang="en-US" sz="1600" dirty="0"/>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73514300"/>
              </p:ext>
            </p:extLst>
          </p:nvPr>
        </p:nvGraphicFramePr>
        <p:xfrm>
          <a:off x="431540" y="1052736"/>
          <a:ext cx="8280920" cy="5225174"/>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Round hopping and block assignment issues in hyper block-based mode are resolved.</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Hyper block  </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127126"/>
            <a:ext cx="9001000" cy="163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600" kern="0" dirty="0"/>
              <a:t>Hyper block concept that supports NBA-MMS-UWB ranging is introduced in [1].</a:t>
            </a:r>
          </a:p>
          <a:p>
            <a:pPr marL="342900" lvl="0" indent="-342900" algn="l" defTabSz="457200" eaLnBrk="0" hangingPunct="0">
              <a:spcBef>
                <a:spcPts val="800"/>
              </a:spcBef>
              <a:buClr>
                <a:srgbClr val="000000"/>
              </a:buClr>
              <a:buSzPct val="100000"/>
              <a:buFont typeface="Arial" panose="020B0604020202020204" pitchFamily="34" charset="0"/>
              <a:buChar char="•"/>
            </a:pPr>
            <a:r>
              <a:rPr lang="en-US" altLang="ko-KR" sz="1400" kern="0" dirty="0">
                <a:solidFill>
                  <a:srgbClr val="000000"/>
                </a:solidFill>
                <a:ea typeface="굴림" pitchFamily="50" charset="-127"/>
                <a:cs typeface="Arial" panose="020B0604020202020204" pitchFamily="34" charset="0"/>
              </a:rPr>
              <a:t>A hyper block is a group of blocks. </a:t>
            </a:r>
          </a:p>
          <a:p>
            <a:pPr marL="342900" lvl="0" indent="-342900" algn="l" defTabSz="457200" eaLnBrk="0" hangingPunct="0">
              <a:spcBef>
                <a:spcPts val="800"/>
              </a:spcBef>
              <a:buClr>
                <a:srgbClr val="000000"/>
              </a:buClr>
              <a:buSzPct val="100000"/>
              <a:buFont typeface="Arial" panose="020B0604020202020204" pitchFamily="34" charset="0"/>
              <a:buChar char="•"/>
            </a:pPr>
            <a:r>
              <a:rPr lang="en-US" altLang="ko-KR" sz="1400" kern="0" dirty="0">
                <a:solidFill>
                  <a:srgbClr val="000000"/>
                </a:solidFill>
                <a:ea typeface="굴림" pitchFamily="50" charset="-127"/>
                <a:cs typeface="Arial" panose="020B0604020202020204" pitchFamily="34" charset="0"/>
              </a:rPr>
              <a:t>Hyper block mode uses the time structure that is periodic</a:t>
            </a:r>
          </a:p>
          <a:p>
            <a:pPr marL="742950" lvl="1" indent="-285750" algn="l" defTabSz="457200" eaLnBrk="0" hangingPunct="0">
              <a:spcBef>
                <a:spcPts val="700"/>
              </a:spcBef>
              <a:buClr>
                <a:srgbClr val="000000"/>
              </a:buClr>
              <a:buSzPct val="100000"/>
              <a:buFont typeface="Wingdings" panose="05000000000000000000" pitchFamily="2" charset="2"/>
              <a:buChar char="ü"/>
            </a:pPr>
            <a:r>
              <a:rPr lang="en-US" altLang="ko-KR" sz="1200" kern="0" dirty="0">
                <a:ea typeface="굴림" pitchFamily="50" charset="-127"/>
              </a:rPr>
              <a:t>Each hyper block consists of a whole number of blocks. </a:t>
            </a:r>
          </a:p>
          <a:p>
            <a:pPr marL="742950" lvl="1" indent="-285750" algn="l" defTabSz="457200" eaLnBrk="0" hangingPunct="0">
              <a:spcBef>
                <a:spcPts val="700"/>
              </a:spcBef>
              <a:buClr>
                <a:srgbClr val="000000"/>
              </a:buClr>
              <a:buSzPct val="100000"/>
              <a:buFont typeface="Wingdings" panose="05000000000000000000" pitchFamily="2" charset="2"/>
              <a:buChar char="ü"/>
            </a:pPr>
            <a:r>
              <a:rPr lang="en-US" altLang="ko-KR" sz="1200" kern="0" dirty="0">
                <a:ea typeface="굴림" pitchFamily="50" charset="-127"/>
              </a:rPr>
              <a:t>different blocks may have different configuration for block duration, Round duration, and slot duration</a:t>
            </a:r>
            <a:endParaRPr lang="en-US" altLang="en-US" sz="1200" kern="0" dirty="0"/>
          </a:p>
        </p:txBody>
      </p:sp>
      <p:sp>
        <p:nvSpPr>
          <p:cNvPr id="9" name="Content Placeholder 2">
            <a:extLst>
              <a:ext uri="{FF2B5EF4-FFF2-40B4-BE49-F238E27FC236}">
                <a16:creationId xmlns:a16="http://schemas.microsoft.com/office/drawing/2014/main" id="{F235BF33-D589-482B-A2E7-E5A16A3372CF}"/>
              </a:ext>
            </a:extLst>
          </p:cNvPr>
          <p:cNvSpPr txBox="1">
            <a:spLocks/>
          </p:cNvSpPr>
          <p:nvPr/>
        </p:nvSpPr>
        <p:spPr bwMode="auto">
          <a:xfrm>
            <a:off x="251520" y="6167755"/>
            <a:ext cx="9001000" cy="326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400" kern="0" dirty="0"/>
              <a:t>[1] DCN 23-0059r0 (J</a:t>
            </a:r>
            <a:r>
              <a:rPr lang="en-US" altLang="zh-CN" sz="1400" kern="0" dirty="0"/>
              <a:t>an</a:t>
            </a:r>
            <a:r>
              <a:rPr lang="en-US" altLang="en-US" sz="1400" kern="0" dirty="0"/>
              <a:t> 2023) “Hyper block concept for use of NBA-MMS”</a:t>
            </a:r>
          </a:p>
          <a:p>
            <a:pPr algn="l"/>
            <a:endParaRPr lang="en-US" altLang="en-US" sz="1400" kern="0" dirty="0"/>
          </a:p>
        </p:txBody>
      </p:sp>
      <p:grpSp>
        <p:nvGrpSpPr>
          <p:cNvPr id="211" name="Group 210">
            <a:extLst>
              <a:ext uri="{FF2B5EF4-FFF2-40B4-BE49-F238E27FC236}">
                <a16:creationId xmlns:a16="http://schemas.microsoft.com/office/drawing/2014/main" id="{81E0F782-A787-465C-9CD9-7C6F93B00577}"/>
              </a:ext>
            </a:extLst>
          </p:cNvPr>
          <p:cNvGrpSpPr/>
          <p:nvPr/>
        </p:nvGrpSpPr>
        <p:grpSpPr>
          <a:xfrm>
            <a:off x="457200" y="2701175"/>
            <a:ext cx="8229600" cy="3392121"/>
            <a:chOff x="457200" y="1624256"/>
            <a:chExt cx="8229600" cy="3392121"/>
          </a:xfrm>
        </p:grpSpPr>
        <p:cxnSp>
          <p:nvCxnSpPr>
            <p:cNvPr id="11" name="직선 화살표 연결선 346">
              <a:extLst>
                <a:ext uri="{FF2B5EF4-FFF2-40B4-BE49-F238E27FC236}">
                  <a16:creationId xmlns:a16="http://schemas.microsoft.com/office/drawing/2014/main" id="{F6EF6F0F-032D-41D8-A0AA-D9A3E2C5B3EB}"/>
                </a:ext>
              </a:extLst>
            </p:cNvPr>
            <p:cNvCxnSpPr/>
            <p:nvPr/>
          </p:nvCxnSpPr>
          <p:spPr>
            <a:xfrm>
              <a:off x="2187575" y="2731641"/>
              <a:ext cx="4229100" cy="0"/>
            </a:xfrm>
            <a:prstGeom prst="straightConnector1">
              <a:avLst/>
            </a:prstGeom>
            <a:noFill/>
            <a:ln w="28575" cap="flat" cmpd="sng" algn="ctr">
              <a:solidFill>
                <a:srgbClr val="000000"/>
              </a:solidFill>
              <a:prstDash val="solid"/>
              <a:miter lim="800000"/>
              <a:headEnd type="triangle" w="med" len="med"/>
              <a:tailEnd type="triangle" w="med" len="med"/>
            </a:ln>
            <a:effectLst/>
          </p:spPr>
        </p:cxnSp>
        <p:grpSp>
          <p:nvGrpSpPr>
            <p:cNvPr id="12" name="그룹 347">
              <a:extLst>
                <a:ext uri="{FF2B5EF4-FFF2-40B4-BE49-F238E27FC236}">
                  <a16:creationId xmlns:a16="http://schemas.microsoft.com/office/drawing/2014/main" id="{527369A6-8607-45C0-947A-C3D143FA638E}"/>
                </a:ext>
              </a:extLst>
            </p:cNvPr>
            <p:cNvGrpSpPr/>
            <p:nvPr/>
          </p:nvGrpSpPr>
          <p:grpSpPr>
            <a:xfrm>
              <a:off x="2171700" y="3193604"/>
              <a:ext cx="1231902" cy="320674"/>
              <a:chOff x="323850" y="5397319"/>
              <a:chExt cx="827088" cy="325438"/>
            </a:xfrm>
            <a:solidFill>
              <a:srgbClr val="FFFFFF">
                <a:lumMod val="85000"/>
              </a:srgbClr>
            </a:solidFill>
          </p:grpSpPr>
          <p:sp>
            <p:nvSpPr>
              <p:cNvPr id="13" name="직사각형 348">
                <a:extLst>
                  <a:ext uri="{FF2B5EF4-FFF2-40B4-BE49-F238E27FC236}">
                    <a16:creationId xmlns:a16="http://schemas.microsoft.com/office/drawing/2014/main" id="{8601DCA0-79FD-41E8-8538-99263D043B06}"/>
                  </a:ext>
                </a:extLst>
              </p:cNvPr>
              <p:cNvSpPr/>
              <p:nvPr/>
            </p:nvSpPr>
            <p:spPr>
              <a:xfrm>
                <a:off x="323850" y="5397319"/>
                <a:ext cx="407988" cy="325438"/>
              </a:xfrm>
              <a:prstGeom prst="rect">
                <a:avLst/>
              </a:prstGeom>
              <a:grp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 name="직사각형 349">
                <a:extLst>
                  <a:ext uri="{FF2B5EF4-FFF2-40B4-BE49-F238E27FC236}">
                    <a16:creationId xmlns:a16="http://schemas.microsoft.com/office/drawing/2014/main" id="{5A2275FA-AB15-46CB-B3D9-4B67E29B04AD}"/>
                  </a:ext>
                </a:extLst>
              </p:cNvPr>
              <p:cNvSpPr/>
              <p:nvPr/>
            </p:nvSpPr>
            <p:spPr>
              <a:xfrm>
                <a:off x="742950" y="5397319"/>
                <a:ext cx="407988" cy="325438"/>
              </a:xfrm>
              <a:prstGeom prst="rect">
                <a:avLst/>
              </a:prstGeom>
              <a:grp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grpSp>
        <p:sp>
          <p:nvSpPr>
            <p:cNvPr id="15" name="직사각형 350">
              <a:extLst>
                <a:ext uri="{FF2B5EF4-FFF2-40B4-BE49-F238E27FC236}">
                  <a16:creationId xmlns:a16="http://schemas.microsoft.com/office/drawing/2014/main" id="{98FA8719-8A07-49A7-8007-56BB5BA05D0F}"/>
                </a:ext>
              </a:extLst>
            </p:cNvPr>
            <p:cNvSpPr/>
            <p:nvPr/>
          </p:nvSpPr>
          <p:spPr>
            <a:xfrm>
              <a:off x="3421063" y="3192017"/>
              <a:ext cx="406400" cy="322262"/>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6" name="직사각형 351">
              <a:extLst>
                <a:ext uri="{FF2B5EF4-FFF2-40B4-BE49-F238E27FC236}">
                  <a16:creationId xmlns:a16="http://schemas.microsoft.com/office/drawing/2014/main" id="{49A30572-1362-45BE-A56E-52A80B9CF9D4}"/>
                </a:ext>
              </a:extLst>
            </p:cNvPr>
            <p:cNvSpPr/>
            <p:nvPr/>
          </p:nvSpPr>
          <p:spPr>
            <a:xfrm>
              <a:off x="3827463" y="3192016"/>
              <a:ext cx="406400" cy="325437"/>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7" name="직사각형 352">
              <a:extLst>
                <a:ext uri="{FF2B5EF4-FFF2-40B4-BE49-F238E27FC236}">
                  <a16:creationId xmlns:a16="http://schemas.microsoft.com/office/drawing/2014/main" id="{10C79F9B-FF5D-455D-B569-26C666DA30C0}"/>
                </a:ext>
              </a:extLst>
            </p:cNvPr>
            <p:cNvSpPr/>
            <p:nvPr/>
          </p:nvSpPr>
          <p:spPr>
            <a:xfrm>
              <a:off x="4227513" y="3192017"/>
              <a:ext cx="409575" cy="322262"/>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8" name="직사각형 353">
              <a:extLst>
                <a:ext uri="{FF2B5EF4-FFF2-40B4-BE49-F238E27FC236}">
                  <a16:creationId xmlns:a16="http://schemas.microsoft.com/office/drawing/2014/main" id="{994921BF-0973-42FA-BD13-BF8156B23BEB}"/>
                </a:ext>
              </a:extLst>
            </p:cNvPr>
            <p:cNvSpPr/>
            <p:nvPr/>
          </p:nvSpPr>
          <p:spPr>
            <a:xfrm>
              <a:off x="5045075" y="3188841"/>
              <a:ext cx="368300" cy="325437"/>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5</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9" name="직선 화살표 연결선 354">
              <a:extLst>
                <a:ext uri="{FF2B5EF4-FFF2-40B4-BE49-F238E27FC236}">
                  <a16:creationId xmlns:a16="http://schemas.microsoft.com/office/drawing/2014/main" id="{20203702-6858-4075-AE3C-2E5B2EE9072B}"/>
                </a:ext>
              </a:extLst>
            </p:cNvPr>
            <p:cNvCxnSpPr/>
            <p:nvPr/>
          </p:nvCxnSpPr>
          <p:spPr>
            <a:xfrm>
              <a:off x="2171700" y="3074541"/>
              <a:ext cx="1249363" cy="0"/>
            </a:xfrm>
            <a:prstGeom prst="straightConnector1">
              <a:avLst/>
            </a:prstGeom>
            <a:noFill/>
            <a:ln w="9525" cap="flat" cmpd="sng" algn="ctr">
              <a:solidFill>
                <a:srgbClr val="000000"/>
              </a:solidFill>
              <a:prstDash val="solid"/>
              <a:miter lim="800000"/>
              <a:headEnd type="triangle" w="med" len="med"/>
              <a:tailEnd type="triangle" w="med" len="med"/>
            </a:ln>
            <a:effectLst/>
          </p:spPr>
        </p:cxnSp>
        <p:cxnSp>
          <p:nvCxnSpPr>
            <p:cNvPr id="20" name="직선 화살표 연결선 355">
              <a:extLst>
                <a:ext uri="{FF2B5EF4-FFF2-40B4-BE49-F238E27FC236}">
                  <a16:creationId xmlns:a16="http://schemas.microsoft.com/office/drawing/2014/main" id="{56124DC0-5710-4EFB-A73B-BA644CA97C4F}"/>
                </a:ext>
              </a:extLst>
            </p:cNvPr>
            <p:cNvCxnSpPr/>
            <p:nvPr/>
          </p:nvCxnSpPr>
          <p:spPr>
            <a:xfrm>
              <a:off x="3421063" y="3074541"/>
              <a:ext cx="1987550" cy="7938"/>
            </a:xfrm>
            <a:prstGeom prst="straightConnector1">
              <a:avLst/>
            </a:prstGeom>
            <a:noFill/>
            <a:ln w="9525" cap="flat" cmpd="sng" algn="ctr">
              <a:solidFill>
                <a:srgbClr val="000000"/>
              </a:solidFill>
              <a:prstDash val="solid"/>
              <a:miter lim="800000"/>
              <a:headEnd type="triangle" w="med" len="med"/>
              <a:tailEnd type="triangle" w="med" len="med"/>
            </a:ln>
            <a:effectLst/>
          </p:spPr>
        </p:cxnSp>
        <p:cxnSp>
          <p:nvCxnSpPr>
            <p:cNvPr id="21" name="직선 화살표 연결선 356">
              <a:extLst>
                <a:ext uri="{FF2B5EF4-FFF2-40B4-BE49-F238E27FC236}">
                  <a16:creationId xmlns:a16="http://schemas.microsoft.com/office/drawing/2014/main" id="{639B25F4-7964-4B1B-BD61-4AD1E458A03D}"/>
                </a:ext>
              </a:extLst>
            </p:cNvPr>
            <p:cNvCxnSpPr/>
            <p:nvPr/>
          </p:nvCxnSpPr>
          <p:spPr>
            <a:xfrm>
              <a:off x="5408613" y="3074541"/>
              <a:ext cx="1008062" cy="0"/>
            </a:xfrm>
            <a:prstGeom prst="straightConnector1">
              <a:avLst/>
            </a:prstGeom>
            <a:noFill/>
            <a:ln w="9525" cap="flat" cmpd="sng" algn="ctr">
              <a:solidFill>
                <a:srgbClr val="000000"/>
              </a:solidFill>
              <a:prstDash val="solid"/>
              <a:miter lim="800000"/>
              <a:headEnd type="triangle" w="med" len="med"/>
              <a:tailEnd type="triangle" w="med" len="med"/>
            </a:ln>
            <a:effectLst/>
          </p:spPr>
        </p:cxnSp>
        <p:sp>
          <p:nvSpPr>
            <p:cNvPr id="22" name="TextBox 99">
              <a:extLst>
                <a:ext uri="{FF2B5EF4-FFF2-40B4-BE49-F238E27FC236}">
                  <a16:creationId xmlns:a16="http://schemas.microsoft.com/office/drawing/2014/main" id="{C95884E3-7CD4-48C6-83D1-22C82D392B38}"/>
                </a:ext>
              </a:extLst>
            </p:cNvPr>
            <p:cNvSpPr txBox="1">
              <a:spLocks noChangeArrowheads="1"/>
            </p:cNvSpPr>
            <p:nvPr/>
          </p:nvSpPr>
          <p:spPr bwMode="auto">
            <a:xfrm>
              <a:off x="2287587" y="2839591"/>
              <a:ext cx="1065213" cy="273050"/>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0</a:t>
              </a:r>
            </a:p>
          </p:txBody>
        </p:sp>
        <p:sp>
          <p:nvSpPr>
            <p:cNvPr id="23" name="TextBox 100">
              <a:extLst>
                <a:ext uri="{FF2B5EF4-FFF2-40B4-BE49-F238E27FC236}">
                  <a16:creationId xmlns:a16="http://schemas.microsoft.com/office/drawing/2014/main" id="{DE8AE111-59CA-484C-97FA-6166DF3CDA13}"/>
                </a:ext>
              </a:extLst>
            </p:cNvPr>
            <p:cNvSpPr txBox="1">
              <a:spLocks noChangeArrowheads="1"/>
            </p:cNvSpPr>
            <p:nvPr/>
          </p:nvSpPr>
          <p:spPr bwMode="auto">
            <a:xfrm>
              <a:off x="3870325" y="2904678"/>
              <a:ext cx="1250950" cy="207963"/>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1</a:t>
              </a:r>
              <a:endParaRPr lang="ko-KR" altLang="en-US" sz="900" dirty="0">
                <a:solidFill>
                  <a:srgbClr val="000000"/>
                </a:solidFill>
                <a:ea typeface="굴림" panose="020B0600000101010101" pitchFamily="50" charset="-127"/>
              </a:endParaRPr>
            </a:p>
          </p:txBody>
        </p:sp>
        <p:sp>
          <p:nvSpPr>
            <p:cNvPr id="24" name="TextBox 109">
              <a:extLst>
                <a:ext uri="{FF2B5EF4-FFF2-40B4-BE49-F238E27FC236}">
                  <a16:creationId xmlns:a16="http://schemas.microsoft.com/office/drawing/2014/main" id="{346C1DCF-3A58-4853-B52B-3EF650D69698}"/>
                </a:ext>
              </a:extLst>
            </p:cNvPr>
            <p:cNvSpPr txBox="1">
              <a:spLocks noChangeArrowheads="1"/>
            </p:cNvSpPr>
            <p:nvPr/>
          </p:nvSpPr>
          <p:spPr bwMode="auto">
            <a:xfrm>
              <a:off x="5411788" y="2872928"/>
              <a:ext cx="1033462" cy="239713"/>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2</a:t>
              </a:r>
              <a:endParaRPr lang="ko-KR" altLang="en-US" sz="900" dirty="0">
                <a:solidFill>
                  <a:srgbClr val="000000"/>
                </a:solidFill>
                <a:ea typeface="굴림" panose="020B0600000101010101" pitchFamily="50" charset="-127"/>
              </a:endParaRPr>
            </a:p>
          </p:txBody>
        </p:sp>
        <p:sp>
          <p:nvSpPr>
            <p:cNvPr id="25" name="TextBox 114">
              <a:extLst>
                <a:ext uri="{FF2B5EF4-FFF2-40B4-BE49-F238E27FC236}">
                  <a16:creationId xmlns:a16="http://schemas.microsoft.com/office/drawing/2014/main" id="{77303A4D-9FDD-4A2F-BC6C-6B756EA9F267}"/>
                </a:ext>
              </a:extLst>
            </p:cNvPr>
            <p:cNvSpPr txBox="1">
              <a:spLocks noChangeArrowheads="1"/>
            </p:cNvSpPr>
            <p:nvPr/>
          </p:nvSpPr>
          <p:spPr bwMode="auto">
            <a:xfrm>
              <a:off x="3827463" y="2468116"/>
              <a:ext cx="920749" cy="339725"/>
            </a:xfrm>
            <a:prstGeom prst="rect">
              <a:avLst/>
            </a:prstGeom>
            <a:noFill/>
            <a:ln>
              <a:noFill/>
            </a:ln>
          </p:spPr>
          <p:txBody>
            <a:bodyPr anchor="ctr"/>
            <a:lstStyle/>
            <a:p>
              <a:pPr algn="ctr"/>
              <a:r>
                <a:rPr lang="en-US" altLang="ko-KR" sz="900" dirty="0">
                  <a:solidFill>
                    <a:srgbClr val="000000"/>
                  </a:solidFill>
                  <a:ea typeface="굴림" panose="020B0600000101010101" pitchFamily="50" charset="-127"/>
                </a:rPr>
                <a:t>Hyper Block K</a:t>
              </a:r>
              <a:endParaRPr lang="ko-KR" altLang="en-US" sz="900" dirty="0">
                <a:solidFill>
                  <a:srgbClr val="000000"/>
                </a:solidFill>
                <a:ea typeface="굴림" panose="020B0600000101010101" pitchFamily="50" charset="-127"/>
              </a:endParaRPr>
            </a:p>
          </p:txBody>
        </p:sp>
        <p:sp>
          <p:nvSpPr>
            <p:cNvPr id="26" name="직사각형 361">
              <a:extLst>
                <a:ext uri="{FF2B5EF4-FFF2-40B4-BE49-F238E27FC236}">
                  <a16:creationId xmlns:a16="http://schemas.microsoft.com/office/drawing/2014/main" id="{62445376-7030-4D77-A5F2-9F383EECC06C}"/>
                </a:ext>
              </a:extLst>
            </p:cNvPr>
            <p:cNvSpPr/>
            <p:nvPr/>
          </p:nvSpPr>
          <p:spPr>
            <a:xfrm>
              <a:off x="3827463" y="3192017"/>
              <a:ext cx="406400" cy="322262"/>
            </a:xfrm>
            <a:prstGeom prst="rect">
              <a:avLst/>
            </a:prstGeom>
            <a:no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27" name="직사각형 362">
              <a:extLst>
                <a:ext uri="{FF2B5EF4-FFF2-40B4-BE49-F238E27FC236}">
                  <a16:creationId xmlns:a16="http://schemas.microsoft.com/office/drawing/2014/main" id="{EE316F0E-7350-461A-B62D-E1523CB41C26}"/>
                </a:ext>
              </a:extLst>
            </p:cNvPr>
            <p:cNvSpPr/>
            <p:nvPr/>
          </p:nvSpPr>
          <p:spPr>
            <a:xfrm>
              <a:off x="5410200" y="3188841"/>
              <a:ext cx="1009650" cy="325437"/>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28" name="직선 연결선 363">
              <a:extLst>
                <a:ext uri="{FF2B5EF4-FFF2-40B4-BE49-F238E27FC236}">
                  <a16:creationId xmlns:a16="http://schemas.microsoft.com/office/drawing/2014/main" id="{84F5B276-32BD-4CA0-A332-3E72742F1E84}"/>
                </a:ext>
              </a:extLst>
            </p:cNvPr>
            <p:cNvCxnSpPr/>
            <p:nvPr/>
          </p:nvCxnSpPr>
          <p:spPr>
            <a:xfrm>
              <a:off x="2171700" y="2571035"/>
              <a:ext cx="0" cy="1001981"/>
            </a:xfrm>
            <a:prstGeom prst="line">
              <a:avLst/>
            </a:prstGeom>
            <a:noFill/>
            <a:ln w="38100" cap="flat" cmpd="sng" algn="ctr">
              <a:solidFill>
                <a:srgbClr val="000000"/>
              </a:solidFill>
              <a:prstDash val="solid"/>
              <a:miter lim="800000"/>
            </a:ln>
            <a:effectLst/>
          </p:spPr>
        </p:cxnSp>
        <p:cxnSp>
          <p:nvCxnSpPr>
            <p:cNvPr id="29" name="직선 연결선 364">
              <a:extLst>
                <a:ext uri="{FF2B5EF4-FFF2-40B4-BE49-F238E27FC236}">
                  <a16:creationId xmlns:a16="http://schemas.microsoft.com/office/drawing/2014/main" id="{FAFEDE24-7A4E-4583-A85E-54305014763E}"/>
                </a:ext>
              </a:extLst>
            </p:cNvPr>
            <p:cNvCxnSpPr/>
            <p:nvPr/>
          </p:nvCxnSpPr>
          <p:spPr>
            <a:xfrm>
              <a:off x="3421063" y="2758488"/>
              <a:ext cx="0" cy="774359"/>
            </a:xfrm>
            <a:prstGeom prst="line">
              <a:avLst/>
            </a:prstGeom>
            <a:noFill/>
            <a:ln w="6350" cap="flat" cmpd="sng" algn="ctr">
              <a:solidFill>
                <a:srgbClr val="000000"/>
              </a:solidFill>
              <a:prstDash val="dash"/>
              <a:miter lim="800000"/>
            </a:ln>
            <a:effectLst/>
          </p:spPr>
        </p:cxnSp>
        <p:cxnSp>
          <p:nvCxnSpPr>
            <p:cNvPr id="30" name="직선 연결선 365">
              <a:extLst>
                <a:ext uri="{FF2B5EF4-FFF2-40B4-BE49-F238E27FC236}">
                  <a16:creationId xmlns:a16="http://schemas.microsoft.com/office/drawing/2014/main" id="{0EC1A67E-ADA1-4E99-A3F8-9C9FBE7E4E66}"/>
                </a:ext>
              </a:extLst>
            </p:cNvPr>
            <p:cNvCxnSpPr/>
            <p:nvPr/>
          </p:nvCxnSpPr>
          <p:spPr>
            <a:xfrm>
              <a:off x="5410200" y="2761835"/>
              <a:ext cx="0" cy="774359"/>
            </a:xfrm>
            <a:prstGeom prst="line">
              <a:avLst/>
            </a:prstGeom>
            <a:noFill/>
            <a:ln w="6350" cap="flat" cmpd="sng" algn="ctr">
              <a:solidFill>
                <a:srgbClr val="000000"/>
              </a:solidFill>
              <a:prstDash val="dash"/>
              <a:miter lim="800000"/>
            </a:ln>
            <a:effectLst/>
          </p:spPr>
        </p:cxnSp>
        <p:cxnSp>
          <p:nvCxnSpPr>
            <p:cNvPr id="31" name="직선 연결선 366">
              <a:extLst>
                <a:ext uri="{FF2B5EF4-FFF2-40B4-BE49-F238E27FC236}">
                  <a16:creationId xmlns:a16="http://schemas.microsoft.com/office/drawing/2014/main" id="{0D8FE3B3-D813-414B-9943-B021C19D73D7}"/>
                </a:ext>
              </a:extLst>
            </p:cNvPr>
            <p:cNvCxnSpPr/>
            <p:nvPr/>
          </p:nvCxnSpPr>
          <p:spPr>
            <a:xfrm>
              <a:off x="6427788" y="2571035"/>
              <a:ext cx="0" cy="1001981"/>
            </a:xfrm>
            <a:prstGeom prst="line">
              <a:avLst/>
            </a:prstGeom>
            <a:noFill/>
            <a:ln w="38100" cap="flat" cmpd="sng" algn="ctr">
              <a:solidFill>
                <a:srgbClr val="000000"/>
              </a:solidFill>
              <a:prstDash val="solid"/>
              <a:miter lim="800000"/>
            </a:ln>
            <a:effectLst/>
          </p:spPr>
        </p:cxnSp>
        <p:sp>
          <p:nvSpPr>
            <p:cNvPr id="32" name="TextBox 99">
              <a:extLst>
                <a:ext uri="{FF2B5EF4-FFF2-40B4-BE49-F238E27FC236}">
                  <a16:creationId xmlns:a16="http://schemas.microsoft.com/office/drawing/2014/main" id="{A58DDBC9-48C8-4473-9E70-6A533F6E6010}"/>
                </a:ext>
              </a:extLst>
            </p:cNvPr>
            <p:cNvSpPr txBox="1">
              <a:spLocks noChangeArrowheads="1"/>
            </p:cNvSpPr>
            <p:nvPr/>
          </p:nvSpPr>
          <p:spPr bwMode="auto">
            <a:xfrm>
              <a:off x="4600181" y="3226941"/>
              <a:ext cx="375046" cy="273050"/>
            </a:xfrm>
            <a:prstGeom prst="rect">
              <a:avLst/>
            </a:prstGeom>
            <a:noFill/>
            <a:ln w="9525">
              <a:noFill/>
              <a:miter lim="800000"/>
              <a:headEnd/>
              <a:tailEnd/>
            </a:ln>
          </p:spPr>
          <p:txBody>
            <a:bodyPr lIns="0" tIns="0" rIns="0" bIns="0"/>
            <a:lstStyle/>
            <a:p>
              <a:pPr algn="r"/>
              <a:r>
                <a:rPr lang="en-US" altLang="ko-KR" sz="1000" b="1" dirty="0">
                  <a:solidFill>
                    <a:srgbClr val="000000"/>
                  </a:solidFill>
                  <a:ea typeface="굴림" panose="020B0600000101010101" pitchFamily="50" charset="-127"/>
                </a:rPr>
                <a:t>……</a:t>
              </a:r>
              <a:endParaRPr lang="ko-KR" altLang="en-US" sz="1000" b="1" dirty="0">
                <a:solidFill>
                  <a:srgbClr val="000000"/>
                </a:solidFill>
                <a:ea typeface="굴림" panose="020B0600000101010101" pitchFamily="50" charset="-127"/>
              </a:endParaRPr>
            </a:p>
          </p:txBody>
        </p:sp>
        <p:cxnSp>
          <p:nvCxnSpPr>
            <p:cNvPr id="33" name="직선 화살표 연결선 368">
              <a:extLst>
                <a:ext uri="{FF2B5EF4-FFF2-40B4-BE49-F238E27FC236}">
                  <a16:creationId xmlns:a16="http://schemas.microsoft.com/office/drawing/2014/main" id="{9F4B2FFF-0E1B-4530-8765-AB2D23B9F11E}"/>
                </a:ext>
              </a:extLst>
            </p:cNvPr>
            <p:cNvCxnSpPr/>
            <p:nvPr/>
          </p:nvCxnSpPr>
          <p:spPr>
            <a:xfrm flipV="1">
              <a:off x="1474469" y="1814478"/>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34" name="직사각형 369">
              <a:extLst>
                <a:ext uri="{FF2B5EF4-FFF2-40B4-BE49-F238E27FC236}">
                  <a16:creationId xmlns:a16="http://schemas.microsoft.com/office/drawing/2014/main" id="{2D78DBEB-9F4B-4374-B810-B35AC2B76B35}"/>
                </a:ext>
              </a:extLst>
            </p:cNvPr>
            <p:cNvSpPr/>
            <p:nvPr/>
          </p:nvSpPr>
          <p:spPr>
            <a:xfrm>
              <a:off x="1453831" y="2005980"/>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35" name="직사각형 370">
              <a:extLst>
                <a:ext uri="{FF2B5EF4-FFF2-40B4-BE49-F238E27FC236}">
                  <a16:creationId xmlns:a16="http://schemas.microsoft.com/office/drawing/2014/main" id="{E7FD0E83-9F3B-47CC-856A-87E67CF829C9}"/>
                </a:ext>
              </a:extLst>
            </p:cNvPr>
            <p:cNvSpPr/>
            <p:nvPr/>
          </p:nvSpPr>
          <p:spPr>
            <a:xfrm>
              <a:off x="2063430" y="2005980"/>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36" name="TextBox 114">
              <a:extLst>
                <a:ext uri="{FF2B5EF4-FFF2-40B4-BE49-F238E27FC236}">
                  <a16:creationId xmlns:a16="http://schemas.microsoft.com/office/drawing/2014/main" id="{013B4881-86DD-41B7-8B09-4BD278B8CA38}"/>
                </a:ext>
              </a:extLst>
            </p:cNvPr>
            <p:cNvSpPr txBox="1">
              <a:spLocks noChangeArrowheads="1"/>
            </p:cNvSpPr>
            <p:nvPr/>
          </p:nvSpPr>
          <p:spPr bwMode="auto">
            <a:xfrm>
              <a:off x="1881663" y="1643981"/>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K-1</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sp>
          <p:nvSpPr>
            <p:cNvPr id="37" name="직사각형 372">
              <a:extLst>
                <a:ext uri="{FF2B5EF4-FFF2-40B4-BE49-F238E27FC236}">
                  <a16:creationId xmlns:a16="http://schemas.microsoft.com/office/drawing/2014/main" id="{76CD08D4-4C19-4E4A-80AC-6F703C30A055}"/>
                </a:ext>
              </a:extLst>
            </p:cNvPr>
            <p:cNvSpPr/>
            <p:nvPr/>
          </p:nvSpPr>
          <p:spPr>
            <a:xfrm>
              <a:off x="2978625" y="2006094"/>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38" name="직선 화살표 연결선 373">
              <a:extLst>
                <a:ext uri="{FF2B5EF4-FFF2-40B4-BE49-F238E27FC236}">
                  <a16:creationId xmlns:a16="http://schemas.microsoft.com/office/drawing/2014/main" id="{06DD686A-259F-4FB7-9F6D-8585080EF4F9}"/>
                </a:ext>
              </a:extLst>
            </p:cNvPr>
            <p:cNvCxnSpPr/>
            <p:nvPr/>
          </p:nvCxnSpPr>
          <p:spPr>
            <a:xfrm flipV="1">
              <a:off x="3399471" y="1807007"/>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39" name="직사각형 374">
              <a:extLst>
                <a:ext uri="{FF2B5EF4-FFF2-40B4-BE49-F238E27FC236}">
                  <a16:creationId xmlns:a16="http://schemas.microsoft.com/office/drawing/2014/main" id="{DF654CEC-09A4-44C1-A778-84F86D0CC42A}"/>
                </a:ext>
              </a:extLst>
            </p:cNvPr>
            <p:cNvSpPr/>
            <p:nvPr/>
          </p:nvSpPr>
          <p:spPr>
            <a:xfrm>
              <a:off x="3378833" y="2006129"/>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0" name="직사각형 375">
              <a:extLst>
                <a:ext uri="{FF2B5EF4-FFF2-40B4-BE49-F238E27FC236}">
                  <a16:creationId xmlns:a16="http://schemas.microsoft.com/office/drawing/2014/main" id="{9B3865DB-CBDA-4AEA-8E95-1C38F06D12E6}"/>
                </a:ext>
              </a:extLst>
            </p:cNvPr>
            <p:cNvSpPr/>
            <p:nvPr/>
          </p:nvSpPr>
          <p:spPr>
            <a:xfrm>
              <a:off x="3988432" y="2006129"/>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1" name="TextBox 114">
              <a:extLst>
                <a:ext uri="{FF2B5EF4-FFF2-40B4-BE49-F238E27FC236}">
                  <a16:creationId xmlns:a16="http://schemas.microsoft.com/office/drawing/2014/main" id="{0B405E45-1CBA-448A-B201-78534D528FF5}"/>
                </a:ext>
              </a:extLst>
            </p:cNvPr>
            <p:cNvSpPr txBox="1">
              <a:spLocks noChangeArrowheads="1"/>
            </p:cNvSpPr>
            <p:nvPr/>
          </p:nvSpPr>
          <p:spPr bwMode="auto">
            <a:xfrm>
              <a:off x="3806665" y="1636510"/>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sp>
          <p:nvSpPr>
            <p:cNvPr id="42" name="직사각형 377">
              <a:extLst>
                <a:ext uri="{FF2B5EF4-FFF2-40B4-BE49-F238E27FC236}">
                  <a16:creationId xmlns:a16="http://schemas.microsoft.com/office/drawing/2014/main" id="{68C6D04E-1A56-427C-8666-04D57DAFAAA4}"/>
                </a:ext>
              </a:extLst>
            </p:cNvPr>
            <p:cNvSpPr/>
            <p:nvPr/>
          </p:nvSpPr>
          <p:spPr>
            <a:xfrm>
              <a:off x="4903627" y="2006243"/>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43" name="직선 화살표 연결선 378">
              <a:extLst>
                <a:ext uri="{FF2B5EF4-FFF2-40B4-BE49-F238E27FC236}">
                  <a16:creationId xmlns:a16="http://schemas.microsoft.com/office/drawing/2014/main" id="{F3E5587A-4370-424D-B4BA-296A175BE968}"/>
                </a:ext>
              </a:extLst>
            </p:cNvPr>
            <p:cNvCxnSpPr/>
            <p:nvPr/>
          </p:nvCxnSpPr>
          <p:spPr>
            <a:xfrm flipV="1">
              <a:off x="5320347" y="1794753"/>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44" name="직사각형 379">
              <a:extLst>
                <a:ext uri="{FF2B5EF4-FFF2-40B4-BE49-F238E27FC236}">
                  <a16:creationId xmlns:a16="http://schemas.microsoft.com/office/drawing/2014/main" id="{633AE02B-3B99-4521-98F7-FBCE069E36C4}"/>
                </a:ext>
              </a:extLst>
            </p:cNvPr>
            <p:cNvSpPr/>
            <p:nvPr/>
          </p:nvSpPr>
          <p:spPr>
            <a:xfrm>
              <a:off x="5299709" y="2001495"/>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5" name="직사각형 380">
              <a:extLst>
                <a:ext uri="{FF2B5EF4-FFF2-40B4-BE49-F238E27FC236}">
                  <a16:creationId xmlns:a16="http://schemas.microsoft.com/office/drawing/2014/main" id="{4747807B-42B7-4ACA-89D6-AD79A11B8F4B}"/>
                </a:ext>
              </a:extLst>
            </p:cNvPr>
            <p:cNvSpPr/>
            <p:nvPr/>
          </p:nvSpPr>
          <p:spPr>
            <a:xfrm>
              <a:off x="5909308" y="2001495"/>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6" name="TextBox 114">
              <a:extLst>
                <a:ext uri="{FF2B5EF4-FFF2-40B4-BE49-F238E27FC236}">
                  <a16:creationId xmlns:a16="http://schemas.microsoft.com/office/drawing/2014/main" id="{83167C2B-A59D-4250-9FFA-34F3942805D6}"/>
                </a:ext>
              </a:extLst>
            </p:cNvPr>
            <p:cNvSpPr txBox="1">
              <a:spLocks noChangeArrowheads="1"/>
            </p:cNvSpPr>
            <p:nvPr/>
          </p:nvSpPr>
          <p:spPr bwMode="auto">
            <a:xfrm>
              <a:off x="5727541" y="1624256"/>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K+1</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grpSp>
          <p:nvGrpSpPr>
            <p:cNvPr id="47" name="그룹 382">
              <a:extLst>
                <a:ext uri="{FF2B5EF4-FFF2-40B4-BE49-F238E27FC236}">
                  <a16:creationId xmlns:a16="http://schemas.microsoft.com/office/drawing/2014/main" id="{CFA91519-1F17-48FC-B44C-837429B4D094}"/>
                </a:ext>
              </a:extLst>
            </p:cNvPr>
            <p:cNvGrpSpPr/>
            <p:nvPr/>
          </p:nvGrpSpPr>
          <p:grpSpPr>
            <a:xfrm>
              <a:off x="1458594" y="1624256"/>
              <a:ext cx="5766754" cy="724624"/>
              <a:chOff x="1534794" y="955724"/>
              <a:chExt cx="5766754" cy="873800"/>
            </a:xfrm>
          </p:grpSpPr>
          <p:cxnSp>
            <p:nvCxnSpPr>
              <p:cNvPr id="48" name="직선 연결선 383">
                <a:extLst>
                  <a:ext uri="{FF2B5EF4-FFF2-40B4-BE49-F238E27FC236}">
                    <a16:creationId xmlns:a16="http://schemas.microsoft.com/office/drawing/2014/main" id="{B4FE42C5-E868-44A5-B504-450A0AFAEA21}"/>
                  </a:ext>
                </a:extLst>
              </p:cNvPr>
              <p:cNvCxnSpPr/>
              <p:nvPr/>
            </p:nvCxnSpPr>
            <p:spPr>
              <a:xfrm>
                <a:off x="1534794" y="1013549"/>
                <a:ext cx="0" cy="815975"/>
              </a:xfrm>
              <a:prstGeom prst="line">
                <a:avLst/>
              </a:prstGeom>
              <a:noFill/>
              <a:ln w="38100" cap="flat" cmpd="sng" algn="ctr">
                <a:solidFill>
                  <a:srgbClr val="000000"/>
                </a:solidFill>
                <a:prstDash val="solid"/>
                <a:miter lim="800000"/>
              </a:ln>
              <a:effectLst/>
            </p:spPr>
          </p:cxnSp>
          <p:cxnSp>
            <p:nvCxnSpPr>
              <p:cNvPr id="49" name="직선 연결선 384">
                <a:extLst>
                  <a:ext uri="{FF2B5EF4-FFF2-40B4-BE49-F238E27FC236}">
                    <a16:creationId xmlns:a16="http://schemas.microsoft.com/office/drawing/2014/main" id="{6236ED01-D9DA-41F9-BFBD-4D02F2DABEC0}"/>
                  </a:ext>
                </a:extLst>
              </p:cNvPr>
              <p:cNvCxnSpPr/>
              <p:nvPr/>
            </p:nvCxnSpPr>
            <p:spPr>
              <a:xfrm>
                <a:off x="3459796" y="1006078"/>
                <a:ext cx="0" cy="815975"/>
              </a:xfrm>
              <a:prstGeom prst="line">
                <a:avLst/>
              </a:prstGeom>
              <a:noFill/>
              <a:ln w="38100" cap="flat" cmpd="sng" algn="ctr">
                <a:solidFill>
                  <a:srgbClr val="000000"/>
                </a:solidFill>
                <a:prstDash val="solid"/>
                <a:miter lim="800000"/>
              </a:ln>
              <a:effectLst/>
            </p:spPr>
          </p:cxnSp>
          <p:cxnSp>
            <p:nvCxnSpPr>
              <p:cNvPr id="50" name="직선 연결선 385">
                <a:extLst>
                  <a:ext uri="{FF2B5EF4-FFF2-40B4-BE49-F238E27FC236}">
                    <a16:creationId xmlns:a16="http://schemas.microsoft.com/office/drawing/2014/main" id="{ACE25DBA-0D68-40E6-826F-D07F6FF9D460}"/>
                  </a:ext>
                </a:extLst>
              </p:cNvPr>
              <p:cNvCxnSpPr/>
              <p:nvPr/>
            </p:nvCxnSpPr>
            <p:spPr>
              <a:xfrm>
                <a:off x="5380672" y="993824"/>
                <a:ext cx="0" cy="815975"/>
              </a:xfrm>
              <a:prstGeom prst="line">
                <a:avLst/>
              </a:prstGeom>
              <a:noFill/>
              <a:ln w="38100" cap="flat" cmpd="sng" algn="ctr">
                <a:solidFill>
                  <a:srgbClr val="000000"/>
                </a:solidFill>
                <a:prstDash val="solid"/>
                <a:miter lim="800000"/>
              </a:ln>
              <a:effectLst/>
            </p:spPr>
          </p:cxnSp>
          <p:cxnSp>
            <p:nvCxnSpPr>
              <p:cNvPr id="51" name="직선 연결선 386">
                <a:extLst>
                  <a:ext uri="{FF2B5EF4-FFF2-40B4-BE49-F238E27FC236}">
                    <a16:creationId xmlns:a16="http://schemas.microsoft.com/office/drawing/2014/main" id="{D618C44F-D6F9-429F-A02C-4814756ED5B4}"/>
                  </a:ext>
                </a:extLst>
              </p:cNvPr>
              <p:cNvCxnSpPr/>
              <p:nvPr/>
            </p:nvCxnSpPr>
            <p:spPr>
              <a:xfrm>
                <a:off x="7301548" y="955724"/>
                <a:ext cx="0" cy="854075"/>
              </a:xfrm>
              <a:prstGeom prst="line">
                <a:avLst/>
              </a:prstGeom>
              <a:noFill/>
              <a:ln w="38100" cap="flat" cmpd="sng" algn="ctr">
                <a:solidFill>
                  <a:srgbClr val="000000"/>
                </a:solidFill>
                <a:prstDash val="solid"/>
                <a:miter lim="800000"/>
              </a:ln>
              <a:effectLst/>
            </p:spPr>
          </p:cxnSp>
        </p:grpSp>
        <p:sp>
          <p:nvSpPr>
            <p:cNvPr id="52" name="직사각형 387">
              <a:extLst>
                <a:ext uri="{FF2B5EF4-FFF2-40B4-BE49-F238E27FC236}">
                  <a16:creationId xmlns:a16="http://schemas.microsoft.com/office/drawing/2014/main" id="{22C9593E-E7D0-4A90-A6B9-97B3688464A1}"/>
                </a:ext>
              </a:extLst>
            </p:cNvPr>
            <p:cNvSpPr/>
            <p:nvPr/>
          </p:nvSpPr>
          <p:spPr>
            <a:xfrm>
              <a:off x="6824503" y="2001609"/>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53" name="직선 연결선 388">
              <a:extLst>
                <a:ext uri="{FF2B5EF4-FFF2-40B4-BE49-F238E27FC236}">
                  <a16:creationId xmlns:a16="http://schemas.microsoft.com/office/drawing/2014/main" id="{FE2DB8A3-D655-4D41-8DC9-BD805B59C881}"/>
                </a:ext>
              </a:extLst>
            </p:cNvPr>
            <p:cNvCxnSpPr>
              <a:cxnSpLocks/>
            </p:cNvCxnSpPr>
            <p:nvPr/>
          </p:nvCxnSpPr>
          <p:spPr>
            <a:xfrm flipH="1">
              <a:off x="2152789" y="2354419"/>
              <a:ext cx="1242295" cy="214115"/>
            </a:xfrm>
            <a:prstGeom prst="line">
              <a:avLst/>
            </a:prstGeom>
            <a:noFill/>
            <a:ln w="12700" cap="flat" cmpd="sng" algn="ctr">
              <a:solidFill>
                <a:srgbClr val="000000"/>
              </a:solidFill>
              <a:prstDash val="dash"/>
              <a:miter lim="800000"/>
            </a:ln>
            <a:effectLst/>
          </p:spPr>
        </p:cxnSp>
        <p:cxnSp>
          <p:nvCxnSpPr>
            <p:cNvPr id="54" name="직선 연결선 389">
              <a:extLst>
                <a:ext uri="{FF2B5EF4-FFF2-40B4-BE49-F238E27FC236}">
                  <a16:creationId xmlns:a16="http://schemas.microsoft.com/office/drawing/2014/main" id="{3B74230D-AFAB-438C-907F-89DD14AD99A7}"/>
                </a:ext>
              </a:extLst>
            </p:cNvPr>
            <p:cNvCxnSpPr>
              <a:cxnSpLocks/>
            </p:cNvCxnSpPr>
            <p:nvPr/>
          </p:nvCxnSpPr>
          <p:spPr>
            <a:xfrm>
              <a:off x="5299709" y="2342907"/>
              <a:ext cx="1145541" cy="239713"/>
            </a:xfrm>
            <a:prstGeom prst="line">
              <a:avLst/>
            </a:prstGeom>
            <a:noFill/>
            <a:ln w="12700" cap="flat" cmpd="sng" algn="ctr">
              <a:solidFill>
                <a:srgbClr val="000000"/>
              </a:solidFill>
              <a:prstDash val="dash"/>
              <a:miter lim="800000"/>
            </a:ln>
            <a:effectLst/>
          </p:spPr>
        </p:cxnSp>
        <p:sp>
          <p:nvSpPr>
            <p:cNvPr id="55" name="TextBox 99">
              <a:extLst>
                <a:ext uri="{FF2B5EF4-FFF2-40B4-BE49-F238E27FC236}">
                  <a16:creationId xmlns:a16="http://schemas.microsoft.com/office/drawing/2014/main" id="{668C1770-37BD-4A4E-844E-D7D59000188D}"/>
                </a:ext>
              </a:extLst>
            </p:cNvPr>
            <p:cNvSpPr txBox="1">
              <a:spLocks noChangeArrowheads="1"/>
            </p:cNvSpPr>
            <p:nvPr/>
          </p:nvSpPr>
          <p:spPr bwMode="auto">
            <a:xfrm>
              <a:off x="4517537" y="4123564"/>
              <a:ext cx="520064" cy="245852"/>
            </a:xfrm>
            <a:prstGeom prst="rect">
              <a:avLst/>
            </a:prstGeom>
            <a:noFill/>
            <a:ln w="9525">
              <a:noFill/>
              <a:miter lim="800000"/>
              <a:headEnd/>
              <a:tailEnd/>
            </a:ln>
          </p:spPr>
          <p:txBody>
            <a:bodyPr lIns="36000" tIns="36000" rIns="36000" bIns="36000"/>
            <a:lstStyle/>
            <a:p>
              <a:r>
                <a:rPr lang="en-US" altLang="ko-KR" sz="1000" b="1" dirty="0">
                  <a:solidFill>
                    <a:srgbClr val="000000"/>
                  </a:solidFill>
                  <a:ea typeface="굴림" panose="020B0600000101010101" pitchFamily="50" charset="-127"/>
                </a:rPr>
                <a:t>……</a:t>
              </a:r>
              <a:endParaRPr lang="ko-KR" altLang="en-US" sz="1000" b="1" dirty="0">
                <a:solidFill>
                  <a:srgbClr val="000000"/>
                </a:solidFill>
                <a:ea typeface="굴림" panose="020B0600000101010101" pitchFamily="50" charset="-127"/>
              </a:endParaRPr>
            </a:p>
          </p:txBody>
        </p:sp>
        <p:sp>
          <p:nvSpPr>
            <p:cNvPr id="56" name="직사각형 391">
              <a:extLst>
                <a:ext uri="{FF2B5EF4-FFF2-40B4-BE49-F238E27FC236}">
                  <a16:creationId xmlns:a16="http://schemas.microsoft.com/office/drawing/2014/main" id="{B2F8D194-81FB-4AAB-A1AE-2CF8FE59BBCD}"/>
                </a:ext>
              </a:extLst>
            </p:cNvPr>
            <p:cNvSpPr/>
            <p:nvPr/>
          </p:nvSpPr>
          <p:spPr>
            <a:xfrm>
              <a:off x="5149148" y="3918267"/>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7" name="직사각형 392">
              <a:extLst>
                <a:ext uri="{FF2B5EF4-FFF2-40B4-BE49-F238E27FC236}">
                  <a16:creationId xmlns:a16="http://schemas.microsoft.com/office/drawing/2014/main" id="{485D2628-E6E4-4072-AD51-7D10E8F7AC91}"/>
                </a:ext>
              </a:extLst>
            </p:cNvPr>
            <p:cNvSpPr/>
            <p:nvPr/>
          </p:nvSpPr>
          <p:spPr>
            <a:xfrm>
              <a:off x="5258402" y="3919207"/>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8" name="직사각형 393">
              <a:extLst>
                <a:ext uri="{FF2B5EF4-FFF2-40B4-BE49-F238E27FC236}">
                  <a16:creationId xmlns:a16="http://schemas.microsoft.com/office/drawing/2014/main" id="{416F361B-B64B-492F-8DB5-6EF5DA53B597}"/>
                </a:ext>
              </a:extLst>
            </p:cNvPr>
            <p:cNvSpPr/>
            <p:nvPr/>
          </p:nvSpPr>
          <p:spPr>
            <a:xfrm>
              <a:off x="5368383" y="4384239"/>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9" name="직사각형 394">
              <a:extLst>
                <a:ext uri="{FF2B5EF4-FFF2-40B4-BE49-F238E27FC236}">
                  <a16:creationId xmlns:a16="http://schemas.microsoft.com/office/drawing/2014/main" id="{80E4211F-F64F-4389-9E78-6184B0D677AF}"/>
                </a:ext>
              </a:extLst>
            </p:cNvPr>
            <p:cNvSpPr/>
            <p:nvPr/>
          </p:nvSpPr>
          <p:spPr>
            <a:xfrm>
              <a:off x="5433392" y="4384239"/>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0" name="직사각형 395">
              <a:extLst>
                <a:ext uri="{FF2B5EF4-FFF2-40B4-BE49-F238E27FC236}">
                  <a16:creationId xmlns:a16="http://schemas.microsoft.com/office/drawing/2014/main" id="{CAF788E6-44E3-4A61-B5BF-D1AE317F2E41}"/>
                </a:ext>
              </a:extLst>
            </p:cNvPr>
            <p:cNvSpPr/>
            <p:nvPr/>
          </p:nvSpPr>
          <p:spPr>
            <a:xfrm>
              <a:off x="5554886" y="3931078"/>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1" name="TextBox 99">
              <a:extLst>
                <a:ext uri="{FF2B5EF4-FFF2-40B4-BE49-F238E27FC236}">
                  <a16:creationId xmlns:a16="http://schemas.microsoft.com/office/drawing/2014/main" id="{21C1AABC-2F72-474F-BADA-D03E7DD88E9E}"/>
                </a:ext>
              </a:extLst>
            </p:cNvPr>
            <p:cNvSpPr txBox="1">
              <a:spLocks noChangeArrowheads="1"/>
            </p:cNvSpPr>
            <p:nvPr/>
          </p:nvSpPr>
          <p:spPr bwMode="auto">
            <a:xfrm>
              <a:off x="660169" y="4144807"/>
              <a:ext cx="384346" cy="138214"/>
            </a:xfrm>
            <a:prstGeom prst="rect">
              <a:avLst/>
            </a:prstGeom>
            <a:noFill/>
            <a:ln>
              <a:noFill/>
            </a:ln>
          </p:spPr>
          <p:txBody>
            <a:bodyPr lIns="0" tIns="0" rIns="0" bIns="0" anchor="ctr" anchorCtr="0"/>
            <a:lstStyle/>
            <a:p>
              <a:pPr algn="ctr"/>
              <a:r>
                <a:rPr lang="en-US" altLang="ko-KR" sz="800" b="1" dirty="0">
                  <a:solidFill>
                    <a:srgbClr val="000000"/>
                  </a:solidFill>
                  <a:latin typeface="Arial"/>
                  <a:ea typeface="굴림" panose="020B0600000101010101" pitchFamily="50" charset="-127"/>
                </a:rPr>
                <a:t>[NB] :</a:t>
              </a:r>
              <a:endParaRPr lang="ko-KR" altLang="en-US" sz="800" b="1" dirty="0">
                <a:solidFill>
                  <a:srgbClr val="000000"/>
                </a:solidFill>
                <a:latin typeface="Arial"/>
                <a:ea typeface="굴림" panose="020B0600000101010101" pitchFamily="50" charset="-127"/>
              </a:endParaRPr>
            </a:p>
          </p:txBody>
        </p:sp>
        <p:sp>
          <p:nvSpPr>
            <p:cNvPr id="62" name="TextBox 99">
              <a:extLst>
                <a:ext uri="{FF2B5EF4-FFF2-40B4-BE49-F238E27FC236}">
                  <a16:creationId xmlns:a16="http://schemas.microsoft.com/office/drawing/2014/main" id="{56153E5C-A867-427B-808F-0A2E026062B9}"/>
                </a:ext>
              </a:extLst>
            </p:cNvPr>
            <p:cNvSpPr txBox="1">
              <a:spLocks noChangeArrowheads="1"/>
            </p:cNvSpPr>
            <p:nvPr/>
          </p:nvSpPr>
          <p:spPr bwMode="auto">
            <a:xfrm>
              <a:off x="609600" y="4487638"/>
              <a:ext cx="384346" cy="138214"/>
            </a:xfrm>
            <a:prstGeom prst="rect">
              <a:avLst/>
            </a:prstGeom>
            <a:noFill/>
            <a:ln>
              <a:noFill/>
            </a:ln>
          </p:spPr>
          <p:txBody>
            <a:bodyPr lIns="0" tIns="0" rIns="0" bIns="0" anchor="ctr" anchorCtr="0"/>
            <a:lstStyle/>
            <a:p>
              <a:pPr algn="ctr"/>
              <a:r>
                <a:rPr lang="en-US" altLang="ko-KR" sz="800" b="1" dirty="0">
                  <a:solidFill>
                    <a:srgbClr val="000000"/>
                  </a:solidFill>
                  <a:latin typeface="Arial"/>
                  <a:ea typeface="굴림" panose="020B0600000101010101" pitchFamily="50" charset="-127"/>
                </a:rPr>
                <a:t>[UWB] :</a:t>
              </a:r>
              <a:endParaRPr lang="ko-KR" altLang="en-US" sz="800" b="1" dirty="0">
                <a:solidFill>
                  <a:srgbClr val="000000"/>
                </a:solidFill>
                <a:latin typeface="Arial"/>
                <a:ea typeface="굴림" panose="020B0600000101010101" pitchFamily="50" charset="-127"/>
              </a:endParaRPr>
            </a:p>
          </p:txBody>
        </p:sp>
        <p:cxnSp>
          <p:nvCxnSpPr>
            <p:cNvPr id="63" name="직선 화살표 연결선 398">
              <a:extLst>
                <a:ext uri="{FF2B5EF4-FFF2-40B4-BE49-F238E27FC236}">
                  <a16:creationId xmlns:a16="http://schemas.microsoft.com/office/drawing/2014/main" id="{27BF58AB-93DB-43A9-899B-D2535871E8E8}"/>
                </a:ext>
              </a:extLst>
            </p:cNvPr>
            <p:cNvCxnSpPr/>
            <p:nvPr/>
          </p:nvCxnSpPr>
          <p:spPr>
            <a:xfrm>
              <a:off x="5715000" y="4736019"/>
              <a:ext cx="2819400"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64" name="TextBox 99">
              <a:extLst>
                <a:ext uri="{FF2B5EF4-FFF2-40B4-BE49-F238E27FC236}">
                  <a16:creationId xmlns:a16="http://schemas.microsoft.com/office/drawing/2014/main" id="{ADFEF54A-6240-4362-8BD3-FDD8B7C32A6C}"/>
                </a:ext>
              </a:extLst>
            </p:cNvPr>
            <p:cNvSpPr txBox="1">
              <a:spLocks noChangeArrowheads="1"/>
            </p:cNvSpPr>
            <p:nvPr/>
          </p:nvSpPr>
          <p:spPr bwMode="auto">
            <a:xfrm>
              <a:off x="6664332" y="4823987"/>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cxnSp>
          <p:nvCxnSpPr>
            <p:cNvPr id="65" name="직선 연결선 400">
              <a:extLst>
                <a:ext uri="{FF2B5EF4-FFF2-40B4-BE49-F238E27FC236}">
                  <a16:creationId xmlns:a16="http://schemas.microsoft.com/office/drawing/2014/main" id="{D891ADAE-4E4A-4AFB-BF5F-5E41EAB741E6}"/>
                </a:ext>
              </a:extLst>
            </p:cNvPr>
            <p:cNvCxnSpPr/>
            <p:nvPr/>
          </p:nvCxnSpPr>
          <p:spPr>
            <a:xfrm>
              <a:off x="1116190" y="4306668"/>
              <a:ext cx="0" cy="154072"/>
            </a:xfrm>
            <a:prstGeom prst="line">
              <a:avLst/>
            </a:prstGeom>
            <a:noFill/>
            <a:ln w="31750" cap="flat" cmpd="sng" algn="ctr">
              <a:solidFill>
                <a:srgbClr val="000000"/>
              </a:solidFill>
              <a:prstDash val="solid"/>
              <a:miter lim="800000"/>
            </a:ln>
            <a:effectLst/>
          </p:spPr>
        </p:cxnSp>
        <p:sp>
          <p:nvSpPr>
            <p:cNvPr id="66" name="직사각형 401">
              <a:extLst>
                <a:ext uri="{FF2B5EF4-FFF2-40B4-BE49-F238E27FC236}">
                  <a16:creationId xmlns:a16="http://schemas.microsoft.com/office/drawing/2014/main" id="{11560F65-529B-4396-8F80-703E2B30A187}"/>
                </a:ext>
              </a:extLst>
            </p:cNvPr>
            <p:cNvSpPr/>
            <p:nvPr/>
          </p:nvSpPr>
          <p:spPr>
            <a:xfrm>
              <a:off x="1148836" y="3917431"/>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7" name="직사각형 402">
              <a:extLst>
                <a:ext uri="{FF2B5EF4-FFF2-40B4-BE49-F238E27FC236}">
                  <a16:creationId xmlns:a16="http://schemas.microsoft.com/office/drawing/2014/main" id="{F7B098FE-4D55-45D3-9CD0-14332A4CE985}"/>
                </a:ext>
              </a:extLst>
            </p:cNvPr>
            <p:cNvSpPr/>
            <p:nvPr/>
          </p:nvSpPr>
          <p:spPr>
            <a:xfrm>
              <a:off x="1258090" y="391837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8" name="직사각형 403">
              <a:extLst>
                <a:ext uri="{FF2B5EF4-FFF2-40B4-BE49-F238E27FC236}">
                  <a16:creationId xmlns:a16="http://schemas.microsoft.com/office/drawing/2014/main" id="{56B3A3F5-8E81-4562-A090-B6686D557B13}"/>
                </a:ext>
              </a:extLst>
            </p:cNvPr>
            <p:cNvSpPr/>
            <p:nvPr/>
          </p:nvSpPr>
          <p:spPr>
            <a:xfrm>
              <a:off x="1355371"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9" name="직사각형 404">
              <a:extLst>
                <a:ext uri="{FF2B5EF4-FFF2-40B4-BE49-F238E27FC236}">
                  <a16:creationId xmlns:a16="http://schemas.microsoft.com/office/drawing/2014/main" id="{562F894A-02A0-4B15-A785-1A84B38594FF}"/>
                </a:ext>
              </a:extLst>
            </p:cNvPr>
            <p:cNvSpPr/>
            <p:nvPr/>
          </p:nvSpPr>
          <p:spPr>
            <a:xfrm>
              <a:off x="1420380"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0" name="직사각형 405">
              <a:extLst>
                <a:ext uri="{FF2B5EF4-FFF2-40B4-BE49-F238E27FC236}">
                  <a16:creationId xmlns:a16="http://schemas.microsoft.com/office/drawing/2014/main" id="{F254A185-D209-4F59-8DF3-3724520D50AB}"/>
                </a:ext>
              </a:extLst>
            </p:cNvPr>
            <p:cNvSpPr/>
            <p:nvPr/>
          </p:nvSpPr>
          <p:spPr>
            <a:xfrm>
              <a:off x="1922860" y="3925186"/>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71" name="직선 연결선 406">
              <a:extLst>
                <a:ext uri="{FF2B5EF4-FFF2-40B4-BE49-F238E27FC236}">
                  <a16:creationId xmlns:a16="http://schemas.microsoft.com/office/drawing/2014/main" id="{B5DCCE36-B96F-42BD-BE6B-990D5DC0754D}"/>
                </a:ext>
              </a:extLst>
            </p:cNvPr>
            <p:cNvCxnSpPr/>
            <p:nvPr/>
          </p:nvCxnSpPr>
          <p:spPr>
            <a:xfrm>
              <a:off x="5715000" y="4306668"/>
              <a:ext cx="0" cy="154072"/>
            </a:xfrm>
            <a:prstGeom prst="line">
              <a:avLst/>
            </a:prstGeom>
            <a:noFill/>
            <a:ln w="31750" cap="flat" cmpd="sng" algn="ctr">
              <a:solidFill>
                <a:srgbClr val="000000"/>
              </a:solidFill>
              <a:prstDash val="solid"/>
              <a:miter lim="800000"/>
            </a:ln>
            <a:effectLst/>
          </p:spPr>
        </p:cxnSp>
        <p:sp>
          <p:nvSpPr>
            <p:cNvPr id="72" name="직사각형 407">
              <a:extLst>
                <a:ext uri="{FF2B5EF4-FFF2-40B4-BE49-F238E27FC236}">
                  <a16:creationId xmlns:a16="http://schemas.microsoft.com/office/drawing/2014/main" id="{2753DBA4-52A6-4B89-87E8-4EAD76AB7DDA}"/>
                </a:ext>
              </a:extLst>
            </p:cNvPr>
            <p:cNvSpPr/>
            <p:nvPr/>
          </p:nvSpPr>
          <p:spPr>
            <a:xfrm>
              <a:off x="1491692" y="4384196"/>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3" name="직사각형 408">
              <a:extLst>
                <a:ext uri="{FF2B5EF4-FFF2-40B4-BE49-F238E27FC236}">
                  <a16:creationId xmlns:a16="http://schemas.microsoft.com/office/drawing/2014/main" id="{B65D372C-034A-408D-8F15-90561B9D0B2E}"/>
                </a:ext>
              </a:extLst>
            </p:cNvPr>
            <p:cNvSpPr/>
            <p:nvPr/>
          </p:nvSpPr>
          <p:spPr>
            <a:xfrm>
              <a:off x="1556701" y="4384196"/>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4" name="직사각형 409">
              <a:extLst>
                <a:ext uri="{FF2B5EF4-FFF2-40B4-BE49-F238E27FC236}">
                  <a16:creationId xmlns:a16="http://schemas.microsoft.com/office/drawing/2014/main" id="{F63FB9FB-5475-4F59-9E61-75C32FD3F4B8}"/>
                </a:ext>
              </a:extLst>
            </p:cNvPr>
            <p:cNvSpPr/>
            <p:nvPr/>
          </p:nvSpPr>
          <p:spPr>
            <a:xfrm>
              <a:off x="1634841" y="43859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5" name="직사각형 410">
              <a:extLst>
                <a:ext uri="{FF2B5EF4-FFF2-40B4-BE49-F238E27FC236}">
                  <a16:creationId xmlns:a16="http://schemas.microsoft.com/office/drawing/2014/main" id="{F487DBFC-A285-42C1-B523-E350E4E0030E}"/>
                </a:ext>
              </a:extLst>
            </p:cNvPr>
            <p:cNvSpPr/>
            <p:nvPr/>
          </p:nvSpPr>
          <p:spPr>
            <a:xfrm>
              <a:off x="1699850" y="43859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6" name="직사각형 411">
              <a:extLst>
                <a:ext uri="{FF2B5EF4-FFF2-40B4-BE49-F238E27FC236}">
                  <a16:creationId xmlns:a16="http://schemas.microsoft.com/office/drawing/2014/main" id="{D6F4D3EB-5CD3-4657-8716-4D166575303D}"/>
                </a:ext>
              </a:extLst>
            </p:cNvPr>
            <p:cNvSpPr/>
            <p:nvPr/>
          </p:nvSpPr>
          <p:spPr>
            <a:xfrm>
              <a:off x="1775081"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7" name="직사각형 412">
              <a:extLst>
                <a:ext uri="{FF2B5EF4-FFF2-40B4-BE49-F238E27FC236}">
                  <a16:creationId xmlns:a16="http://schemas.microsoft.com/office/drawing/2014/main" id="{588D581D-480A-4851-BE0F-0B7D21600A16}"/>
                </a:ext>
              </a:extLst>
            </p:cNvPr>
            <p:cNvSpPr/>
            <p:nvPr/>
          </p:nvSpPr>
          <p:spPr>
            <a:xfrm>
              <a:off x="1840090"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8" name="직사각형 413">
              <a:extLst>
                <a:ext uri="{FF2B5EF4-FFF2-40B4-BE49-F238E27FC236}">
                  <a16:creationId xmlns:a16="http://schemas.microsoft.com/office/drawing/2014/main" id="{9C6A124D-1087-4037-9BD5-DABAAF7AB054}"/>
                </a:ext>
              </a:extLst>
            </p:cNvPr>
            <p:cNvSpPr/>
            <p:nvPr/>
          </p:nvSpPr>
          <p:spPr>
            <a:xfrm>
              <a:off x="5772468" y="3774289"/>
              <a:ext cx="82617" cy="609165"/>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9" name="직사각형 414">
              <a:extLst>
                <a:ext uri="{FF2B5EF4-FFF2-40B4-BE49-F238E27FC236}">
                  <a16:creationId xmlns:a16="http://schemas.microsoft.com/office/drawing/2014/main" id="{8FCC6529-4E07-4BC6-B757-0274D6DA30D2}"/>
                </a:ext>
              </a:extLst>
            </p:cNvPr>
            <p:cNvSpPr/>
            <p:nvPr/>
          </p:nvSpPr>
          <p:spPr>
            <a:xfrm>
              <a:off x="5881722" y="3926505"/>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0" name="직사각형 415">
              <a:extLst>
                <a:ext uri="{FF2B5EF4-FFF2-40B4-BE49-F238E27FC236}">
                  <a16:creationId xmlns:a16="http://schemas.microsoft.com/office/drawing/2014/main" id="{F59C4EDC-AE7F-4F49-9BF5-E82A6811380A}"/>
                </a:ext>
              </a:extLst>
            </p:cNvPr>
            <p:cNvSpPr/>
            <p:nvPr/>
          </p:nvSpPr>
          <p:spPr>
            <a:xfrm>
              <a:off x="5991703"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1" name="직사각형 416">
              <a:extLst>
                <a:ext uri="{FF2B5EF4-FFF2-40B4-BE49-F238E27FC236}">
                  <a16:creationId xmlns:a16="http://schemas.microsoft.com/office/drawing/2014/main" id="{D3D1406B-C368-43B1-983A-1FDCF3224F1C}"/>
                </a:ext>
              </a:extLst>
            </p:cNvPr>
            <p:cNvSpPr/>
            <p:nvPr/>
          </p:nvSpPr>
          <p:spPr>
            <a:xfrm>
              <a:off x="6056712" y="4391537"/>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2" name="직사각형 417">
              <a:extLst>
                <a:ext uri="{FF2B5EF4-FFF2-40B4-BE49-F238E27FC236}">
                  <a16:creationId xmlns:a16="http://schemas.microsoft.com/office/drawing/2014/main" id="{FBC7D021-6F45-4F30-B207-4A69CFE57974}"/>
                </a:ext>
              </a:extLst>
            </p:cNvPr>
            <p:cNvSpPr/>
            <p:nvPr/>
          </p:nvSpPr>
          <p:spPr>
            <a:xfrm>
              <a:off x="6589673" y="3925815"/>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83" name="직선 연결선 418">
              <a:extLst>
                <a:ext uri="{FF2B5EF4-FFF2-40B4-BE49-F238E27FC236}">
                  <a16:creationId xmlns:a16="http://schemas.microsoft.com/office/drawing/2014/main" id="{ABB05C49-35EF-465C-9B71-F3DCB2CF7976}"/>
                </a:ext>
              </a:extLst>
            </p:cNvPr>
            <p:cNvCxnSpPr/>
            <p:nvPr/>
          </p:nvCxnSpPr>
          <p:spPr>
            <a:xfrm>
              <a:off x="6700268" y="4314802"/>
              <a:ext cx="0" cy="154072"/>
            </a:xfrm>
            <a:prstGeom prst="line">
              <a:avLst/>
            </a:prstGeom>
            <a:noFill/>
            <a:ln w="6350" cap="flat" cmpd="sng" algn="ctr">
              <a:solidFill>
                <a:srgbClr val="000000"/>
              </a:solidFill>
              <a:prstDash val="sysDash"/>
              <a:miter lim="800000"/>
            </a:ln>
            <a:effectLst/>
          </p:spPr>
        </p:cxnSp>
        <p:sp>
          <p:nvSpPr>
            <p:cNvPr id="84" name="직사각형 419">
              <a:extLst>
                <a:ext uri="{FF2B5EF4-FFF2-40B4-BE49-F238E27FC236}">
                  <a16:creationId xmlns:a16="http://schemas.microsoft.com/office/drawing/2014/main" id="{0286F47F-AF18-42EE-8A40-DAD3250E33EC}"/>
                </a:ext>
              </a:extLst>
            </p:cNvPr>
            <p:cNvSpPr/>
            <p:nvPr/>
          </p:nvSpPr>
          <p:spPr>
            <a:xfrm>
              <a:off x="6128024" y="43923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5" name="직사각형 420">
              <a:extLst>
                <a:ext uri="{FF2B5EF4-FFF2-40B4-BE49-F238E27FC236}">
                  <a16:creationId xmlns:a16="http://schemas.microsoft.com/office/drawing/2014/main" id="{4616B3A4-2D31-4FA1-9266-6DB62E017B04}"/>
                </a:ext>
              </a:extLst>
            </p:cNvPr>
            <p:cNvSpPr/>
            <p:nvPr/>
          </p:nvSpPr>
          <p:spPr>
            <a:xfrm>
              <a:off x="6193033" y="43923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6" name="직사각형 421">
              <a:extLst>
                <a:ext uri="{FF2B5EF4-FFF2-40B4-BE49-F238E27FC236}">
                  <a16:creationId xmlns:a16="http://schemas.microsoft.com/office/drawing/2014/main" id="{837326B3-A90E-4201-BB33-CC9D1E41C1E5}"/>
                </a:ext>
              </a:extLst>
            </p:cNvPr>
            <p:cNvSpPr/>
            <p:nvPr/>
          </p:nvSpPr>
          <p:spPr>
            <a:xfrm>
              <a:off x="6271173" y="439406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7" name="직사각형 422">
              <a:extLst>
                <a:ext uri="{FF2B5EF4-FFF2-40B4-BE49-F238E27FC236}">
                  <a16:creationId xmlns:a16="http://schemas.microsoft.com/office/drawing/2014/main" id="{BAEE8B12-229C-4A0C-81FF-0F918A267047}"/>
                </a:ext>
              </a:extLst>
            </p:cNvPr>
            <p:cNvSpPr/>
            <p:nvPr/>
          </p:nvSpPr>
          <p:spPr>
            <a:xfrm>
              <a:off x="6336182" y="4394064"/>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8" name="직사각형 423">
              <a:extLst>
                <a:ext uri="{FF2B5EF4-FFF2-40B4-BE49-F238E27FC236}">
                  <a16:creationId xmlns:a16="http://schemas.microsoft.com/office/drawing/2014/main" id="{302AA55C-DFFB-40F0-8524-9EAAE0952909}"/>
                </a:ext>
              </a:extLst>
            </p:cNvPr>
            <p:cNvSpPr/>
            <p:nvPr/>
          </p:nvSpPr>
          <p:spPr>
            <a:xfrm>
              <a:off x="6411413"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9" name="직사각형 424">
              <a:extLst>
                <a:ext uri="{FF2B5EF4-FFF2-40B4-BE49-F238E27FC236}">
                  <a16:creationId xmlns:a16="http://schemas.microsoft.com/office/drawing/2014/main" id="{3F38E4BB-A913-41E5-BF15-91964C5CCEAC}"/>
                </a:ext>
              </a:extLst>
            </p:cNvPr>
            <p:cNvSpPr/>
            <p:nvPr/>
          </p:nvSpPr>
          <p:spPr>
            <a:xfrm>
              <a:off x="6476422" y="4391537"/>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0" name="직사각형 425">
              <a:extLst>
                <a:ext uri="{FF2B5EF4-FFF2-40B4-BE49-F238E27FC236}">
                  <a16:creationId xmlns:a16="http://schemas.microsoft.com/office/drawing/2014/main" id="{D96982F1-F6DE-4840-AF69-8CFB6A45F232}"/>
                </a:ext>
              </a:extLst>
            </p:cNvPr>
            <p:cNvSpPr/>
            <p:nvPr/>
          </p:nvSpPr>
          <p:spPr>
            <a:xfrm>
              <a:off x="6749266" y="3925002"/>
              <a:ext cx="67365" cy="458452"/>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1" name="직사각형 426">
              <a:extLst>
                <a:ext uri="{FF2B5EF4-FFF2-40B4-BE49-F238E27FC236}">
                  <a16:creationId xmlns:a16="http://schemas.microsoft.com/office/drawing/2014/main" id="{C1A5FACF-14B8-4D9F-A4AC-CC6D63DFB9BE}"/>
                </a:ext>
              </a:extLst>
            </p:cNvPr>
            <p:cNvSpPr/>
            <p:nvPr/>
          </p:nvSpPr>
          <p:spPr>
            <a:xfrm>
              <a:off x="6858520" y="3926505"/>
              <a:ext cx="77249" cy="457890"/>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2" name="직사각형 427">
              <a:extLst>
                <a:ext uri="{FF2B5EF4-FFF2-40B4-BE49-F238E27FC236}">
                  <a16:creationId xmlns:a16="http://schemas.microsoft.com/office/drawing/2014/main" id="{4C799FB7-B942-4D92-B083-65EDDA01FAAA}"/>
                </a:ext>
              </a:extLst>
            </p:cNvPr>
            <p:cNvSpPr/>
            <p:nvPr/>
          </p:nvSpPr>
          <p:spPr>
            <a:xfrm>
              <a:off x="6968501"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3" name="직사각형 428">
              <a:extLst>
                <a:ext uri="{FF2B5EF4-FFF2-40B4-BE49-F238E27FC236}">
                  <a16:creationId xmlns:a16="http://schemas.microsoft.com/office/drawing/2014/main" id="{A0789C9B-6832-48B7-9E8F-86510C4F528A}"/>
                </a:ext>
              </a:extLst>
            </p:cNvPr>
            <p:cNvSpPr/>
            <p:nvPr/>
          </p:nvSpPr>
          <p:spPr>
            <a:xfrm>
              <a:off x="7033510" y="4391537"/>
              <a:ext cx="45719" cy="308933"/>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4" name="직사각형 429">
              <a:extLst>
                <a:ext uri="{FF2B5EF4-FFF2-40B4-BE49-F238E27FC236}">
                  <a16:creationId xmlns:a16="http://schemas.microsoft.com/office/drawing/2014/main" id="{8793BD8B-0C4A-4FC2-B75C-F77158EF5B03}"/>
                </a:ext>
              </a:extLst>
            </p:cNvPr>
            <p:cNvSpPr/>
            <p:nvPr/>
          </p:nvSpPr>
          <p:spPr>
            <a:xfrm>
              <a:off x="7124700" y="3929948"/>
              <a:ext cx="77249" cy="457890"/>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95" name="직선 연결선 430">
              <a:extLst>
                <a:ext uri="{FF2B5EF4-FFF2-40B4-BE49-F238E27FC236}">
                  <a16:creationId xmlns:a16="http://schemas.microsoft.com/office/drawing/2014/main" id="{2995824A-6634-4A19-984F-DC09CAB9FC33}"/>
                </a:ext>
              </a:extLst>
            </p:cNvPr>
            <p:cNvCxnSpPr/>
            <p:nvPr/>
          </p:nvCxnSpPr>
          <p:spPr>
            <a:xfrm>
              <a:off x="7277100" y="4306039"/>
              <a:ext cx="0" cy="154072"/>
            </a:xfrm>
            <a:prstGeom prst="line">
              <a:avLst/>
            </a:prstGeom>
            <a:noFill/>
            <a:ln w="6350" cap="flat" cmpd="sng" algn="ctr">
              <a:solidFill>
                <a:srgbClr val="000000"/>
              </a:solidFill>
              <a:prstDash val="sysDash"/>
              <a:miter lim="800000"/>
            </a:ln>
            <a:effectLst/>
          </p:spPr>
        </p:cxnSp>
        <p:sp>
          <p:nvSpPr>
            <p:cNvPr id="96" name="직사각형 431">
              <a:extLst>
                <a:ext uri="{FF2B5EF4-FFF2-40B4-BE49-F238E27FC236}">
                  <a16:creationId xmlns:a16="http://schemas.microsoft.com/office/drawing/2014/main" id="{380C0D9D-6F22-4ACF-9D56-A444D4A6A7AE}"/>
                </a:ext>
              </a:extLst>
            </p:cNvPr>
            <p:cNvSpPr/>
            <p:nvPr/>
          </p:nvSpPr>
          <p:spPr>
            <a:xfrm>
              <a:off x="7351472" y="3926504"/>
              <a:ext cx="77249" cy="462805"/>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7" name="직사각형 432">
              <a:extLst>
                <a:ext uri="{FF2B5EF4-FFF2-40B4-BE49-F238E27FC236}">
                  <a16:creationId xmlns:a16="http://schemas.microsoft.com/office/drawing/2014/main" id="{6A81CE38-A9BC-4815-ADD1-1378F905DC33}"/>
                </a:ext>
              </a:extLst>
            </p:cNvPr>
            <p:cNvSpPr/>
            <p:nvPr/>
          </p:nvSpPr>
          <p:spPr>
            <a:xfrm>
              <a:off x="7460726" y="3929442"/>
              <a:ext cx="77249" cy="457890"/>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8" name="직사각형 433">
              <a:extLst>
                <a:ext uri="{FF2B5EF4-FFF2-40B4-BE49-F238E27FC236}">
                  <a16:creationId xmlns:a16="http://schemas.microsoft.com/office/drawing/2014/main" id="{42CBB51B-8430-4C40-8DF0-C5520CA0D30F}"/>
                </a:ext>
              </a:extLst>
            </p:cNvPr>
            <p:cNvSpPr/>
            <p:nvPr/>
          </p:nvSpPr>
          <p:spPr>
            <a:xfrm>
              <a:off x="7570707" y="439447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9" name="직사각형 434">
              <a:extLst>
                <a:ext uri="{FF2B5EF4-FFF2-40B4-BE49-F238E27FC236}">
                  <a16:creationId xmlns:a16="http://schemas.microsoft.com/office/drawing/2014/main" id="{B2D97A5C-77DA-4E19-AD3A-B7A3876A2429}"/>
                </a:ext>
              </a:extLst>
            </p:cNvPr>
            <p:cNvSpPr/>
            <p:nvPr/>
          </p:nvSpPr>
          <p:spPr>
            <a:xfrm>
              <a:off x="7635716" y="4394474"/>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0" name="직사각형 435">
              <a:extLst>
                <a:ext uri="{FF2B5EF4-FFF2-40B4-BE49-F238E27FC236}">
                  <a16:creationId xmlns:a16="http://schemas.microsoft.com/office/drawing/2014/main" id="{90D58385-D5E2-4362-BD99-11ADFB28C3DD}"/>
                </a:ext>
              </a:extLst>
            </p:cNvPr>
            <p:cNvSpPr/>
            <p:nvPr/>
          </p:nvSpPr>
          <p:spPr>
            <a:xfrm>
              <a:off x="8425146" y="3925565"/>
              <a:ext cx="77249" cy="457890"/>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01" name="직선 연결선 436">
              <a:extLst>
                <a:ext uri="{FF2B5EF4-FFF2-40B4-BE49-F238E27FC236}">
                  <a16:creationId xmlns:a16="http://schemas.microsoft.com/office/drawing/2014/main" id="{A6918BBD-EE7C-4632-9228-AD5C494A4365}"/>
                </a:ext>
              </a:extLst>
            </p:cNvPr>
            <p:cNvCxnSpPr/>
            <p:nvPr/>
          </p:nvCxnSpPr>
          <p:spPr>
            <a:xfrm>
              <a:off x="8534400" y="4314501"/>
              <a:ext cx="0" cy="154072"/>
            </a:xfrm>
            <a:prstGeom prst="line">
              <a:avLst/>
            </a:prstGeom>
            <a:noFill/>
            <a:ln w="31750" cap="flat" cmpd="sng" algn="ctr">
              <a:solidFill>
                <a:srgbClr val="000000"/>
              </a:solidFill>
              <a:prstDash val="solid"/>
              <a:miter lim="800000"/>
            </a:ln>
            <a:effectLst/>
          </p:spPr>
        </p:cxnSp>
        <p:sp>
          <p:nvSpPr>
            <p:cNvPr id="102" name="직사각형 437">
              <a:extLst>
                <a:ext uri="{FF2B5EF4-FFF2-40B4-BE49-F238E27FC236}">
                  <a16:creationId xmlns:a16="http://schemas.microsoft.com/office/drawing/2014/main" id="{05E9A8BF-28BD-43CE-B093-81880961AC10}"/>
                </a:ext>
              </a:extLst>
            </p:cNvPr>
            <p:cNvSpPr/>
            <p:nvPr/>
          </p:nvSpPr>
          <p:spPr>
            <a:xfrm>
              <a:off x="7707028" y="439526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3" name="직사각형 438">
              <a:extLst>
                <a:ext uri="{FF2B5EF4-FFF2-40B4-BE49-F238E27FC236}">
                  <a16:creationId xmlns:a16="http://schemas.microsoft.com/office/drawing/2014/main" id="{C8CB9558-FF93-4E12-85FA-F400A1782E75}"/>
                </a:ext>
              </a:extLst>
            </p:cNvPr>
            <p:cNvSpPr/>
            <p:nvPr/>
          </p:nvSpPr>
          <p:spPr>
            <a:xfrm>
              <a:off x="7772037" y="4395267"/>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4" name="직사각형 439">
              <a:extLst>
                <a:ext uri="{FF2B5EF4-FFF2-40B4-BE49-F238E27FC236}">
                  <a16:creationId xmlns:a16="http://schemas.microsoft.com/office/drawing/2014/main" id="{F375B2B5-7397-45DD-B06E-3295A9F6607A}"/>
                </a:ext>
              </a:extLst>
            </p:cNvPr>
            <p:cNvSpPr/>
            <p:nvPr/>
          </p:nvSpPr>
          <p:spPr>
            <a:xfrm>
              <a:off x="7850177" y="4397001"/>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5" name="직사각형 440">
              <a:extLst>
                <a:ext uri="{FF2B5EF4-FFF2-40B4-BE49-F238E27FC236}">
                  <a16:creationId xmlns:a16="http://schemas.microsoft.com/office/drawing/2014/main" id="{B88D2D3D-AF1F-4AE7-A030-E948262FCA42}"/>
                </a:ext>
              </a:extLst>
            </p:cNvPr>
            <p:cNvSpPr/>
            <p:nvPr/>
          </p:nvSpPr>
          <p:spPr>
            <a:xfrm>
              <a:off x="7915186" y="4397001"/>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6" name="직사각형 441">
              <a:extLst>
                <a:ext uri="{FF2B5EF4-FFF2-40B4-BE49-F238E27FC236}">
                  <a16:creationId xmlns:a16="http://schemas.microsoft.com/office/drawing/2014/main" id="{DE6ADAC4-EF64-4996-9B20-00D74433967B}"/>
                </a:ext>
              </a:extLst>
            </p:cNvPr>
            <p:cNvSpPr/>
            <p:nvPr/>
          </p:nvSpPr>
          <p:spPr>
            <a:xfrm>
              <a:off x="7990417" y="439447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7" name="직사각형 442">
              <a:extLst>
                <a:ext uri="{FF2B5EF4-FFF2-40B4-BE49-F238E27FC236}">
                  <a16:creationId xmlns:a16="http://schemas.microsoft.com/office/drawing/2014/main" id="{C0F34594-71F2-4F74-A2CF-B09711FE9D55}"/>
                </a:ext>
              </a:extLst>
            </p:cNvPr>
            <p:cNvSpPr/>
            <p:nvPr/>
          </p:nvSpPr>
          <p:spPr>
            <a:xfrm>
              <a:off x="8055426" y="4394474"/>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8" name="직사각형 443">
              <a:extLst>
                <a:ext uri="{FF2B5EF4-FFF2-40B4-BE49-F238E27FC236}">
                  <a16:creationId xmlns:a16="http://schemas.microsoft.com/office/drawing/2014/main" id="{E131FB62-5327-4924-B582-19A0CA4F634B}"/>
                </a:ext>
              </a:extLst>
            </p:cNvPr>
            <p:cNvSpPr/>
            <p:nvPr/>
          </p:nvSpPr>
          <p:spPr>
            <a:xfrm>
              <a:off x="8129647" y="4393179"/>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5</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9" name="직사각형 444">
              <a:extLst>
                <a:ext uri="{FF2B5EF4-FFF2-40B4-BE49-F238E27FC236}">
                  <a16:creationId xmlns:a16="http://schemas.microsoft.com/office/drawing/2014/main" id="{359E91F5-8114-41F7-8AB8-C8CB2492F641}"/>
                </a:ext>
              </a:extLst>
            </p:cNvPr>
            <p:cNvSpPr/>
            <p:nvPr/>
          </p:nvSpPr>
          <p:spPr>
            <a:xfrm>
              <a:off x="8194656" y="4393179"/>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5</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0" name="직사각형 445">
              <a:extLst>
                <a:ext uri="{FF2B5EF4-FFF2-40B4-BE49-F238E27FC236}">
                  <a16:creationId xmlns:a16="http://schemas.microsoft.com/office/drawing/2014/main" id="{BD36DEE3-7F09-4BEF-8CCD-C0B3691F10D6}"/>
                </a:ext>
              </a:extLst>
            </p:cNvPr>
            <p:cNvSpPr/>
            <p:nvPr/>
          </p:nvSpPr>
          <p:spPr>
            <a:xfrm>
              <a:off x="8269887" y="4390652"/>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6</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1" name="직사각형 446">
              <a:extLst>
                <a:ext uri="{FF2B5EF4-FFF2-40B4-BE49-F238E27FC236}">
                  <a16:creationId xmlns:a16="http://schemas.microsoft.com/office/drawing/2014/main" id="{193483BA-5E3C-47A2-AD8D-FCD3F5C7B0D6}"/>
                </a:ext>
              </a:extLst>
            </p:cNvPr>
            <p:cNvSpPr/>
            <p:nvPr/>
          </p:nvSpPr>
          <p:spPr>
            <a:xfrm>
              <a:off x="8334896" y="4390652"/>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6</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12" name="직선 화살표 연결선 447">
              <a:extLst>
                <a:ext uri="{FF2B5EF4-FFF2-40B4-BE49-F238E27FC236}">
                  <a16:creationId xmlns:a16="http://schemas.microsoft.com/office/drawing/2014/main" id="{F279B663-BEFD-41E2-9058-8C95B48D9849}"/>
                </a:ext>
              </a:extLst>
            </p:cNvPr>
            <p:cNvCxnSpPr/>
            <p:nvPr/>
          </p:nvCxnSpPr>
          <p:spPr>
            <a:xfrm>
              <a:off x="1114425" y="4740153"/>
              <a:ext cx="918722"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13" name="TextBox 99">
              <a:extLst>
                <a:ext uri="{FF2B5EF4-FFF2-40B4-BE49-F238E27FC236}">
                  <a16:creationId xmlns:a16="http://schemas.microsoft.com/office/drawing/2014/main" id="{09CA4337-C8DF-43D3-807F-2A9AA1B96E02}"/>
                </a:ext>
              </a:extLst>
            </p:cNvPr>
            <p:cNvSpPr txBox="1">
              <a:spLocks noChangeArrowheads="1"/>
            </p:cNvSpPr>
            <p:nvPr/>
          </p:nvSpPr>
          <p:spPr bwMode="auto">
            <a:xfrm>
              <a:off x="1140269" y="4790569"/>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cxnSp>
          <p:nvCxnSpPr>
            <p:cNvPr id="114" name="직선 화살표 연결선 449">
              <a:extLst>
                <a:ext uri="{FF2B5EF4-FFF2-40B4-BE49-F238E27FC236}">
                  <a16:creationId xmlns:a16="http://schemas.microsoft.com/office/drawing/2014/main" id="{81F8843C-1C9C-40FB-AED0-351AB3051B56}"/>
                </a:ext>
              </a:extLst>
            </p:cNvPr>
            <p:cNvCxnSpPr/>
            <p:nvPr/>
          </p:nvCxnSpPr>
          <p:spPr>
            <a:xfrm>
              <a:off x="3047847" y="4741421"/>
              <a:ext cx="599985" cy="1"/>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15" name="TextBox 99">
              <a:extLst>
                <a:ext uri="{FF2B5EF4-FFF2-40B4-BE49-F238E27FC236}">
                  <a16:creationId xmlns:a16="http://schemas.microsoft.com/office/drawing/2014/main" id="{CD54AA1E-E577-4C8E-86AC-140594EF710E}"/>
                </a:ext>
              </a:extLst>
            </p:cNvPr>
            <p:cNvSpPr txBox="1">
              <a:spLocks noChangeArrowheads="1"/>
            </p:cNvSpPr>
            <p:nvPr/>
          </p:nvSpPr>
          <p:spPr bwMode="auto">
            <a:xfrm>
              <a:off x="2895600" y="4813193"/>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16" name="직선 연결선 451">
              <a:extLst>
                <a:ext uri="{FF2B5EF4-FFF2-40B4-BE49-F238E27FC236}">
                  <a16:creationId xmlns:a16="http://schemas.microsoft.com/office/drawing/2014/main" id="{96BC63AE-8282-444B-891D-E396F3C30BA7}"/>
                </a:ext>
              </a:extLst>
            </p:cNvPr>
            <p:cNvCxnSpPr/>
            <p:nvPr/>
          </p:nvCxnSpPr>
          <p:spPr>
            <a:xfrm>
              <a:off x="2038209" y="4306530"/>
              <a:ext cx="0" cy="154072"/>
            </a:xfrm>
            <a:prstGeom prst="line">
              <a:avLst/>
            </a:prstGeom>
            <a:noFill/>
            <a:ln w="6350" cap="flat" cmpd="sng" algn="ctr">
              <a:solidFill>
                <a:srgbClr val="000000"/>
              </a:solidFill>
              <a:prstDash val="solid"/>
              <a:miter lim="800000"/>
            </a:ln>
            <a:effectLst/>
          </p:spPr>
        </p:cxnSp>
        <p:sp>
          <p:nvSpPr>
            <p:cNvPr id="117" name="직사각형 452">
              <a:extLst>
                <a:ext uri="{FF2B5EF4-FFF2-40B4-BE49-F238E27FC236}">
                  <a16:creationId xmlns:a16="http://schemas.microsoft.com/office/drawing/2014/main" id="{A5706302-20D6-4349-B3D4-B7185DDD7455}"/>
                </a:ext>
              </a:extLst>
            </p:cNvPr>
            <p:cNvSpPr/>
            <p:nvPr/>
          </p:nvSpPr>
          <p:spPr>
            <a:xfrm>
              <a:off x="2076309" y="3917431"/>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8" name="직사각형 453">
              <a:extLst>
                <a:ext uri="{FF2B5EF4-FFF2-40B4-BE49-F238E27FC236}">
                  <a16:creationId xmlns:a16="http://schemas.microsoft.com/office/drawing/2014/main" id="{EBCB8CA1-3B8B-4897-83D7-83AA60B7A720}"/>
                </a:ext>
              </a:extLst>
            </p:cNvPr>
            <p:cNvSpPr/>
            <p:nvPr/>
          </p:nvSpPr>
          <p:spPr>
            <a:xfrm>
              <a:off x="2185563" y="391837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9" name="직사각형 454">
              <a:extLst>
                <a:ext uri="{FF2B5EF4-FFF2-40B4-BE49-F238E27FC236}">
                  <a16:creationId xmlns:a16="http://schemas.microsoft.com/office/drawing/2014/main" id="{11B643F8-CADA-4A2E-91DC-8BDC65F9CDC5}"/>
                </a:ext>
              </a:extLst>
            </p:cNvPr>
            <p:cNvSpPr/>
            <p:nvPr/>
          </p:nvSpPr>
          <p:spPr>
            <a:xfrm>
              <a:off x="2295544"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0" name="직사각형 455">
              <a:extLst>
                <a:ext uri="{FF2B5EF4-FFF2-40B4-BE49-F238E27FC236}">
                  <a16:creationId xmlns:a16="http://schemas.microsoft.com/office/drawing/2014/main" id="{C4ED1997-86EE-4005-B5D5-C44511CD2BEB}"/>
                </a:ext>
              </a:extLst>
            </p:cNvPr>
            <p:cNvSpPr/>
            <p:nvPr/>
          </p:nvSpPr>
          <p:spPr>
            <a:xfrm>
              <a:off x="2360553"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1" name="직사각형 456">
              <a:extLst>
                <a:ext uri="{FF2B5EF4-FFF2-40B4-BE49-F238E27FC236}">
                  <a16:creationId xmlns:a16="http://schemas.microsoft.com/office/drawing/2014/main" id="{2CF3E2D2-79E9-4F23-BAE6-185E4BD1DB26}"/>
                </a:ext>
              </a:extLst>
            </p:cNvPr>
            <p:cNvSpPr/>
            <p:nvPr/>
          </p:nvSpPr>
          <p:spPr>
            <a:xfrm>
              <a:off x="2893514" y="3925186"/>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2" name="직사각형 457">
              <a:extLst>
                <a:ext uri="{FF2B5EF4-FFF2-40B4-BE49-F238E27FC236}">
                  <a16:creationId xmlns:a16="http://schemas.microsoft.com/office/drawing/2014/main" id="{D737FA0D-90C1-4BDB-8834-0F051AF446AA}"/>
                </a:ext>
              </a:extLst>
            </p:cNvPr>
            <p:cNvSpPr/>
            <p:nvPr/>
          </p:nvSpPr>
          <p:spPr>
            <a:xfrm>
              <a:off x="2431865" y="4384196"/>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3" name="직사각형 458">
              <a:extLst>
                <a:ext uri="{FF2B5EF4-FFF2-40B4-BE49-F238E27FC236}">
                  <a16:creationId xmlns:a16="http://schemas.microsoft.com/office/drawing/2014/main" id="{B7800B23-3BD3-44C2-918F-BC26CEED9C95}"/>
                </a:ext>
              </a:extLst>
            </p:cNvPr>
            <p:cNvSpPr/>
            <p:nvPr/>
          </p:nvSpPr>
          <p:spPr>
            <a:xfrm>
              <a:off x="2496874" y="4384196"/>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4" name="직사각형 459">
              <a:extLst>
                <a:ext uri="{FF2B5EF4-FFF2-40B4-BE49-F238E27FC236}">
                  <a16:creationId xmlns:a16="http://schemas.microsoft.com/office/drawing/2014/main" id="{AFB81064-0537-4298-BD64-FFB6195FB999}"/>
                </a:ext>
              </a:extLst>
            </p:cNvPr>
            <p:cNvSpPr/>
            <p:nvPr/>
          </p:nvSpPr>
          <p:spPr>
            <a:xfrm>
              <a:off x="2575014" y="43859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5" name="직사각형 460">
              <a:extLst>
                <a:ext uri="{FF2B5EF4-FFF2-40B4-BE49-F238E27FC236}">
                  <a16:creationId xmlns:a16="http://schemas.microsoft.com/office/drawing/2014/main" id="{B6AC1211-B587-4269-BC64-BDCA97AE05ED}"/>
                </a:ext>
              </a:extLst>
            </p:cNvPr>
            <p:cNvSpPr/>
            <p:nvPr/>
          </p:nvSpPr>
          <p:spPr>
            <a:xfrm>
              <a:off x="2640023" y="43859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6" name="직사각형 461">
              <a:extLst>
                <a:ext uri="{FF2B5EF4-FFF2-40B4-BE49-F238E27FC236}">
                  <a16:creationId xmlns:a16="http://schemas.microsoft.com/office/drawing/2014/main" id="{DDFD33CC-3892-4ABE-AF71-63A7C0A7EB4A}"/>
                </a:ext>
              </a:extLst>
            </p:cNvPr>
            <p:cNvSpPr/>
            <p:nvPr/>
          </p:nvSpPr>
          <p:spPr>
            <a:xfrm>
              <a:off x="2715254"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7" name="직사각형 462">
              <a:extLst>
                <a:ext uri="{FF2B5EF4-FFF2-40B4-BE49-F238E27FC236}">
                  <a16:creationId xmlns:a16="http://schemas.microsoft.com/office/drawing/2014/main" id="{8C837F8F-DF73-411F-BF1A-E2AB2EB3875E}"/>
                </a:ext>
              </a:extLst>
            </p:cNvPr>
            <p:cNvSpPr/>
            <p:nvPr/>
          </p:nvSpPr>
          <p:spPr>
            <a:xfrm>
              <a:off x="2780263"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28" name="직선 연결선 463">
              <a:extLst>
                <a:ext uri="{FF2B5EF4-FFF2-40B4-BE49-F238E27FC236}">
                  <a16:creationId xmlns:a16="http://schemas.microsoft.com/office/drawing/2014/main" id="{CF7C8265-19D6-4B90-861B-1F751DC872CD}"/>
                </a:ext>
              </a:extLst>
            </p:cNvPr>
            <p:cNvCxnSpPr/>
            <p:nvPr/>
          </p:nvCxnSpPr>
          <p:spPr>
            <a:xfrm>
              <a:off x="3024094" y="4306530"/>
              <a:ext cx="0" cy="154072"/>
            </a:xfrm>
            <a:prstGeom prst="line">
              <a:avLst/>
            </a:prstGeom>
            <a:noFill/>
            <a:ln w="31750" cap="flat" cmpd="sng" algn="ctr">
              <a:solidFill>
                <a:srgbClr val="000000"/>
              </a:solidFill>
              <a:prstDash val="solid"/>
              <a:miter lim="800000"/>
            </a:ln>
            <a:effectLst/>
          </p:spPr>
        </p:cxnSp>
        <p:cxnSp>
          <p:nvCxnSpPr>
            <p:cNvPr id="129" name="직선 화살표 연결선 464">
              <a:extLst>
                <a:ext uri="{FF2B5EF4-FFF2-40B4-BE49-F238E27FC236}">
                  <a16:creationId xmlns:a16="http://schemas.microsoft.com/office/drawing/2014/main" id="{1FC52457-B0F5-4DB4-BE23-9283356295E3}"/>
                </a:ext>
              </a:extLst>
            </p:cNvPr>
            <p:cNvCxnSpPr/>
            <p:nvPr/>
          </p:nvCxnSpPr>
          <p:spPr>
            <a:xfrm>
              <a:off x="2062462" y="4742357"/>
              <a:ext cx="945964"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30" name="TextBox 99">
              <a:extLst>
                <a:ext uri="{FF2B5EF4-FFF2-40B4-BE49-F238E27FC236}">
                  <a16:creationId xmlns:a16="http://schemas.microsoft.com/office/drawing/2014/main" id="{7B5983EA-F4B3-44C6-9E35-8365F156058B}"/>
                </a:ext>
              </a:extLst>
            </p:cNvPr>
            <p:cNvSpPr txBox="1">
              <a:spLocks noChangeArrowheads="1"/>
            </p:cNvSpPr>
            <p:nvPr/>
          </p:nvSpPr>
          <p:spPr bwMode="auto">
            <a:xfrm>
              <a:off x="2097831" y="4796907"/>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sp>
          <p:nvSpPr>
            <p:cNvPr id="131" name="직사각형 466">
              <a:extLst>
                <a:ext uri="{FF2B5EF4-FFF2-40B4-BE49-F238E27FC236}">
                  <a16:creationId xmlns:a16="http://schemas.microsoft.com/office/drawing/2014/main" id="{D1A78BC1-C007-48BC-865C-99F35AB15842}"/>
                </a:ext>
              </a:extLst>
            </p:cNvPr>
            <p:cNvSpPr/>
            <p:nvPr/>
          </p:nvSpPr>
          <p:spPr>
            <a:xfrm>
              <a:off x="3081980" y="3915862"/>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2" name="직사각형 467">
              <a:extLst>
                <a:ext uri="{FF2B5EF4-FFF2-40B4-BE49-F238E27FC236}">
                  <a16:creationId xmlns:a16="http://schemas.microsoft.com/office/drawing/2014/main" id="{1F429246-AFA4-4CFC-9DF9-0C0389B2D2BA}"/>
                </a:ext>
              </a:extLst>
            </p:cNvPr>
            <p:cNvSpPr/>
            <p:nvPr/>
          </p:nvSpPr>
          <p:spPr>
            <a:xfrm>
              <a:off x="3191234" y="3916802"/>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3" name="직사각형 468">
              <a:extLst>
                <a:ext uri="{FF2B5EF4-FFF2-40B4-BE49-F238E27FC236}">
                  <a16:creationId xmlns:a16="http://schemas.microsoft.com/office/drawing/2014/main" id="{0FB1566F-AA97-4C9C-B25A-D42054BBB9E3}"/>
                </a:ext>
              </a:extLst>
            </p:cNvPr>
            <p:cNvSpPr/>
            <p:nvPr/>
          </p:nvSpPr>
          <p:spPr>
            <a:xfrm>
              <a:off x="3301215" y="438183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4" name="직사각형 469">
              <a:extLst>
                <a:ext uri="{FF2B5EF4-FFF2-40B4-BE49-F238E27FC236}">
                  <a16:creationId xmlns:a16="http://schemas.microsoft.com/office/drawing/2014/main" id="{8D446BB3-053D-4840-A017-9FC48F3102C0}"/>
                </a:ext>
              </a:extLst>
            </p:cNvPr>
            <p:cNvSpPr/>
            <p:nvPr/>
          </p:nvSpPr>
          <p:spPr>
            <a:xfrm>
              <a:off x="3366224" y="4381834"/>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5" name="직사각형 470">
              <a:extLst>
                <a:ext uri="{FF2B5EF4-FFF2-40B4-BE49-F238E27FC236}">
                  <a16:creationId xmlns:a16="http://schemas.microsoft.com/office/drawing/2014/main" id="{DA3A6873-C1FE-4865-B284-4787415C9A50}"/>
                </a:ext>
              </a:extLst>
            </p:cNvPr>
            <p:cNvSpPr/>
            <p:nvPr/>
          </p:nvSpPr>
          <p:spPr>
            <a:xfrm>
              <a:off x="3487718" y="3928673"/>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36" name="직선 연결선 471">
              <a:extLst>
                <a:ext uri="{FF2B5EF4-FFF2-40B4-BE49-F238E27FC236}">
                  <a16:creationId xmlns:a16="http://schemas.microsoft.com/office/drawing/2014/main" id="{A884270B-1DA6-4EA9-AE4F-37DA4BAEBC24}"/>
                </a:ext>
              </a:extLst>
            </p:cNvPr>
            <p:cNvCxnSpPr/>
            <p:nvPr/>
          </p:nvCxnSpPr>
          <p:spPr>
            <a:xfrm>
              <a:off x="3647832" y="4304263"/>
              <a:ext cx="0" cy="154072"/>
            </a:xfrm>
            <a:prstGeom prst="line">
              <a:avLst/>
            </a:prstGeom>
            <a:noFill/>
            <a:ln w="6350" cap="flat" cmpd="sng" algn="ctr">
              <a:solidFill>
                <a:srgbClr val="000000"/>
              </a:solidFill>
              <a:prstDash val="solid"/>
              <a:miter lim="800000"/>
            </a:ln>
            <a:effectLst/>
          </p:spPr>
        </p:cxnSp>
        <p:sp>
          <p:nvSpPr>
            <p:cNvPr id="137" name="직사각형 472">
              <a:extLst>
                <a:ext uri="{FF2B5EF4-FFF2-40B4-BE49-F238E27FC236}">
                  <a16:creationId xmlns:a16="http://schemas.microsoft.com/office/drawing/2014/main" id="{4699AE33-193E-4ADD-811A-05D3196B4086}"/>
                </a:ext>
              </a:extLst>
            </p:cNvPr>
            <p:cNvSpPr/>
            <p:nvPr/>
          </p:nvSpPr>
          <p:spPr>
            <a:xfrm>
              <a:off x="3714609" y="3917910"/>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8" name="직사각형 473">
              <a:extLst>
                <a:ext uri="{FF2B5EF4-FFF2-40B4-BE49-F238E27FC236}">
                  <a16:creationId xmlns:a16="http://schemas.microsoft.com/office/drawing/2014/main" id="{1A3B1103-C18D-4D79-A6DE-1D574DCE6D71}"/>
                </a:ext>
              </a:extLst>
            </p:cNvPr>
            <p:cNvSpPr/>
            <p:nvPr/>
          </p:nvSpPr>
          <p:spPr>
            <a:xfrm>
              <a:off x="3823863" y="3918850"/>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9" name="직사각형 474">
              <a:extLst>
                <a:ext uri="{FF2B5EF4-FFF2-40B4-BE49-F238E27FC236}">
                  <a16:creationId xmlns:a16="http://schemas.microsoft.com/office/drawing/2014/main" id="{65D6CC94-7C50-4DF9-B848-0D5981390767}"/>
                </a:ext>
              </a:extLst>
            </p:cNvPr>
            <p:cNvSpPr/>
            <p:nvPr/>
          </p:nvSpPr>
          <p:spPr>
            <a:xfrm>
              <a:off x="3933844" y="4383882"/>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0" name="직사각형 475">
              <a:extLst>
                <a:ext uri="{FF2B5EF4-FFF2-40B4-BE49-F238E27FC236}">
                  <a16:creationId xmlns:a16="http://schemas.microsoft.com/office/drawing/2014/main" id="{C1A15899-E41C-46F1-8B3B-49FD53D5C8D3}"/>
                </a:ext>
              </a:extLst>
            </p:cNvPr>
            <p:cNvSpPr/>
            <p:nvPr/>
          </p:nvSpPr>
          <p:spPr>
            <a:xfrm>
              <a:off x="3998853" y="4383882"/>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1" name="직사각형 476">
              <a:extLst>
                <a:ext uri="{FF2B5EF4-FFF2-40B4-BE49-F238E27FC236}">
                  <a16:creationId xmlns:a16="http://schemas.microsoft.com/office/drawing/2014/main" id="{388A8FAD-43A8-45C6-BDE6-C26E395E952F}"/>
                </a:ext>
              </a:extLst>
            </p:cNvPr>
            <p:cNvSpPr/>
            <p:nvPr/>
          </p:nvSpPr>
          <p:spPr>
            <a:xfrm>
              <a:off x="4120347" y="393072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42" name="직선 연결선 477">
              <a:extLst>
                <a:ext uri="{FF2B5EF4-FFF2-40B4-BE49-F238E27FC236}">
                  <a16:creationId xmlns:a16="http://schemas.microsoft.com/office/drawing/2014/main" id="{EA6DB0B2-3211-4BE1-B969-CA9F6FE2FB6B}"/>
                </a:ext>
              </a:extLst>
            </p:cNvPr>
            <p:cNvCxnSpPr/>
            <p:nvPr/>
          </p:nvCxnSpPr>
          <p:spPr>
            <a:xfrm>
              <a:off x="4280461" y="4306311"/>
              <a:ext cx="0" cy="154072"/>
            </a:xfrm>
            <a:prstGeom prst="line">
              <a:avLst/>
            </a:prstGeom>
            <a:noFill/>
            <a:ln w="6350" cap="flat" cmpd="sng" algn="ctr">
              <a:solidFill>
                <a:srgbClr val="000000"/>
              </a:solidFill>
              <a:prstDash val="solid"/>
              <a:miter lim="800000"/>
            </a:ln>
            <a:effectLst/>
          </p:spPr>
        </p:cxnSp>
        <p:cxnSp>
          <p:nvCxnSpPr>
            <p:cNvPr id="143" name="직선 화살표 연결선 478">
              <a:extLst>
                <a:ext uri="{FF2B5EF4-FFF2-40B4-BE49-F238E27FC236}">
                  <a16:creationId xmlns:a16="http://schemas.microsoft.com/office/drawing/2014/main" id="{07A419F5-516B-4BA0-9A63-99D40E5B721D}"/>
                </a:ext>
              </a:extLst>
            </p:cNvPr>
            <p:cNvCxnSpPr/>
            <p:nvPr/>
          </p:nvCxnSpPr>
          <p:spPr>
            <a:xfrm flipV="1">
              <a:off x="3640036" y="4740870"/>
              <a:ext cx="643835" cy="2527"/>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44" name="TextBox 99">
              <a:extLst>
                <a:ext uri="{FF2B5EF4-FFF2-40B4-BE49-F238E27FC236}">
                  <a16:creationId xmlns:a16="http://schemas.microsoft.com/office/drawing/2014/main" id="{42C259D7-6019-4AA3-A0AF-2C64559A1D25}"/>
                </a:ext>
              </a:extLst>
            </p:cNvPr>
            <p:cNvSpPr txBox="1">
              <a:spLocks noChangeArrowheads="1"/>
            </p:cNvSpPr>
            <p:nvPr/>
          </p:nvSpPr>
          <p:spPr bwMode="auto">
            <a:xfrm>
              <a:off x="3531639" y="4807880"/>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45" name="직선 화살표 연결선 480">
              <a:extLst>
                <a:ext uri="{FF2B5EF4-FFF2-40B4-BE49-F238E27FC236}">
                  <a16:creationId xmlns:a16="http://schemas.microsoft.com/office/drawing/2014/main" id="{0132A513-9D76-4805-8BE7-14C5A3709BA8}"/>
                </a:ext>
              </a:extLst>
            </p:cNvPr>
            <p:cNvCxnSpPr/>
            <p:nvPr/>
          </p:nvCxnSpPr>
          <p:spPr>
            <a:xfrm flipV="1">
              <a:off x="5077857" y="4736019"/>
              <a:ext cx="643835" cy="2527"/>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46" name="TextBox 99">
              <a:extLst>
                <a:ext uri="{FF2B5EF4-FFF2-40B4-BE49-F238E27FC236}">
                  <a16:creationId xmlns:a16="http://schemas.microsoft.com/office/drawing/2014/main" id="{0C301D57-ABAA-4B77-A9EA-9DB42BD07479}"/>
                </a:ext>
              </a:extLst>
            </p:cNvPr>
            <p:cNvSpPr txBox="1">
              <a:spLocks noChangeArrowheads="1"/>
            </p:cNvSpPr>
            <p:nvPr/>
          </p:nvSpPr>
          <p:spPr bwMode="auto">
            <a:xfrm>
              <a:off x="4969460" y="4807791"/>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47" name="직선 연결선 482">
              <a:extLst>
                <a:ext uri="{FF2B5EF4-FFF2-40B4-BE49-F238E27FC236}">
                  <a16:creationId xmlns:a16="http://schemas.microsoft.com/office/drawing/2014/main" id="{7C8ABD43-22CD-4112-A0CB-58F531DA029E}"/>
                </a:ext>
              </a:extLst>
            </p:cNvPr>
            <p:cNvCxnSpPr/>
            <p:nvPr/>
          </p:nvCxnSpPr>
          <p:spPr>
            <a:xfrm>
              <a:off x="5067300" y="4298910"/>
              <a:ext cx="0" cy="154072"/>
            </a:xfrm>
            <a:prstGeom prst="line">
              <a:avLst/>
            </a:prstGeom>
            <a:noFill/>
            <a:ln w="6350" cap="flat" cmpd="sng" algn="ctr">
              <a:solidFill>
                <a:srgbClr val="000000"/>
              </a:solidFill>
              <a:prstDash val="solid"/>
              <a:miter lim="800000"/>
            </a:ln>
            <a:effectLst/>
          </p:spPr>
        </p:cxnSp>
        <p:cxnSp>
          <p:nvCxnSpPr>
            <p:cNvPr id="148" name="직선 연결선 483">
              <a:extLst>
                <a:ext uri="{FF2B5EF4-FFF2-40B4-BE49-F238E27FC236}">
                  <a16:creationId xmlns:a16="http://schemas.microsoft.com/office/drawing/2014/main" id="{0DEFF8D6-D0C0-45D1-AEFF-4B932FB8C6D8}"/>
                </a:ext>
              </a:extLst>
            </p:cNvPr>
            <p:cNvCxnSpPr>
              <a:cxnSpLocks/>
            </p:cNvCxnSpPr>
            <p:nvPr/>
          </p:nvCxnSpPr>
          <p:spPr>
            <a:xfrm flipH="1">
              <a:off x="1114425" y="3557210"/>
              <a:ext cx="1036275" cy="341021"/>
            </a:xfrm>
            <a:prstGeom prst="line">
              <a:avLst/>
            </a:prstGeom>
            <a:noFill/>
            <a:ln w="12700" cap="flat" cmpd="sng" algn="ctr">
              <a:solidFill>
                <a:srgbClr val="000000"/>
              </a:solidFill>
              <a:prstDash val="solid"/>
              <a:miter lim="800000"/>
            </a:ln>
            <a:effectLst/>
          </p:spPr>
        </p:cxnSp>
        <p:cxnSp>
          <p:nvCxnSpPr>
            <p:cNvPr id="149" name="직선 연결선 484">
              <a:extLst>
                <a:ext uri="{FF2B5EF4-FFF2-40B4-BE49-F238E27FC236}">
                  <a16:creationId xmlns:a16="http://schemas.microsoft.com/office/drawing/2014/main" id="{C7AF7BAC-C6C1-4937-85C4-3F6C95AFBE59}"/>
                </a:ext>
              </a:extLst>
            </p:cNvPr>
            <p:cNvCxnSpPr/>
            <p:nvPr/>
          </p:nvCxnSpPr>
          <p:spPr>
            <a:xfrm flipH="1">
              <a:off x="2033147" y="3369610"/>
              <a:ext cx="750861" cy="537992"/>
            </a:xfrm>
            <a:prstGeom prst="line">
              <a:avLst/>
            </a:prstGeom>
            <a:noFill/>
            <a:ln w="12700" cap="flat" cmpd="sng" algn="ctr">
              <a:solidFill>
                <a:srgbClr val="000000"/>
              </a:solidFill>
              <a:prstDash val="dash"/>
              <a:miter lim="800000"/>
            </a:ln>
            <a:effectLst/>
          </p:spPr>
        </p:cxnSp>
        <p:cxnSp>
          <p:nvCxnSpPr>
            <p:cNvPr id="150" name="직선 연결선 485">
              <a:extLst>
                <a:ext uri="{FF2B5EF4-FFF2-40B4-BE49-F238E27FC236}">
                  <a16:creationId xmlns:a16="http://schemas.microsoft.com/office/drawing/2014/main" id="{404FBD8F-3DEA-42C7-A105-D443FA0A9F61}"/>
                </a:ext>
              </a:extLst>
            </p:cNvPr>
            <p:cNvCxnSpPr/>
            <p:nvPr/>
          </p:nvCxnSpPr>
          <p:spPr>
            <a:xfrm flipH="1">
              <a:off x="3024094" y="3385717"/>
              <a:ext cx="374427" cy="552457"/>
            </a:xfrm>
            <a:prstGeom prst="line">
              <a:avLst/>
            </a:prstGeom>
            <a:noFill/>
            <a:ln w="12700" cap="flat" cmpd="sng" algn="ctr">
              <a:solidFill>
                <a:srgbClr val="000000"/>
              </a:solidFill>
              <a:prstDash val="solid"/>
              <a:miter lim="800000"/>
            </a:ln>
            <a:effectLst/>
          </p:spPr>
        </p:cxnSp>
        <p:cxnSp>
          <p:nvCxnSpPr>
            <p:cNvPr id="151" name="직선 연결선 486">
              <a:extLst>
                <a:ext uri="{FF2B5EF4-FFF2-40B4-BE49-F238E27FC236}">
                  <a16:creationId xmlns:a16="http://schemas.microsoft.com/office/drawing/2014/main" id="{B30B9C2F-C9EC-4C33-8F41-AAC58886E3B4}"/>
                </a:ext>
              </a:extLst>
            </p:cNvPr>
            <p:cNvCxnSpPr>
              <a:cxnSpLocks/>
            </p:cNvCxnSpPr>
            <p:nvPr/>
          </p:nvCxnSpPr>
          <p:spPr>
            <a:xfrm>
              <a:off x="6381901" y="3554458"/>
              <a:ext cx="2152499" cy="318226"/>
            </a:xfrm>
            <a:prstGeom prst="line">
              <a:avLst/>
            </a:prstGeom>
            <a:noFill/>
            <a:ln w="12700" cap="flat" cmpd="sng" algn="ctr">
              <a:solidFill>
                <a:srgbClr val="000000"/>
              </a:solidFill>
              <a:prstDash val="solid"/>
              <a:miter lim="800000"/>
            </a:ln>
            <a:effectLst/>
          </p:spPr>
        </p:cxnSp>
        <p:cxnSp>
          <p:nvCxnSpPr>
            <p:cNvPr id="152" name="직선 연결선 487">
              <a:extLst>
                <a:ext uri="{FF2B5EF4-FFF2-40B4-BE49-F238E27FC236}">
                  <a16:creationId xmlns:a16="http://schemas.microsoft.com/office/drawing/2014/main" id="{5C40C2ED-16C2-4658-A657-367581495B28}"/>
                </a:ext>
              </a:extLst>
            </p:cNvPr>
            <p:cNvCxnSpPr/>
            <p:nvPr/>
          </p:nvCxnSpPr>
          <p:spPr>
            <a:xfrm flipH="1">
              <a:off x="3646814" y="3380879"/>
              <a:ext cx="176139" cy="558615"/>
            </a:xfrm>
            <a:prstGeom prst="line">
              <a:avLst/>
            </a:prstGeom>
            <a:noFill/>
            <a:ln w="12700" cap="flat" cmpd="sng" algn="ctr">
              <a:solidFill>
                <a:srgbClr val="000000"/>
              </a:solidFill>
              <a:prstDash val="dash"/>
              <a:miter lim="800000"/>
            </a:ln>
            <a:effectLst/>
          </p:spPr>
        </p:cxnSp>
        <p:cxnSp>
          <p:nvCxnSpPr>
            <p:cNvPr id="153" name="직선 연결선 488">
              <a:extLst>
                <a:ext uri="{FF2B5EF4-FFF2-40B4-BE49-F238E27FC236}">
                  <a16:creationId xmlns:a16="http://schemas.microsoft.com/office/drawing/2014/main" id="{66D560A5-04B9-4D64-8EE0-9FC4DD6E7EAE}"/>
                </a:ext>
              </a:extLst>
            </p:cNvPr>
            <p:cNvCxnSpPr/>
            <p:nvPr/>
          </p:nvCxnSpPr>
          <p:spPr>
            <a:xfrm>
              <a:off x="5413375" y="3367953"/>
              <a:ext cx="305545" cy="638326"/>
            </a:xfrm>
            <a:prstGeom prst="line">
              <a:avLst/>
            </a:prstGeom>
            <a:noFill/>
            <a:ln w="12700" cap="flat" cmpd="sng" algn="ctr">
              <a:solidFill>
                <a:srgbClr val="000000"/>
              </a:solidFill>
              <a:prstDash val="solid"/>
              <a:miter lim="800000"/>
            </a:ln>
            <a:effectLst/>
          </p:spPr>
        </p:cxnSp>
        <p:cxnSp>
          <p:nvCxnSpPr>
            <p:cNvPr id="154" name="직선 연결선 489">
              <a:extLst>
                <a:ext uri="{FF2B5EF4-FFF2-40B4-BE49-F238E27FC236}">
                  <a16:creationId xmlns:a16="http://schemas.microsoft.com/office/drawing/2014/main" id="{E93285BD-D1E6-4435-8115-50C802F41180}"/>
                </a:ext>
              </a:extLst>
            </p:cNvPr>
            <p:cNvCxnSpPr/>
            <p:nvPr/>
          </p:nvCxnSpPr>
          <p:spPr>
            <a:xfrm>
              <a:off x="4242653" y="3368029"/>
              <a:ext cx="40243" cy="614037"/>
            </a:xfrm>
            <a:prstGeom prst="line">
              <a:avLst/>
            </a:prstGeom>
            <a:noFill/>
            <a:ln w="12700" cap="flat" cmpd="sng" algn="ctr">
              <a:solidFill>
                <a:srgbClr val="000000"/>
              </a:solidFill>
              <a:prstDash val="dash"/>
              <a:miter lim="800000"/>
            </a:ln>
            <a:effectLst/>
          </p:spPr>
        </p:cxnSp>
        <p:cxnSp>
          <p:nvCxnSpPr>
            <p:cNvPr id="155" name="직선 연결선 490">
              <a:extLst>
                <a:ext uri="{FF2B5EF4-FFF2-40B4-BE49-F238E27FC236}">
                  <a16:creationId xmlns:a16="http://schemas.microsoft.com/office/drawing/2014/main" id="{C249D030-4F7F-41E0-8454-8EBE6B914EA1}"/>
                </a:ext>
              </a:extLst>
            </p:cNvPr>
            <p:cNvCxnSpPr/>
            <p:nvPr/>
          </p:nvCxnSpPr>
          <p:spPr>
            <a:xfrm>
              <a:off x="5042601" y="3374239"/>
              <a:ext cx="30590" cy="839154"/>
            </a:xfrm>
            <a:prstGeom prst="line">
              <a:avLst/>
            </a:prstGeom>
            <a:noFill/>
            <a:ln w="12700" cap="flat" cmpd="sng" algn="ctr">
              <a:solidFill>
                <a:srgbClr val="000000"/>
              </a:solidFill>
              <a:prstDash val="dash"/>
              <a:miter lim="800000"/>
            </a:ln>
            <a:effectLst/>
          </p:spPr>
        </p:cxnSp>
        <p:cxnSp>
          <p:nvCxnSpPr>
            <p:cNvPr id="156" name="직선 연결선 522">
              <a:extLst>
                <a:ext uri="{FF2B5EF4-FFF2-40B4-BE49-F238E27FC236}">
                  <a16:creationId xmlns:a16="http://schemas.microsoft.com/office/drawing/2014/main" id="{81E894DF-715A-4D26-A738-61F773242ED2}"/>
                </a:ext>
              </a:extLst>
            </p:cNvPr>
            <p:cNvCxnSpPr/>
            <p:nvPr/>
          </p:nvCxnSpPr>
          <p:spPr>
            <a:xfrm>
              <a:off x="3024094" y="3938174"/>
              <a:ext cx="0" cy="945894"/>
            </a:xfrm>
            <a:prstGeom prst="line">
              <a:avLst/>
            </a:prstGeom>
            <a:noFill/>
            <a:ln w="6350" cap="flat" cmpd="sng" algn="ctr">
              <a:solidFill>
                <a:srgbClr val="000000"/>
              </a:solidFill>
              <a:prstDash val="dash"/>
              <a:miter lim="800000"/>
            </a:ln>
            <a:effectLst/>
          </p:spPr>
        </p:cxnSp>
        <p:cxnSp>
          <p:nvCxnSpPr>
            <p:cNvPr id="157" name="직선 연결선 523">
              <a:extLst>
                <a:ext uri="{FF2B5EF4-FFF2-40B4-BE49-F238E27FC236}">
                  <a16:creationId xmlns:a16="http://schemas.microsoft.com/office/drawing/2014/main" id="{80BF28D2-9A28-401E-8736-B60E3300D9D2}"/>
                </a:ext>
              </a:extLst>
            </p:cNvPr>
            <p:cNvCxnSpPr/>
            <p:nvPr/>
          </p:nvCxnSpPr>
          <p:spPr>
            <a:xfrm>
              <a:off x="2038209" y="3915862"/>
              <a:ext cx="0" cy="1006306"/>
            </a:xfrm>
            <a:prstGeom prst="line">
              <a:avLst/>
            </a:prstGeom>
            <a:noFill/>
            <a:ln w="6350" cap="flat" cmpd="sng" algn="ctr">
              <a:solidFill>
                <a:srgbClr val="000000"/>
              </a:solidFill>
              <a:prstDash val="dash"/>
              <a:miter lim="800000"/>
            </a:ln>
            <a:effectLst/>
          </p:spPr>
        </p:cxnSp>
        <p:cxnSp>
          <p:nvCxnSpPr>
            <p:cNvPr id="158" name="직선 화살표 연결선 525">
              <a:extLst>
                <a:ext uri="{FF2B5EF4-FFF2-40B4-BE49-F238E27FC236}">
                  <a16:creationId xmlns:a16="http://schemas.microsoft.com/office/drawing/2014/main" id="{8C6F0306-B687-4CF0-8FEB-BF527421833D}"/>
                </a:ext>
              </a:extLst>
            </p:cNvPr>
            <p:cNvCxnSpPr/>
            <p:nvPr/>
          </p:nvCxnSpPr>
          <p:spPr>
            <a:xfrm>
              <a:off x="457200" y="4383704"/>
              <a:ext cx="8229600" cy="0"/>
            </a:xfrm>
            <a:prstGeom prst="straightConnector1">
              <a:avLst/>
            </a:prstGeom>
            <a:noFill/>
            <a:ln w="19050" cap="flat" cmpd="sng" algn="ctr">
              <a:solidFill>
                <a:srgbClr val="000000"/>
              </a:solidFill>
              <a:prstDash val="solid"/>
              <a:miter lim="800000"/>
              <a:headEnd type="triangle" w="med" len="med"/>
              <a:tailEnd type="triangle" w="med" len="med"/>
            </a:ln>
            <a:effectLst/>
          </p:spPr>
        </p:cxnSp>
        <p:cxnSp>
          <p:nvCxnSpPr>
            <p:cNvPr id="159" name="직선 연결선 526">
              <a:extLst>
                <a:ext uri="{FF2B5EF4-FFF2-40B4-BE49-F238E27FC236}">
                  <a16:creationId xmlns:a16="http://schemas.microsoft.com/office/drawing/2014/main" id="{15E4C07B-D549-499A-874A-A11863FFE6E9}"/>
                </a:ext>
              </a:extLst>
            </p:cNvPr>
            <p:cNvCxnSpPr/>
            <p:nvPr/>
          </p:nvCxnSpPr>
          <p:spPr>
            <a:xfrm>
              <a:off x="4281629" y="3982066"/>
              <a:ext cx="0" cy="827125"/>
            </a:xfrm>
            <a:prstGeom prst="line">
              <a:avLst/>
            </a:prstGeom>
            <a:noFill/>
            <a:ln w="6350" cap="flat" cmpd="sng" algn="ctr">
              <a:solidFill>
                <a:srgbClr val="000000"/>
              </a:solidFill>
              <a:prstDash val="dash"/>
              <a:miter lim="800000"/>
            </a:ln>
            <a:effectLst/>
          </p:spPr>
        </p:cxnSp>
        <p:cxnSp>
          <p:nvCxnSpPr>
            <p:cNvPr id="160" name="직선 연결선 527">
              <a:extLst>
                <a:ext uri="{FF2B5EF4-FFF2-40B4-BE49-F238E27FC236}">
                  <a16:creationId xmlns:a16="http://schemas.microsoft.com/office/drawing/2014/main" id="{F654FB7D-B726-4D37-9E3E-73595D3909A9}"/>
                </a:ext>
              </a:extLst>
            </p:cNvPr>
            <p:cNvCxnSpPr/>
            <p:nvPr/>
          </p:nvCxnSpPr>
          <p:spPr>
            <a:xfrm>
              <a:off x="3646814" y="3915862"/>
              <a:ext cx="0" cy="878348"/>
            </a:xfrm>
            <a:prstGeom prst="line">
              <a:avLst/>
            </a:prstGeom>
            <a:noFill/>
            <a:ln w="6350" cap="flat" cmpd="sng" algn="ctr">
              <a:solidFill>
                <a:srgbClr val="000000"/>
              </a:solidFill>
              <a:prstDash val="dash"/>
              <a:miter lim="800000"/>
            </a:ln>
            <a:effectLst/>
          </p:spPr>
        </p:cxnSp>
        <p:cxnSp>
          <p:nvCxnSpPr>
            <p:cNvPr id="161" name="직선 연결선 528">
              <a:extLst>
                <a:ext uri="{FF2B5EF4-FFF2-40B4-BE49-F238E27FC236}">
                  <a16:creationId xmlns:a16="http://schemas.microsoft.com/office/drawing/2014/main" id="{F1DC03B9-FBF4-4499-92DA-8C03AF6B866E}"/>
                </a:ext>
              </a:extLst>
            </p:cNvPr>
            <p:cNvCxnSpPr/>
            <p:nvPr/>
          </p:nvCxnSpPr>
          <p:spPr>
            <a:xfrm>
              <a:off x="1117398" y="3898231"/>
              <a:ext cx="0" cy="986328"/>
            </a:xfrm>
            <a:prstGeom prst="line">
              <a:avLst/>
            </a:prstGeom>
            <a:noFill/>
            <a:ln w="6350" cap="flat" cmpd="sng" algn="ctr">
              <a:solidFill>
                <a:srgbClr val="000000"/>
              </a:solidFill>
              <a:prstDash val="dash"/>
              <a:miter lim="800000"/>
            </a:ln>
            <a:effectLst/>
          </p:spPr>
        </p:cxnSp>
        <p:cxnSp>
          <p:nvCxnSpPr>
            <p:cNvPr id="162" name="직선 연결선 529">
              <a:extLst>
                <a:ext uri="{FF2B5EF4-FFF2-40B4-BE49-F238E27FC236}">
                  <a16:creationId xmlns:a16="http://schemas.microsoft.com/office/drawing/2014/main" id="{F060BF6A-A681-48AA-9C44-A0D68AF5AFA3}"/>
                </a:ext>
              </a:extLst>
            </p:cNvPr>
            <p:cNvCxnSpPr/>
            <p:nvPr/>
          </p:nvCxnSpPr>
          <p:spPr>
            <a:xfrm>
              <a:off x="5721692" y="4006279"/>
              <a:ext cx="0" cy="842481"/>
            </a:xfrm>
            <a:prstGeom prst="line">
              <a:avLst/>
            </a:prstGeom>
            <a:noFill/>
            <a:ln w="6350" cap="flat" cmpd="sng" algn="ctr">
              <a:solidFill>
                <a:srgbClr val="000000"/>
              </a:solidFill>
              <a:prstDash val="dash"/>
              <a:miter lim="800000"/>
            </a:ln>
            <a:effectLst/>
          </p:spPr>
        </p:cxnSp>
        <p:cxnSp>
          <p:nvCxnSpPr>
            <p:cNvPr id="163" name="직선 연결선 530">
              <a:extLst>
                <a:ext uri="{FF2B5EF4-FFF2-40B4-BE49-F238E27FC236}">
                  <a16:creationId xmlns:a16="http://schemas.microsoft.com/office/drawing/2014/main" id="{9454CEB7-2DC6-4454-B5B4-6D6E916BD1D3}"/>
                </a:ext>
              </a:extLst>
            </p:cNvPr>
            <p:cNvCxnSpPr/>
            <p:nvPr/>
          </p:nvCxnSpPr>
          <p:spPr>
            <a:xfrm>
              <a:off x="5067300" y="4394823"/>
              <a:ext cx="0" cy="462057"/>
            </a:xfrm>
            <a:prstGeom prst="line">
              <a:avLst/>
            </a:prstGeom>
            <a:noFill/>
            <a:ln w="6350" cap="flat" cmpd="sng" algn="ctr">
              <a:solidFill>
                <a:srgbClr val="000000"/>
              </a:solidFill>
              <a:prstDash val="dash"/>
              <a:miter lim="800000"/>
            </a:ln>
            <a:effectLst/>
          </p:spPr>
        </p:cxnSp>
        <p:cxnSp>
          <p:nvCxnSpPr>
            <p:cNvPr id="164" name="직선 연결선 531">
              <a:extLst>
                <a:ext uri="{FF2B5EF4-FFF2-40B4-BE49-F238E27FC236}">
                  <a16:creationId xmlns:a16="http://schemas.microsoft.com/office/drawing/2014/main" id="{4F7D5F80-579B-4ED8-AB4E-134710F29469}"/>
                </a:ext>
              </a:extLst>
            </p:cNvPr>
            <p:cNvCxnSpPr/>
            <p:nvPr/>
          </p:nvCxnSpPr>
          <p:spPr>
            <a:xfrm>
              <a:off x="8534400" y="3872684"/>
              <a:ext cx="0" cy="976076"/>
            </a:xfrm>
            <a:prstGeom prst="line">
              <a:avLst/>
            </a:prstGeom>
            <a:noFill/>
            <a:ln w="6350" cap="flat" cmpd="sng" algn="ctr">
              <a:solidFill>
                <a:srgbClr val="000000"/>
              </a:solidFill>
              <a:prstDash val="dash"/>
              <a:miter lim="800000"/>
            </a:ln>
            <a:effectLst/>
          </p:spPr>
        </p:cxnSp>
      </p:gr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66599" y="871201"/>
            <a:ext cx="8856984" cy="1463229"/>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2000" b="0" dirty="0">
                <a:latin typeface="Arial" panose="020B0604020202020204" pitchFamily="34" charset="0"/>
              </a:rPr>
              <a:t>In [2] we proposed that in the first and each subsequent allocated rounds, the Initiator informs the </a:t>
            </a:r>
            <a:r>
              <a:rPr lang="en-US" sz="2000" dirty="0">
                <a:latin typeface="Arial" panose="020B0604020202020204" pitchFamily="34" charset="0"/>
              </a:rPr>
              <a:t>next assigned block </a:t>
            </a:r>
            <a:r>
              <a:rPr lang="en-US" sz="2000" b="0" dirty="0">
                <a:latin typeface="Arial" panose="020B0604020202020204" pitchFamily="34" charset="0"/>
              </a:rPr>
              <a:t>and the </a:t>
            </a:r>
            <a:r>
              <a:rPr lang="en-US" sz="2000" dirty="0">
                <a:latin typeface="Arial" panose="020B0604020202020204" pitchFamily="34" charset="0"/>
              </a:rPr>
              <a:t>Number of Rounds</a:t>
            </a:r>
            <a:r>
              <a:rPr lang="en-US" sz="2000" b="0" dirty="0">
                <a:latin typeface="Arial" panose="020B0604020202020204" pitchFamily="34" charset="0"/>
              </a:rPr>
              <a:t> in the assigned block.</a:t>
            </a:r>
          </a:p>
          <a:p>
            <a:pPr marL="926768" lvl="1" indent="-457200">
              <a:spcBef>
                <a:spcPts val="1200"/>
              </a:spcBef>
              <a:buFont typeface="Wingdings" panose="05000000000000000000" pitchFamily="2" charset="2"/>
              <a:buChar char="§"/>
            </a:pPr>
            <a:r>
              <a:rPr lang="en-US" sz="1800" dirty="0">
                <a:latin typeface="Arial" panose="020B0604020202020204" pitchFamily="34" charset="0"/>
              </a:rPr>
              <a:t>Devices can save power by sleeping till the next assigned block</a:t>
            </a:r>
          </a:p>
        </p:txBody>
      </p:sp>
      <p:pic>
        <p:nvPicPr>
          <p:cNvPr id="9" name="Picture 8">
            <a:extLst>
              <a:ext uri="{FF2B5EF4-FFF2-40B4-BE49-F238E27FC236}">
                <a16:creationId xmlns:a16="http://schemas.microsoft.com/office/drawing/2014/main" id="{CBFCB3F6-38E3-4585-9DB2-55BF0F0A44B7}"/>
              </a:ext>
            </a:extLst>
          </p:cNvPr>
          <p:cNvPicPr>
            <a:picLocks noChangeAspect="1"/>
          </p:cNvPicPr>
          <p:nvPr/>
        </p:nvPicPr>
        <p:blipFill>
          <a:blip r:embed="rId2"/>
          <a:stretch>
            <a:fillRect/>
          </a:stretch>
        </p:blipFill>
        <p:spPr>
          <a:xfrm>
            <a:off x="38100" y="2348880"/>
            <a:ext cx="9144000" cy="1838321"/>
          </a:xfrm>
          <a:prstGeom prst="rect">
            <a:avLst/>
          </a:prstGeom>
        </p:spPr>
      </p:pic>
      <p:sp>
        <p:nvSpPr>
          <p:cNvPr id="6" name="Rectangle 5">
            <a:extLst>
              <a:ext uri="{FF2B5EF4-FFF2-40B4-BE49-F238E27FC236}">
                <a16:creationId xmlns:a16="http://schemas.microsoft.com/office/drawing/2014/main" id="{7C0B8BAB-E6D4-46AC-BEEE-2292867272F1}"/>
              </a:ext>
            </a:extLst>
          </p:cNvPr>
          <p:cNvSpPr/>
          <p:nvPr/>
        </p:nvSpPr>
        <p:spPr>
          <a:xfrm>
            <a:off x="117194" y="6148719"/>
            <a:ext cx="6984861" cy="307777"/>
          </a:xfrm>
          <a:prstGeom prst="rect">
            <a:avLst/>
          </a:prstGeom>
        </p:spPr>
        <p:txBody>
          <a:bodyPr wrap="none">
            <a:spAutoFit/>
          </a:bodyPr>
          <a:lstStyle/>
          <a:p>
            <a:r>
              <a:rPr lang="en-US" sz="1400" dirty="0">
                <a:latin typeface="+mn-lt"/>
              </a:rPr>
              <a:t>[2] DCN 15-23/0129r0 (Mar’23), Round hopping and block assignment in hyper blocks </a:t>
            </a:r>
            <a:endParaRPr lang="en-SG" sz="1400" dirty="0">
              <a:latin typeface="+mn-lt"/>
            </a:endParaRPr>
          </a:p>
        </p:txBody>
      </p:sp>
      <p:sp>
        <p:nvSpPr>
          <p:cNvPr id="11" name="Rectangle 10">
            <a:extLst>
              <a:ext uri="{FF2B5EF4-FFF2-40B4-BE49-F238E27FC236}">
                <a16:creationId xmlns:a16="http://schemas.microsoft.com/office/drawing/2014/main" id="{51118597-C37E-45CD-A930-AADDD8F43130}"/>
              </a:ext>
            </a:extLst>
          </p:cNvPr>
          <p:cNvSpPr/>
          <p:nvPr/>
        </p:nvSpPr>
        <p:spPr>
          <a:xfrm>
            <a:off x="-53753" y="4261823"/>
            <a:ext cx="8977336" cy="369332"/>
          </a:xfrm>
          <a:prstGeom prst="rect">
            <a:avLst/>
          </a:prstGeom>
        </p:spPr>
        <p:txBody>
          <a:bodyPr wrap="square">
            <a:spAutoFit/>
          </a:bodyPr>
          <a:lstStyle/>
          <a:p>
            <a:pPr marL="525640" lvl="0" indent="-457200">
              <a:spcBef>
                <a:spcPts val="1200"/>
              </a:spcBef>
              <a:buFont typeface="Wingdings" panose="05000000000000000000" pitchFamily="2" charset="2"/>
              <a:buChar char="q"/>
            </a:pPr>
            <a:r>
              <a:rPr lang="en-US" sz="1800" dirty="0">
                <a:solidFill>
                  <a:srgbClr val="000000"/>
                </a:solidFill>
                <a:latin typeface="Arial" panose="020B0604020202020204" pitchFamily="34" charset="0"/>
              </a:rPr>
              <a:t>A new IE, Enhanced Ranging Round IE (ERR IE) may be defined. </a:t>
            </a:r>
          </a:p>
        </p:txBody>
      </p:sp>
      <p:graphicFrame>
        <p:nvGraphicFramePr>
          <p:cNvPr id="12" name="Table 11">
            <a:extLst>
              <a:ext uri="{FF2B5EF4-FFF2-40B4-BE49-F238E27FC236}">
                <a16:creationId xmlns:a16="http://schemas.microsoft.com/office/drawing/2014/main" id="{771FFCA5-4B61-4275-B062-E9CB4F7B82A4}"/>
              </a:ext>
            </a:extLst>
          </p:cNvPr>
          <p:cNvGraphicFramePr>
            <a:graphicFrameLocks noGrp="1"/>
          </p:cNvGraphicFramePr>
          <p:nvPr>
            <p:extLst>
              <p:ext uri="{D42A27DB-BD31-4B8C-83A1-F6EECF244321}">
                <p14:modId xmlns:p14="http://schemas.microsoft.com/office/powerpoint/2010/main" val="3409865300"/>
              </p:ext>
            </p:extLst>
          </p:nvPr>
        </p:nvGraphicFramePr>
        <p:xfrm>
          <a:off x="1403648" y="4881102"/>
          <a:ext cx="6120680" cy="1044922"/>
        </p:xfrm>
        <a:graphic>
          <a:graphicData uri="http://schemas.openxmlformats.org/drawingml/2006/table">
            <a:tbl>
              <a:tblPr firstRow="1" firstCol="1" bandRow="1"/>
              <a:tblGrid>
                <a:gridCol w="957161">
                  <a:extLst>
                    <a:ext uri="{9D8B030D-6E8A-4147-A177-3AD203B41FA5}">
                      <a16:colId xmlns:a16="http://schemas.microsoft.com/office/drawing/2014/main" val="2837444268"/>
                    </a:ext>
                  </a:extLst>
                </a:gridCol>
                <a:gridCol w="1144083">
                  <a:extLst>
                    <a:ext uri="{9D8B030D-6E8A-4147-A177-3AD203B41FA5}">
                      <a16:colId xmlns:a16="http://schemas.microsoft.com/office/drawing/2014/main" val="3212948298"/>
                    </a:ext>
                  </a:extLst>
                </a:gridCol>
                <a:gridCol w="1004859">
                  <a:extLst>
                    <a:ext uri="{9D8B030D-6E8A-4147-A177-3AD203B41FA5}">
                      <a16:colId xmlns:a16="http://schemas.microsoft.com/office/drawing/2014/main" val="2937881694"/>
                    </a:ext>
                  </a:extLst>
                </a:gridCol>
                <a:gridCol w="1004859">
                  <a:extLst>
                    <a:ext uri="{9D8B030D-6E8A-4147-A177-3AD203B41FA5}">
                      <a16:colId xmlns:a16="http://schemas.microsoft.com/office/drawing/2014/main" val="3737186067"/>
                    </a:ext>
                  </a:extLst>
                </a:gridCol>
                <a:gridCol w="1004859">
                  <a:extLst>
                    <a:ext uri="{9D8B030D-6E8A-4147-A177-3AD203B41FA5}">
                      <a16:colId xmlns:a16="http://schemas.microsoft.com/office/drawing/2014/main" val="1554816441"/>
                    </a:ext>
                  </a:extLst>
                </a:gridCol>
                <a:gridCol w="1004859">
                  <a:extLst>
                    <a:ext uri="{9D8B030D-6E8A-4147-A177-3AD203B41FA5}">
                      <a16:colId xmlns:a16="http://schemas.microsoft.com/office/drawing/2014/main" val="4097596145"/>
                    </a:ext>
                  </a:extLst>
                </a:gridCol>
              </a:tblGrid>
              <a:tr h="328116">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Octets: 1</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1</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Bits: 0</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1 - 15</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Octets: 2</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0 or 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759786"/>
                  </a:ext>
                </a:extLst>
              </a:tr>
              <a:tr h="716806">
                <a:tc>
                  <a:txBody>
                    <a:bodyPr/>
                    <a:lstStyle/>
                    <a:p>
                      <a:pPr algn="ctr">
                        <a:lnSpc>
                          <a:spcPct val="115000"/>
                        </a:lnSpc>
                        <a:spcAft>
                          <a:spcPts val="0"/>
                        </a:spcAft>
                      </a:pPr>
                      <a:r>
                        <a:rPr lang="en-US" sz="1200" b="1" dirty="0">
                          <a:effectLst/>
                          <a:latin typeface="TimesNewRomanPSMT"/>
                          <a:ea typeface="Malgun Gothic" panose="020B0503020000020004" pitchFamily="34" charset="-127"/>
                          <a:cs typeface="TimesNewRomanPSMT"/>
                        </a:rPr>
                        <a:t>Hyper Block Index</a:t>
                      </a:r>
                      <a:endParaRPr lang="en-SG" sz="1600" b="1"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effectLst/>
                          <a:latin typeface="TimesNewRomanPSMT"/>
                          <a:ea typeface="Malgun Gothic" panose="020B0503020000020004" pitchFamily="34" charset="-127"/>
                          <a:cs typeface="TimesNewRomanPSMT"/>
                        </a:rPr>
                        <a:t>Relative Block Index</a:t>
                      </a:r>
                      <a:endParaRPr lang="en-SG" sz="1600" b="1"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Hopping Mode</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Round Index</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Transmission Offset</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Number of Rounds</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927924"/>
                  </a:ext>
                </a:extLst>
              </a:tr>
            </a:tbl>
          </a:graphicData>
        </a:graphic>
      </p:graphicFrame>
      <p:sp>
        <p:nvSpPr>
          <p:cNvPr id="13" name="TextBox 12">
            <a:extLst>
              <a:ext uri="{FF2B5EF4-FFF2-40B4-BE49-F238E27FC236}">
                <a16:creationId xmlns:a16="http://schemas.microsoft.com/office/drawing/2014/main" id="{BE9A424D-0B87-422F-9418-F2FB36C987AA}"/>
              </a:ext>
            </a:extLst>
          </p:cNvPr>
          <p:cNvSpPr txBox="1"/>
          <p:nvPr/>
        </p:nvSpPr>
        <p:spPr>
          <a:xfrm>
            <a:off x="1376403" y="4444720"/>
            <a:ext cx="784189" cy="461665"/>
          </a:xfrm>
          <a:prstGeom prst="rect">
            <a:avLst/>
          </a:prstGeom>
          <a:noFill/>
        </p:spPr>
        <p:txBody>
          <a:bodyPr vert="horz" wrap="none" rtlCol="0">
            <a:spAutoFit/>
          </a:bodyPr>
          <a:lstStyle/>
          <a:p>
            <a:pPr>
              <a:lnSpc>
                <a:spcPts val="3440"/>
              </a:lnSpc>
            </a:pPr>
            <a:r>
              <a:rPr lang="en-US" sz="1400" u="sng" dirty="0"/>
              <a:t>ERR IE</a:t>
            </a:r>
            <a:endParaRPr lang="en-SG" sz="1400" u="sng"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03225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Error Handling (Issue)</a:t>
            </a:r>
          </a:p>
        </p:txBody>
      </p:sp>
      <p:sp>
        <p:nvSpPr>
          <p:cNvPr id="6" name="矩形 5"/>
          <p:cNvSpPr/>
          <p:nvPr/>
        </p:nvSpPr>
        <p:spPr>
          <a:xfrm>
            <a:off x="-29237" y="1805235"/>
            <a:ext cx="9173237" cy="1659429"/>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We received queries about error handling if the frame carrying the “next assigned block” and the Number of Rounds is not received by the responder. </a:t>
            </a:r>
          </a:p>
          <a:p>
            <a:pPr marL="515938" lvl="1" indent="-342900">
              <a:spcAft>
                <a:spcPts val="700"/>
              </a:spcAft>
              <a:buFont typeface="Wingdings" panose="05000000000000000000" pitchFamily="2" charset="2"/>
              <a:buChar char="§"/>
            </a:pPr>
            <a:r>
              <a:rPr lang="en-US" sz="2000" dirty="0">
                <a:latin typeface="+mn-lt"/>
                <a:cs typeface="Times New Roman" panose="02020603050405020304" pitchFamily="18" charset="0"/>
              </a:rPr>
              <a:t>How does the responder figure out its next assigned block?</a:t>
            </a:r>
            <a:endParaRPr lang="en-US" sz="2000" dirty="0">
              <a:latin typeface="+mn-lt"/>
            </a:endParaRPr>
          </a:p>
        </p:txBody>
      </p:sp>
      <p:grpSp>
        <p:nvGrpSpPr>
          <p:cNvPr id="11" name="Group 10">
            <a:extLst>
              <a:ext uri="{FF2B5EF4-FFF2-40B4-BE49-F238E27FC236}">
                <a16:creationId xmlns:a16="http://schemas.microsoft.com/office/drawing/2014/main" id="{8D51586D-064D-406C-929F-49F9F1928AD3}"/>
              </a:ext>
            </a:extLst>
          </p:cNvPr>
          <p:cNvGrpSpPr/>
          <p:nvPr/>
        </p:nvGrpSpPr>
        <p:grpSpPr>
          <a:xfrm>
            <a:off x="-36512" y="3606903"/>
            <a:ext cx="9144000" cy="1838321"/>
            <a:chOff x="38100" y="3068960"/>
            <a:chExt cx="9144000" cy="1838321"/>
          </a:xfrm>
        </p:grpSpPr>
        <p:pic>
          <p:nvPicPr>
            <p:cNvPr id="7" name="Picture 6">
              <a:extLst>
                <a:ext uri="{FF2B5EF4-FFF2-40B4-BE49-F238E27FC236}">
                  <a16:creationId xmlns:a16="http://schemas.microsoft.com/office/drawing/2014/main" id="{5D076AF7-1264-4BE3-9A58-9269D1349275}"/>
                </a:ext>
              </a:extLst>
            </p:cNvPr>
            <p:cNvPicPr>
              <a:picLocks noChangeAspect="1"/>
            </p:cNvPicPr>
            <p:nvPr/>
          </p:nvPicPr>
          <p:blipFill>
            <a:blip r:embed="rId2"/>
            <a:stretch>
              <a:fillRect/>
            </a:stretch>
          </p:blipFill>
          <p:spPr>
            <a:xfrm>
              <a:off x="38100" y="3068960"/>
              <a:ext cx="9144000" cy="1838321"/>
            </a:xfrm>
            <a:prstGeom prst="rect">
              <a:avLst/>
            </a:prstGeom>
          </p:spPr>
        </p:pic>
        <p:sp>
          <p:nvSpPr>
            <p:cNvPr id="9" name="TextBox 8">
              <a:extLst>
                <a:ext uri="{FF2B5EF4-FFF2-40B4-BE49-F238E27FC236}">
                  <a16:creationId xmlns:a16="http://schemas.microsoft.com/office/drawing/2014/main" id="{66FE6CF7-8F67-476B-9E6E-019C04063861}"/>
                </a:ext>
              </a:extLst>
            </p:cNvPr>
            <p:cNvSpPr txBox="1"/>
            <p:nvPr/>
          </p:nvSpPr>
          <p:spPr>
            <a:xfrm>
              <a:off x="2627784" y="4077072"/>
              <a:ext cx="370614" cy="400110"/>
            </a:xfrm>
            <a:prstGeom prst="rect">
              <a:avLst/>
            </a:prstGeom>
            <a:noFill/>
          </p:spPr>
          <p:txBody>
            <a:bodyPr wrap="none" rtlCol="0">
              <a:spAutoFit/>
            </a:bodyPr>
            <a:lstStyle/>
            <a:p>
              <a:r>
                <a:rPr lang="en-SG" sz="2000" dirty="0">
                  <a:solidFill>
                    <a:srgbClr val="FF0000"/>
                  </a:solidFill>
                </a:rPr>
                <a:t>X</a:t>
              </a:r>
              <a:endParaRPr lang="en-SG" dirty="0">
                <a:solidFill>
                  <a:srgbClr val="FF0000"/>
                </a:solidFill>
              </a:endParaRPr>
            </a:p>
          </p:txBody>
        </p:sp>
        <p:sp>
          <p:nvSpPr>
            <p:cNvPr id="10" name="TextBox 9">
              <a:extLst>
                <a:ext uri="{FF2B5EF4-FFF2-40B4-BE49-F238E27FC236}">
                  <a16:creationId xmlns:a16="http://schemas.microsoft.com/office/drawing/2014/main" id="{039345BF-9616-4B7E-8AC0-8A217D3AE4B1}"/>
                </a:ext>
              </a:extLst>
            </p:cNvPr>
            <p:cNvSpPr txBox="1"/>
            <p:nvPr/>
          </p:nvSpPr>
          <p:spPr>
            <a:xfrm>
              <a:off x="6804248" y="4077072"/>
              <a:ext cx="370614" cy="400110"/>
            </a:xfrm>
            <a:prstGeom prst="rect">
              <a:avLst/>
            </a:prstGeom>
            <a:noFill/>
          </p:spPr>
          <p:txBody>
            <a:bodyPr wrap="none" rtlCol="0">
              <a:spAutoFit/>
            </a:bodyPr>
            <a:lstStyle/>
            <a:p>
              <a:r>
                <a:rPr lang="en-SG" sz="2000" dirty="0">
                  <a:solidFill>
                    <a:srgbClr val="FF0000"/>
                  </a:solidFill>
                </a:rPr>
                <a:t>X</a:t>
              </a:r>
              <a:endParaRPr lang="en-SG" dirty="0">
                <a:solidFill>
                  <a:srgbClr val="FF0000"/>
                </a:solidFill>
              </a:endParaRPr>
            </a:p>
          </p:txBody>
        </p:sp>
      </p:grpSp>
    </p:spTree>
    <p:extLst>
      <p:ext uri="{BB962C8B-B14F-4D97-AF65-F5344CB8AC3E}">
        <p14:creationId xmlns:p14="http://schemas.microsoft.com/office/powerpoint/2010/main" val="204498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Block Assignment Advertisement (Proposal)</a:t>
            </a:r>
          </a:p>
        </p:txBody>
      </p:sp>
      <p:sp>
        <p:nvSpPr>
          <p:cNvPr id="6" name="矩形 5"/>
          <p:cNvSpPr/>
          <p:nvPr/>
        </p:nvSpPr>
        <p:spPr>
          <a:xfrm>
            <a:off x="23482" y="1439775"/>
            <a:ext cx="9113243" cy="1569660"/>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In a selected round(s) in each hyper block, for e.g., the first round of every block, the controller transmits a “special” HBS IE advertising the block assignment for all devices or networks participating in that hyper block.</a:t>
            </a:r>
          </a:p>
        </p:txBody>
      </p:sp>
      <p:sp>
        <p:nvSpPr>
          <p:cNvPr id="12" name="矩形 5">
            <a:extLst>
              <a:ext uri="{FF2B5EF4-FFF2-40B4-BE49-F238E27FC236}">
                <a16:creationId xmlns:a16="http://schemas.microsoft.com/office/drawing/2014/main" id="{A7A86B6F-4FA5-4772-8338-0D6CF8ED6BE3}"/>
              </a:ext>
            </a:extLst>
          </p:cNvPr>
          <p:cNvSpPr/>
          <p:nvPr/>
        </p:nvSpPr>
        <p:spPr>
          <a:xfrm>
            <a:off x="23482" y="5000788"/>
            <a:ext cx="9089250" cy="1200329"/>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If a device misses the message carrying the “next assigned block”, it can wake up for the “special” HBS IE and find its assigned block and calculate the number of rounds in the block.</a:t>
            </a:r>
          </a:p>
        </p:txBody>
      </p:sp>
      <p:pic>
        <p:nvPicPr>
          <p:cNvPr id="7" name="Picture 6">
            <a:extLst>
              <a:ext uri="{FF2B5EF4-FFF2-40B4-BE49-F238E27FC236}">
                <a16:creationId xmlns:a16="http://schemas.microsoft.com/office/drawing/2014/main" id="{24E02E06-A7F2-4986-8E95-A1E5C0C771A2}"/>
              </a:ext>
            </a:extLst>
          </p:cNvPr>
          <p:cNvPicPr>
            <a:picLocks noChangeAspect="1"/>
          </p:cNvPicPr>
          <p:nvPr/>
        </p:nvPicPr>
        <p:blipFill>
          <a:blip r:embed="rId2"/>
          <a:stretch>
            <a:fillRect/>
          </a:stretch>
        </p:blipFill>
        <p:spPr>
          <a:xfrm>
            <a:off x="0" y="3232765"/>
            <a:ext cx="9144000" cy="1544693"/>
          </a:xfrm>
          <a:prstGeom prst="rect">
            <a:avLst/>
          </a:prstGeom>
        </p:spPr>
      </p:pic>
    </p:spTree>
    <p:extLst>
      <p:ext uri="{BB962C8B-B14F-4D97-AF65-F5344CB8AC3E}">
        <p14:creationId xmlns:p14="http://schemas.microsoft.com/office/powerpoint/2010/main" val="93892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a:xfrm>
            <a:off x="4716016" y="6556702"/>
            <a:ext cx="3894584" cy="184666"/>
          </a:xfrm>
        </p:spPr>
        <p:txBody>
          <a:bodyPr/>
          <a:lstStyle/>
          <a:p>
            <a:r>
              <a:rPr lang="en-US" altLang="en-US" dirty="0"/>
              <a:t>Rojan Chitrakar, et al</a:t>
            </a:r>
          </a:p>
        </p:txBody>
      </p:sp>
      <p:sp>
        <p:nvSpPr>
          <p:cNvPr id="4" name="灯片编号占位符 3"/>
          <p:cNvSpPr>
            <a:spLocks noGrp="1"/>
          </p:cNvSpPr>
          <p:nvPr>
            <p:ph type="sldNum" sz="quarter" idx="12"/>
          </p:nvPr>
        </p:nvSpPr>
        <p:spPr>
          <a:xfrm>
            <a:off x="4344988" y="6486798"/>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Block Assignment Advertisement (Proposal)</a:t>
            </a:r>
          </a:p>
        </p:txBody>
      </p:sp>
      <p:sp>
        <p:nvSpPr>
          <p:cNvPr id="6" name="矩形 5"/>
          <p:cNvSpPr/>
          <p:nvPr/>
        </p:nvSpPr>
        <p:spPr>
          <a:xfrm>
            <a:off x="42771" y="1323025"/>
            <a:ext cx="6905493" cy="707886"/>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000" dirty="0">
                <a:latin typeface="+mn-lt"/>
                <a:cs typeface="Times New Roman" panose="02020603050405020304" pitchFamily="18" charset="0"/>
              </a:rPr>
              <a:t>“Special” HBS IE: An HBS IE [3] carrying a Block Assignment List.</a:t>
            </a:r>
          </a:p>
        </p:txBody>
      </p:sp>
      <p:sp>
        <p:nvSpPr>
          <p:cNvPr id="9" name="Callout: Line 8">
            <a:extLst>
              <a:ext uri="{FF2B5EF4-FFF2-40B4-BE49-F238E27FC236}">
                <a16:creationId xmlns:a16="http://schemas.microsoft.com/office/drawing/2014/main" id="{B3ECFC94-2C07-43BD-9B81-1AE8EFBFA0E5}"/>
              </a:ext>
            </a:extLst>
          </p:cNvPr>
          <p:cNvSpPr/>
          <p:nvPr/>
        </p:nvSpPr>
        <p:spPr>
          <a:xfrm>
            <a:off x="6834631" y="4765655"/>
            <a:ext cx="2072214" cy="1253141"/>
          </a:xfrm>
          <a:prstGeom prst="borderCallout1">
            <a:avLst>
              <a:gd name="adj1" fmla="val 48734"/>
              <a:gd name="adj2" fmla="val -289"/>
              <a:gd name="adj3" fmla="val 49846"/>
              <a:gd name="adj4" fmla="val -41502"/>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List of Block Assignments (Zero or more). Each Block Assignment carries a list of addresses of network or devices that are allocated a round in the block. </a:t>
            </a:r>
            <a:endParaRPr lang="en-SG" sz="1200" dirty="0">
              <a:solidFill>
                <a:schemeClr val="tx1"/>
              </a:solidFill>
            </a:endParaRPr>
          </a:p>
        </p:txBody>
      </p:sp>
      <p:sp>
        <p:nvSpPr>
          <p:cNvPr id="10" name="Callout: Line 9">
            <a:extLst>
              <a:ext uri="{FF2B5EF4-FFF2-40B4-BE49-F238E27FC236}">
                <a16:creationId xmlns:a16="http://schemas.microsoft.com/office/drawing/2014/main" id="{D150F359-9851-46A0-B571-0D314C2F082F}"/>
              </a:ext>
            </a:extLst>
          </p:cNvPr>
          <p:cNvSpPr/>
          <p:nvPr/>
        </p:nvSpPr>
        <p:spPr>
          <a:xfrm>
            <a:off x="6444208" y="1131205"/>
            <a:ext cx="2606122" cy="907810"/>
          </a:xfrm>
          <a:prstGeom prst="borderCallout1">
            <a:avLst>
              <a:gd name="adj1" fmla="val 99557"/>
              <a:gd name="adj2" fmla="val 41606"/>
              <a:gd name="adj3" fmla="val 197630"/>
              <a:gd name="adj4" fmla="val 57747"/>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List of address of the network/devices that are allocated one or more round in the block. For network, short address is used.</a:t>
            </a:r>
            <a:endParaRPr lang="en-SG" sz="1200" dirty="0">
              <a:solidFill>
                <a:schemeClr val="tx1"/>
              </a:solidFill>
            </a:endParaRPr>
          </a:p>
        </p:txBody>
      </p:sp>
      <p:graphicFrame>
        <p:nvGraphicFramePr>
          <p:cNvPr id="11" name="Table 10">
            <a:extLst>
              <a:ext uri="{FF2B5EF4-FFF2-40B4-BE49-F238E27FC236}">
                <a16:creationId xmlns:a16="http://schemas.microsoft.com/office/drawing/2014/main" id="{EEECA944-31E1-427C-8A06-004D8B3005A2}"/>
              </a:ext>
            </a:extLst>
          </p:cNvPr>
          <p:cNvGraphicFramePr>
            <a:graphicFrameLocks noGrp="1"/>
          </p:cNvGraphicFramePr>
          <p:nvPr>
            <p:extLst>
              <p:ext uri="{D42A27DB-BD31-4B8C-83A1-F6EECF244321}">
                <p14:modId xmlns:p14="http://schemas.microsoft.com/office/powerpoint/2010/main" val="1543787464"/>
              </p:ext>
            </p:extLst>
          </p:nvPr>
        </p:nvGraphicFramePr>
        <p:xfrm>
          <a:off x="136011" y="2333154"/>
          <a:ext cx="4299977" cy="1156093"/>
        </p:xfrm>
        <a:graphic>
          <a:graphicData uri="http://schemas.openxmlformats.org/drawingml/2006/table">
            <a:tbl>
              <a:tblPr firstRow="1" firstCol="1" bandRow="1"/>
              <a:tblGrid>
                <a:gridCol w="968375">
                  <a:extLst>
                    <a:ext uri="{9D8B030D-6E8A-4147-A177-3AD203B41FA5}">
                      <a16:colId xmlns:a16="http://schemas.microsoft.com/office/drawing/2014/main" val="2837444268"/>
                    </a:ext>
                  </a:extLst>
                </a:gridCol>
                <a:gridCol w="1157486">
                  <a:extLst>
                    <a:ext uri="{9D8B030D-6E8A-4147-A177-3AD203B41FA5}">
                      <a16:colId xmlns:a16="http://schemas.microsoft.com/office/drawing/2014/main" val="1630894527"/>
                    </a:ext>
                  </a:extLst>
                </a:gridCol>
                <a:gridCol w="1157486">
                  <a:extLst>
                    <a:ext uri="{9D8B030D-6E8A-4147-A177-3AD203B41FA5}">
                      <a16:colId xmlns:a16="http://schemas.microsoft.com/office/drawing/2014/main" val="3212948298"/>
                    </a:ext>
                  </a:extLst>
                </a:gridCol>
                <a:gridCol w="1016630">
                  <a:extLst>
                    <a:ext uri="{9D8B030D-6E8A-4147-A177-3AD203B41FA5}">
                      <a16:colId xmlns:a16="http://schemas.microsoft.com/office/drawing/2014/main" val="2937881694"/>
                    </a:ext>
                  </a:extLst>
                </a:gridCol>
              </a:tblGrid>
              <a:tr h="328116">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1</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1</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variables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759786"/>
                  </a:ext>
                </a:extLst>
              </a:tr>
              <a:tr h="716806">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Hyper Block Index</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Content Control</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Ranging Block Description List Length</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Ranging Block Description List</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927924"/>
                  </a:ext>
                </a:extLst>
              </a:tr>
            </a:tbl>
          </a:graphicData>
        </a:graphic>
      </p:graphicFrame>
      <p:graphicFrame>
        <p:nvGraphicFramePr>
          <p:cNvPr id="13" name="Table 12">
            <a:extLst>
              <a:ext uri="{FF2B5EF4-FFF2-40B4-BE49-F238E27FC236}">
                <a16:creationId xmlns:a16="http://schemas.microsoft.com/office/drawing/2014/main" id="{C57E1678-68E8-4D60-A6DB-E46CB9328163}"/>
              </a:ext>
            </a:extLst>
          </p:cNvPr>
          <p:cNvGraphicFramePr>
            <a:graphicFrameLocks noGrp="1"/>
          </p:cNvGraphicFramePr>
          <p:nvPr>
            <p:extLst>
              <p:ext uri="{D42A27DB-BD31-4B8C-83A1-F6EECF244321}">
                <p14:modId xmlns:p14="http://schemas.microsoft.com/office/powerpoint/2010/main" val="1645658296"/>
              </p:ext>
            </p:extLst>
          </p:nvPr>
        </p:nvGraphicFramePr>
        <p:xfrm>
          <a:off x="99114" y="4409787"/>
          <a:ext cx="5976666" cy="1124159"/>
        </p:xfrm>
        <a:graphic>
          <a:graphicData uri="http://schemas.openxmlformats.org/drawingml/2006/table">
            <a:tbl>
              <a:tblPr firstRow="1" firstCol="1" bandRow="1"/>
              <a:tblGrid>
                <a:gridCol w="653943">
                  <a:extLst>
                    <a:ext uri="{9D8B030D-6E8A-4147-A177-3AD203B41FA5}">
                      <a16:colId xmlns:a16="http://schemas.microsoft.com/office/drawing/2014/main" val="3737186067"/>
                    </a:ext>
                  </a:extLst>
                </a:gridCol>
                <a:gridCol w="1002241">
                  <a:extLst>
                    <a:ext uri="{9D8B030D-6E8A-4147-A177-3AD203B41FA5}">
                      <a16:colId xmlns:a16="http://schemas.microsoft.com/office/drawing/2014/main" val="4126975345"/>
                    </a:ext>
                  </a:extLst>
                </a:gridCol>
                <a:gridCol w="1080120">
                  <a:extLst>
                    <a:ext uri="{9D8B030D-6E8A-4147-A177-3AD203B41FA5}">
                      <a16:colId xmlns:a16="http://schemas.microsoft.com/office/drawing/2014/main" val="1554816441"/>
                    </a:ext>
                  </a:extLst>
                </a:gridCol>
                <a:gridCol w="905972">
                  <a:extLst>
                    <a:ext uri="{9D8B030D-6E8A-4147-A177-3AD203B41FA5}">
                      <a16:colId xmlns:a16="http://schemas.microsoft.com/office/drawing/2014/main" val="118806978"/>
                    </a:ext>
                  </a:extLst>
                </a:gridCol>
                <a:gridCol w="1167195">
                  <a:extLst>
                    <a:ext uri="{9D8B030D-6E8A-4147-A177-3AD203B41FA5}">
                      <a16:colId xmlns:a16="http://schemas.microsoft.com/office/drawing/2014/main" val="3906986580"/>
                    </a:ext>
                  </a:extLst>
                </a:gridCol>
                <a:gridCol w="1167195">
                  <a:extLst>
                    <a:ext uri="{9D8B030D-6E8A-4147-A177-3AD203B41FA5}">
                      <a16:colId xmlns:a16="http://schemas.microsoft.com/office/drawing/2014/main" val="3821869416"/>
                    </a:ext>
                  </a:extLst>
                </a:gridCol>
              </a:tblGrid>
              <a:tr h="328116">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Octets: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 New Roman" panose="02020603050405020304" pitchFamily="18" charset="0"/>
                        </a:rPr>
                        <a:t>1/2/3</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0/1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0/2</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Variable</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759786"/>
                  </a:ext>
                </a:extLst>
              </a:tr>
              <a:tr h="716806">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Block Index</a:t>
                      </a:r>
                      <a:endParaRPr kumimoji="0" lang="en-SG" sz="1600" b="0" i="0" u="none" strike="noStrike" kern="1200" cap="none" spc="0" normalizeH="0" baseline="0" noProof="0" dirty="0">
                        <a:ln>
                          <a:noFill/>
                        </a:ln>
                        <a:solidFill>
                          <a:schemeClr val="tx1"/>
                        </a:solidFill>
                        <a:effectLst/>
                        <a:uLnTx/>
                        <a:uFillTx/>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Block Duration</a:t>
                      </a:r>
                      <a:endParaRPr kumimoji="0" lang="en-SG" sz="1600" b="0" i="0" u="none" strike="noStrike" kern="1200" cap="none" spc="0" normalizeH="0" baseline="0" noProof="0" dirty="0">
                        <a:ln>
                          <a:noFill/>
                        </a:ln>
                        <a:solidFill>
                          <a:schemeClr val="tx1"/>
                        </a:solidFill>
                        <a:effectLst/>
                        <a:uLnTx/>
                        <a:uFillTx/>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Round Duration</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lvl="0" indent="0" algn="ctr" defTabSz="1187323" rtl="0" eaLnBrk="1" fontAlgn="auto" latinLnBrk="0" hangingPunct="1">
                        <a:lnSpc>
                          <a:spcPct val="107000"/>
                        </a:lnSpc>
                        <a:spcBef>
                          <a:spcPts val="600"/>
                        </a:spcBef>
                        <a:spcAft>
                          <a:spcPts val="600"/>
                        </a:spcAft>
                        <a:buClrTx/>
                        <a:buSzTx/>
                        <a:buFontTx/>
                        <a:buNone/>
                        <a:tabLst/>
                        <a:defRPr/>
                      </a:pPr>
                      <a:r>
                        <a:rPr kumimoji="0" lang="en-US" sz="1200" b="0" i="0" u="none" strike="noStrike" kern="1200" cap="none" spc="0" normalizeH="0" baseline="0" noProof="0" dirty="0">
                          <a:ln>
                            <a:noFill/>
                          </a:ln>
                          <a:solidFill>
                            <a:srgbClr val="1D1D1A"/>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Slot Duration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lvl="0" indent="0" algn="ctr" defTabSz="1187323" rtl="0" eaLnBrk="1" fontAlgn="auto" latinLnBrk="0" hangingPunct="1">
                        <a:lnSpc>
                          <a:spcPct val="107000"/>
                        </a:lnSpc>
                        <a:spcBef>
                          <a:spcPts val="600"/>
                        </a:spcBef>
                        <a:spcAft>
                          <a:spcPts val="600"/>
                        </a:spcAft>
                        <a:buClrTx/>
                        <a:buSzTx/>
                        <a:buFontTx/>
                        <a:buNone/>
                        <a:tabLst/>
                        <a:defRPr/>
                      </a:pPr>
                      <a:r>
                        <a:rPr kumimoji="0" lang="en-US" sz="1200" b="1" i="0" u="none" strike="noStrike" kern="1200" cap="none" spc="0" normalizeH="0" baseline="0" noProof="0" dirty="0">
                          <a:ln>
                            <a:noFill/>
                          </a:ln>
                          <a:solidFill>
                            <a:srgbClr val="1D1D1A"/>
                          </a:solidFill>
                          <a:effectLst/>
                          <a:uLnTx/>
                          <a:uFillTx/>
                          <a:latin typeface="Times New Roman" panose="02020603050405020304" pitchFamily="18" charset="0"/>
                          <a:ea typeface="Malgun Gothic" panose="020B0503020000020004" pitchFamily="34" charset="-127"/>
                          <a:cs typeface="Times New Roman" panose="02020603050405020304" pitchFamily="18" charset="0"/>
                        </a:rPr>
                        <a:t>Block Assignment List Length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Block Assignment List</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927924"/>
                  </a:ext>
                </a:extLst>
              </a:tr>
            </a:tbl>
          </a:graphicData>
        </a:graphic>
      </p:graphicFrame>
      <p:sp>
        <p:nvSpPr>
          <p:cNvPr id="14" name="TextBox 13">
            <a:extLst>
              <a:ext uri="{FF2B5EF4-FFF2-40B4-BE49-F238E27FC236}">
                <a16:creationId xmlns:a16="http://schemas.microsoft.com/office/drawing/2014/main" id="{73836510-6EB3-491D-A405-43C1596F1D49}"/>
              </a:ext>
            </a:extLst>
          </p:cNvPr>
          <p:cNvSpPr txBox="1"/>
          <p:nvPr/>
        </p:nvSpPr>
        <p:spPr>
          <a:xfrm>
            <a:off x="27106" y="3948122"/>
            <a:ext cx="1569660" cy="460191"/>
          </a:xfrm>
          <a:prstGeom prst="rect">
            <a:avLst/>
          </a:prstGeom>
          <a:noFill/>
        </p:spPr>
        <p:txBody>
          <a:bodyPr vert="horz" wrap="none" rtlCol="0">
            <a:spAutoFit/>
          </a:bodyPr>
          <a:lstStyle/>
          <a:p>
            <a:pPr>
              <a:lnSpc>
                <a:spcPts val="3440"/>
              </a:lnSpc>
            </a:pPr>
            <a:r>
              <a:rPr lang="en-US" sz="1400" u="sng" dirty="0"/>
              <a:t>Block Description</a:t>
            </a:r>
          </a:p>
        </p:txBody>
      </p:sp>
      <p:sp>
        <p:nvSpPr>
          <p:cNvPr id="16" name="Callout: Line 15">
            <a:extLst>
              <a:ext uri="{FF2B5EF4-FFF2-40B4-BE49-F238E27FC236}">
                <a16:creationId xmlns:a16="http://schemas.microsoft.com/office/drawing/2014/main" id="{91728B65-BA2D-41E7-B72E-4DA74C6B0849}"/>
              </a:ext>
            </a:extLst>
          </p:cNvPr>
          <p:cNvSpPr/>
          <p:nvPr/>
        </p:nvSpPr>
        <p:spPr>
          <a:xfrm>
            <a:off x="7292972" y="3680167"/>
            <a:ext cx="1613873" cy="675951"/>
          </a:xfrm>
          <a:prstGeom prst="borderCallout1">
            <a:avLst>
              <a:gd name="adj1" fmla="val 262"/>
              <a:gd name="adj2" fmla="val 50464"/>
              <a:gd name="adj3" fmla="val -34935"/>
              <a:gd name="adj4" fmla="val 2901"/>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Number of addresses in the Address List</a:t>
            </a:r>
          </a:p>
        </p:txBody>
      </p:sp>
      <p:sp>
        <p:nvSpPr>
          <p:cNvPr id="17" name="TextBox 16">
            <a:extLst>
              <a:ext uri="{FF2B5EF4-FFF2-40B4-BE49-F238E27FC236}">
                <a16:creationId xmlns:a16="http://schemas.microsoft.com/office/drawing/2014/main" id="{DDF5BACF-CFC1-42D7-93A6-764AE6924BBE}"/>
              </a:ext>
            </a:extLst>
          </p:cNvPr>
          <p:cNvSpPr txBox="1"/>
          <p:nvPr/>
        </p:nvSpPr>
        <p:spPr>
          <a:xfrm>
            <a:off x="93670" y="1916832"/>
            <a:ext cx="774571" cy="461665"/>
          </a:xfrm>
          <a:prstGeom prst="rect">
            <a:avLst/>
          </a:prstGeom>
          <a:noFill/>
        </p:spPr>
        <p:txBody>
          <a:bodyPr vert="horz" wrap="none" rtlCol="0">
            <a:spAutoFit/>
          </a:bodyPr>
          <a:lstStyle/>
          <a:p>
            <a:pPr>
              <a:lnSpc>
                <a:spcPts val="3440"/>
              </a:lnSpc>
            </a:pPr>
            <a:r>
              <a:rPr lang="en-US" sz="1400" u="sng" dirty="0"/>
              <a:t>HBS IE</a:t>
            </a:r>
            <a:endParaRPr lang="en-SG" sz="1400" u="sng" dirty="0">
              <a:latin typeface="Microsoft YaHei" panose="020B0503020204020204" pitchFamily="34" charset="-122"/>
              <a:ea typeface="Microsoft YaHei" panose="020B0503020204020204" pitchFamily="34" charset="-122"/>
            </a:endParaRPr>
          </a:p>
        </p:txBody>
      </p:sp>
      <p:graphicFrame>
        <p:nvGraphicFramePr>
          <p:cNvPr id="18" name="Table 17">
            <a:extLst>
              <a:ext uri="{FF2B5EF4-FFF2-40B4-BE49-F238E27FC236}">
                <a16:creationId xmlns:a16="http://schemas.microsoft.com/office/drawing/2014/main" id="{CD02EB4E-88A8-4A0E-8274-38D9736296E0}"/>
              </a:ext>
            </a:extLst>
          </p:cNvPr>
          <p:cNvGraphicFramePr>
            <a:graphicFrameLocks noGrp="1"/>
          </p:cNvGraphicFramePr>
          <p:nvPr>
            <p:extLst>
              <p:ext uri="{D42A27DB-BD31-4B8C-83A1-F6EECF244321}">
                <p14:modId xmlns:p14="http://schemas.microsoft.com/office/powerpoint/2010/main" val="3484248853"/>
              </p:ext>
            </p:extLst>
          </p:nvPr>
        </p:nvGraphicFramePr>
        <p:xfrm>
          <a:off x="5730110" y="2364188"/>
          <a:ext cx="3012372" cy="1124159"/>
        </p:xfrm>
        <a:graphic>
          <a:graphicData uri="http://schemas.openxmlformats.org/drawingml/2006/table">
            <a:tbl>
              <a:tblPr firstRow="1" firstCol="1" bandRow="1"/>
              <a:tblGrid>
                <a:gridCol w="1004124">
                  <a:extLst>
                    <a:ext uri="{9D8B030D-6E8A-4147-A177-3AD203B41FA5}">
                      <a16:colId xmlns:a16="http://schemas.microsoft.com/office/drawing/2014/main" val="4126975345"/>
                    </a:ext>
                  </a:extLst>
                </a:gridCol>
                <a:gridCol w="1004124">
                  <a:extLst>
                    <a:ext uri="{9D8B030D-6E8A-4147-A177-3AD203B41FA5}">
                      <a16:colId xmlns:a16="http://schemas.microsoft.com/office/drawing/2014/main" val="1010744740"/>
                    </a:ext>
                  </a:extLst>
                </a:gridCol>
                <a:gridCol w="1004124">
                  <a:extLst>
                    <a:ext uri="{9D8B030D-6E8A-4147-A177-3AD203B41FA5}">
                      <a16:colId xmlns:a16="http://schemas.microsoft.com/office/drawing/2014/main" val="1554816441"/>
                    </a:ext>
                  </a:extLst>
                </a:gridCol>
              </a:tblGrid>
              <a:tr h="328116">
                <a:tc>
                  <a:txBody>
                    <a:bodyPr/>
                    <a:lstStyle/>
                    <a:p>
                      <a:pPr algn="ctr">
                        <a:lnSpc>
                          <a:spcPct val="115000"/>
                        </a:lnSpc>
                        <a:spcAft>
                          <a:spcPts val="0"/>
                        </a:spcAft>
                      </a:pPr>
                      <a:r>
                        <a:rPr lang="en-US" sz="1200" b="0" dirty="0">
                          <a:effectLst/>
                          <a:latin typeface="TimesNewRomanPSMT"/>
                          <a:ea typeface="Malgun Gothic" panose="020B0503020000020004" pitchFamily="34" charset="-127"/>
                          <a:cs typeface="TimesNewRomanPSMT"/>
                        </a:rPr>
                        <a:t>Bits: 0</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effectLst/>
                          <a:latin typeface="TimesNewRomanPSMT"/>
                          <a:ea typeface="Malgun Gothic" panose="020B0503020000020004" pitchFamily="34" charset="-127"/>
                          <a:cs typeface="Times New Roman" panose="02020603050405020304" pitchFamily="18" charset="0"/>
                        </a:rPr>
                        <a:t>1 - 7</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effectLst/>
                          <a:latin typeface="TimesNewRomanPSMT"/>
                          <a:ea typeface="Malgun Gothic" panose="020B0503020000020004" pitchFamily="34" charset="-127"/>
                          <a:cs typeface="TimesNewRomanPSMT"/>
                        </a:rPr>
                        <a:t>Octets: Variable</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759786"/>
                  </a:ext>
                </a:extLst>
              </a:tr>
              <a:tr h="716806">
                <a:tc>
                  <a:txBody>
                    <a:bodyPr/>
                    <a:lstStyle/>
                    <a:p>
                      <a:pPr algn="ctr">
                        <a:lnSpc>
                          <a:spcPct val="115000"/>
                        </a:lnSpc>
                        <a:spcAft>
                          <a:spcPts val="0"/>
                        </a:spcAft>
                      </a:pPr>
                      <a:r>
                        <a:rPr lang="en-US" sz="1200" b="0" dirty="0">
                          <a:effectLst/>
                          <a:latin typeface="TimesNewRomanPSMT"/>
                          <a:ea typeface="Malgun Gothic" panose="020B0503020000020004" pitchFamily="34" charset="-127"/>
                          <a:cs typeface="Times New Roman" panose="02020603050405020304" pitchFamily="18" charset="0"/>
                        </a:rPr>
                        <a:t>Address Size</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effectLst/>
                          <a:latin typeface="TimesNewRomanPSMT"/>
                          <a:ea typeface="Malgun Gothic" panose="020B0503020000020004" pitchFamily="34" charset="-127"/>
                          <a:cs typeface="TimesNewRomanPSMT"/>
                        </a:rPr>
                        <a:t>Address List Length</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1D1D1A"/>
                          </a:solidFill>
                          <a:effectLst/>
                          <a:uLnTx/>
                          <a:uFillTx/>
                          <a:latin typeface="TimesNewRomanPSMT"/>
                          <a:ea typeface="Malgun Gothic" panose="020B0503020000020004" pitchFamily="34" charset="-127"/>
                          <a:cs typeface="TimesNewRomanPSMT"/>
                        </a:rPr>
                        <a:t>Address List</a:t>
                      </a:r>
                      <a:endParaRPr lang="en-SG" sz="1600" b="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927924"/>
                  </a:ext>
                </a:extLst>
              </a:tr>
            </a:tbl>
          </a:graphicData>
        </a:graphic>
      </p:graphicFrame>
      <p:sp>
        <p:nvSpPr>
          <p:cNvPr id="19" name="TextBox 18">
            <a:extLst>
              <a:ext uri="{FF2B5EF4-FFF2-40B4-BE49-F238E27FC236}">
                <a16:creationId xmlns:a16="http://schemas.microsoft.com/office/drawing/2014/main" id="{BDCB9D38-DB76-4A06-B3C5-9F4CC7D706B6}"/>
              </a:ext>
            </a:extLst>
          </p:cNvPr>
          <p:cNvSpPr txBox="1"/>
          <p:nvPr/>
        </p:nvSpPr>
        <p:spPr>
          <a:xfrm>
            <a:off x="5680208" y="1930944"/>
            <a:ext cx="1599862" cy="460191"/>
          </a:xfrm>
          <a:prstGeom prst="rect">
            <a:avLst/>
          </a:prstGeom>
          <a:noFill/>
        </p:spPr>
        <p:txBody>
          <a:bodyPr vert="horz" wrap="square" rtlCol="0">
            <a:spAutoFit/>
          </a:bodyPr>
          <a:lstStyle/>
          <a:p>
            <a:pPr>
              <a:lnSpc>
                <a:spcPts val="3440"/>
              </a:lnSpc>
            </a:pPr>
            <a:r>
              <a:rPr lang="en-US" sz="1400" b="1" u="sng" dirty="0"/>
              <a:t>Block Assignment</a:t>
            </a:r>
          </a:p>
        </p:txBody>
      </p:sp>
      <p:sp>
        <p:nvSpPr>
          <p:cNvPr id="20" name="Callout: Line 19">
            <a:extLst>
              <a:ext uri="{FF2B5EF4-FFF2-40B4-BE49-F238E27FC236}">
                <a16:creationId xmlns:a16="http://schemas.microsoft.com/office/drawing/2014/main" id="{1A1308D3-466A-4B44-AA7B-DBA5A0A2D203}"/>
              </a:ext>
            </a:extLst>
          </p:cNvPr>
          <p:cNvSpPr/>
          <p:nvPr/>
        </p:nvSpPr>
        <p:spPr>
          <a:xfrm>
            <a:off x="93671" y="5830064"/>
            <a:ext cx="4631156" cy="263232"/>
          </a:xfrm>
          <a:prstGeom prst="borderCallout1">
            <a:avLst>
              <a:gd name="adj1" fmla="val 2724"/>
              <a:gd name="adj2" fmla="val 44926"/>
              <a:gd name="adj3" fmla="val -18160"/>
              <a:gd name="adj4" fmla="val 37239"/>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Number of Rounds in the block = Block Duration / Round Duration</a:t>
            </a:r>
            <a:endParaRPr lang="en-SG" sz="1200" dirty="0">
              <a:solidFill>
                <a:schemeClr val="tx1"/>
              </a:solidFill>
            </a:endParaRPr>
          </a:p>
        </p:txBody>
      </p:sp>
      <p:cxnSp>
        <p:nvCxnSpPr>
          <p:cNvPr id="21" name="Straight Arrow Connector 20">
            <a:extLst>
              <a:ext uri="{FF2B5EF4-FFF2-40B4-BE49-F238E27FC236}">
                <a16:creationId xmlns:a16="http://schemas.microsoft.com/office/drawing/2014/main" id="{10AAD430-A8A1-487F-9F4A-91BA5565036A}"/>
              </a:ext>
            </a:extLst>
          </p:cNvPr>
          <p:cNvCxnSpPr>
            <a:cxnSpLocks/>
          </p:cNvCxnSpPr>
          <p:nvPr/>
        </p:nvCxnSpPr>
        <p:spPr bwMode="auto">
          <a:xfrm flipV="1">
            <a:off x="6012160" y="3541904"/>
            <a:ext cx="1192705" cy="16872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Callout: Line 14">
            <a:extLst>
              <a:ext uri="{FF2B5EF4-FFF2-40B4-BE49-F238E27FC236}">
                <a16:creationId xmlns:a16="http://schemas.microsoft.com/office/drawing/2014/main" id="{83E6D788-E929-4322-AE3A-90E7AAE651CD}"/>
              </a:ext>
            </a:extLst>
          </p:cNvPr>
          <p:cNvSpPr/>
          <p:nvPr/>
        </p:nvSpPr>
        <p:spPr>
          <a:xfrm>
            <a:off x="4435988" y="3541904"/>
            <a:ext cx="2296252" cy="757612"/>
          </a:xfrm>
          <a:prstGeom prst="borderCallout1">
            <a:avLst>
              <a:gd name="adj1" fmla="val 262"/>
              <a:gd name="adj2" fmla="val 50464"/>
              <a:gd name="adj3" fmla="val -31033"/>
              <a:gd name="adj4" fmla="val 64587"/>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Size used for addresses in the Address List</a:t>
            </a:r>
          </a:p>
          <a:p>
            <a:r>
              <a:rPr lang="en-US" sz="1200" dirty="0">
                <a:solidFill>
                  <a:schemeClr val="tx1"/>
                </a:solidFill>
              </a:rPr>
              <a:t>0: Short Address (2 octets)</a:t>
            </a:r>
          </a:p>
          <a:p>
            <a:r>
              <a:rPr lang="en-US" sz="1200" dirty="0">
                <a:solidFill>
                  <a:schemeClr val="tx1"/>
                </a:solidFill>
              </a:rPr>
              <a:t>1: Extended Address (8 octets)</a:t>
            </a:r>
            <a:endParaRPr lang="en-SG" sz="1200" dirty="0">
              <a:solidFill>
                <a:schemeClr val="tx1"/>
              </a:solidFill>
            </a:endParaRPr>
          </a:p>
        </p:txBody>
      </p:sp>
      <p:sp>
        <p:nvSpPr>
          <p:cNvPr id="23" name="Right Brace 22">
            <a:extLst>
              <a:ext uri="{FF2B5EF4-FFF2-40B4-BE49-F238E27FC236}">
                <a16:creationId xmlns:a16="http://schemas.microsoft.com/office/drawing/2014/main" id="{019DF924-23D0-4767-AD92-1D2BA9AB8D40}"/>
              </a:ext>
            </a:extLst>
          </p:cNvPr>
          <p:cNvSpPr/>
          <p:nvPr/>
        </p:nvSpPr>
        <p:spPr bwMode="auto">
          <a:xfrm rot="5400000">
            <a:off x="1733672" y="4623120"/>
            <a:ext cx="148058" cy="2072213"/>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6ED6113F-3290-4E13-81CC-2A2ECB8473CB}"/>
              </a:ext>
            </a:extLst>
          </p:cNvPr>
          <p:cNvSpPr/>
          <p:nvPr/>
        </p:nvSpPr>
        <p:spPr>
          <a:xfrm>
            <a:off x="117194" y="6148719"/>
            <a:ext cx="5860194" cy="307777"/>
          </a:xfrm>
          <a:prstGeom prst="rect">
            <a:avLst/>
          </a:prstGeom>
        </p:spPr>
        <p:txBody>
          <a:bodyPr wrap="none">
            <a:spAutoFit/>
          </a:bodyPr>
          <a:lstStyle/>
          <a:p>
            <a:r>
              <a:rPr lang="en-US" sz="1400" dirty="0">
                <a:latin typeface="+mn-lt"/>
              </a:rPr>
              <a:t>[3] 5-23/0155r2, Proposed Text for 4ab MAC - Hyper Block-based Mode</a:t>
            </a:r>
            <a:endParaRPr lang="en-SG" sz="1400" dirty="0">
              <a:latin typeface="+mn-lt"/>
            </a:endParaRPr>
          </a:p>
        </p:txBody>
      </p:sp>
    </p:spTree>
    <p:extLst>
      <p:ext uri="{BB962C8B-B14F-4D97-AF65-F5344CB8AC3E}">
        <p14:creationId xmlns:p14="http://schemas.microsoft.com/office/powerpoint/2010/main" val="340282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May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29237" y="1805235"/>
            <a:ext cx="9173237" cy="3685624"/>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We discussed the issue of block assignment and round hopping in hyper blocks.</a:t>
            </a:r>
          </a:p>
          <a:p>
            <a:pPr marL="58738" indent="-342900">
              <a:spcAft>
                <a:spcPts val="700"/>
              </a:spcAft>
              <a:buFont typeface="Wingdings" panose="05000000000000000000" pitchFamily="2" charset="2"/>
              <a:buChar char="q"/>
            </a:pPr>
            <a:r>
              <a:rPr lang="en-US" sz="2400" dirty="0">
                <a:latin typeface="Arial" panose="020B0604020202020204" pitchFamily="34" charset="0"/>
              </a:rPr>
              <a:t>We proposed:</a:t>
            </a:r>
          </a:p>
          <a:p>
            <a:pPr marL="630238" lvl="1" indent="-457200">
              <a:spcAft>
                <a:spcPts val="700"/>
              </a:spcAft>
              <a:buFont typeface="+mj-lt"/>
              <a:buAutoNum type="arabicPeriod"/>
            </a:pPr>
            <a:r>
              <a:rPr lang="en-US" sz="2400">
                <a:latin typeface="Arial" panose="020B0604020202020204" pitchFamily="34" charset="0"/>
              </a:rPr>
              <a:t>In </a:t>
            </a:r>
            <a:r>
              <a:rPr lang="en-US" sz="2400" dirty="0">
                <a:latin typeface="Arial" panose="020B0604020202020204" pitchFamily="34" charset="0"/>
              </a:rPr>
              <a:t>the first and each subsequent allocated rounds, the Initiator informs the next assigned block and the Number of Rounds in the assigned block.</a:t>
            </a:r>
          </a:p>
          <a:p>
            <a:pPr marL="630238" lvl="1" indent="-457200">
              <a:spcAft>
                <a:spcPts val="700"/>
              </a:spcAft>
              <a:buFont typeface="+mj-lt"/>
              <a:buAutoNum type="arabicPeriod"/>
            </a:pPr>
            <a:r>
              <a:rPr lang="en-US" sz="2400" dirty="0">
                <a:latin typeface="Arial" panose="020B0604020202020204" pitchFamily="34" charset="0"/>
              </a:rPr>
              <a:t>In a selected round in each hyper block, the controller transmits a “special” HBS IE advertising the block assignment for all devices or networks participating in that hyper block.</a:t>
            </a:r>
          </a:p>
        </p:txBody>
      </p:sp>
    </p:spTree>
    <p:extLst>
      <p:ext uri="{BB962C8B-B14F-4D97-AF65-F5344CB8AC3E}">
        <p14:creationId xmlns:p14="http://schemas.microsoft.com/office/powerpoint/2010/main" val="410664593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1230</Words>
  <Application>Microsoft Office PowerPoint</Application>
  <PresentationFormat>On-screen Show (4:3)</PresentationFormat>
  <Paragraphs>256</Paragraphs>
  <Slides>8</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굴림</vt:lpstr>
      <vt:lpstr>Malgun Gothic</vt:lpstr>
      <vt:lpstr>Microsoft YaHei</vt:lpstr>
      <vt:lpstr>宋体</vt:lpstr>
      <vt:lpstr>TimesNewRomanPSMT</vt:lpstr>
      <vt:lpstr>Arial</vt:lpstr>
      <vt:lpstr>Calibri</vt:lpstr>
      <vt:lpstr>Times New Roman</vt:lpstr>
      <vt:lpstr>Wingdings</vt: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3</cp:revision>
  <dcterms:created xsi:type="dcterms:W3CDTF">2021-07-16T14:20:34Z</dcterms:created>
  <dcterms:modified xsi:type="dcterms:W3CDTF">2023-05-12T03:31:38Z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(3)u4ILb9n91y1awf2DzVWDTakjn2D4fJtZkZTcFerH4ZN9Vy/wqcc5a5x+U6enAO9BaBxHlXR9
GMKcaaBJhwbDfF/vLdLIOQ1WwKUfqjzNzvFs2C7oqFQzKVe/EY5SOhPC7KOnoPNeBC/gVpAl
dSmQMnvhWx+wQYeF8Y8Oxd1RdYhd4BlGIQr9Ua1UoxCB06hoXvKpmtkHki1SQfpZiDX0qy7g
pqTP4pNsPJeBL/BOYJ</vt:lpwstr>
  </property>
  <property fmtid="{D5CDD505-2E9C-101B-9397-08002B2CF9AE}" pid="3" name="_2015_ms_pID_7253431">
    <vt:lpwstr>LAJggvzJbojX4abg3ezjY7vZ16Roty8wQo1dOtgDjCWS5PDj+lalJu
nO1tHsSqK3jU8cS27lMZ+QJTYgE29HWvOojLPQqYj7DgHt9VO8vdOKIK+NeRlvv3GyROEnb6
Eq+5AQr4TlR2CP0chSo7Fmi6ILnLdbxKOp1z0GZj9dqf0ChX4R8F8vMza7IBAaV+xhxC2iCd
vROwnJR5uJ4opSL26TJIpFIORgAzyYpH16aX</vt:lpwstr>
  </property>
  <property fmtid="{D5CDD505-2E9C-101B-9397-08002B2CF9AE}" pid="4" name="_2015_ms_pID_7253432">
    <vt:lpwstr>vA==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1677572871</vt:lpwstr>
  </property>
</Properties>
</file>