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11"/>
  </p:notesMasterIdLst>
  <p:handoutMasterIdLst>
    <p:handoutMasterId r:id="rId12"/>
  </p:handoutMasterIdLst>
  <p:sldIdLst>
    <p:sldId id="259" r:id="rId2"/>
    <p:sldId id="963" r:id="rId3"/>
    <p:sldId id="990" r:id="rId4"/>
    <p:sldId id="1046" r:id="rId5"/>
    <p:sldId id="1047" r:id="rId6"/>
    <p:sldId id="1048" r:id="rId7"/>
    <p:sldId id="256" r:id="rId8"/>
    <p:sldId id="965" r:id="rId9"/>
    <p:sldId id="985" r:id="rId10"/>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081" autoAdjust="0"/>
    <p:restoredTop sz="96869" autoAdjust="0"/>
  </p:normalViewPr>
  <p:slideViewPr>
    <p:cSldViewPr>
      <p:cViewPr varScale="1">
        <p:scale>
          <a:sx n="168" d="100"/>
          <a:sy n="168" d="100"/>
        </p:scale>
        <p:origin x="120" y="1626"/>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7</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Mar_2023</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doc.:IEEE802.15-23-0211r1</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Mar_2023</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5/revise-document?t=9003500040%7F0" TargetMode="External"/><Relationship Id="rId2" Type="http://schemas.openxmlformats.org/officeDocument/2006/relationships/hyperlink" Target="https://mentor.ieee.org/802.15/dcn/23/15-23-0209-00-016t-0-8-comments.docx" TargetMode="External"/><Relationship Id="rId1" Type="http://schemas.openxmlformats.org/officeDocument/2006/relationships/slideLayout" Target="../slideLayouts/slideLayout2.xml"/><Relationship Id="rId5" Type="http://schemas.openxmlformats.org/officeDocument/2006/relationships/hyperlink" Target="https://mentor.ieee.org/802.15/revise-document?t=8836100040%7F7" TargetMode="External"/><Relationship Id="rId4" Type="http://schemas.openxmlformats.org/officeDocument/2006/relationships/hyperlink" Target="https://mentor.ieee.org/802.15/dcn/22/15-22-0643-07-016t-direct-peer-to-peer.docx"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April 25</a:t>
            </a:r>
            <a:r>
              <a:rPr lang="en-US" baseline="30000" dirty="0"/>
              <a:t>th</a:t>
            </a:r>
            <a:r>
              <a:rPr lang="en-US" dirty="0"/>
              <a:t> Teleconference Presentation</a:t>
            </a:r>
            <a:br>
              <a:rPr lang="en-US" altLang="en-US" dirty="0">
                <a:solidFill>
                  <a:schemeClr val="tx2"/>
                </a:solidFill>
              </a:rPr>
            </a:b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2023-04-25</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a:xfrm>
            <a:off x="838200" y="1825625"/>
            <a:ext cx="5448300" cy="4351338"/>
          </a:xfrm>
          <a:ln>
            <a:solidFill>
              <a:schemeClr val="accent1">
                <a:lumMod val="60000"/>
                <a:lumOff val="40000"/>
              </a:schemeClr>
            </a:solidFill>
          </a:ln>
        </p:spPr>
        <p:txBody>
          <a:bodyPr>
            <a:normAutofit/>
          </a:bodyPr>
          <a:lstStyle/>
          <a:p>
            <a:r>
              <a:rPr lang="en-US" dirty="0"/>
              <a:t>Introductions</a:t>
            </a:r>
          </a:p>
          <a:p>
            <a:endParaRPr lang="en-US" dirty="0"/>
          </a:p>
          <a:p>
            <a:r>
              <a:rPr lang="en-US" dirty="0"/>
              <a:t>Secretary for meeting</a:t>
            </a:r>
          </a:p>
          <a:p>
            <a:pPr lvl="1"/>
            <a:endParaRPr lang="en-US" dirty="0"/>
          </a:p>
          <a:p>
            <a:r>
              <a:rPr lang="en-US" dirty="0"/>
              <a:t>Agenda review and Approval</a:t>
            </a:r>
          </a:p>
          <a:p>
            <a:pPr lvl="1"/>
            <a:r>
              <a:rPr lang="en-US" dirty="0"/>
              <a:t>Review Draft D0.9</a:t>
            </a:r>
          </a:p>
          <a:p>
            <a:pPr lvl="1"/>
            <a:r>
              <a:rPr lang="en-US" dirty="0"/>
              <a:t>Review contributions </a:t>
            </a:r>
          </a:p>
          <a:p>
            <a:pPr lvl="1"/>
            <a:r>
              <a:rPr lang="en-US" dirty="0"/>
              <a:t>Initiate WG Comment Collection</a:t>
            </a:r>
          </a:p>
          <a:p>
            <a:endParaRPr lang="en-US" dirty="0"/>
          </a:p>
          <a:p>
            <a:endParaRPr lang="en-US" dirty="0"/>
          </a:p>
          <a:p>
            <a:pPr lvl="1"/>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Mar_2023</a:t>
            </a:r>
          </a:p>
        </p:txBody>
      </p:sp>
      <p:sp>
        <p:nvSpPr>
          <p:cNvPr id="7" name="Content Placeholder 5">
            <a:extLst>
              <a:ext uri="{FF2B5EF4-FFF2-40B4-BE49-F238E27FC236}">
                <a16:creationId xmlns:a16="http://schemas.microsoft.com/office/drawing/2014/main" id="{748A8DED-074A-4942-8A4F-AF6315F94976}"/>
              </a:ext>
            </a:extLst>
          </p:cNvPr>
          <p:cNvSpPr txBox="1">
            <a:spLocks/>
          </p:cNvSpPr>
          <p:nvPr/>
        </p:nvSpPr>
        <p:spPr>
          <a:xfrm>
            <a:off x="6286500" y="1825624"/>
            <a:ext cx="5448300" cy="4351338"/>
          </a:xfrm>
          <a:prstGeom prst="rect">
            <a:avLst/>
          </a:prstGeom>
          <a:ln>
            <a:solidFill>
              <a:schemeClr val="accent1">
                <a:lumMod val="60000"/>
                <a:lumOff val="40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867171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April 25 Teleconference</a:t>
            </a:r>
          </a:p>
        </p:txBody>
      </p:sp>
      <p:sp>
        <p:nvSpPr>
          <p:cNvPr id="7" name="TextBox 6">
            <a:extLst>
              <a:ext uri="{FF2B5EF4-FFF2-40B4-BE49-F238E27FC236}">
                <a16:creationId xmlns:a16="http://schemas.microsoft.com/office/drawing/2014/main" id="{55C39544-CC8B-35CD-CA68-43317D1DA953}"/>
              </a:ext>
            </a:extLst>
          </p:cNvPr>
          <p:cNvSpPr txBox="1"/>
          <p:nvPr/>
        </p:nvSpPr>
        <p:spPr>
          <a:xfrm>
            <a:off x="838200" y="1524000"/>
            <a:ext cx="9982200" cy="400110"/>
          </a:xfrm>
          <a:prstGeom prst="rect">
            <a:avLst/>
          </a:prstGeom>
          <a:noFill/>
        </p:spPr>
        <p:txBody>
          <a:bodyPr wrap="square" rtlCol="0">
            <a:spAutoFit/>
          </a:bodyPr>
          <a:lstStyle/>
          <a:p>
            <a:r>
              <a:rPr lang="en-US" sz="2000" dirty="0"/>
              <a:t>Latest Draft P802.16t_D0.9.pdf             2023-03-30 18:30  2.7M </a:t>
            </a:r>
          </a:p>
        </p:txBody>
      </p:sp>
      <p:graphicFrame>
        <p:nvGraphicFramePr>
          <p:cNvPr id="3" name="Table 2">
            <a:extLst>
              <a:ext uri="{FF2B5EF4-FFF2-40B4-BE49-F238E27FC236}">
                <a16:creationId xmlns:a16="http://schemas.microsoft.com/office/drawing/2014/main" id="{F3D4D5AF-C380-76B5-BFFC-3ABCC1352CD1}"/>
              </a:ext>
            </a:extLst>
          </p:cNvPr>
          <p:cNvGraphicFramePr>
            <a:graphicFrameLocks noGrp="1"/>
          </p:cNvGraphicFramePr>
          <p:nvPr/>
        </p:nvGraphicFramePr>
        <p:xfrm>
          <a:off x="838200" y="2812574"/>
          <a:ext cx="10515600" cy="2377440"/>
        </p:xfrm>
        <a:graphic>
          <a:graphicData uri="http://schemas.openxmlformats.org/drawingml/2006/table">
            <a:tbl>
              <a:tblPr/>
              <a:tblGrid>
                <a:gridCol w="1168400">
                  <a:extLst>
                    <a:ext uri="{9D8B030D-6E8A-4147-A177-3AD203B41FA5}">
                      <a16:colId xmlns:a16="http://schemas.microsoft.com/office/drawing/2014/main" val="4075196025"/>
                    </a:ext>
                  </a:extLst>
                </a:gridCol>
                <a:gridCol w="1168400">
                  <a:extLst>
                    <a:ext uri="{9D8B030D-6E8A-4147-A177-3AD203B41FA5}">
                      <a16:colId xmlns:a16="http://schemas.microsoft.com/office/drawing/2014/main" val="3350928489"/>
                    </a:ext>
                  </a:extLst>
                </a:gridCol>
                <a:gridCol w="1168400">
                  <a:extLst>
                    <a:ext uri="{9D8B030D-6E8A-4147-A177-3AD203B41FA5}">
                      <a16:colId xmlns:a16="http://schemas.microsoft.com/office/drawing/2014/main" val="3728340378"/>
                    </a:ext>
                  </a:extLst>
                </a:gridCol>
                <a:gridCol w="1168400">
                  <a:extLst>
                    <a:ext uri="{9D8B030D-6E8A-4147-A177-3AD203B41FA5}">
                      <a16:colId xmlns:a16="http://schemas.microsoft.com/office/drawing/2014/main" val="2463210429"/>
                    </a:ext>
                  </a:extLst>
                </a:gridCol>
                <a:gridCol w="1168400">
                  <a:extLst>
                    <a:ext uri="{9D8B030D-6E8A-4147-A177-3AD203B41FA5}">
                      <a16:colId xmlns:a16="http://schemas.microsoft.com/office/drawing/2014/main" val="3898169947"/>
                    </a:ext>
                  </a:extLst>
                </a:gridCol>
                <a:gridCol w="1168400">
                  <a:extLst>
                    <a:ext uri="{9D8B030D-6E8A-4147-A177-3AD203B41FA5}">
                      <a16:colId xmlns:a16="http://schemas.microsoft.com/office/drawing/2014/main" val="4277423707"/>
                    </a:ext>
                  </a:extLst>
                </a:gridCol>
                <a:gridCol w="1168400">
                  <a:extLst>
                    <a:ext uri="{9D8B030D-6E8A-4147-A177-3AD203B41FA5}">
                      <a16:colId xmlns:a16="http://schemas.microsoft.com/office/drawing/2014/main" val="1984441544"/>
                    </a:ext>
                  </a:extLst>
                </a:gridCol>
                <a:gridCol w="1168400">
                  <a:extLst>
                    <a:ext uri="{9D8B030D-6E8A-4147-A177-3AD203B41FA5}">
                      <a16:colId xmlns:a16="http://schemas.microsoft.com/office/drawing/2014/main" val="84564594"/>
                    </a:ext>
                  </a:extLst>
                </a:gridCol>
                <a:gridCol w="1168400">
                  <a:extLst>
                    <a:ext uri="{9D8B030D-6E8A-4147-A177-3AD203B41FA5}">
                      <a16:colId xmlns:a16="http://schemas.microsoft.com/office/drawing/2014/main" val="1823022831"/>
                    </a:ext>
                  </a:extLst>
                </a:gridCol>
              </a:tblGrid>
              <a:tr h="0">
                <a:tc>
                  <a:txBody>
                    <a:bodyPr/>
                    <a:lstStyle/>
                    <a:p>
                      <a:r>
                        <a:rPr lang="en-US" dirty="0"/>
                        <a:t>25-Apr-2023 ET</a:t>
                      </a:r>
                    </a:p>
                  </a:txBody>
                  <a:tcPr anchor="ctr">
                    <a:lnL>
                      <a:noFill/>
                    </a:lnL>
                    <a:lnR>
                      <a:noFill/>
                    </a:lnR>
                    <a:lnT>
                      <a:noFill/>
                    </a:lnT>
                    <a:lnB>
                      <a:noFill/>
                    </a:lnB>
                  </a:tcPr>
                </a:tc>
                <a:tc>
                  <a:txBody>
                    <a:bodyPr/>
                    <a:lstStyle/>
                    <a:p>
                      <a:r>
                        <a:rPr lang="en-US"/>
                        <a:t>2023</a:t>
                      </a:r>
                    </a:p>
                  </a:txBody>
                  <a:tcPr anchor="ctr">
                    <a:lnL>
                      <a:noFill/>
                    </a:lnL>
                    <a:lnR>
                      <a:noFill/>
                    </a:lnR>
                    <a:lnT>
                      <a:noFill/>
                    </a:lnT>
                    <a:lnB>
                      <a:noFill/>
                    </a:lnB>
                  </a:tcPr>
                </a:tc>
                <a:tc>
                  <a:txBody>
                    <a:bodyPr/>
                    <a:lstStyle/>
                    <a:p>
                      <a:r>
                        <a:rPr lang="en-US"/>
                        <a:t>209</a:t>
                      </a:r>
                    </a:p>
                  </a:txBody>
                  <a:tcPr anchor="ctr">
                    <a:lnL>
                      <a:noFill/>
                    </a:lnL>
                    <a:lnR>
                      <a:noFill/>
                    </a:lnR>
                    <a:lnT>
                      <a:noFill/>
                    </a:lnT>
                    <a:lnB>
                      <a:noFill/>
                    </a:lnB>
                  </a:tcPr>
                </a:tc>
                <a:tc>
                  <a:txBody>
                    <a:bodyPr/>
                    <a:lstStyle/>
                    <a:p>
                      <a:r>
                        <a:rPr lang="en-US"/>
                        <a:t>0</a:t>
                      </a:r>
                    </a:p>
                  </a:txBody>
                  <a:tcPr anchor="ctr">
                    <a:lnL>
                      <a:noFill/>
                    </a:lnL>
                    <a:lnR>
                      <a:noFill/>
                    </a:lnR>
                    <a:lnT>
                      <a:noFill/>
                    </a:lnT>
                    <a:lnB>
                      <a:noFill/>
                    </a:lnB>
                  </a:tcPr>
                </a:tc>
                <a:tc>
                  <a:txBody>
                    <a:bodyPr/>
                    <a:lstStyle/>
                    <a:p>
                      <a:r>
                        <a:rPr lang="en-US"/>
                        <a:t>TG16t (Lic-NB)</a:t>
                      </a:r>
                    </a:p>
                  </a:txBody>
                  <a:tcPr anchor="ctr">
                    <a:lnL>
                      <a:noFill/>
                    </a:lnL>
                    <a:lnR>
                      <a:noFill/>
                    </a:lnR>
                    <a:lnT>
                      <a:noFill/>
                    </a:lnT>
                    <a:lnB>
                      <a:noFill/>
                    </a:lnB>
                  </a:tcPr>
                </a:tc>
                <a:tc>
                  <a:txBody>
                    <a:bodyPr/>
                    <a:lstStyle/>
                    <a:p>
                      <a:r>
                        <a:rPr lang="en-US"/>
                        <a:t>0.8 comments</a:t>
                      </a:r>
                    </a:p>
                  </a:txBody>
                  <a:tcPr anchor="ctr">
                    <a:lnL>
                      <a:noFill/>
                    </a:lnL>
                    <a:lnR>
                      <a:noFill/>
                    </a:lnR>
                    <a:lnT>
                      <a:noFill/>
                    </a:lnT>
                    <a:lnB>
                      <a:noFill/>
                    </a:lnB>
                  </a:tcPr>
                </a:tc>
                <a:tc>
                  <a:txBody>
                    <a:bodyPr/>
                    <a:lstStyle/>
                    <a:p>
                      <a:r>
                        <a:rPr lang="en-US"/>
                        <a:t>Juha Juntunen (MCC)</a:t>
                      </a:r>
                    </a:p>
                  </a:txBody>
                  <a:tcPr anchor="ctr">
                    <a:lnL>
                      <a:noFill/>
                    </a:lnL>
                    <a:lnR>
                      <a:noFill/>
                    </a:lnR>
                    <a:lnT>
                      <a:noFill/>
                    </a:lnT>
                    <a:lnB>
                      <a:noFill/>
                    </a:lnB>
                  </a:tcPr>
                </a:tc>
                <a:tc>
                  <a:txBody>
                    <a:bodyPr/>
                    <a:lstStyle/>
                    <a:p>
                      <a:r>
                        <a:rPr lang="en-US"/>
                        <a:t>25-Apr-2023 00:11:01 ET</a:t>
                      </a:r>
                    </a:p>
                  </a:txBody>
                  <a:tcPr anchor="ctr">
                    <a:lnL>
                      <a:noFill/>
                    </a:lnL>
                    <a:lnR>
                      <a:noFill/>
                    </a:lnR>
                    <a:lnT>
                      <a:noFill/>
                    </a:lnT>
                    <a:lnB>
                      <a:noFill/>
                    </a:lnB>
                  </a:tcPr>
                </a:tc>
                <a:tc>
                  <a:txBody>
                    <a:bodyPr/>
                    <a:lstStyle/>
                    <a:p>
                      <a:r>
                        <a:rPr lang="en-US">
                          <a:hlinkClick r:id="rId2"/>
                        </a:rPr>
                        <a:t>Download</a:t>
                      </a:r>
                      <a:r>
                        <a:rPr lang="en-US"/>
                        <a:t>, </a:t>
                      </a:r>
                      <a:r>
                        <a:rPr lang="en-US">
                          <a:hlinkClick r:id="rId3"/>
                        </a:rPr>
                        <a:t>Revise</a:t>
                      </a:r>
                      <a:endParaRPr lang="en-US"/>
                    </a:p>
                  </a:txBody>
                  <a:tcPr anchor="ctr">
                    <a:lnL>
                      <a:noFill/>
                    </a:lnL>
                    <a:lnR>
                      <a:noFill/>
                    </a:lnR>
                    <a:lnT>
                      <a:noFill/>
                    </a:lnT>
                    <a:lnB>
                      <a:noFill/>
                    </a:lnB>
                  </a:tcPr>
                </a:tc>
                <a:extLst>
                  <a:ext uri="{0D108BD9-81ED-4DB2-BD59-A6C34878D82A}">
                    <a16:rowId xmlns:a16="http://schemas.microsoft.com/office/drawing/2014/main" val="753253262"/>
                  </a:ext>
                </a:extLst>
              </a:tr>
              <a:tr h="0">
                <a:tc>
                  <a:txBody>
                    <a:bodyPr/>
                    <a:lstStyle/>
                    <a:p>
                      <a:r>
                        <a:rPr lang="en-US"/>
                        <a:t>18-Apr-2023 ET</a:t>
                      </a:r>
                    </a:p>
                  </a:txBody>
                  <a:tcPr anchor="ctr">
                    <a:lnL>
                      <a:noFill/>
                    </a:lnL>
                    <a:lnR>
                      <a:noFill/>
                    </a:lnR>
                    <a:lnT>
                      <a:noFill/>
                    </a:lnT>
                    <a:lnB>
                      <a:noFill/>
                    </a:lnB>
                  </a:tcPr>
                </a:tc>
                <a:tc>
                  <a:txBody>
                    <a:bodyPr/>
                    <a:lstStyle/>
                    <a:p>
                      <a:r>
                        <a:rPr lang="en-US"/>
                        <a:t>2022</a:t>
                      </a:r>
                    </a:p>
                  </a:txBody>
                  <a:tcPr anchor="ctr">
                    <a:lnL>
                      <a:noFill/>
                    </a:lnL>
                    <a:lnR>
                      <a:noFill/>
                    </a:lnR>
                    <a:lnT>
                      <a:noFill/>
                    </a:lnT>
                    <a:lnB>
                      <a:noFill/>
                    </a:lnB>
                  </a:tcPr>
                </a:tc>
                <a:tc>
                  <a:txBody>
                    <a:bodyPr/>
                    <a:lstStyle/>
                    <a:p>
                      <a:r>
                        <a:rPr lang="en-US"/>
                        <a:t>643</a:t>
                      </a:r>
                    </a:p>
                  </a:txBody>
                  <a:tcPr anchor="ctr">
                    <a:lnL>
                      <a:noFill/>
                    </a:lnL>
                    <a:lnR>
                      <a:noFill/>
                    </a:lnR>
                    <a:lnT>
                      <a:noFill/>
                    </a:lnT>
                    <a:lnB>
                      <a:noFill/>
                    </a:lnB>
                  </a:tcPr>
                </a:tc>
                <a:tc>
                  <a:txBody>
                    <a:bodyPr/>
                    <a:lstStyle/>
                    <a:p>
                      <a:r>
                        <a:rPr lang="en-US"/>
                        <a:t>7</a:t>
                      </a:r>
                    </a:p>
                  </a:txBody>
                  <a:tcPr anchor="ctr">
                    <a:lnL>
                      <a:noFill/>
                    </a:lnL>
                    <a:lnR>
                      <a:noFill/>
                    </a:lnR>
                    <a:lnT>
                      <a:noFill/>
                    </a:lnT>
                    <a:lnB>
                      <a:noFill/>
                    </a:lnB>
                  </a:tcPr>
                </a:tc>
                <a:tc>
                  <a:txBody>
                    <a:bodyPr/>
                    <a:lstStyle/>
                    <a:p>
                      <a:r>
                        <a:rPr lang="en-US"/>
                        <a:t>TG16t (Lic-NB)</a:t>
                      </a:r>
                    </a:p>
                  </a:txBody>
                  <a:tcPr anchor="ctr">
                    <a:lnL>
                      <a:noFill/>
                    </a:lnL>
                    <a:lnR>
                      <a:noFill/>
                    </a:lnR>
                    <a:lnT>
                      <a:noFill/>
                    </a:lnT>
                    <a:lnB>
                      <a:noFill/>
                    </a:lnB>
                  </a:tcPr>
                </a:tc>
                <a:tc>
                  <a:txBody>
                    <a:bodyPr/>
                    <a:lstStyle/>
                    <a:p>
                      <a:r>
                        <a:rPr lang="en-US"/>
                        <a:t>Direct Peer to Peer</a:t>
                      </a:r>
                    </a:p>
                  </a:txBody>
                  <a:tcPr anchor="ctr">
                    <a:lnL>
                      <a:noFill/>
                    </a:lnL>
                    <a:lnR>
                      <a:noFill/>
                    </a:lnR>
                    <a:lnT>
                      <a:noFill/>
                    </a:lnT>
                    <a:lnB>
                      <a:noFill/>
                    </a:lnB>
                  </a:tcPr>
                </a:tc>
                <a:tc>
                  <a:txBody>
                    <a:bodyPr/>
                    <a:lstStyle/>
                    <a:p>
                      <a:r>
                        <a:rPr lang="en-US"/>
                        <a:t>Vishal Kalkundrikar (Ondas)</a:t>
                      </a:r>
                    </a:p>
                  </a:txBody>
                  <a:tcPr anchor="ctr">
                    <a:lnL>
                      <a:noFill/>
                    </a:lnL>
                    <a:lnR>
                      <a:noFill/>
                    </a:lnR>
                    <a:lnT>
                      <a:noFill/>
                    </a:lnT>
                    <a:lnB>
                      <a:noFill/>
                    </a:lnB>
                  </a:tcPr>
                </a:tc>
                <a:tc>
                  <a:txBody>
                    <a:bodyPr/>
                    <a:lstStyle/>
                    <a:p>
                      <a:r>
                        <a:rPr lang="en-US"/>
                        <a:t>18-Apr-2023 09:15:02 ET</a:t>
                      </a:r>
                    </a:p>
                  </a:txBody>
                  <a:tcPr anchor="ctr">
                    <a:lnL>
                      <a:noFill/>
                    </a:lnL>
                    <a:lnR>
                      <a:noFill/>
                    </a:lnR>
                    <a:lnT>
                      <a:noFill/>
                    </a:lnT>
                    <a:lnB>
                      <a:noFill/>
                    </a:lnB>
                  </a:tcPr>
                </a:tc>
                <a:tc>
                  <a:txBody>
                    <a:bodyPr/>
                    <a:lstStyle/>
                    <a:p>
                      <a:r>
                        <a:rPr lang="en-US" dirty="0">
                          <a:hlinkClick r:id="rId4"/>
                        </a:rPr>
                        <a:t>Download</a:t>
                      </a:r>
                      <a:r>
                        <a:rPr lang="en-US" dirty="0"/>
                        <a:t>, </a:t>
                      </a:r>
                      <a:r>
                        <a:rPr lang="en-US" dirty="0">
                          <a:hlinkClick r:id="rId5"/>
                        </a:rPr>
                        <a:t>Revise</a:t>
                      </a:r>
                      <a:endParaRPr lang="en-US" dirty="0"/>
                    </a:p>
                  </a:txBody>
                  <a:tcPr anchor="ctr">
                    <a:lnL>
                      <a:noFill/>
                    </a:lnL>
                    <a:lnR>
                      <a:noFill/>
                    </a:lnR>
                    <a:lnT>
                      <a:noFill/>
                    </a:lnT>
                    <a:lnB>
                      <a:noFill/>
                    </a:lnB>
                  </a:tcPr>
                </a:tc>
                <a:extLst>
                  <a:ext uri="{0D108BD9-81ED-4DB2-BD59-A6C34878D82A}">
                    <a16:rowId xmlns:a16="http://schemas.microsoft.com/office/drawing/2014/main" val="761728789"/>
                  </a:ext>
                </a:extLst>
              </a:tr>
            </a:tbl>
          </a:graphicData>
        </a:graphic>
      </p:graphicFrame>
      <p:graphicFrame>
        <p:nvGraphicFramePr>
          <p:cNvPr id="4" name="Table 3">
            <a:extLst>
              <a:ext uri="{FF2B5EF4-FFF2-40B4-BE49-F238E27FC236}">
                <a16:creationId xmlns:a16="http://schemas.microsoft.com/office/drawing/2014/main" id="{8EA3DAA4-D301-9EFC-F53D-D07FBDAA18A3}"/>
              </a:ext>
            </a:extLst>
          </p:cNvPr>
          <p:cNvGraphicFramePr>
            <a:graphicFrameLocks noGrp="1"/>
          </p:cNvGraphicFramePr>
          <p:nvPr>
            <p:extLst>
              <p:ext uri="{D42A27DB-BD31-4B8C-83A1-F6EECF244321}">
                <p14:modId xmlns:p14="http://schemas.microsoft.com/office/powerpoint/2010/main" val="2256071606"/>
              </p:ext>
            </p:extLst>
          </p:nvPr>
        </p:nvGraphicFramePr>
        <p:xfrm>
          <a:off x="809802" y="5105400"/>
          <a:ext cx="10515600" cy="1188720"/>
        </p:xfrm>
        <a:graphic>
          <a:graphicData uri="http://schemas.openxmlformats.org/drawingml/2006/table">
            <a:tbl>
              <a:tblPr/>
              <a:tblGrid>
                <a:gridCol w="1168400">
                  <a:extLst>
                    <a:ext uri="{9D8B030D-6E8A-4147-A177-3AD203B41FA5}">
                      <a16:colId xmlns:a16="http://schemas.microsoft.com/office/drawing/2014/main" val="3629654766"/>
                    </a:ext>
                  </a:extLst>
                </a:gridCol>
                <a:gridCol w="1168400">
                  <a:extLst>
                    <a:ext uri="{9D8B030D-6E8A-4147-A177-3AD203B41FA5}">
                      <a16:colId xmlns:a16="http://schemas.microsoft.com/office/drawing/2014/main" val="428982001"/>
                    </a:ext>
                  </a:extLst>
                </a:gridCol>
                <a:gridCol w="1168400">
                  <a:extLst>
                    <a:ext uri="{9D8B030D-6E8A-4147-A177-3AD203B41FA5}">
                      <a16:colId xmlns:a16="http://schemas.microsoft.com/office/drawing/2014/main" val="3938377741"/>
                    </a:ext>
                  </a:extLst>
                </a:gridCol>
                <a:gridCol w="1168400">
                  <a:extLst>
                    <a:ext uri="{9D8B030D-6E8A-4147-A177-3AD203B41FA5}">
                      <a16:colId xmlns:a16="http://schemas.microsoft.com/office/drawing/2014/main" val="2401721743"/>
                    </a:ext>
                  </a:extLst>
                </a:gridCol>
                <a:gridCol w="1168400">
                  <a:extLst>
                    <a:ext uri="{9D8B030D-6E8A-4147-A177-3AD203B41FA5}">
                      <a16:colId xmlns:a16="http://schemas.microsoft.com/office/drawing/2014/main" val="2008034655"/>
                    </a:ext>
                  </a:extLst>
                </a:gridCol>
                <a:gridCol w="1168400">
                  <a:extLst>
                    <a:ext uri="{9D8B030D-6E8A-4147-A177-3AD203B41FA5}">
                      <a16:colId xmlns:a16="http://schemas.microsoft.com/office/drawing/2014/main" val="1445087753"/>
                    </a:ext>
                  </a:extLst>
                </a:gridCol>
                <a:gridCol w="1168400">
                  <a:extLst>
                    <a:ext uri="{9D8B030D-6E8A-4147-A177-3AD203B41FA5}">
                      <a16:colId xmlns:a16="http://schemas.microsoft.com/office/drawing/2014/main" val="2256861649"/>
                    </a:ext>
                  </a:extLst>
                </a:gridCol>
                <a:gridCol w="1168400">
                  <a:extLst>
                    <a:ext uri="{9D8B030D-6E8A-4147-A177-3AD203B41FA5}">
                      <a16:colId xmlns:a16="http://schemas.microsoft.com/office/drawing/2014/main" val="595673717"/>
                    </a:ext>
                  </a:extLst>
                </a:gridCol>
                <a:gridCol w="1168400">
                  <a:extLst>
                    <a:ext uri="{9D8B030D-6E8A-4147-A177-3AD203B41FA5}">
                      <a16:colId xmlns:a16="http://schemas.microsoft.com/office/drawing/2014/main" val="3844061336"/>
                    </a:ext>
                  </a:extLst>
                </a:gridCol>
              </a:tblGrid>
              <a:tr h="0">
                <a:tc>
                  <a:txBody>
                    <a:bodyPr/>
                    <a:lstStyle/>
                    <a:p>
                      <a:r>
                        <a:rPr lang="en-US"/>
                        <a:t>25-Apr-2023 ET</a:t>
                      </a:r>
                    </a:p>
                  </a:txBody>
                  <a:tcPr anchor="ctr">
                    <a:lnL>
                      <a:noFill/>
                    </a:lnL>
                    <a:lnR>
                      <a:noFill/>
                    </a:lnR>
                    <a:lnT>
                      <a:noFill/>
                    </a:lnT>
                    <a:lnB>
                      <a:noFill/>
                    </a:lnB>
                  </a:tcPr>
                </a:tc>
                <a:tc>
                  <a:txBody>
                    <a:bodyPr/>
                    <a:lstStyle/>
                    <a:p>
                      <a:r>
                        <a:rPr lang="en-US"/>
                        <a:t>2023</a:t>
                      </a:r>
                    </a:p>
                  </a:txBody>
                  <a:tcPr anchor="ctr">
                    <a:lnL>
                      <a:noFill/>
                    </a:lnL>
                    <a:lnR>
                      <a:noFill/>
                    </a:lnR>
                    <a:lnT>
                      <a:noFill/>
                    </a:lnT>
                    <a:lnB>
                      <a:noFill/>
                    </a:lnB>
                  </a:tcPr>
                </a:tc>
                <a:tc>
                  <a:txBody>
                    <a:bodyPr/>
                    <a:lstStyle/>
                    <a:p>
                      <a:r>
                        <a:rPr lang="en-US"/>
                        <a:t>212</a:t>
                      </a:r>
                    </a:p>
                  </a:txBody>
                  <a:tcPr anchor="ctr">
                    <a:lnL>
                      <a:noFill/>
                    </a:lnL>
                    <a:lnR>
                      <a:noFill/>
                    </a:lnR>
                    <a:lnT>
                      <a:noFill/>
                    </a:lnT>
                    <a:lnB>
                      <a:noFill/>
                    </a:lnB>
                  </a:tcPr>
                </a:tc>
                <a:tc>
                  <a:txBody>
                    <a:bodyPr/>
                    <a:lstStyle/>
                    <a:p>
                      <a:r>
                        <a:rPr lang="en-US"/>
                        <a:t>0</a:t>
                      </a:r>
                    </a:p>
                  </a:txBody>
                  <a:tcPr anchor="ctr">
                    <a:lnL>
                      <a:noFill/>
                    </a:lnL>
                    <a:lnR>
                      <a:noFill/>
                    </a:lnR>
                    <a:lnT>
                      <a:noFill/>
                    </a:lnT>
                    <a:lnB>
                      <a:noFill/>
                    </a:lnB>
                  </a:tcPr>
                </a:tc>
                <a:tc>
                  <a:txBody>
                    <a:bodyPr/>
                    <a:lstStyle/>
                    <a:p>
                      <a:r>
                        <a:rPr lang="en-US"/>
                        <a:t>TG16t (Lic-NB)</a:t>
                      </a:r>
                    </a:p>
                  </a:txBody>
                  <a:tcPr anchor="ctr">
                    <a:lnL>
                      <a:noFill/>
                    </a:lnL>
                    <a:lnR>
                      <a:noFill/>
                    </a:lnR>
                    <a:lnT>
                      <a:noFill/>
                    </a:lnT>
                    <a:lnB>
                      <a:noFill/>
                    </a:lnB>
                  </a:tcPr>
                </a:tc>
                <a:tc>
                  <a:txBody>
                    <a:bodyPr/>
                    <a:lstStyle/>
                    <a:p>
                      <a:r>
                        <a:rPr lang="en-US"/>
                        <a:t>P802.15.16t D0.9 Review</a:t>
                      </a:r>
                    </a:p>
                  </a:txBody>
                  <a:tcPr anchor="ctr">
                    <a:lnL>
                      <a:noFill/>
                    </a:lnL>
                    <a:lnR>
                      <a:noFill/>
                    </a:lnR>
                    <a:lnT>
                      <a:noFill/>
                    </a:lnT>
                    <a:lnB>
                      <a:noFill/>
                    </a:lnB>
                  </a:tcPr>
                </a:tc>
                <a:tc>
                  <a:txBody>
                    <a:bodyPr/>
                    <a:lstStyle/>
                    <a:p>
                      <a:r>
                        <a:rPr lang="en-US"/>
                        <a:t>Vishal Kalkundrikar (Ondas)</a:t>
                      </a:r>
                    </a:p>
                  </a:txBody>
                  <a:tcPr anchor="ctr">
                    <a:lnL>
                      <a:noFill/>
                    </a:lnL>
                    <a:lnR>
                      <a:noFill/>
                    </a:lnR>
                    <a:lnT>
                      <a:noFill/>
                    </a:lnT>
                    <a:lnB>
                      <a:noFill/>
                    </a:lnB>
                  </a:tcPr>
                </a:tc>
                <a:tc>
                  <a:txBody>
                    <a:bodyPr/>
                    <a:lstStyle/>
                    <a:p>
                      <a:r>
                        <a:rPr lang="en-US"/>
                        <a:t>25-Apr-2023 10:04:16 ET</a:t>
                      </a:r>
                    </a:p>
                  </a:txBody>
                  <a:tcPr anchor="ctr">
                    <a:lnL>
                      <a:noFill/>
                    </a:lnL>
                    <a:lnR>
                      <a:noFill/>
                    </a:lnR>
                    <a:lnT>
                      <a:noFill/>
                    </a:lnT>
                    <a:lnB>
                      <a:noFill/>
                    </a:lnB>
                  </a:tcPr>
                </a:tc>
                <a:tc>
                  <a:txBody>
                    <a:bodyPr/>
                    <a:lstStyle/>
                    <a:p>
                      <a:endParaRPr lang="en-US" dirty="0"/>
                    </a:p>
                  </a:txBody>
                  <a:tcPr anchor="ctr">
                    <a:lnL>
                      <a:noFill/>
                    </a:lnL>
                    <a:lnR>
                      <a:noFill/>
                    </a:lnR>
                    <a:lnT>
                      <a:noFill/>
                    </a:lnT>
                    <a:lnB>
                      <a:noFill/>
                    </a:lnB>
                  </a:tcPr>
                </a:tc>
                <a:extLst>
                  <a:ext uri="{0D108BD9-81ED-4DB2-BD59-A6C34878D82A}">
                    <a16:rowId xmlns:a16="http://schemas.microsoft.com/office/drawing/2014/main" val="1971003706"/>
                  </a:ext>
                </a:extLst>
              </a:tr>
            </a:tbl>
          </a:graphicData>
        </a:graphic>
      </p:graphicFrame>
    </p:spTree>
    <p:extLst>
      <p:ext uri="{BB962C8B-B14F-4D97-AF65-F5344CB8AC3E}">
        <p14:creationId xmlns:p14="http://schemas.microsoft.com/office/powerpoint/2010/main" val="1231182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C3AE85-3C52-A98A-D116-578D37277EA3}"/>
              </a:ext>
            </a:extLst>
          </p:cNvPr>
          <p:cNvSpPr>
            <a:spLocks noGrp="1"/>
          </p:cNvSpPr>
          <p:nvPr>
            <p:ph type="title"/>
          </p:nvPr>
        </p:nvSpPr>
        <p:spPr/>
        <p:txBody>
          <a:bodyPr/>
          <a:lstStyle/>
          <a:p>
            <a:r>
              <a:rPr lang="en-US" dirty="0"/>
              <a:t>Plan for draft review</a:t>
            </a:r>
          </a:p>
        </p:txBody>
      </p:sp>
      <p:sp>
        <p:nvSpPr>
          <p:cNvPr id="3" name="Content Placeholder 2">
            <a:extLst>
              <a:ext uri="{FF2B5EF4-FFF2-40B4-BE49-F238E27FC236}">
                <a16:creationId xmlns:a16="http://schemas.microsoft.com/office/drawing/2014/main" id="{DD952B79-1C64-4C0A-6359-EE2BB6FFB92C}"/>
              </a:ext>
            </a:extLst>
          </p:cNvPr>
          <p:cNvSpPr>
            <a:spLocks noGrp="1"/>
          </p:cNvSpPr>
          <p:nvPr>
            <p:ph idx="1"/>
          </p:nvPr>
        </p:nvSpPr>
        <p:spPr/>
        <p:txBody>
          <a:bodyPr>
            <a:normAutofit fontScale="85000" lnSpcReduction="10000"/>
          </a:bodyPr>
          <a:lstStyle/>
          <a:p>
            <a:pPr lvl="1">
              <a:buFont typeface="Wingdings" panose="05000000000000000000" pitchFamily="2" charset="2"/>
              <a:buChar char="ü"/>
            </a:pPr>
            <a:r>
              <a:rPr lang="en-US" dirty="0"/>
              <a:t>Harry to adopt and incorporate 643r5 except for DPP Mode 2 TDD </a:t>
            </a:r>
          </a:p>
          <a:p>
            <a:pPr lvl="1">
              <a:buFont typeface="Wingdings" panose="05000000000000000000" pitchFamily="2" charset="2"/>
              <a:buChar char="ü"/>
            </a:pPr>
            <a:r>
              <a:rPr lang="en-US" dirty="0"/>
              <a:t>Doc 158 revision on  Cyber Security – follow up document to be submitted by Yael from </a:t>
            </a:r>
            <a:r>
              <a:rPr lang="en-US" dirty="0" err="1"/>
              <a:t>Ondas</a:t>
            </a:r>
            <a:r>
              <a:rPr lang="en-US" dirty="0"/>
              <a:t>.  March 21</a:t>
            </a:r>
          </a:p>
          <a:p>
            <a:pPr lvl="1">
              <a:buFont typeface="Wingdings" panose="05000000000000000000" pitchFamily="2" charset="2"/>
              <a:buChar char="ü"/>
            </a:pPr>
            <a:r>
              <a:rPr lang="en-US" dirty="0"/>
              <a:t>Complete Draft 0.8       Harry to provide to TG by March 27</a:t>
            </a:r>
          </a:p>
          <a:p>
            <a:pPr lvl="1">
              <a:buFont typeface="Wingdings" panose="05000000000000000000" pitchFamily="2" charset="2"/>
              <a:buChar char="ü"/>
            </a:pPr>
            <a:r>
              <a:rPr lang="en-US" dirty="0"/>
              <a:t>Teleconference with Task Group to review of D0.8    Wednesday April 5 - 8am PT</a:t>
            </a:r>
          </a:p>
          <a:p>
            <a:pPr lvl="1">
              <a:buFont typeface="Wingdings" panose="05000000000000000000" pitchFamily="2" charset="2"/>
              <a:buChar char="ü"/>
            </a:pPr>
            <a:r>
              <a:rPr lang="en-US" dirty="0"/>
              <a:t>Any changes from review to become draft D0.9</a:t>
            </a:r>
          </a:p>
          <a:p>
            <a:pPr lvl="1"/>
            <a:r>
              <a:rPr lang="en-US" dirty="0"/>
              <a:t>Review Draft D0.9 on April 25 Teleconference</a:t>
            </a:r>
          </a:p>
          <a:p>
            <a:pPr lvl="1"/>
            <a:r>
              <a:rPr lang="en-US" dirty="0"/>
              <a:t>Initiate WG Comment Collection on Draft 0.9  Monday May 1</a:t>
            </a:r>
          </a:p>
          <a:p>
            <a:pPr lvl="1"/>
            <a:r>
              <a:rPr lang="en-US" dirty="0"/>
              <a:t>Review and resolve D0.0 comments – May Interim</a:t>
            </a:r>
          </a:p>
          <a:p>
            <a:pPr lvl="1"/>
            <a:r>
              <a:rPr lang="en-US" dirty="0"/>
              <a:t>May Interim - Motion for WG Letter Ballot on D1.0 – starting 2 weeks after May Interim</a:t>
            </a:r>
          </a:p>
          <a:p>
            <a:pPr lvl="1"/>
            <a:endParaRPr lang="en-US" dirty="0"/>
          </a:p>
          <a:p>
            <a:r>
              <a:rPr lang="en-US" dirty="0"/>
              <a:t>Initiate Plan to include broader set of stakeholders (from first meeting of TG16t) in Letter Ballot to receive comments.  Request access from WG Chair.</a:t>
            </a:r>
          </a:p>
        </p:txBody>
      </p:sp>
      <p:sp>
        <p:nvSpPr>
          <p:cNvPr id="4" name="Date Placeholder 3">
            <a:extLst>
              <a:ext uri="{FF2B5EF4-FFF2-40B4-BE49-F238E27FC236}">
                <a16:creationId xmlns:a16="http://schemas.microsoft.com/office/drawing/2014/main" id="{38E87501-C61A-43B4-23D6-026A23D2547D}"/>
              </a:ext>
            </a:extLst>
          </p:cNvPr>
          <p:cNvSpPr>
            <a:spLocks noGrp="1"/>
          </p:cNvSpPr>
          <p:nvPr>
            <p:ph type="dt" sz="half" idx="10"/>
          </p:nvPr>
        </p:nvSpPr>
        <p:spPr/>
        <p:txBody>
          <a:bodyPr/>
          <a:lstStyle/>
          <a:p>
            <a:r>
              <a:rPr lang="en-US"/>
              <a:t>Mar_2023</a:t>
            </a:r>
            <a:endParaRPr lang="en-US" dirty="0"/>
          </a:p>
        </p:txBody>
      </p:sp>
      <p:sp>
        <p:nvSpPr>
          <p:cNvPr id="5" name="Footer Placeholder 4">
            <a:extLst>
              <a:ext uri="{FF2B5EF4-FFF2-40B4-BE49-F238E27FC236}">
                <a16:creationId xmlns:a16="http://schemas.microsoft.com/office/drawing/2014/main" id="{B3AA7F34-2BF9-64AE-6F17-E8D733170C9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A5A9AE4-A7A5-93CB-7E3D-0A4F89076EDB}"/>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Tree>
    <p:extLst>
      <p:ext uri="{BB962C8B-B14F-4D97-AF65-F5344CB8AC3E}">
        <p14:creationId xmlns:p14="http://schemas.microsoft.com/office/powerpoint/2010/main" val="36521894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FB8F28-3456-71F7-A613-9F42FD88D8B1}"/>
              </a:ext>
            </a:extLst>
          </p:cNvPr>
          <p:cNvSpPr>
            <a:spLocks noGrp="1"/>
          </p:cNvSpPr>
          <p:nvPr>
            <p:ph type="title"/>
          </p:nvPr>
        </p:nvSpPr>
        <p:spPr/>
        <p:txBody>
          <a:bodyPr/>
          <a:lstStyle/>
          <a:p>
            <a:r>
              <a:rPr lang="en-US" dirty="0"/>
              <a:t>April 5 Teleconference Discussion / Minutes</a:t>
            </a:r>
          </a:p>
        </p:txBody>
      </p:sp>
      <p:sp>
        <p:nvSpPr>
          <p:cNvPr id="3" name="Content Placeholder 2">
            <a:extLst>
              <a:ext uri="{FF2B5EF4-FFF2-40B4-BE49-F238E27FC236}">
                <a16:creationId xmlns:a16="http://schemas.microsoft.com/office/drawing/2014/main" id="{EF2F4BEE-ED19-B9FB-71C8-BF44D30BFEC4}"/>
              </a:ext>
            </a:extLst>
          </p:cNvPr>
          <p:cNvSpPr>
            <a:spLocks noGrp="1"/>
          </p:cNvSpPr>
          <p:nvPr>
            <p:ph idx="1"/>
          </p:nvPr>
        </p:nvSpPr>
        <p:spPr/>
        <p:txBody>
          <a:bodyPr>
            <a:normAutofit fontScale="77500" lnSpcReduction="20000"/>
          </a:bodyPr>
          <a:lstStyle/>
          <a:p>
            <a:r>
              <a:rPr lang="en-US" dirty="0"/>
              <a:t>Attendees Tim Godfrey, Harry Bims, Menashe Shahar, Vishal K, Juha Juntunen.</a:t>
            </a:r>
          </a:p>
          <a:p>
            <a:r>
              <a:rPr lang="en-US" dirty="0"/>
              <a:t>Review comments in document 203, capture resolutions from this teleconference in r1. </a:t>
            </a:r>
          </a:p>
          <a:p>
            <a:r>
              <a:rPr lang="en-US" dirty="0"/>
              <a:t>Review Doc 802.15-22-643r6. </a:t>
            </a:r>
          </a:p>
          <a:p>
            <a:r>
              <a:rPr lang="en-US" dirty="0"/>
              <a:t>Next Steps</a:t>
            </a:r>
          </a:p>
          <a:p>
            <a:pPr lvl="1"/>
            <a:r>
              <a:rPr lang="en-US" dirty="0"/>
              <a:t>643r7 to be posted</a:t>
            </a:r>
          </a:p>
          <a:p>
            <a:pPr lvl="1"/>
            <a:r>
              <a:rPr lang="en-US" dirty="0"/>
              <a:t>Vishal implements cross-reference fixes</a:t>
            </a:r>
          </a:p>
          <a:p>
            <a:pPr lvl="1"/>
            <a:r>
              <a:rPr lang="en-US" dirty="0"/>
              <a:t>Security document 201r0 replaces previous contribution 193r0 – to be reviewed. </a:t>
            </a:r>
          </a:p>
          <a:p>
            <a:r>
              <a:rPr lang="en-US" dirty="0"/>
              <a:t>Teleconference April 25 at 8am PDT to review updates and approve content for D0.9</a:t>
            </a:r>
          </a:p>
          <a:p>
            <a:pPr lvl="1"/>
            <a:r>
              <a:rPr lang="en-US" dirty="0"/>
              <a:t>Based on teleconference discussion Next Draft 0.9 to be created</a:t>
            </a:r>
          </a:p>
          <a:p>
            <a:pPr lvl="1"/>
            <a:r>
              <a:rPr lang="en-US" dirty="0"/>
              <a:t>Task Group Comment Collection ongoing. </a:t>
            </a:r>
          </a:p>
          <a:p>
            <a:pPr lvl="1"/>
            <a:r>
              <a:rPr lang="en-US" dirty="0"/>
              <a:t>In Orlando discuss and resolve final comments on D0.9</a:t>
            </a:r>
          </a:p>
          <a:p>
            <a:r>
              <a:rPr lang="en-US" dirty="0"/>
              <a:t>Following Orlando, create 1.0 and conduct WG Letter Ballot</a:t>
            </a:r>
          </a:p>
          <a:p>
            <a:pPr lvl="1"/>
            <a:endParaRPr lang="en-US" dirty="0"/>
          </a:p>
          <a:p>
            <a:endParaRPr lang="en-US" dirty="0"/>
          </a:p>
        </p:txBody>
      </p:sp>
      <p:sp>
        <p:nvSpPr>
          <p:cNvPr id="4" name="Date Placeholder 3">
            <a:extLst>
              <a:ext uri="{FF2B5EF4-FFF2-40B4-BE49-F238E27FC236}">
                <a16:creationId xmlns:a16="http://schemas.microsoft.com/office/drawing/2014/main" id="{60239DD8-F9FD-7B79-6879-28462419FCAF}"/>
              </a:ext>
            </a:extLst>
          </p:cNvPr>
          <p:cNvSpPr>
            <a:spLocks noGrp="1"/>
          </p:cNvSpPr>
          <p:nvPr>
            <p:ph type="dt" sz="half" idx="10"/>
          </p:nvPr>
        </p:nvSpPr>
        <p:spPr/>
        <p:txBody>
          <a:bodyPr/>
          <a:lstStyle/>
          <a:p>
            <a:r>
              <a:rPr lang="en-US"/>
              <a:t>Mar_2023</a:t>
            </a:r>
            <a:endParaRPr lang="en-US" dirty="0"/>
          </a:p>
        </p:txBody>
      </p:sp>
      <p:sp>
        <p:nvSpPr>
          <p:cNvPr id="5" name="Footer Placeholder 4">
            <a:extLst>
              <a:ext uri="{FF2B5EF4-FFF2-40B4-BE49-F238E27FC236}">
                <a16:creationId xmlns:a16="http://schemas.microsoft.com/office/drawing/2014/main" id="{35B896E9-415D-6176-AED0-BCEA15CCF8C8}"/>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7D282746-60D4-4DE4-D455-037CC7C88B82}"/>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Tree>
    <p:extLst>
      <p:ext uri="{BB962C8B-B14F-4D97-AF65-F5344CB8AC3E}">
        <p14:creationId xmlns:p14="http://schemas.microsoft.com/office/powerpoint/2010/main" val="27951020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2DEC32-2E24-7D8C-6178-24955735CD86}"/>
              </a:ext>
            </a:extLst>
          </p:cNvPr>
          <p:cNvSpPr>
            <a:spLocks noGrp="1"/>
          </p:cNvSpPr>
          <p:nvPr>
            <p:ph type="title"/>
          </p:nvPr>
        </p:nvSpPr>
        <p:spPr/>
        <p:txBody>
          <a:bodyPr/>
          <a:lstStyle/>
          <a:p>
            <a:r>
              <a:rPr lang="en-US" dirty="0"/>
              <a:t>April 25 Teleconference – discussion/minutes</a:t>
            </a:r>
          </a:p>
        </p:txBody>
      </p:sp>
      <p:sp>
        <p:nvSpPr>
          <p:cNvPr id="3" name="Content Placeholder 2">
            <a:extLst>
              <a:ext uri="{FF2B5EF4-FFF2-40B4-BE49-F238E27FC236}">
                <a16:creationId xmlns:a16="http://schemas.microsoft.com/office/drawing/2014/main" id="{EC7392AF-9CEB-7196-DBC3-2FB831FBABAB}"/>
              </a:ext>
            </a:extLst>
          </p:cNvPr>
          <p:cNvSpPr>
            <a:spLocks noGrp="1"/>
          </p:cNvSpPr>
          <p:nvPr>
            <p:ph idx="1"/>
          </p:nvPr>
        </p:nvSpPr>
        <p:spPr/>
        <p:txBody>
          <a:bodyPr>
            <a:normAutofit fontScale="92500" lnSpcReduction="10000"/>
          </a:bodyPr>
          <a:lstStyle/>
          <a:p>
            <a:r>
              <a:rPr lang="en-US" dirty="0"/>
              <a:t>Completed review 212r0 with comments on D0.9,  capture notes in 212r1. </a:t>
            </a:r>
          </a:p>
          <a:p>
            <a:r>
              <a:rPr lang="en-US" dirty="0"/>
              <a:t>A further update of comments in 643r7 is needed – plan to get 643r8 on DPP. Plan to review in May interim. </a:t>
            </a:r>
          </a:p>
          <a:p>
            <a:endParaRPr lang="en-US" dirty="0"/>
          </a:p>
          <a:p>
            <a:r>
              <a:rPr lang="en-US" dirty="0"/>
              <a:t>Can we create a narrowband profile?</a:t>
            </a:r>
          </a:p>
          <a:p>
            <a:endParaRPr lang="en-US" dirty="0"/>
          </a:p>
          <a:p>
            <a:r>
              <a:rPr lang="en-US" dirty="0"/>
              <a:t>Reviewing document 209r1,  Pick up review process with “</a:t>
            </a:r>
            <a:r>
              <a:rPr lang="en-US" sz="1800" dirty="0">
                <a:effectLst/>
                <a:latin typeface="Calibri" panose="020F0502020204030204" pitchFamily="34" charset="0"/>
                <a:ea typeface="Calibri" panose="020F0502020204030204" pitchFamily="34" charset="0"/>
                <a:cs typeface="Times New Roman" panose="02020603050405020304" pitchFamily="18" charset="0"/>
              </a:rPr>
              <a:t>Section 8.6.5.2</a:t>
            </a:r>
            <a:r>
              <a:rPr lang="en-US" dirty="0"/>
              <a:t>” in May meeting</a:t>
            </a:r>
          </a:p>
          <a:p>
            <a:pPr lvl="1"/>
            <a:r>
              <a:rPr lang="en-US" dirty="0"/>
              <a:t>Menashe will review 209r1 regarding DPP section to prepare 643r8. </a:t>
            </a:r>
          </a:p>
          <a:p>
            <a:r>
              <a:rPr lang="en-US" dirty="0"/>
              <a:t>Harry will fix page numbering and distribute </a:t>
            </a:r>
            <a:r>
              <a:rPr lang="en-US" dirty="0" err="1"/>
              <a:t>Framemaker</a:t>
            </a:r>
            <a:r>
              <a:rPr lang="en-US" dirty="0"/>
              <a:t>. </a:t>
            </a:r>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C1F10E5C-4767-0698-70C5-B68147ED085F}"/>
              </a:ext>
            </a:extLst>
          </p:cNvPr>
          <p:cNvSpPr>
            <a:spLocks noGrp="1"/>
          </p:cNvSpPr>
          <p:nvPr>
            <p:ph type="dt" sz="half" idx="10"/>
          </p:nvPr>
        </p:nvSpPr>
        <p:spPr/>
        <p:txBody>
          <a:bodyPr/>
          <a:lstStyle/>
          <a:p>
            <a:r>
              <a:rPr lang="en-US"/>
              <a:t>Mar_2023</a:t>
            </a:r>
            <a:endParaRPr lang="en-US" dirty="0"/>
          </a:p>
        </p:txBody>
      </p:sp>
      <p:sp>
        <p:nvSpPr>
          <p:cNvPr id="5" name="Footer Placeholder 4">
            <a:extLst>
              <a:ext uri="{FF2B5EF4-FFF2-40B4-BE49-F238E27FC236}">
                <a16:creationId xmlns:a16="http://schemas.microsoft.com/office/drawing/2014/main" id="{455F59C3-05CC-180B-792F-8A9051C6A49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4D7D2197-74B5-9E84-BBC8-F2EB2ECA2C42}"/>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Tree>
    <p:extLst>
      <p:ext uri="{BB962C8B-B14F-4D97-AF65-F5344CB8AC3E}">
        <p14:creationId xmlns:p14="http://schemas.microsoft.com/office/powerpoint/2010/main" val="21812864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3214295981"/>
              </p:ext>
            </p:extLst>
          </p:nvPr>
        </p:nvGraphicFramePr>
        <p:xfrm>
          <a:off x="1371600" y="1190819"/>
          <a:ext cx="9220200" cy="5249330"/>
        </p:xfrm>
        <a:graphic>
          <a:graphicData uri="http://schemas.openxmlformats.org/drawingml/2006/table">
            <a:tbl>
              <a:tblPr firstRow="1" bandRow="1">
                <a:tableStyleId>{5C22544A-7EE6-4342-B048-85BDC9FD1C3A}</a:tableStyleId>
              </a:tblPr>
              <a:tblGrid>
                <a:gridCol w="6629400">
                  <a:extLst>
                    <a:ext uri="{9D8B030D-6E8A-4147-A177-3AD203B41FA5}">
                      <a16:colId xmlns:a16="http://schemas.microsoft.com/office/drawing/2014/main" val="3384751907"/>
                    </a:ext>
                  </a:extLst>
                </a:gridCol>
                <a:gridCol w="2590800">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75000"/>
                            </a:schemeClr>
                          </a:solidFill>
                        </a:rPr>
                        <a:t>SRD Approval</a:t>
                      </a:r>
                    </a:p>
                  </a:txBody>
                  <a:tcPr/>
                </a:tc>
                <a:tc>
                  <a:txBody>
                    <a:bodyPr/>
                    <a:lstStyle/>
                    <a:p>
                      <a:r>
                        <a:rPr lang="en-US" sz="2400" dirty="0">
                          <a:solidFill>
                            <a:schemeClr val="bg1">
                              <a:lumMod val="75000"/>
                            </a:schemeClr>
                          </a:solidFill>
                        </a:rPr>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SDD Approval</a:t>
                      </a:r>
                    </a:p>
                  </a:txBody>
                  <a:tcPr/>
                </a:tc>
                <a:tc>
                  <a:txBody>
                    <a:bodyPr/>
                    <a:lstStyle/>
                    <a:p>
                      <a:r>
                        <a:rPr lang="en-US" sz="2400" dirty="0">
                          <a:solidFill>
                            <a:schemeClr val="bg1">
                              <a:lumMod val="65000"/>
                            </a:schemeClr>
                          </a:solidFill>
                        </a:rPr>
                        <a:t>Jan 2022</a:t>
                      </a:r>
                    </a:p>
                  </a:txBody>
                  <a:tcPr/>
                </a:tc>
                <a:extLst>
                  <a:ext uri="{0D108BD9-81ED-4DB2-BD59-A6C34878D82A}">
                    <a16:rowId xmlns:a16="http://schemas.microsoft.com/office/drawing/2014/main" val="3689323579"/>
                  </a:ext>
                </a:extLst>
              </a:tr>
              <a:tr h="524933">
                <a:tc>
                  <a:txBody>
                    <a:bodyPr/>
                    <a:lstStyle/>
                    <a:p>
                      <a:r>
                        <a:rPr lang="en-US" sz="2400" dirty="0"/>
                        <a:t>Draft Development</a:t>
                      </a:r>
                    </a:p>
                  </a:txBody>
                  <a:tcPr/>
                </a:tc>
                <a:tc>
                  <a:txBody>
                    <a:bodyPr/>
                    <a:lstStyle/>
                    <a:p>
                      <a:endParaRPr lang="en-US" sz="2400" dirty="0"/>
                    </a:p>
                  </a:txBody>
                  <a:tcPr/>
                </a:tc>
                <a:extLst>
                  <a:ext uri="{0D108BD9-81ED-4DB2-BD59-A6C34878D82A}">
                    <a16:rowId xmlns:a16="http://schemas.microsoft.com/office/drawing/2014/main" val="4038355541"/>
                  </a:ext>
                </a:extLst>
              </a:tr>
              <a:tr h="524933">
                <a:tc>
                  <a:txBody>
                    <a:bodyPr/>
                    <a:lstStyle/>
                    <a:p>
                      <a:r>
                        <a:rPr lang="en-US" sz="2400" dirty="0"/>
                        <a:t>Informal TG review of draft</a:t>
                      </a:r>
                    </a:p>
                  </a:txBody>
                  <a:tcPr/>
                </a:tc>
                <a:tc>
                  <a:txBody>
                    <a:bodyPr/>
                    <a:lstStyle/>
                    <a:p>
                      <a:r>
                        <a:rPr lang="en-US" sz="2400" dirty="0"/>
                        <a:t>Mar 2023</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t>May 2023</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Sep 2023</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Nov 2023</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Mar 2024</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9906000" y="5715000"/>
            <a:ext cx="2362200" cy="11430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PAR Expiration Date:</a:t>
            </a:r>
            <a:r>
              <a:rPr lang="fr-FR" sz="1400" dirty="0"/>
              <a:t> 31 </a:t>
            </a:r>
            <a:r>
              <a:rPr lang="fr-FR" sz="1400" dirty="0" err="1"/>
              <a:t>Dec</a:t>
            </a:r>
            <a:r>
              <a:rPr lang="fr-FR" sz="1400" dirty="0"/>
              <a:t> 2024</a:t>
            </a:r>
            <a:endParaRPr lang="en-US" sz="1400" dirty="0"/>
          </a:p>
          <a:p>
            <a:pPr algn="ctr"/>
            <a:r>
              <a:rPr lang="en-US" sz="1400" dirty="0"/>
              <a:t>If needed, request PAR extension July 2024</a:t>
            </a:r>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Mar_2023</a:t>
            </a:r>
          </a:p>
        </p:txBody>
      </p:sp>
      <p:sp>
        <p:nvSpPr>
          <p:cNvPr id="3" name="Arrow: Right 2">
            <a:extLst>
              <a:ext uri="{FF2B5EF4-FFF2-40B4-BE49-F238E27FC236}">
                <a16:creationId xmlns:a16="http://schemas.microsoft.com/office/drawing/2014/main" id="{40D38A25-D564-4828-863A-D3B332BDEDFD}"/>
              </a:ext>
            </a:extLst>
          </p:cNvPr>
          <p:cNvSpPr/>
          <p:nvPr/>
        </p:nvSpPr>
        <p:spPr>
          <a:xfrm>
            <a:off x="348996" y="3798713"/>
            <a:ext cx="978408"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Future Meetings</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a:xfrm>
            <a:off x="838200" y="1447800"/>
            <a:ext cx="10515600" cy="4729163"/>
          </a:xfrm>
        </p:spPr>
        <p:txBody>
          <a:bodyPr>
            <a:normAutofit/>
          </a:bodyPr>
          <a:lstStyle/>
          <a:p>
            <a:pPr marL="0" marR="0">
              <a:spcBef>
                <a:spcPts val="0"/>
              </a:spcBef>
              <a:spcAft>
                <a:spcPts val="1200"/>
              </a:spcAft>
            </a:pPr>
            <a:r>
              <a:rPr lang="en-US" dirty="0">
                <a:effectLst/>
                <a:latin typeface="Calibri" panose="020F0502020204030204" pitchFamily="34" charset="0"/>
                <a:ea typeface="Times New Roman" panose="02020603050405020304" pitchFamily="18" charset="0"/>
              </a:rPr>
              <a:t>May 2023 Wireless Interim</a:t>
            </a:r>
            <a:endParaRPr lang="en-US" sz="1800" dirty="0">
              <a:effectLst/>
              <a:latin typeface="Calibri" panose="020F0502020204030204" pitchFamily="34" charset="0"/>
              <a:ea typeface="Times New Roman" panose="02020603050405020304" pitchFamily="18" charset="0"/>
            </a:endParaRPr>
          </a:p>
          <a:p>
            <a:pPr marL="457200" lvl="1">
              <a:spcBef>
                <a:spcPts val="0"/>
              </a:spcBef>
              <a:spcAft>
                <a:spcPts val="1200"/>
              </a:spcAft>
            </a:pPr>
            <a:r>
              <a:rPr lang="en-US" sz="2000" dirty="0">
                <a:effectLst/>
                <a:latin typeface="Calibri" panose="020F0502020204030204" pitchFamily="34" charset="0"/>
                <a:ea typeface="Times New Roman" panose="02020603050405020304" pitchFamily="18" charset="0"/>
              </a:rPr>
              <a:t>May 15-18, 2023	Orlando, FL, USA</a:t>
            </a:r>
            <a:endParaRPr lang="en-US" dirty="0"/>
          </a:p>
          <a:p>
            <a:pPr marL="0" marR="0">
              <a:spcBef>
                <a:spcPts val="0"/>
              </a:spcBef>
              <a:spcAft>
                <a:spcPts val="1200"/>
              </a:spcAft>
            </a:pPr>
            <a:r>
              <a:rPr lang="en-US" dirty="0">
                <a:effectLst/>
                <a:latin typeface="Calibri" panose="020F0502020204030204" pitchFamily="34" charset="0"/>
                <a:ea typeface="Times New Roman" panose="02020603050405020304" pitchFamily="18" charset="0"/>
              </a:rPr>
              <a:t>July 2023 Plenary</a:t>
            </a:r>
            <a:endParaRPr lang="en-US" sz="1800" dirty="0">
              <a:effectLst/>
              <a:latin typeface="Calibri" panose="020F0502020204030204" pitchFamily="34" charset="0"/>
              <a:ea typeface="Times New Roman" panose="02020603050405020304" pitchFamily="18" charset="0"/>
            </a:endParaRPr>
          </a:p>
          <a:p>
            <a:pPr marL="457200" lvl="1">
              <a:spcBef>
                <a:spcPts val="0"/>
              </a:spcBef>
              <a:spcAft>
                <a:spcPts val="1200"/>
              </a:spcAft>
            </a:pPr>
            <a:r>
              <a:rPr lang="en-US" sz="2000" dirty="0">
                <a:effectLst/>
                <a:latin typeface="Calibri" panose="020F0502020204030204" pitchFamily="34" charset="0"/>
                <a:ea typeface="Times New Roman" panose="02020603050405020304" pitchFamily="18" charset="0"/>
              </a:rPr>
              <a:t>July 10-13, 2023	Berlin, Germany</a:t>
            </a:r>
          </a:p>
          <a:p>
            <a:r>
              <a:rPr lang="en-US" dirty="0"/>
              <a:t>Sept 2023 Wireless Interim</a:t>
            </a:r>
          </a:p>
          <a:p>
            <a:pPr lvl="1"/>
            <a:r>
              <a:rPr lang="en-US" dirty="0"/>
              <a:t>Sept 11-14, 2023   Atlanta, GA</a:t>
            </a:r>
          </a:p>
          <a:p>
            <a:endParaRPr lang="en-US" dirty="0"/>
          </a:p>
          <a:p>
            <a:endParaRPr lang="en-US" dirty="0"/>
          </a:p>
          <a:p>
            <a:pPr lvl="1"/>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Mar_2023</a:t>
            </a:r>
          </a:p>
        </p:txBody>
      </p:sp>
    </p:spTree>
    <p:extLst>
      <p:ext uri="{BB962C8B-B14F-4D97-AF65-F5344CB8AC3E}">
        <p14:creationId xmlns:p14="http://schemas.microsoft.com/office/powerpoint/2010/main" val="39192351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normAutofit/>
          </a:bodyPr>
          <a:lstStyle/>
          <a:p>
            <a:r>
              <a:rPr lang="en-US" dirty="0"/>
              <a:t>Any Other Business</a:t>
            </a:r>
          </a:p>
          <a:p>
            <a:endParaRPr lang="en-US" dirty="0"/>
          </a:p>
          <a:p>
            <a:r>
              <a:rPr lang="en-US" dirty="0"/>
              <a:t>Actions</a:t>
            </a:r>
          </a:p>
          <a:p>
            <a:pPr lvl="1"/>
            <a:r>
              <a:rPr lang="en-US" dirty="0"/>
              <a:t> </a:t>
            </a:r>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Mar_2023</a:t>
            </a:r>
          </a:p>
        </p:txBody>
      </p:sp>
    </p:spTree>
    <p:extLst>
      <p:ext uri="{BB962C8B-B14F-4D97-AF65-F5344CB8AC3E}">
        <p14:creationId xmlns:p14="http://schemas.microsoft.com/office/powerpoint/2010/main" val="3533497700"/>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31208</TotalTime>
  <Words>780</Words>
  <Application>Microsoft Office PowerPoint</Application>
  <PresentationFormat>Widescreen</PresentationFormat>
  <Paragraphs>151</Paragraphs>
  <Slides>9</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Times New Roman</vt:lpstr>
      <vt:lpstr>Wingdings</vt:lpstr>
      <vt:lpstr>Custom Design</vt:lpstr>
      <vt:lpstr>PowerPoint Presentation</vt:lpstr>
      <vt:lpstr>Opening</vt:lpstr>
      <vt:lpstr>Contributions for April 25 Teleconference</vt:lpstr>
      <vt:lpstr>Plan for draft review</vt:lpstr>
      <vt:lpstr>April 5 Teleconference Discussion / Minutes</vt:lpstr>
      <vt:lpstr>April 25 Teleconference – discussion/minutes</vt:lpstr>
      <vt:lpstr>Project Timeline</vt:lpstr>
      <vt:lpstr>Future Meetings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684</cp:revision>
  <cp:lastPrinted>1998-02-10T13:28:06Z</cp:lastPrinted>
  <dcterms:created xsi:type="dcterms:W3CDTF">2020-01-06T16:34:14Z</dcterms:created>
  <dcterms:modified xsi:type="dcterms:W3CDTF">2023-04-25T16:00:55Z</dcterms:modified>
</cp:coreProperties>
</file>