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3" r:id="rId2"/>
    <p:sldId id="264" r:id="rId3"/>
    <p:sldId id="262" r:id="rId4"/>
    <p:sldId id="289" r:id="rId5"/>
    <p:sldId id="292" r:id="rId6"/>
    <p:sldId id="293" r:id="rId7"/>
    <p:sldId id="294" r:id="rId8"/>
    <p:sldId id="295" r:id="rId9"/>
    <p:sldId id="297" r:id="rId10"/>
    <p:sldId id="296" r:id="rId11"/>
    <p:sldId id="29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4"/>
    <p:restoredTop sz="96043"/>
  </p:normalViewPr>
  <p:slideViewPr>
    <p:cSldViewPr>
      <p:cViewPr varScale="1">
        <p:scale>
          <a:sx n="79" d="100"/>
          <a:sy n="7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8702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802.15-23-0109-00-04ab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4617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6.bin"/><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a:xfrm>
            <a:off x="685800" y="301078"/>
            <a:ext cx="1600200" cy="232322"/>
          </a:xfrm>
        </p:spPr>
        <p:txBody>
          <a:bodyPr/>
          <a:lstStyle/>
          <a:p>
            <a:r>
              <a:rPr lang="en-US" altLang="en-US" dirty="0"/>
              <a:t>Ma</a:t>
            </a:r>
            <a:r>
              <a:rPr lang="en-US" altLang="zh-CN" dirty="0"/>
              <a:t>y</a:t>
            </a:r>
            <a:r>
              <a:rPr lang="en-US" altLang="en-US" dirty="0"/>
              <a:t>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228600" y="609600"/>
            <a:ext cx="8686800" cy="555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lnSpc>
                <a:spcPct val="150000"/>
              </a:lnSpc>
            </a:pPr>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altLang="zh-CN" sz="1600" dirty="0">
                <a:ea typeface="楷体_GB2312" pitchFamily="49" charset="-122"/>
              </a:rPr>
              <a:t>Negotiation of Short-Term Operating Parameters during the MMS Ranging Phase</a:t>
            </a:r>
            <a:r>
              <a:rPr lang="en-US" altLang="en-US" sz="1600" dirty="0"/>
              <a:t>]</a:t>
            </a:r>
          </a:p>
          <a:p>
            <a:pPr>
              <a:lnSpc>
                <a:spcPct val="150000"/>
              </a:lnSpc>
            </a:pPr>
            <a:r>
              <a:rPr lang="en-US" altLang="en-US" sz="1600" b="1" dirty="0"/>
              <a:t>Date Submitted: </a:t>
            </a:r>
            <a:r>
              <a:rPr lang="en-US" altLang="en-US" sz="1600" dirty="0"/>
              <a:t>[12 May, 2023]	</a:t>
            </a:r>
          </a:p>
          <a:p>
            <a:pPr>
              <a:lnSpc>
                <a:spcPct val="150000"/>
              </a:lnSpc>
            </a:pPr>
            <a:r>
              <a:rPr lang="en-US" altLang="en-US" sz="1600" b="1" dirty="0"/>
              <a:t>Source:</a:t>
            </a:r>
            <a:r>
              <a:rPr lang="en-US" altLang="en-US" sz="1600" dirty="0"/>
              <a:t> [</a:t>
            </a:r>
            <a:r>
              <a:rPr lang="en-US" altLang="zh-CN" sz="1600" dirty="0"/>
              <a:t>Lei Huang</a:t>
            </a:r>
            <a:r>
              <a:rPr lang="en-US" altLang="en-US" sz="1600" dirty="0"/>
              <a:t>, Rojan Chitrakar, </a:t>
            </a:r>
            <a:r>
              <a:rPr lang="en-US" altLang="en-US" sz="1600" dirty="0" err="1"/>
              <a:t>Kuan</a:t>
            </a:r>
            <a:r>
              <a:rPr lang="en-US" altLang="en-US" sz="1600" dirty="0"/>
              <a:t> Wu, </a:t>
            </a:r>
            <a:r>
              <a:rPr lang="en-US" altLang="zh-CN" sz="1600" dirty="0"/>
              <a:t>Bin Qian</a:t>
            </a:r>
            <a:r>
              <a:rPr lang="en-SG" altLang="zh-CN" sz="1600" dirty="0"/>
              <a:t>,</a:t>
            </a:r>
            <a:r>
              <a:rPr lang="zh-CN" altLang="en-US" sz="1600" dirty="0"/>
              <a:t> </a:t>
            </a:r>
            <a:r>
              <a:rPr lang="en-US" altLang="en-US" sz="1600" dirty="0"/>
              <a:t>David </a:t>
            </a:r>
            <a:r>
              <a:rPr lang="en-US" altLang="en-US" sz="1600" dirty="0" err="1"/>
              <a:t>Xun</a:t>
            </a:r>
            <a:r>
              <a:rPr lang="en-US" altLang="en-US" sz="1600" dirty="0"/>
              <a:t> Yang] Company [Huawei Technologies]</a:t>
            </a:r>
          </a:p>
          <a:p>
            <a:pPr>
              <a:lnSpc>
                <a:spcPct val="150000"/>
              </a:lnSpc>
            </a:pPr>
            <a:r>
              <a:rPr lang="en-US" altLang="en-US" sz="1600" b="1" dirty="0"/>
              <a:t>E-Mail</a:t>
            </a:r>
            <a:r>
              <a:rPr lang="en-US" altLang="en-US" sz="1600" dirty="0"/>
              <a:t>:[lei.huang1@huawei.com]	</a:t>
            </a:r>
          </a:p>
          <a:p>
            <a:pPr>
              <a:lnSpc>
                <a:spcPct val="150000"/>
              </a:lnSpc>
              <a:spcBef>
                <a:spcPts val="600"/>
              </a:spcBef>
              <a:spcAft>
                <a:spcPts val="600"/>
              </a:spcAft>
            </a:pPr>
            <a:r>
              <a:rPr lang="en-US" altLang="en-US" sz="1600" b="1" dirty="0"/>
              <a:t>Abstract:</a:t>
            </a:r>
            <a:r>
              <a:rPr lang="en-US" altLang="en-US" sz="1600" dirty="0"/>
              <a:t>	[The protocol for negotiating short-term operating parameters during the MMS ranging phase is addressed.]</a:t>
            </a:r>
          </a:p>
          <a:p>
            <a:pPr>
              <a:lnSpc>
                <a:spcPct val="150000"/>
              </a:lnSpc>
              <a:spcBef>
                <a:spcPts val="600"/>
              </a:spcBef>
              <a:spcAft>
                <a:spcPts val="600"/>
              </a:spcAft>
            </a:pPr>
            <a:r>
              <a:rPr lang="en-US" altLang="en-US" sz="1600" b="1" dirty="0"/>
              <a:t>Purpose:</a:t>
            </a:r>
            <a:r>
              <a:rPr lang="en-US" altLang="en-US" sz="1600" dirty="0"/>
              <a:t>	[To enable negotiation of short-term operating parameters during the MMS ranging phase.]</a:t>
            </a:r>
          </a:p>
          <a:p>
            <a:pPr algn="just"/>
            <a:r>
              <a:rPr lang="en-US" altLang="en-US" sz="1600" b="1" dirty="0">
                <a:solidFill>
                  <a:schemeClr val="tx2"/>
                </a:solidFill>
              </a:rPr>
              <a:t>Notice: </a:t>
            </a:r>
            <a:r>
              <a:rPr lang="en-US" altLang="en-US" sz="1600" dirty="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50000"/>
              </a:lnSpc>
            </a:pPr>
            <a:r>
              <a:rPr lang="en-US" altLang="en-US" sz="1600" b="1" dirty="0">
                <a:solidFill>
                  <a:schemeClr val="tx2"/>
                </a:solidFill>
              </a:rPr>
              <a:t>Release: </a:t>
            </a:r>
            <a:r>
              <a:rPr lang="en-US" altLang="en-US" sz="1600" dirty="0">
                <a:solidFill>
                  <a:schemeClr val="tx2"/>
                </a:solidFill>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578764" y="693999"/>
            <a:ext cx="7879466" cy="1024369"/>
          </a:xfrm>
        </p:spPr>
        <p:txBody>
          <a:bodyPr/>
          <a:lstStyle/>
          <a:p>
            <a:r>
              <a:rPr lang="en-US" b="1" dirty="0"/>
              <a:t>Proposal</a:t>
            </a:r>
            <a:r>
              <a:rPr lang="en-SG" b="1" dirty="0"/>
              <a:t>:</a:t>
            </a:r>
            <a:r>
              <a:rPr lang="zh-CN" altLang="en-US" b="1" dirty="0"/>
              <a:t> </a:t>
            </a:r>
            <a:r>
              <a:rPr lang="en-SG" altLang="zh-CN" b="1" dirty="0"/>
              <a:t>NB PHY Config for Control &amp; Report Messages (3)</a:t>
            </a:r>
            <a:endParaRPr lang="en-US" b="1"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10</a:t>
            </a:fld>
            <a:endParaRPr lang="en-US" altLang="en-US" dirty="0"/>
          </a:p>
        </p:txBody>
      </p:sp>
      <p:graphicFrame>
        <p:nvGraphicFramePr>
          <p:cNvPr id="11" name="Object 10">
            <a:extLst>
              <a:ext uri="{FF2B5EF4-FFF2-40B4-BE49-F238E27FC236}">
                <a16:creationId xmlns:a16="http://schemas.microsoft.com/office/drawing/2014/main" id="{89AA9F52-79CB-4C9A-87B9-6934187F9958}"/>
              </a:ext>
            </a:extLst>
          </p:cNvPr>
          <p:cNvGraphicFramePr>
            <a:graphicFrameLocks noChangeAspect="1"/>
          </p:cNvGraphicFramePr>
          <p:nvPr>
            <p:extLst>
              <p:ext uri="{D42A27DB-BD31-4B8C-83A1-F6EECF244321}">
                <p14:modId xmlns:p14="http://schemas.microsoft.com/office/powerpoint/2010/main" val="2548545385"/>
              </p:ext>
            </p:extLst>
          </p:nvPr>
        </p:nvGraphicFramePr>
        <p:xfrm>
          <a:off x="184014" y="2079625"/>
          <a:ext cx="8426586" cy="2087464"/>
        </p:xfrm>
        <a:graphic>
          <a:graphicData uri="http://schemas.openxmlformats.org/presentationml/2006/ole">
            <mc:AlternateContent xmlns:mc="http://schemas.openxmlformats.org/markup-compatibility/2006">
              <mc:Choice xmlns:v="urn:schemas-microsoft-com:vml" Requires="v">
                <p:oleObj spid="_x0000_s4120" name="Visio" r:id="rId3" imgW="10134748" imgH="2377598" progId="Visio.Drawing.11">
                  <p:embed/>
                </p:oleObj>
              </mc:Choice>
              <mc:Fallback>
                <p:oleObj name="Visio" r:id="rId3" imgW="10134748" imgH="2377598" progId="Visio.Drawing.11">
                  <p:embed/>
                  <p:pic>
                    <p:nvPicPr>
                      <p:cNvPr id="11" name="Object 10">
                        <a:extLst>
                          <a:ext uri="{FF2B5EF4-FFF2-40B4-BE49-F238E27FC236}">
                            <a16:creationId xmlns:a16="http://schemas.microsoft.com/office/drawing/2014/main" id="{89AA9F52-79CB-4C9A-87B9-6934187F9958}"/>
                          </a:ext>
                        </a:extLst>
                      </p:cNvPr>
                      <p:cNvPicPr/>
                      <p:nvPr/>
                    </p:nvPicPr>
                    <p:blipFill>
                      <a:blip r:embed="rId4"/>
                      <a:stretch>
                        <a:fillRect/>
                      </a:stretch>
                    </p:blipFill>
                    <p:spPr>
                      <a:xfrm>
                        <a:off x="184014" y="2079625"/>
                        <a:ext cx="8426586" cy="2087464"/>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348864C-05D9-4924-AAF7-B71AB611094E}"/>
              </a:ext>
            </a:extLst>
          </p:cNvPr>
          <p:cNvGraphicFramePr>
            <a:graphicFrameLocks noChangeAspect="1"/>
          </p:cNvGraphicFramePr>
          <p:nvPr>
            <p:extLst>
              <p:ext uri="{D42A27DB-BD31-4B8C-83A1-F6EECF244321}">
                <p14:modId xmlns:p14="http://schemas.microsoft.com/office/powerpoint/2010/main" val="923268334"/>
              </p:ext>
            </p:extLst>
          </p:nvPr>
        </p:nvGraphicFramePr>
        <p:xfrm>
          <a:off x="22698" y="4031556"/>
          <a:ext cx="8726488" cy="2340468"/>
        </p:xfrm>
        <a:graphic>
          <a:graphicData uri="http://schemas.openxmlformats.org/presentationml/2006/ole">
            <mc:AlternateContent xmlns:mc="http://schemas.openxmlformats.org/markup-compatibility/2006">
              <mc:Choice xmlns:v="urn:schemas-microsoft-com:vml" Requires="v">
                <p:oleObj spid="_x0000_s4121" name="Visio" r:id="rId5" imgW="10134748" imgH="2377598" progId="Visio.Drawing.11">
                  <p:embed/>
                </p:oleObj>
              </mc:Choice>
              <mc:Fallback>
                <p:oleObj name="Visio" r:id="rId5" imgW="10134748" imgH="2377598" progId="Visio.Drawing.11">
                  <p:embed/>
                  <p:pic>
                    <p:nvPicPr>
                      <p:cNvPr id="11" name="Object 10">
                        <a:extLst>
                          <a:ext uri="{FF2B5EF4-FFF2-40B4-BE49-F238E27FC236}">
                            <a16:creationId xmlns:a16="http://schemas.microsoft.com/office/drawing/2014/main" id="{89AA9F52-79CB-4C9A-87B9-6934187F9958}"/>
                          </a:ext>
                        </a:extLst>
                      </p:cNvPr>
                      <p:cNvPicPr/>
                      <p:nvPr/>
                    </p:nvPicPr>
                    <p:blipFill>
                      <a:blip r:embed="rId6"/>
                      <a:stretch>
                        <a:fillRect/>
                      </a:stretch>
                    </p:blipFill>
                    <p:spPr>
                      <a:xfrm>
                        <a:off x="22698" y="4031556"/>
                        <a:ext cx="8726488" cy="2340468"/>
                      </a:xfrm>
                      <a:prstGeom prst="rect">
                        <a:avLst/>
                      </a:prstGeom>
                    </p:spPr>
                  </p:pic>
                </p:oleObj>
              </mc:Fallback>
            </mc:AlternateContent>
          </a:graphicData>
        </a:graphic>
      </p:graphicFrame>
    </p:spTree>
    <p:extLst>
      <p:ext uri="{BB962C8B-B14F-4D97-AF65-F5344CB8AC3E}">
        <p14:creationId xmlns:p14="http://schemas.microsoft.com/office/powerpoint/2010/main" val="299032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762000"/>
          </a:xfrm>
        </p:spPr>
        <p:txBody>
          <a:bodyPr/>
          <a:lstStyle/>
          <a:p>
            <a:r>
              <a:rPr lang="en-US" b="1" dirty="0"/>
              <a:t>Summary</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a:t>
            </a:r>
            <a:r>
              <a:rPr lang="en-US" altLang="zh-CN" dirty="0"/>
              <a:t>y</a:t>
            </a:r>
            <a:r>
              <a:rPr lang="en-US" altLang="en-US" dirty="0"/>
              <a:t>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11</a:t>
            </a:fld>
            <a:endParaRPr lang="en-US" altLang="en-US" dirty="0"/>
          </a:p>
        </p:txBody>
      </p:sp>
      <p:sp>
        <p:nvSpPr>
          <p:cNvPr id="7" name="矩形 5">
            <a:extLst>
              <a:ext uri="{FF2B5EF4-FFF2-40B4-BE49-F238E27FC236}">
                <a16:creationId xmlns:a16="http://schemas.microsoft.com/office/drawing/2014/main" id="{D4D99574-3E75-44FD-AE4D-DB6D8FA2A119}"/>
              </a:ext>
            </a:extLst>
          </p:cNvPr>
          <p:cNvSpPr>
            <a:spLocks noGrp="1"/>
          </p:cNvSpPr>
          <p:nvPr>
            <p:ph idx="1"/>
          </p:nvPr>
        </p:nvSpPr>
        <p:spPr>
          <a:xfrm>
            <a:off x="682524" y="1581513"/>
            <a:ext cx="7928076" cy="2382833"/>
          </a:xfrm>
          <a:prstGeom prst="rect">
            <a:avLst/>
          </a:prstGeom>
        </p:spPr>
        <p:txBody>
          <a:bodyPr wrap="square">
            <a:spAutoFit/>
          </a:bodyPr>
          <a:lstStyle/>
          <a:p>
            <a:pPr>
              <a:buFont typeface="Wingdings" panose="05000000000000000000" pitchFamily="2" charset="2"/>
              <a:buChar char="q"/>
            </a:pPr>
            <a:r>
              <a:rPr lang="en-US" altLang="zh-CN" sz="2000" dirty="0"/>
              <a:t>Protocol for negotiating short-term operating parameters during the MMS ranging phase was addressed.</a:t>
            </a:r>
          </a:p>
          <a:p>
            <a:pPr lvl="1">
              <a:buFont typeface="Wingdings" panose="05000000000000000000" pitchFamily="2" charset="2"/>
              <a:buChar char="§"/>
            </a:pPr>
            <a:r>
              <a:rPr lang="en-US" altLang="zh-CN" sz="1600" dirty="0"/>
              <a:t>Short-term operating parameters which may be indicated by initiator in the POLL message and/or REPORT message</a:t>
            </a:r>
          </a:p>
          <a:p>
            <a:pPr lvl="1">
              <a:buFont typeface="Wingdings" panose="05000000000000000000" pitchFamily="2" charset="2"/>
              <a:buChar char="§"/>
            </a:pPr>
            <a:r>
              <a:rPr lang="en-US" altLang="zh-CN" sz="1600" dirty="0"/>
              <a:t>Short-term operating parameters which may be suggested by responder in the RESP message and/or REPORT message</a:t>
            </a:r>
          </a:p>
          <a:p>
            <a:pPr lvl="1">
              <a:buFont typeface="Wingdings" panose="05000000000000000000" pitchFamily="2" charset="2"/>
              <a:buChar char="§"/>
            </a:pPr>
            <a:r>
              <a:rPr lang="en-US" altLang="zh-CN" sz="1600" dirty="0"/>
              <a:t>NB PHY config used to transmit the POLL message</a:t>
            </a:r>
          </a:p>
          <a:p>
            <a:pPr lvl="1">
              <a:buFont typeface="Wingdings" panose="05000000000000000000" pitchFamily="2" charset="2"/>
              <a:buChar char="§"/>
            </a:pPr>
            <a:r>
              <a:rPr lang="en-US" altLang="zh-CN" sz="1600" dirty="0"/>
              <a:t>NB PHY config used to transmit the RESP and REPORT messages</a:t>
            </a:r>
          </a:p>
        </p:txBody>
      </p:sp>
    </p:spTree>
    <p:extLst>
      <p:ext uri="{BB962C8B-B14F-4D97-AF65-F5344CB8AC3E}">
        <p14:creationId xmlns:p14="http://schemas.microsoft.com/office/powerpoint/2010/main" val="190566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May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227454975"/>
              </p:ext>
            </p:extLst>
          </p:nvPr>
        </p:nvGraphicFramePr>
        <p:xfrm>
          <a:off x="685800" y="895500"/>
          <a:ext cx="7774650" cy="5506123"/>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altLang="en-US" sz="1200" dirty="0"/>
                        <a:t>Negotiation of short-term operating parameters during the MMS ranging phase</a:t>
                      </a: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altLang="en-US" sz="1200" dirty="0"/>
                        <a:t>Negotiation of short-term operating parameters during the MMS ranging phase</a:t>
                      </a: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Previous Contributions Related To </a:t>
            </a:r>
            <a:br>
              <a:rPr lang="en-US" b="1" dirty="0"/>
            </a:br>
            <a:r>
              <a:rPr lang="en-US" b="1" dirty="0"/>
              <a:t>MMS ranging</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328981"/>
            <a:ext cx="7924800" cy="3081219"/>
          </a:xfrm>
        </p:spPr>
        <p:txBody>
          <a:bodyPr/>
          <a:lstStyle/>
          <a:p>
            <a:pPr marL="0" indent="0">
              <a:lnSpc>
                <a:spcPct val="150000"/>
              </a:lnSpc>
              <a:buNone/>
            </a:pPr>
            <a:r>
              <a:rPr lang="en-US" sz="1800" dirty="0"/>
              <a:t>[1] 15-23-0100-02-04ab-nba-uwb-technical-framework-for-draft0</a:t>
            </a:r>
          </a:p>
          <a:p>
            <a:pPr marL="0" indent="0">
              <a:lnSpc>
                <a:spcPct val="150000"/>
              </a:lnSpc>
              <a:buNone/>
            </a:pPr>
            <a:r>
              <a:rPr lang="en-US" sz="1800" dirty="0"/>
              <a:t>[2] </a:t>
            </a:r>
            <a:r>
              <a:rPr lang="fr-FR" sz="1800" dirty="0"/>
              <a:t>15-22-0381-02-04ab-nba-uwb-ranging-text-proposal-for-15-4ab-tfd</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0" y="602483"/>
            <a:ext cx="9144000" cy="645205"/>
          </a:xfrm>
        </p:spPr>
        <p:txBody>
          <a:bodyPr/>
          <a:lstStyle/>
          <a:p>
            <a:r>
              <a:rPr lang="en-US" sz="3200" b="1" dirty="0"/>
              <a:t>Recap: Short-term operating parameters </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a:xfrm>
            <a:off x="5460460" y="6553200"/>
            <a:ext cx="3124200" cy="184666"/>
          </a:xfrm>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a:xfrm>
            <a:off x="4319048" y="6553200"/>
            <a:ext cx="530225" cy="182562"/>
          </a:xfrm>
        </p:spPr>
        <p:txBody>
          <a:bodyPr/>
          <a:lstStyle/>
          <a:p>
            <a:r>
              <a:rPr lang="en-US" altLang="en-US"/>
              <a:t>Slide </a:t>
            </a:r>
            <a:fld id="{A3DB1AD1-2AC7-8547-B6C6-5587F7693C21}" type="slidenum">
              <a:rPr lang="en-US" altLang="en-US" smtClean="0"/>
              <a:pPr/>
              <a:t>4</a:t>
            </a:fld>
            <a:endParaRPr lang="en-US" altLang="en-US"/>
          </a:p>
        </p:txBody>
      </p:sp>
      <p:sp>
        <p:nvSpPr>
          <p:cNvPr id="224" name="TextBox 223">
            <a:extLst>
              <a:ext uri="{FF2B5EF4-FFF2-40B4-BE49-F238E27FC236}">
                <a16:creationId xmlns:a16="http://schemas.microsoft.com/office/drawing/2014/main" id="{3CEC24E2-DC2A-4412-BB4C-F6283BD7F72A}"/>
              </a:ext>
            </a:extLst>
          </p:cNvPr>
          <p:cNvSpPr txBox="1"/>
          <p:nvPr/>
        </p:nvSpPr>
        <p:spPr>
          <a:xfrm>
            <a:off x="266700" y="3982294"/>
            <a:ext cx="8610600" cy="2369880"/>
          </a:xfrm>
          <a:prstGeom prst="rect">
            <a:avLst/>
          </a:prstGeom>
          <a:noFill/>
        </p:spPr>
        <p:txBody>
          <a:bodyPr wrap="square" rtlCol="0">
            <a:spAutoFit/>
          </a:bodyPr>
          <a:lstStyle/>
          <a:p>
            <a:pPr marL="282575" indent="-282575">
              <a:buFont typeface="Wingdings" panose="05000000000000000000" pitchFamily="2" charset="2"/>
              <a:buChar char="q"/>
            </a:pPr>
            <a:r>
              <a:rPr lang="en-US" altLang="zh-CN" sz="1600" dirty="0"/>
              <a:t>During an NBA-MMS-UWB ranging session, an initiator and a responder shall use the parameters which are set or updated by the next higher layers as the </a:t>
            </a:r>
            <a:r>
              <a:rPr lang="en-US" altLang="zh-CN" sz="1600" b="1" dirty="0"/>
              <a:t>long-term operating parameters</a:t>
            </a:r>
            <a:r>
              <a:rPr lang="en-US" altLang="zh-CN" sz="1600" dirty="0"/>
              <a:t>.</a:t>
            </a:r>
          </a:p>
          <a:p>
            <a:pPr marL="282575" indent="-282575">
              <a:buFont typeface="Wingdings" panose="05000000000000000000" pitchFamily="2" charset="2"/>
              <a:buChar char="q"/>
            </a:pPr>
            <a:r>
              <a:rPr lang="en-US" altLang="zh-CN" sz="1600" dirty="0"/>
              <a:t>An initiator may overwrite the </a:t>
            </a:r>
            <a:r>
              <a:rPr lang="en-US" altLang="zh-CN" sz="1600" b="1" dirty="0"/>
              <a:t>long-term operating parameters </a:t>
            </a:r>
            <a:r>
              <a:rPr lang="en-US" altLang="zh-CN" sz="1600" dirty="0"/>
              <a:t>of a range-measurement cycle by indicating a new set of </a:t>
            </a:r>
            <a:r>
              <a:rPr lang="en-US" altLang="zh-CN" sz="1600" b="1" dirty="0">
                <a:solidFill>
                  <a:srgbClr val="FF0000"/>
                </a:solidFill>
              </a:rPr>
              <a:t>short-term parameters </a:t>
            </a:r>
            <a:r>
              <a:rPr lang="en-US" altLang="zh-CN" sz="1600" dirty="0"/>
              <a:t>during the ranging control phase. </a:t>
            </a:r>
          </a:p>
          <a:p>
            <a:pPr marL="515938" lvl="1" indent="-233363">
              <a:buFont typeface="Wingdings" panose="05000000000000000000" pitchFamily="2" charset="2"/>
              <a:buChar char="§"/>
            </a:pPr>
            <a:r>
              <a:rPr lang="en-US" altLang="zh-CN" sz="1400" dirty="0"/>
              <a:t>The short-term parameters only take effect in the current range-measurement cycle. </a:t>
            </a:r>
          </a:p>
          <a:p>
            <a:pPr marL="515938" lvl="1" indent="-233363">
              <a:buFont typeface="Wingdings" panose="05000000000000000000" pitchFamily="2" charset="2"/>
              <a:buChar char="§"/>
            </a:pPr>
            <a:r>
              <a:rPr lang="en-US" altLang="zh-CN" sz="1400" dirty="0"/>
              <a:t>The long-term operating parameters resume effective in the next range-measurement cycle unless overwritten again during the ranging control phase, of that range-measurement cycle.</a:t>
            </a:r>
          </a:p>
          <a:p>
            <a:pPr marL="515938" lvl="1" indent="-233363">
              <a:buFont typeface="Wingdings" panose="05000000000000000000" pitchFamily="2" charset="2"/>
              <a:buChar char="§"/>
            </a:pPr>
            <a:r>
              <a:rPr lang="en-US" altLang="zh-CN" sz="1400" dirty="0"/>
              <a:t>A responder may </a:t>
            </a:r>
            <a:r>
              <a:rPr lang="en-US" altLang="zh-CN" sz="1400" b="1" dirty="0"/>
              <a:t>request </a:t>
            </a:r>
            <a:r>
              <a:rPr lang="en-US" altLang="zh-CN" sz="1400" b="1" dirty="0">
                <a:solidFill>
                  <a:srgbClr val="FF0000"/>
                </a:solidFill>
              </a:rPr>
              <a:t>short-term operating parameters </a:t>
            </a:r>
            <a:r>
              <a:rPr lang="en-US" altLang="zh-CN" sz="1400" b="1" dirty="0"/>
              <a:t>for the next range-measurement during the ranging control phase</a:t>
            </a:r>
            <a:r>
              <a:rPr lang="en-US" altLang="zh-CN" sz="1400" dirty="0"/>
              <a:t>. The initiator may serve the responder’s request in the next ranging cycle or ignore the request.</a:t>
            </a:r>
          </a:p>
        </p:txBody>
      </p:sp>
      <p:pic>
        <p:nvPicPr>
          <p:cNvPr id="226" name="Picture 225">
            <a:extLst>
              <a:ext uri="{FF2B5EF4-FFF2-40B4-BE49-F238E27FC236}">
                <a16:creationId xmlns:a16="http://schemas.microsoft.com/office/drawing/2014/main" id="{433A0239-BB98-4C14-9C8A-0D752D7B0B5B}"/>
              </a:ext>
            </a:extLst>
          </p:cNvPr>
          <p:cNvPicPr/>
          <p:nvPr/>
        </p:nvPicPr>
        <p:blipFill>
          <a:blip r:embed="rId2"/>
          <a:stretch>
            <a:fillRect/>
          </a:stretch>
        </p:blipFill>
        <p:spPr>
          <a:xfrm>
            <a:off x="0" y="1496363"/>
            <a:ext cx="8610600" cy="1932638"/>
          </a:xfrm>
          <a:prstGeom prst="rect">
            <a:avLst/>
          </a:prstGeom>
        </p:spPr>
      </p:pic>
      <p:sp>
        <p:nvSpPr>
          <p:cNvPr id="227" name="TextBox 226">
            <a:extLst>
              <a:ext uri="{FF2B5EF4-FFF2-40B4-BE49-F238E27FC236}">
                <a16:creationId xmlns:a16="http://schemas.microsoft.com/office/drawing/2014/main" id="{46EE48A5-705F-40FC-A89D-A1446D58F2A7}"/>
              </a:ext>
            </a:extLst>
          </p:cNvPr>
          <p:cNvSpPr txBox="1"/>
          <p:nvPr/>
        </p:nvSpPr>
        <p:spPr>
          <a:xfrm>
            <a:off x="4419600" y="1327085"/>
            <a:ext cx="2238609" cy="307777"/>
          </a:xfrm>
          <a:prstGeom prst="rect">
            <a:avLst/>
          </a:prstGeom>
          <a:noFill/>
        </p:spPr>
        <p:txBody>
          <a:bodyPr wrap="square" rtlCol="0">
            <a:spAutoFit/>
          </a:bodyPr>
          <a:lstStyle/>
          <a:p>
            <a:pPr algn="ctr"/>
            <a:r>
              <a:rPr lang="en-SG" sz="1400" b="1" u="sng" dirty="0"/>
              <a:t>Initialization phase</a:t>
            </a:r>
          </a:p>
        </p:txBody>
      </p:sp>
      <p:sp>
        <p:nvSpPr>
          <p:cNvPr id="228" name="TextBox 227">
            <a:extLst>
              <a:ext uri="{FF2B5EF4-FFF2-40B4-BE49-F238E27FC236}">
                <a16:creationId xmlns:a16="http://schemas.microsoft.com/office/drawing/2014/main" id="{E7EB6370-1F4A-4D6F-AB1D-8E25FC3086D8}"/>
              </a:ext>
            </a:extLst>
          </p:cNvPr>
          <p:cNvSpPr txBox="1"/>
          <p:nvPr/>
        </p:nvSpPr>
        <p:spPr>
          <a:xfrm>
            <a:off x="6225391" y="3473491"/>
            <a:ext cx="2366714" cy="307777"/>
          </a:xfrm>
          <a:prstGeom prst="rect">
            <a:avLst/>
          </a:prstGeom>
          <a:noFill/>
        </p:spPr>
        <p:txBody>
          <a:bodyPr wrap="square" rtlCol="0">
            <a:spAutoFit/>
          </a:bodyPr>
          <a:lstStyle/>
          <a:p>
            <a:pPr algn="ctr"/>
            <a:r>
              <a:rPr lang="en-SG" sz="1400" b="1" u="sng" dirty="0"/>
              <a:t>MMS Ranging phase</a:t>
            </a:r>
          </a:p>
        </p:txBody>
      </p:sp>
      <p:sp>
        <p:nvSpPr>
          <p:cNvPr id="229" name="Rectangle 228">
            <a:extLst>
              <a:ext uri="{FF2B5EF4-FFF2-40B4-BE49-F238E27FC236}">
                <a16:creationId xmlns:a16="http://schemas.microsoft.com/office/drawing/2014/main" id="{35DE8150-3354-40E6-B55C-2EAB9FF93A52}"/>
              </a:ext>
            </a:extLst>
          </p:cNvPr>
          <p:cNvSpPr/>
          <p:nvPr/>
        </p:nvSpPr>
        <p:spPr>
          <a:xfrm>
            <a:off x="6251992" y="2601444"/>
            <a:ext cx="2366714" cy="871426"/>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823803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715962"/>
            <a:ext cx="7879466" cy="646973"/>
          </a:xfrm>
        </p:spPr>
        <p:txBody>
          <a:bodyPr/>
          <a:lstStyle/>
          <a:p>
            <a:r>
              <a:rPr lang="en-US" b="1" dirty="0"/>
              <a:t>Problem</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5</a:t>
            </a:fld>
            <a:endParaRPr lang="en-US" altLang="en-US" dirty="0"/>
          </a:p>
        </p:txBody>
      </p:sp>
      <p:sp>
        <p:nvSpPr>
          <p:cNvPr id="7" name="矩形 5">
            <a:extLst>
              <a:ext uri="{FF2B5EF4-FFF2-40B4-BE49-F238E27FC236}">
                <a16:creationId xmlns:a16="http://schemas.microsoft.com/office/drawing/2014/main" id="{14531309-D28E-4F3C-85DF-519BE1FAEB37}"/>
              </a:ext>
            </a:extLst>
          </p:cNvPr>
          <p:cNvSpPr>
            <a:spLocks noGrp="1"/>
          </p:cNvSpPr>
          <p:nvPr>
            <p:ph idx="1"/>
          </p:nvPr>
        </p:nvSpPr>
        <p:spPr>
          <a:xfrm>
            <a:off x="682524" y="1581513"/>
            <a:ext cx="7928076" cy="646973"/>
          </a:xfrm>
          <a:prstGeom prst="rect">
            <a:avLst/>
          </a:prstGeom>
        </p:spPr>
        <p:txBody>
          <a:bodyPr wrap="square">
            <a:spAutoFit/>
          </a:bodyPr>
          <a:lstStyle/>
          <a:p>
            <a:pPr>
              <a:buFont typeface="Wingdings" panose="05000000000000000000" pitchFamily="2" charset="2"/>
              <a:buChar char="q"/>
            </a:pPr>
            <a:r>
              <a:rPr lang="en-US" altLang="zh-CN" sz="1800" dirty="0"/>
              <a:t>Protocol for negotiating short-term operating parameters during the MMS ranging phase is not clearly defined.</a:t>
            </a:r>
          </a:p>
        </p:txBody>
      </p:sp>
    </p:spTree>
    <p:extLst>
      <p:ext uri="{BB962C8B-B14F-4D97-AF65-F5344CB8AC3E}">
        <p14:creationId xmlns:p14="http://schemas.microsoft.com/office/powerpoint/2010/main" val="1040615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783813"/>
            <a:ext cx="7879466" cy="609600"/>
          </a:xfrm>
        </p:spPr>
        <p:txBody>
          <a:bodyPr/>
          <a:lstStyle/>
          <a:p>
            <a:r>
              <a:rPr lang="en-US" b="1" dirty="0"/>
              <a:t>Proposal (1)</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6</a:t>
            </a:fld>
            <a:endParaRPr lang="en-US" altLang="en-US" dirty="0"/>
          </a:p>
        </p:txBody>
      </p:sp>
      <p:sp>
        <p:nvSpPr>
          <p:cNvPr id="9" name="TextBox 8">
            <a:extLst>
              <a:ext uri="{FF2B5EF4-FFF2-40B4-BE49-F238E27FC236}">
                <a16:creationId xmlns:a16="http://schemas.microsoft.com/office/drawing/2014/main" id="{8BAAE34C-4CD7-49F2-94BE-2B3DA904EA81}"/>
              </a:ext>
            </a:extLst>
          </p:cNvPr>
          <p:cNvSpPr txBox="1"/>
          <p:nvPr/>
        </p:nvSpPr>
        <p:spPr>
          <a:xfrm>
            <a:off x="381000" y="1752600"/>
            <a:ext cx="8184266" cy="4370427"/>
          </a:xfrm>
          <a:prstGeom prst="rect">
            <a:avLst/>
          </a:prstGeom>
          <a:noFill/>
        </p:spPr>
        <p:txBody>
          <a:bodyPr wrap="square" rtlCol="0">
            <a:spAutoFit/>
          </a:bodyPr>
          <a:lstStyle/>
          <a:p>
            <a:pPr marL="342900" indent="-342900">
              <a:buFont typeface="Wingdings" panose="05000000000000000000" pitchFamily="2" charset="2"/>
              <a:buChar char="q"/>
            </a:pPr>
            <a:r>
              <a:rPr lang="en-US" sz="2000" dirty="0"/>
              <a:t>Initiator may </a:t>
            </a:r>
            <a:r>
              <a:rPr lang="en-US" sz="2000" dirty="0">
                <a:solidFill>
                  <a:srgbClr val="FF0000"/>
                </a:solidFill>
              </a:rPr>
              <a:t>indicate a set of short-term operating parameters </a:t>
            </a:r>
            <a:r>
              <a:rPr lang="en-US" sz="2000" dirty="0"/>
              <a:t>in the POLL message, which take effect in </a:t>
            </a:r>
            <a:r>
              <a:rPr lang="en-US" sz="2000" dirty="0">
                <a:solidFill>
                  <a:srgbClr val="FF0000"/>
                </a:solidFill>
              </a:rPr>
              <a:t>the current range-measurement cycle</a:t>
            </a:r>
            <a:r>
              <a:rPr lang="en-US" sz="2000" dirty="0"/>
              <a:t>.</a:t>
            </a:r>
          </a:p>
          <a:p>
            <a:pPr marL="800100" lvl="3" indent="-342900">
              <a:buFont typeface="Arial" panose="020B0604020202020204" pitchFamily="34" charset="0"/>
              <a:buChar char="•"/>
            </a:pPr>
            <a:r>
              <a:rPr lang="en-US" altLang="zh-CN" sz="1800" dirty="0"/>
              <a:t>NB Channel Select</a:t>
            </a:r>
            <a:r>
              <a:rPr lang="en-US" sz="1800" dirty="0"/>
              <a:t> </a:t>
            </a:r>
          </a:p>
          <a:p>
            <a:pPr marL="800100" lvl="3" indent="-342900">
              <a:buFont typeface="Arial" panose="020B0604020202020204" pitchFamily="34" charset="0"/>
              <a:buChar char="•"/>
            </a:pPr>
            <a:r>
              <a:rPr lang="en-US" altLang="zh-CN" sz="1800" dirty="0"/>
              <a:t>NB PHY Configuration</a:t>
            </a:r>
            <a:endParaRPr lang="en-US" sz="1800" dirty="0"/>
          </a:p>
          <a:p>
            <a:pPr marL="800100" lvl="3" indent="-342900">
              <a:buFont typeface="Arial" panose="020B0604020202020204" pitchFamily="34" charset="0"/>
              <a:buChar char="•"/>
            </a:pPr>
            <a:r>
              <a:rPr lang="en-US" sz="1800" dirty="0"/>
              <a:t>NB MAC Configuration (e.g. ranging round duration, ranging block duration)</a:t>
            </a:r>
          </a:p>
          <a:p>
            <a:pPr marL="800100" lvl="3" indent="-342900">
              <a:buFont typeface="Arial" panose="020B0604020202020204" pitchFamily="34" charset="0"/>
              <a:buChar char="•"/>
            </a:pPr>
            <a:r>
              <a:rPr lang="en-US" altLang="zh-CN" sz="1800" dirty="0"/>
              <a:t>UWB PHY Configuration</a:t>
            </a:r>
            <a:r>
              <a:rPr lang="en-US" sz="1800" dirty="0"/>
              <a:t> (MMRS code index, MMRS gap size, RIF fragment length, N_MSR)</a:t>
            </a:r>
          </a:p>
          <a:p>
            <a:pPr marL="800100" lvl="3" indent="-342900">
              <a:buFont typeface="Arial" panose="020B0604020202020204" pitchFamily="34" charset="0"/>
              <a:buChar char="•"/>
            </a:pPr>
            <a:r>
              <a:rPr lang="en-US" altLang="zh-CN" sz="1800" dirty="0"/>
              <a:t>UWB MAC Configuration (</a:t>
            </a:r>
            <a:r>
              <a:rPr lang="en-US" sz="1800" dirty="0"/>
              <a:t>e.g. Number of RSF, Number of RIF)</a:t>
            </a:r>
          </a:p>
          <a:p>
            <a:pPr marL="1257300" lvl="4" indent="-342900">
              <a:buFont typeface="Arial" panose="020B0604020202020204" pitchFamily="34" charset="0"/>
              <a:buChar char="•"/>
            </a:pPr>
            <a:endParaRPr lang="en-US" sz="1800" dirty="0">
              <a:solidFill>
                <a:srgbClr val="FF0000"/>
              </a:solidFill>
            </a:endParaRPr>
          </a:p>
          <a:p>
            <a:pPr marL="342900" indent="-342900">
              <a:buFont typeface="Wingdings" panose="05000000000000000000" pitchFamily="2" charset="2"/>
              <a:buChar char="q"/>
            </a:pPr>
            <a:r>
              <a:rPr lang="en-US" sz="2000" dirty="0"/>
              <a:t>Initiator may also </a:t>
            </a:r>
            <a:r>
              <a:rPr lang="en-US" sz="2000" dirty="0">
                <a:solidFill>
                  <a:srgbClr val="FF0000"/>
                </a:solidFill>
              </a:rPr>
              <a:t>request responder to suggest a set of short-term operating parameters for next range-measurement cycle</a:t>
            </a:r>
            <a:r>
              <a:rPr lang="en-US" sz="2000" dirty="0"/>
              <a:t>.</a:t>
            </a:r>
          </a:p>
          <a:p>
            <a:pPr marL="800100" lvl="3" indent="-342900">
              <a:buFont typeface="Arial" panose="020B0604020202020204" pitchFamily="34" charset="0"/>
              <a:buChar char="•"/>
            </a:pPr>
            <a:r>
              <a:rPr lang="en-US" altLang="zh-CN" sz="1800" dirty="0"/>
              <a:t>NB Channel Select</a:t>
            </a:r>
            <a:r>
              <a:rPr lang="en-US" sz="1800" dirty="0"/>
              <a:t> </a:t>
            </a:r>
          </a:p>
          <a:p>
            <a:pPr marL="800100" lvl="3" indent="-342900">
              <a:buFont typeface="Arial" panose="020B0604020202020204" pitchFamily="34" charset="0"/>
              <a:buChar char="•"/>
            </a:pPr>
            <a:r>
              <a:rPr lang="en-US" altLang="zh-CN" sz="1800" dirty="0"/>
              <a:t>NB PHY Configuration</a:t>
            </a:r>
          </a:p>
          <a:p>
            <a:pPr marL="800100" lvl="3" indent="-342900">
              <a:buFont typeface="Arial" panose="020B0604020202020204" pitchFamily="34" charset="0"/>
              <a:buChar char="•"/>
            </a:pPr>
            <a:r>
              <a:rPr lang="en-US" altLang="zh-CN" sz="1800" dirty="0"/>
              <a:t>UWB PHY Configuration</a:t>
            </a:r>
          </a:p>
          <a:p>
            <a:pPr marL="800100" lvl="3" indent="-342900">
              <a:buFont typeface="Arial" panose="020B0604020202020204" pitchFamily="34" charset="0"/>
              <a:buChar char="•"/>
            </a:pPr>
            <a:r>
              <a:rPr lang="en-US" sz="1800" dirty="0"/>
              <a:t>UWB MAC Configuration</a:t>
            </a:r>
          </a:p>
        </p:txBody>
      </p:sp>
    </p:spTree>
    <p:extLst>
      <p:ext uri="{BB962C8B-B14F-4D97-AF65-F5344CB8AC3E}">
        <p14:creationId xmlns:p14="http://schemas.microsoft.com/office/powerpoint/2010/main" val="124303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52031"/>
            <a:ext cx="7879466" cy="609600"/>
          </a:xfrm>
        </p:spPr>
        <p:txBody>
          <a:bodyPr/>
          <a:lstStyle/>
          <a:p>
            <a:r>
              <a:rPr lang="en-US" b="1" dirty="0"/>
              <a:t>Proposal (2)</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7</a:t>
            </a:fld>
            <a:endParaRPr lang="en-US" altLang="en-US" dirty="0"/>
          </a:p>
        </p:txBody>
      </p:sp>
      <p:sp>
        <p:nvSpPr>
          <p:cNvPr id="7" name="TextBox 6">
            <a:extLst>
              <a:ext uri="{FF2B5EF4-FFF2-40B4-BE49-F238E27FC236}">
                <a16:creationId xmlns:a16="http://schemas.microsoft.com/office/drawing/2014/main" id="{A926A074-9B36-4343-BF85-6A4F9E9E28F4}"/>
              </a:ext>
            </a:extLst>
          </p:cNvPr>
          <p:cNvSpPr txBox="1"/>
          <p:nvPr/>
        </p:nvSpPr>
        <p:spPr>
          <a:xfrm>
            <a:off x="419100" y="1319937"/>
            <a:ext cx="8305800" cy="2554545"/>
          </a:xfrm>
          <a:prstGeom prst="rect">
            <a:avLst/>
          </a:prstGeom>
          <a:noFill/>
        </p:spPr>
        <p:txBody>
          <a:bodyPr wrap="square" rtlCol="0">
            <a:spAutoFit/>
          </a:bodyPr>
          <a:lstStyle/>
          <a:p>
            <a:pPr marL="342900" indent="-342900">
              <a:buFont typeface="Wingdings" panose="05000000000000000000" pitchFamily="2" charset="2"/>
              <a:buChar char="q"/>
            </a:pPr>
            <a:r>
              <a:rPr lang="en-US" altLang="zh-CN" sz="1600" dirty="0">
                <a:solidFill>
                  <a:srgbClr val="7030A0"/>
                </a:solidFill>
              </a:rPr>
              <a:t>If a measurement report phase is not present in the current range-measurement cycle or if a measurement report is transmitted by initiator only in the measurement report phase</a:t>
            </a:r>
            <a:r>
              <a:rPr lang="en-US" altLang="zh-CN" sz="1600" dirty="0"/>
              <a:t>, responder may recommend short-term operating parameters for the next range-measurement cycle in the </a:t>
            </a:r>
            <a:r>
              <a:rPr lang="en-US" altLang="zh-CN" sz="1600" dirty="0">
                <a:solidFill>
                  <a:srgbClr val="FF0000"/>
                </a:solidFill>
              </a:rPr>
              <a:t>RESP message</a:t>
            </a:r>
            <a:r>
              <a:rPr lang="en-US" altLang="zh-CN" sz="1600" dirty="0"/>
              <a:t>. </a:t>
            </a:r>
          </a:p>
          <a:p>
            <a:pPr marL="342900" indent="-342900">
              <a:buFont typeface="Wingdings" panose="05000000000000000000" pitchFamily="2" charset="2"/>
              <a:buChar char="q"/>
            </a:pPr>
            <a:r>
              <a:rPr lang="en-US" altLang="zh-CN" sz="1600" dirty="0">
                <a:solidFill>
                  <a:srgbClr val="7030A0"/>
                </a:solidFill>
              </a:rPr>
              <a:t>If a measurement report is transmitted by responder in the measurement report phase</a:t>
            </a:r>
            <a:r>
              <a:rPr lang="en-US" altLang="zh-CN" sz="1600" dirty="0"/>
              <a:t>, responder may suggest short-term operating parameters for the next range-measurement cycle in the </a:t>
            </a:r>
            <a:r>
              <a:rPr lang="en-US" altLang="zh-CN" sz="1600" dirty="0">
                <a:solidFill>
                  <a:srgbClr val="FF0000"/>
                </a:solidFill>
              </a:rPr>
              <a:t>REPORT message </a:t>
            </a:r>
            <a:r>
              <a:rPr lang="en-US" altLang="zh-CN" sz="1600" dirty="0"/>
              <a:t>transmitted by the responder.</a:t>
            </a:r>
          </a:p>
          <a:p>
            <a:pPr marL="800100" lvl="1" indent="-342900">
              <a:buFont typeface="Arial" panose="020B0604020202020204" pitchFamily="34" charset="0"/>
              <a:buChar char="•"/>
            </a:pPr>
            <a:r>
              <a:rPr lang="en-US" altLang="zh-CN" sz="1600" b="1" u="sng" dirty="0"/>
              <a:t>Note</a:t>
            </a:r>
            <a:r>
              <a:rPr lang="en-US" altLang="zh-CN" sz="1600" dirty="0"/>
              <a:t>: After the ranging phase in the current range-measurement cycle, the responder may have a better idea on whether or not to suggest short-term operating parameters for the next range-measurement cycle.</a:t>
            </a:r>
          </a:p>
        </p:txBody>
      </p:sp>
      <p:graphicFrame>
        <p:nvGraphicFramePr>
          <p:cNvPr id="8" name="Object 7">
            <a:extLst>
              <a:ext uri="{FF2B5EF4-FFF2-40B4-BE49-F238E27FC236}">
                <a16:creationId xmlns:a16="http://schemas.microsoft.com/office/drawing/2014/main" id="{C1295F26-16AA-41B2-9ADC-E404AE961F60}"/>
              </a:ext>
            </a:extLst>
          </p:cNvPr>
          <p:cNvGraphicFramePr>
            <a:graphicFrameLocks noChangeAspect="1"/>
          </p:cNvGraphicFramePr>
          <p:nvPr>
            <p:extLst>
              <p:ext uri="{D42A27DB-BD31-4B8C-83A1-F6EECF244321}">
                <p14:modId xmlns:p14="http://schemas.microsoft.com/office/powerpoint/2010/main" val="3745063267"/>
              </p:ext>
            </p:extLst>
          </p:nvPr>
        </p:nvGraphicFramePr>
        <p:xfrm>
          <a:off x="832470" y="5046528"/>
          <a:ext cx="7259409" cy="1604962"/>
        </p:xfrm>
        <a:graphic>
          <a:graphicData uri="http://schemas.openxmlformats.org/presentationml/2006/ole">
            <mc:AlternateContent xmlns:mc="http://schemas.openxmlformats.org/markup-compatibility/2006">
              <mc:Choice xmlns:v="urn:schemas-microsoft-com:vml" Requires="v">
                <p:oleObj spid="_x0000_s1058" name="Visio" r:id="rId3" imgW="7863958" imgH="2103278" progId="Visio.Drawing.11">
                  <p:embed/>
                </p:oleObj>
              </mc:Choice>
              <mc:Fallback>
                <p:oleObj name="Visio" r:id="rId3" imgW="7863958" imgH="2103278" progId="Visio.Drawing.11">
                  <p:embed/>
                  <p:pic>
                    <p:nvPicPr>
                      <p:cNvPr id="5" name="Object 4">
                        <a:extLst>
                          <a:ext uri="{FF2B5EF4-FFF2-40B4-BE49-F238E27FC236}">
                            <a16:creationId xmlns:a16="http://schemas.microsoft.com/office/drawing/2014/main" id="{3EB09C47-D487-48C8-B5FE-E50BF883DD9D}"/>
                          </a:ext>
                        </a:extLst>
                      </p:cNvPr>
                      <p:cNvPicPr/>
                      <p:nvPr/>
                    </p:nvPicPr>
                    <p:blipFill>
                      <a:blip r:embed="rId4"/>
                      <a:stretch>
                        <a:fillRect/>
                      </a:stretch>
                    </p:blipFill>
                    <p:spPr>
                      <a:xfrm>
                        <a:off x="832470" y="5046528"/>
                        <a:ext cx="7259409" cy="160496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77BDB3-4A33-426C-8957-4663CA4DDF55}"/>
              </a:ext>
            </a:extLst>
          </p:cNvPr>
          <p:cNvGraphicFramePr>
            <a:graphicFrameLocks noChangeAspect="1"/>
          </p:cNvGraphicFramePr>
          <p:nvPr>
            <p:extLst>
              <p:ext uri="{D42A27DB-BD31-4B8C-83A1-F6EECF244321}">
                <p14:modId xmlns:p14="http://schemas.microsoft.com/office/powerpoint/2010/main" val="2359998541"/>
              </p:ext>
            </p:extLst>
          </p:nvPr>
        </p:nvGraphicFramePr>
        <p:xfrm>
          <a:off x="832471" y="3684641"/>
          <a:ext cx="7259409" cy="1604962"/>
        </p:xfrm>
        <a:graphic>
          <a:graphicData uri="http://schemas.openxmlformats.org/presentationml/2006/ole">
            <mc:AlternateContent xmlns:mc="http://schemas.openxmlformats.org/markup-compatibility/2006">
              <mc:Choice xmlns:v="urn:schemas-microsoft-com:vml" Requires="v">
                <p:oleObj spid="_x0000_s1059" name="Visio" r:id="rId5" imgW="7863958" imgH="2103278" progId="Visio.Drawing.11">
                  <p:embed/>
                </p:oleObj>
              </mc:Choice>
              <mc:Fallback>
                <p:oleObj name="Visio" r:id="rId5" imgW="7863958" imgH="2103278" progId="Visio.Drawing.11">
                  <p:embed/>
                  <p:pic>
                    <p:nvPicPr>
                      <p:cNvPr id="6" name="Object 5">
                        <a:extLst>
                          <a:ext uri="{FF2B5EF4-FFF2-40B4-BE49-F238E27FC236}">
                            <a16:creationId xmlns:a16="http://schemas.microsoft.com/office/drawing/2014/main" id="{E90EA45A-A9C3-4A96-B8B1-250B995B2EBD}"/>
                          </a:ext>
                        </a:extLst>
                      </p:cNvPr>
                      <p:cNvPicPr/>
                      <p:nvPr/>
                    </p:nvPicPr>
                    <p:blipFill>
                      <a:blip r:embed="rId6"/>
                      <a:stretch>
                        <a:fillRect/>
                      </a:stretch>
                    </p:blipFill>
                    <p:spPr>
                      <a:xfrm>
                        <a:off x="832471" y="3684641"/>
                        <a:ext cx="7259409" cy="1604962"/>
                      </a:xfrm>
                      <a:prstGeom prst="rect">
                        <a:avLst/>
                      </a:prstGeom>
                    </p:spPr>
                  </p:pic>
                </p:oleObj>
              </mc:Fallback>
            </mc:AlternateContent>
          </a:graphicData>
        </a:graphic>
      </p:graphicFrame>
    </p:spTree>
    <p:extLst>
      <p:ext uri="{BB962C8B-B14F-4D97-AF65-F5344CB8AC3E}">
        <p14:creationId xmlns:p14="http://schemas.microsoft.com/office/powerpoint/2010/main" val="680065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32267" y="733294"/>
            <a:ext cx="7879466" cy="1095506"/>
          </a:xfrm>
        </p:spPr>
        <p:txBody>
          <a:bodyPr/>
          <a:lstStyle/>
          <a:p>
            <a:r>
              <a:rPr lang="en-US" b="1" dirty="0"/>
              <a:t>Proposal</a:t>
            </a:r>
            <a:r>
              <a:rPr lang="en-SG" b="1" dirty="0"/>
              <a:t>:</a:t>
            </a:r>
            <a:r>
              <a:rPr lang="zh-CN" altLang="en-US" b="1" dirty="0"/>
              <a:t> </a:t>
            </a:r>
            <a:r>
              <a:rPr lang="en-SG" altLang="zh-CN" b="1" dirty="0"/>
              <a:t>NB PHY Config for Control &amp; Report Messages (1)</a:t>
            </a:r>
            <a:endParaRPr lang="en-US" b="1"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8</a:t>
            </a:fld>
            <a:endParaRPr lang="en-US" altLang="en-US" dirty="0"/>
          </a:p>
        </p:txBody>
      </p:sp>
      <p:sp>
        <p:nvSpPr>
          <p:cNvPr id="9" name="TextBox 8">
            <a:extLst>
              <a:ext uri="{FF2B5EF4-FFF2-40B4-BE49-F238E27FC236}">
                <a16:creationId xmlns:a16="http://schemas.microsoft.com/office/drawing/2014/main" id="{213CBB88-DB7D-4AAA-8FE3-777D18BDACCE}"/>
              </a:ext>
            </a:extLst>
          </p:cNvPr>
          <p:cNvSpPr txBox="1"/>
          <p:nvPr/>
        </p:nvSpPr>
        <p:spPr>
          <a:xfrm>
            <a:off x="228600" y="1965325"/>
            <a:ext cx="8610600" cy="1200329"/>
          </a:xfrm>
          <a:prstGeom prst="rect">
            <a:avLst/>
          </a:prstGeom>
          <a:noFill/>
        </p:spPr>
        <p:txBody>
          <a:bodyPr wrap="square" rtlCol="0">
            <a:spAutoFit/>
          </a:bodyPr>
          <a:lstStyle/>
          <a:p>
            <a:pPr marL="342900" lvl="2" indent="-342900">
              <a:buFont typeface="Wingdings" panose="05000000000000000000" pitchFamily="2" charset="2"/>
              <a:buChar char="§"/>
            </a:pPr>
            <a:r>
              <a:rPr lang="en-US" sz="1800" dirty="0"/>
              <a:t>If the NB PHY config is indicated in the POLL message, the RESP and REPORT messages are transmitted at the NB PHY config indicated in the POLL message. Otherwise, the RESP and REPORT messages are transmitted at long-term NB PHY config. </a:t>
            </a:r>
            <a:endParaRPr lang="en-US" sz="1800" u="sng" dirty="0">
              <a:solidFill>
                <a:srgbClr val="FF0000"/>
              </a:solidFill>
            </a:endParaRPr>
          </a:p>
        </p:txBody>
      </p:sp>
      <p:graphicFrame>
        <p:nvGraphicFramePr>
          <p:cNvPr id="10" name="Object 9">
            <a:extLst>
              <a:ext uri="{FF2B5EF4-FFF2-40B4-BE49-F238E27FC236}">
                <a16:creationId xmlns:a16="http://schemas.microsoft.com/office/drawing/2014/main" id="{DA6A3CC6-F8B4-402C-9DAC-05CFC2B296D1}"/>
              </a:ext>
            </a:extLst>
          </p:cNvPr>
          <p:cNvGraphicFramePr>
            <a:graphicFrameLocks noChangeAspect="1"/>
          </p:cNvGraphicFramePr>
          <p:nvPr>
            <p:extLst>
              <p:ext uri="{D42A27DB-BD31-4B8C-83A1-F6EECF244321}">
                <p14:modId xmlns:p14="http://schemas.microsoft.com/office/powerpoint/2010/main" val="3791385875"/>
              </p:ext>
            </p:extLst>
          </p:nvPr>
        </p:nvGraphicFramePr>
        <p:xfrm>
          <a:off x="1687513" y="4764088"/>
          <a:ext cx="5767387" cy="1782762"/>
        </p:xfrm>
        <a:graphic>
          <a:graphicData uri="http://schemas.openxmlformats.org/presentationml/2006/ole">
            <mc:AlternateContent xmlns:mc="http://schemas.openxmlformats.org/markup-compatibility/2006">
              <mc:Choice xmlns:v="urn:schemas-microsoft-com:vml" Requires="v">
                <p:oleObj spid="_x0000_s2075" name="Visio" r:id="rId3" imgW="5654247" imgH="2377598" progId="Visio.Drawing.11">
                  <p:embed/>
                </p:oleObj>
              </mc:Choice>
              <mc:Fallback>
                <p:oleObj name="Visio" r:id="rId3" imgW="5654247" imgH="2377598" progId="Visio.Drawing.11">
                  <p:embed/>
                  <p:pic>
                    <p:nvPicPr>
                      <p:cNvPr id="8" name="Object 7">
                        <a:extLst>
                          <a:ext uri="{FF2B5EF4-FFF2-40B4-BE49-F238E27FC236}">
                            <a16:creationId xmlns:a16="http://schemas.microsoft.com/office/drawing/2014/main" id="{F17E6B3C-BDA6-4483-8090-844DB9653EE6}"/>
                          </a:ext>
                        </a:extLst>
                      </p:cNvPr>
                      <p:cNvPicPr/>
                      <p:nvPr/>
                    </p:nvPicPr>
                    <p:blipFill>
                      <a:blip r:embed="rId4"/>
                      <a:stretch>
                        <a:fillRect/>
                      </a:stretch>
                    </p:blipFill>
                    <p:spPr>
                      <a:xfrm>
                        <a:off x="1687513" y="4764088"/>
                        <a:ext cx="5767387" cy="1782762"/>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62A2251C-FF43-4671-93AA-7E787288E85E}"/>
              </a:ext>
            </a:extLst>
          </p:cNvPr>
          <p:cNvGraphicFramePr>
            <a:graphicFrameLocks noChangeAspect="1"/>
          </p:cNvGraphicFramePr>
          <p:nvPr>
            <p:extLst>
              <p:ext uri="{D42A27DB-BD31-4B8C-83A1-F6EECF244321}">
                <p14:modId xmlns:p14="http://schemas.microsoft.com/office/powerpoint/2010/main" val="2559256009"/>
              </p:ext>
            </p:extLst>
          </p:nvPr>
        </p:nvGraphicFramePr>
        <p:xfrm>
          <a:off x="1653381" y="3078219"/>
          <a:ext cx="5761037" cy="1776413"/>
        </p:xfrm>
        <a:graphic>
          <a:graphicData uri="http://schemas.openxmlformats.org/presentationml/2006/ole">
            <mc:AlternateContent xmlns:mc="http://schemas.openxmlformats.org/markup-compatibility/2006">
              <mc:Choice xmlns:v="urn:schemas-microsoft-com:vml" Requires="v">
                <p:oleObj spid="_x0000_s2076" name="Visio" r:id="rId5" imgW="5654247" imgH="2377598" progId="Visio.Drawing.11">
                  <p:embed/>
                </p:oleObj>
              </mc:Choice>
              <mc:Fallback>
                <p:oleObj name="Visio" r:id="rId5" imgW="5654247" imgH="2377598" progId="Visio.Drawing.11">
                  <p:embed/>
                  <p:pic>
                    <p:nvPicPr>
                      <p:cNvPr id="10" name="Object 9">
                        <a:extLst>
                          <a:ext uri="{FF2B5EF4-FFF2-40B4-BE49-F238E27FC236}">
                            <a16:creationId xmlns:a16="http://schemas.microsoft.com/office/drawing/2014/main" id="{DA6A3CC6-F8B4-402C-9DAC-05CFC2B296D1}"/>
                          </a:ext>
                        </a:extLst>
                      </p:cNvPr>
                      <p:cNvPicPr/>
                      <p:nvPr/>
                    </p:nvPicPr>
                    <p:blipFill>
                      <a:blip r:embed="rId6"/>
                      <a:stretch>
                        <a:fillRect/>
                      </a:stretch>
                    </p:blipFill>
                    <p:spPr>
                      <a:xfrm>
                        <a:off x="1653381" y="3078219"/>
                        <a:ext cx="5761037" cy="1776413"/>
                      </a:xfrm>
                      <a:prstGeom prst="rect">
                        <a:avLst/>
                      </a:prstGeom>
                    </p:spPr>
                  </p:pic>
                </p:oleObj>
              </mc:Fallback>
            </mc:AlternateContent>
          </a:graphicData>
        </a:graphic>
      </p:graphicFrame>
    </p:spTree>
    <p:extLst>
      <p:ext uri="{BB962C8B-B14F-4D97-AF65-F5344CB8AC3E}">
        <p14:creationId xmlns:p14="http://schemas.microsoft.com/office/powerpoint/2010/main" val="16213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32267" y="733294"/>
            <a:ext cx="7879466" cy="1095506"/>
          </a:xfrm>
        </p:spPr>
        <p:txBody>
          <a:bodyPr/>
          <a:lstStyle/>
          <a:p>
            <a:r>
              <a:rPr lang="en-US" b="1" dirty="0"/>
              <a:t>Proposal</a:t>
            </a:r>
            <a:r>
              <a:rPr lang="en-SG" b="1" dirty="0"/>
              <a:t>:</a:t>
            </a:r>
            <a:r>
              <a:rPr lang="zh-CN" altLang="en-US" b="1" dirty="0"/>
              <a:t> </a:t>
            </a:r>
            <a:r>
              <a:rPr lang="en-SG" altLang="zh-CN" b="1" dirty="0"/>
              <a:t>NB PHY Config for Control &amp; Report Messages (2)</a:t>
            </a:r>
            <a:endParaRPr lang="en-US" b="1"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9</a:t>
            </a:fld>
            <a:endParaRPr lang="en-US" altLang="en-US" dirty="0"/>
          </a:p>
        </p:txBody>
      </p:sp>
      <p:sp>
        <p:nvSpPr>
          <p:cNvPr id="9" name="TextBox 8">
            <a:extLst>
              <a:ext uri="{FF2B5EF4-FFF2-40B4-BE49-F238E27FC236}">
                <a16:creationId xmlns:a16="http://schemas.microsoft.com/office/drawing/2014/main" id="{213CBB88-DB7D-4AAA-8FE3-777D18BDACCE}"/>
              </a:ext>
            </a:extLst>
          </p:cNvPr>
          <p:cNvSpPr txBox="1"/>
          <p:nvPr/>
        </p:nvSpPr>
        <p:spPr>
          <a:xfrm>
            <a:off x="381000" y="2514600"/>
            <a:ext cx="8382000" cy="2585323"/>
          </a:xfrm>
          <a:prstGeom prst="rect">
            <a:avLst/>
          </a:prstGeom>
          <a:noFill/>
        </p:spPr>
        <p:txBody>
          <a:bodyPr wrap="square" rtlCol="0">
            <a:spAutoFit/>
          </a:bodyPr>
          <a:lstStyle/>
          <a:p>
            <a:pPr marL="342900" lvl="2" indent="-342900" algn="just">
              <a:buFont typeface="Wingdings" panose="05000000000000000000" pitchFamily="2" charset="2"/>
              <a:buChar char="§"/>
            </a:pPr>
            <a:r>
              <a:rPr lang="en-US" sz="1800" dirty="0"/>
              <a:t>The 1</a:t>
            </a:r>
            <a:r>
              <a:rPr lang="en-SG" sz="1800" baseline="30000" dirty="0" err="1"/>
              <a:t>st</a:t>
            </a:r>
            <a:r>
              <a:rPr lang="en-SG" sz="1800" dirty="0"/>
              <a:t> </a:t>
            </a:r>
            <a:r>
              <a:rPr lang="en-US" sz="1800" dirty="0"/>
              <a:t>POLL message is </a:t>
            </a:r>
            <a:r>
              <a:rPr lang="en-US" altLang="zh-CN" sz="1800" dirty="0"/>
              <a:t>always </a:t>
            </a:r>
            <a:r>
              <a:rPr lang="en-US" sz="1800" dirty="0"/>
              <a:t>transmitted at long-term NB PHY config (i.e., default NB PHY config, the NB PHY config negotiated during initiation and setup phase, or the NB PHY config set or updated by the higher layer.)</a:t>
            </a:r>
          </a:p>
          <a:p>
            <a:pPr marL="342900" lvl="2" indent="-342900" algn="just">
              <a:buFont typeface="Wingdings" panose="05000000000000000000" pitchFamily="2" charset="2"/>
              <a:buChar char="§"/>
            </a:pPr>
            <a:endParaRPr lang="en-US" sz="1800" dirty="0"/>
          </a:p>
          <a:p>
            <a:pPr marL="342900" lvl="2" indent="-342900" algn="just">
              <a:buFont typeface="Wingdings" panose="05000000000000000000" pitchFamily="2" charset="2"/>
              <a:buChar char="§"/>
            </a:pPr>
            <a:r>
              <a:rPr lang="en-US" sz="1800" dirty="0"/>
              <a:t>If </a:t>
            </a:r>
            <a:r>
              <a:rPr lang="en-US" altLang="zh-CN" sz="1800" dirty="0"/>
              <a:t>the initiator transmits </a:t>
            </a:r>
            <a:r>
              <a:rPr lang="en-US" sz="1800" dirty="0"/>
              <a:t>the REPORT message which indicates NB PHY config and receives an acknowledgement from the responder, the POLL message in the following ranging round is transmitted at </a:t>
            </a:r>
            <a:r>
              <a:rPr lang="en-US" altLang="zh-CN" sz="1800" dirty="0"/>
              <a:t>the </a:t>
            </a:r>
            <a:r>
              <a:rPr lang="en-US" sz="1800" dirty="0"/>
              <a:t>NB PHY config </a:t>
            </a:r>
            <a:r>
              <a:rPr lang="en-US" altLang="zh-CN" sz="1800" dirty="0"/>
              <a:t>indicated in the REPORT message</a:t>
            </a:r>
            <a:r>
              <a:rPr lang="en-US" sz="1800" dirty="0"/>
              <a:t>. Otherwise, the POLL message in the following ranging round is transmitted at long-term NB PHY config. </a:t>
            </a:r>
            <a:endParaRPr lang="en-US" sz="1800" u="sng" dirty="0">
              <a:solidFill>
                <a:srgbClr val="FF0000"/>
              </a:solidFill>
            </a:endParaRPr>
          </a:p>
        </p:txBody>
      </p:sp>
    </p:spTree>
    <p:extLst>
      <p:ext uri="{BB962C8B-B14F-4D97-AF65-F5344CB8AC3E}">
        <p14:creationId xmlns:p14="http://schemas.microsoft.com/office/powerpoint/2010/main" val="14582501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44125</TotalTime>
  <Words>1126</Words>
  <Application>Microsoft Office PowerPoint</Application>
  <PresentationFormat>On-screen Show (4:3)</PresentationFormat>
  <Paragraphs>105</Paragraphs>
  <Slides>11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楷体_GB2312</vt:lpstr>
      <vt:lpstr>Arial</vt:lpstr>
      <vt:lpstr>Calibri</vt:lpstr>
      <vt:lpstr>Times New Roman</vt:lpstr>
      <vt:lpstr>Wingdings</vt:lpstr>
      <vt:lpstr>Office Theme</vt:lpstr>
      <vt:lpstr>Visio</vt:lpstr>
      <vt:lpstr>PowerPoint Presentation</vt:lpstr>
      <vt:lpstr>PowerPoint Presentation</vt:lpstr>
      <vt:lpstr>Previous Contributions Related To  MMS ranging</vt:lpstr>
      <vt:lpstr>Recap: Short-term operating parameters </vt:lpstr>
      <vt:lpstr>Problem</vt:lpstr>
      <vt:lpstr>Proposal (1)</vt:lpstr>
      <vt:lpstr>Proposal (2)</vt:lpstr>
      <vt:lpstr>Proposal: NB PHY Config for Control &amp; Report Messages (1)</vt:lpstr>
      <vt:lpstr>Proposal: NB PHY Config for Control &amp; Report Messages (2)</vt:lpstr>
      <vt:lpstr>Proposal: NB PHY Config for Control &amp; Report Messages (3)</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Lei Huang</cp:lastModifiedBy>
  <cp:revision>251</cp:revision>
  <cp:lastPrinted>1998-02-10T13:28:06Z</cp:lastPrinted>
  <dcterms:created xsi:type="dcterms:W3CDTF">2022-06-24T18:41:14Z</dcterms:created>
  <dcterms:modified xsi:type="dcterms:W3CDTF">2023-05-12T06:26:12Z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(3)RrECcsY9mac1wQQorF/pbgdDldMXPYCbnB8onjaUP2Bv22Lbft+wqftXYvHqTfcZapYPLZly
DWJKab+s6GS5PTk1pvSZw3eWYVJsEwemFlKgzBZRxoHAYPfG5su8O+oFO2q950G1ARuEyqfr
cEZwqln8p8CG2ow2C+P1Opqa+ZtEn/mW/Ctu49QUwykvcpj8HSSQyQZzDcOUZHikzy2X2TDQ
gRxbU3Jf4/XUokZOsP</vt:lpwstr>
  </property>
  <property fmtid="{D5CDD505-2E9C-101B-9397-08002B2CF9AE}" pid="3" name="_2015_ms_pID_7253431">
    <vt:lpwstr>owkJD7147d7LAdMrQ9Y4CHEyzJUxpjdCZ7jpAOj6om5X7RonzT64R3
w5zKnpDYsyr0sQGh6QTd0rYRPmIlh1Y1wDDjp6TCiuWwnV6Q+P3Bue93dnNuUa0KnJdZw8c2
cXrKECUEjtgD/NlPOHtA4PZHhysH2+buXsSpS60YQxEMDOiDQ7WI6rTG3UXC9H5JkMnY2TlC
eAQ8UCKvUaWpQGqivl3Be9hkhe8QG0fYj4LV</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1672744988</vt:lpwstr>
  </property>
  <property fmtid="{D5CDD505-2E9C-101B-9397-08002B2CF9AE}" pid="8" name="_2015_ms_pID_7253432">
    <vt:lpwstr>rA==</vt:lpwstr>
  </property>
</Properties>
</file>