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16"/>
  </p:notesMasterIdLst>
  <p:handoutMasterIdLst>
    <p:handoutMasterId r:id="rId17"/>
  </p:handoutMasterIdLst>
  <p:sldIdLst>
    <p:sldId id="359" r:id="rId2"/>
    <p:sldId id="357" r:id="rId3"/>
    <p:sldId id="340" r:id="rId4"/>
    <p:sldId id="342" r:id="rId5"/>
    <p:sldId id="2028" r:id="rId6"/>
    <p:sldId id="2027" r:id="rId7"/>
    <p:sldId id="349" r:id="rId8"/>
    <p:sldId id="348" r:id="rId9"/>
    <p:sldId id="347" r:id="rId10"/>
    <p:sldId id="346" r:id="rId11"/>
    <p:sldId id="334" r:id="rId12"/>
    <p:sldId id="350" r:id="rId13"/>
    <p:sldId id="351" r:id="rId14"/>
    <p:sldId id="356" r:id="rId15"/>
  </p:sldIdLst>
  <p:sldSz cx="9144000" cy="6858000" type="screen4x3"/>
  <p:notesSz cx="6858000" cy="9144000"/>
  <p:defaultTex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4572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9144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371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18288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286000" algn="l" defTabSz="914400" rtl="0" eaLnBrk="1" latinLnBrk="0" hangingPunct="1">
      <a:defRPr sz="3200" kern="1200">
        <a:solidFill>
          <a:schemeClr val="tx1"/>
        </a:solidFill>
        <a:latin typeface="Times New Roman" pitchFamily="18" charset="0"/>
        <a:ea typeface="ＭＳ Ｐゴシック" pitchFamily="34" charset="-128"/>
        <a:cs typeface="+mn-cs"/>
      </a:defRPr>
    </a:lvl6pPr>
    <a:lvl7pPr marL="2743200" algn="l" defTabSz="914400" rtl="0" eaLnBrk="1" latinLnBrk="0" hangingPunct="1">
      <a:defRPr sz="3200" kern="1200">
        <a:solidFill>
          <a:schemeClr val="tx1"/>
        </a:solidFill>
        <a:latin typeface="Times New Roman" pitchFamily="18" charset="0"/>
        <a:ea typeface="ＭＳ Ｐゴシック" pitchFamily="34" charset="-128"/>
        <a:cs typeface="+mn-cs"/>
      </a:defRPr>
    </a:lvl7pPr>
    <a:lvl8pPr marL="3200400" algn="l" defTabSz="914400" rtl="0" eaLnBrk="1" latinLnBrk="0" hangingPunct="1">
      <a:defRPr sz="3200" kern="1200">
        <a:solidFill>
          <a:schemeClr val="tx1"/>
        </a:solidFill>
        <a:latin typeface="Times New Roman" pitchFamily="18" charset="0"/>
        <a:ea typeface="ＭＳ Ｐゴシック" pitchFamily="34" charset="-128"/>
        <a:cs typeface="+mn-cs"/>
      </a:defRPr>
    </a:lvl8pPr>
    <a:lvl9pPr marL="3657600" algn="l" defTabSz="914400" rtl="0" eaLnBrk="1" latinLnBrk="0" hangingPunct="1">
      <a:defRPr sz="3200" kern="1200">
        <a:solidFill>
          <a:schemeClr val="tx1"/>
        </a:solidFill>
        <a:latin typeface="Times New Roman" pitchFamily="18"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455" autoAdjust="0"/>
    <p:restoredTop sz="94676" autoAdjust="0"/>
  </p:normalViewPr>
  <p:slideViewPr>
    <p:cSldViewPr>
      <p:cViewPr varScale="1">
        <p:scale>
          <a:sx n="62" d="100"/>
          <a:sy n="62" d="100"/>
        </p:scale>
        <p:origin x="994"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0"/>
    </p:cViewPr>
  </p:sorterViewPr>
  <p:notesViewPr>
    <p:cSldViewPr>
      <p:cViewPr varScale="1">
        <p:scale>
          <a:sx n="99" d="100"/>
          <a:sy n="99" d="100"/>
        </p:scale>
        <p:origin x="4272" y="1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3505200" y="171450"/>
            <a:ext cx="2665413"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20750">
              <a:defRPr sz="1400" b="1">
                <a:latin typeface="Times New Roman" pitchFamily="18" charset="0"/>
                <a:ea typeface="+mn-ea"/>
              </a:defRPr>
            </a:lvl1pPr>
          </a:lstStyle>
          <a:p>
            <a:pPr>
              <a:defRPr/>
            </a:pPr>
            <a:r>
              <a:rPr lang="en-US"/>
              <a:t>doc.: IEEE 802.15-01/468r0</a:t>
            </a:r>
          </a:p>
        </p:txBody>
      </p:sp>
      <p:sp>
        <p:nvSpPr>
          <p:cNvPr id="3075" name="Rectangle 3"/>
          <p:cNvSpPr>
            <a:spLocks noGrp="1" noChangeArrowheads="1"/>
          </p:cNvSpPr>
          <p:nvPr>
            <p:ph type="dt" sz="quarter" idx="1"/>
          </p:nvPr>
        </p:nvSpPr>
        <p:spPr bwMode="auto">
          <a:xfrm>
            <a:off x="687388" y="171450"/>
            <a:ext cx="2284412" cy="21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defTabSz="920750">
              <a:defRPr sz="1400" b="1">
                <a:latin typeface="Times New Roman" pitchFamily="18" charset="0"/>
                <a:ea typeface="+mn-ea"/>
              </a:defRPr>
            </a:lvl1pPr>
          </a:lstStyle>
          <a:p>
            <a:pPr>
              <a:defRPr/>
            </a:pPr>
            <a:r>
              <a:rPr lang="en-US"/>
              <a:t>November 2001</a:t>
            </a:r>
          </a:p>
        </p:txBody>
      </p:sp>
      <p:sp>
        <p:nvSpPr>
          <p:cNvPr id="3076" name="Rectangle 4"/>
          <p:cNvSpPr>
            <a:spLocks noGrp="1" noChangeArrowheads="1"/>
          </p:cNvSpPr>
          <p:nvPr>
            <p:ph type="ftr" sz="quarter" idx="2"/>
          </p:nvPr>
        </p:nvSpPr>
        <p:spPr bwMode="auto">
          <a:xfrm>
            <a:off x="4114800" y="8850313"/>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r" defTabSz="920750">
              <a:defRPr sz="1000">
                <a:latin typeface="Times New Roman" pitchFamily="18" charset="0"/>
                <a:ea typeface="+mn-ea"/>
              </a:defRPr>
            </a:lvl1pPr>
          </a:lstStyle>
          <a:p>
            <a:pPr>
              <a:defRPr/>
            </a:pPr>
            <a:r>
              <a:rPr lang="en-US"/>
              <a:t>Robert F. Heile</a:t>
            </a:r>
          </a:p>
        </p:txBody>
      </p:sp>
      <p:sp>
        <p:nvSpPr>
          <p:cNvPr id="3077" name="Rectangle 5"/>
          <p:cNvSpPr>
            <a:spLocks noGrp="1" noChangeArrowheads="1"/>
          </p:cNvSpPr>
          <p:nvPr>
            <p:ph type="sldNum" sz="quarter" idx="3"/>
          </p:nvPr>
        </p:nvSpPr>
        <p:spPr bwMode="auto">
          <a:xfrm>
            <a:off x="2667000" y="8850313"/>
            <a:ext cx="1371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ctr" defTabSz="920750">
              <a:defRPr sz="1000"/>
            </a:lvl1pPr>
          </a:lstStyle>
          <a:p>
            <a:pPr>
              <a:defRPr/>
            </a:pPr>
            <a:r>
              <a:rPr lang="en-US"/>
              <a:t>Page </a:t>
            </a:r>
            <a:fld id="{D5CB87EC-05DA-49A1-AD33-2683CE92549F}" type="slidenum">
              <a:rPr lang="en-US"/>
              <a:pPr>
                <a:defRPr/>
              </a:pPr>
              <a:t>‹#›</a:t>
            </a:fld>
            <a:endParaRPr lang="en-US"/>
          </a:p>
        </p:txBody>
      </p:sp>
      <p:sp>
        <p:nvSpPr>
          <p:cNvPr id="13318" name="Line 6"/>
          <p:cNvSpPr>
            <a:spLocks noChangeShapeType="1"/>
          </p:cNvSpPr>
          <p:nvPr/>
        </p:nvSpPr>
        <p:spPr bwMode="auto">
          <a:xfrm>
            <a:off x="685800" y="381000"/>
            <a:ext cx="5486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3319" name="Rectangle 7"/>
          <p:cNvSpPr>
            <a:spLocks noChangeArrowheads="1"/>
          </p:cNvSpPr>
          <p:nvPr/>
        </p:nvSpPr>
        <p:spPr bwMode="auto">
          <a:xfrm>
            <a:off x="685800" y="8850313"/>
            <a:ext cx="703263"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defTabSz="920750">
              <a:defRPr/>
            </a:pPr>
            <a:r>
              <a:rPr lang="en-US" sz="1200">
                <a:latin typeface="Times New Roman" charset="0"/>
                <a:ea typeface="ＭＳ Ｐゴシック" charset="0"/>
              </a:rPr>
              <a:t>Submission</a:t>
            </a:r>
          </a:p>
        </p:txBody>
      </p:sp>
      <p:sp>
        <p:nvSpPr>
          <p:cNvPr id="13320" name="Line 8"/>
          <p:cNvSpPr>
            <a:spLocks noChangeShapeType="1"/>
          </p:cNvSpPr>
          <p:nvPr/>
        </p:nvSpPr>
        <p:spPr bwMode="auto">
          <a:xfrm>
            <a:off x="685800" y="8839200"/>
            <a:ext cx="56388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Tree>
    <p:extLst>
      <p:ext uri="{BB962C8B-B14F-4D97-AF65-F5344CB8AC3E}">
        <p14:creationId xmlns:p14="http://schemas.microsoft.com/office/powerpoint/2010/main" val="429237928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73" name="Line 9"/>
          <p:cNvSpPr>
            <a:spLocks noChangeShapeType="1"/>
          </p:cNvSpPr>
          <p:nvPr/>
        </p:nvSpPr>
        <p:spPr bwMode="auto">
          <a:xfrm>
            <a:off x="715963" y="8851900"/>
            <a:ext cx="542607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11274" name="Line 10"/>
          <p:cNvSpPr>
            <a:spLocks noChangeShapeType="1"/>
          </p:cNvSpPr>
          <p:nvPr/>
        </p:nvSpPr>
        <p:spPr bwMode="auto">
          <a:xfrm>
            <a:off x="641350" y="292100"/>
            <a:ext cx="55753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2" name="Slide Image Placeholder 1">
            <a:extLst>
              <a:ext uri="{FF2B5EF4-FFF2-40B4-BE49-F238E27FC236}">
                <a16:creationId xmlns:a16="http://schemas.microsoft.com/office/drawing/2014/main" id="{0AEED6CC-816A-E548-A8CE-9121A88906AA}"/>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Tree>
    <p:extLst>
      <p:ext uri="{BB962C8B-B14F-4D97-AF65-F5344CB8AC3E}">
        <p14:creationId xmlns:p14="http://schemas.microsoft.com/office/powerpoint/2010/main" val="342662827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
        <p:cNvGrpSpPr/>
        <p:nvPr/>
      </p:nvGrpSpPr>
      <p:grpSpPr>
        <a:xfrm>
          <a:off x="0" y="0"/>
          <a:ext cx="0" cy="0"/>
          <a:chOff x="0" y="0"/>
          <a:chExt cx="0" cy="0"/>
        </a:xfrm>
      </p:grpSpPr>
      <p:sp>
        <p:nvSpPr>
          <p:cNvPr id="153" name="Google Shape;153;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dirty="0"/>
          </a:p>
        </p:txBody>
      </p:sp>
      <p:sp>
        <p:nvSpPr>
          <p:cNvPr id="154" name="Google Shape;154;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622555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6" name="Rectangle 6"/>
          <p:cNvSpPr>
            <a:spLocks noGrp="1" noChangeArrowheads="1"/>
          </p:cNvSpPr>
          <p:nvPr>
            <p:ph type="sldNum" sz="quarter" idx="12"/>
          </p:nvPr>
        </p:nvSpPr>
        <p:spPr>
          <a:ln/>
        </p:spPr>
        <p:txBody>
          <a:bodyPr/>
          <a:lstStyle>
            <a:lvl1pPr>
              <a:defRPr/>
            </a:lvl1pPr>
          </a:lstStyle>
          <a:p>
            <a:pPr>
              <a:defRPr/>
            </a:pPr>
            <a:r>
              <a:rPr lang="en-US"/>
              <a:t>Slide </a:t>
            </a:r>
            <a:fld id="{8269BD7D-1DCB-4C55-B36B-7043228FA0F3}" type="slidenum">
              <a:rPr lang="en-US"/>
              <a:pPr>
                <a:defRPr/>
              </a:pPr>
              <a:t>‹#›</a:t>
            </a:fld>
            <a:endParaRPr lang="en-US"/>
          </a:p>
        </p:txBody>
      </p:sp>
      <p:sp>
        <p:nvSpPr>
          <p:cNvPr id="7" name="TextBox 6">
            <a:extLst>
              <a:ext uri="{FF2B5EF4-FFF2-40B4-BE49-F238E27FC236}">
                <a16:creationId xmlns:a16="http://schemas.microsoft.com/office/drawing/2014/main" id="{D9278CFC-6982-294A-ABFA-64C1A0D13BCF}"/>
              </a:ext>
            </a:extLst>
          </p:cNvPr>
          <p:cNvSpPr txBox="1"/>
          <p:nvPr userDrawn="1"/>
        </p:nvSpPr>
        <p:spPr>
          <a:xfrm>
            <a:off x="8325853" y="519764"/>
            <a:ext cx="184731" cy="584775"/>
          </a:xfrm>
          <a:prstGeom prst="rect">
            <a:avLst/>
          </a:prstGeom>
          <a:noFill/>
        </p:spPr>
        <p:txBody>
          <a:bodyPr wrap="none" rtlCol="0">
            <a:spAutoFit/>
          </a:bodyPr>
          <a:lstStyle/>
          <a:p>
            <a:endParaRPr lang="en-US" dirty="0"/>
          </a:p>
        </p:txBody>
      </p:sp>
      <p:sp>
        <p:nvSpPr>
          <p:cNvPr id="8" name="TextBox 7">
            <a:extLst>
              <a:ext uri="{FF2B5EF4-FFF2-40B4-BE49-F238E27FC236}">
                <a16:creationId xmlns:a16="http://schemas.microsoft.com/office/drawing/2014/main" id="{4D2E936D-6A11-C44F-942B-2DED49317366}"/>
              </a:ext>
            </a:extLst>
          </p:cNvPr>
          <p:cNvSpPr txBox="1"/>
          <p:nvPr userDrawn="1"/>
        </p:nvSpPr>
        <p:spPr>
          <a:xfrm>
            <a:off x="7940842" y="519764"/>
            <a:ext cx="184731" cy="584775"/>
          </a:xfrm>
          <a:prstGeom prst="rect">
            <a:avLst/>
          </a:prstGeom>
          <a:noFill/>
        </p:spPr>
        <p:txBody>
          <a:bodyPr wrap="none" rtlCol="0">
            <a:spAutoFit/>
          </a:bodyPr>
          <a:lstStyle/>
          <a:p>
            <a:endParaRPr lang="en-US" dirty="0"/>
          </a:p>
        </p:txBody>
      </p:sp>
      <p:sp>
        <p:nvSpPr>
          <p:cNvPr id="9" name="TextBox 8">
            <a:extLst>
              <a:ext uri="{FF2B5EF4-FFF2-40B4-BE49-F238E27FC236}">
                <a16:creationId xmlns:a16="http://schemas.microsoft.com/office/drawing/2014/main" id="{099E0B8D-1721-C14A-8963-980C6B4ACC25}"/>
              </a:ext>
            </a:extLst>
          </p:cNvPr>
          <p:cNvSpPr txBox="1"/>
          <p:nvPr userDrawn="1"/>
        </p:nvSpPr>
        <p:spPr>
          <a:xfrm>
            <a:off x="7257448" y="481263"/>
            <a:ext cx="184731" cy="584775"/>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04108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7772400" cy="10668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2"/>
          </p:nvPr>
        </p:nvSpPr>
        <p:spPr>
          <a:ln/>
        </p:spPr>
        <p:txBody>
          <a:bodyPr/>
          <a:lstStyle>
            <a:lvl1pPr>
              <a:defRPr/>
            </a:lvl1pPr>
          </a:lstStyle>
          <a:p>
            <a:pPr>
              <a:defRPr/>
            </a:pPr>
            <a:r>
              <a:rPr lang="en-US"/>
              <a:t>Slide </a:t>
            </a:r>
            <a:fld id="{C251FCF5-DCE1-4BE7-BAC9-5817EB43EA6A}" type="slidenum">
              <a:rPr lang="en-US"/>
              <a:pPr>
                <a:defRPr/>
              </a:pPr>
              <a:t>‹#›</a:t>
            </a:fld>
            <a:endParaRPr lang="en-US"/>
          </a:p>
        </p:txBody>
      </p:sp>
      <p:sp>
        <p:nvSpPr>
          <p:cNvPr id="8" name="Rectangle 5">
            <a:extLst>
              <a:ext uri="{FF2B5EF4-FFF2-40B4-BE49-F238E27FC236}">
                <a16:creationId xmlns:a16="http://schemas.microsoft.com/office/drawing/2014/main" id="{12AC5FFF-9316-BA20-E3B3-38A4872F4735}"/>
              </a:ext>
            </a:extLst>
          </p:cNvPr>
          <p:cNvSpPr>
            <a:spLocks noGrp="1" noChangeArrowheads="1"/>
          </p:cNvSpPr>
          <p:nvPr>
            <p:ph type="ftr" sz="quarter" idx="11"/>
          </p:nvPr>
        </p:nvSpPr>
        <p:spPr>
          <a:xfrm>
            <a:off x="5486400" y="6475413"/>
            <a:ext cx="3124200" cy="184666"/>
          </a:xfrm>
          <a:prstGeom prst="rect">
            <a:avLst/>
          </a:prstGeom>
          <a:ln/>
        </p:spPr>
        <p:txBody>
          <a:bodyPr/>
          <a:lstStyle>
            <a:lvl1pPr>
              <a:defRPr/>
            </a:lvl1pPr>
          </a:lstStyle>
          <a:p>
            <a:pPr>
              <a:defRPr/>
            </a:pPr>
            <a:r>
              <a:rPr lang="en-US" dirty="0"/>
              <a:t>Clint Powell, Meta Platforms</a:t>
            </a:r>
          </a:p>
        </p:txBody>
      </p:sp>
    </p:spTree>
    <p:extLst>
      <p:ext uri="{BB962C8B-B14F-4D97-AF65-F5344CB8AC3E}">
        <p14:creationId xmlns:p14="http://schemas.microsoft.com/office/powerpoint/2010/main" val="37311294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line Headline, 1- or 2-line Subhead, Content, Photo L">
  <p:cSld name="1-line Headline, 1- or 2-line Subhead, Content, Photo L">
    <p:spTree>
      <p:nvGrpSpPr>
        <p:cNvPr id="1" name="Shape 63"/>
        <p:cNvGrpSpPr/>
        <p:nvPr/>
      </p:nvGrpSpPr>
      <p:grpSpPr>
        <a:xfrm>
          <a:off x="0" y="0"/>
          <a:ext cx="0" cy="0"/>
          <a:chOff x="0" y="0"/>
          <a:chExt cx="0" cy="0"/>
        </a:xfrm>
      </p:grpSpPr>
      <p:sp>
        <p:nvSpPr>
          <p:cNvPr id="64" name="Google Shape;64;p17"/>
          <p:cNvSpPr txBox="1">
            <a:spLocks noGrp="1"/>
          </p:cNvSpPr>
          <p:nvPr>
            <p:ph type="body" idx="1"/>
          </p:nvPr>
        </p:nvSpPr>
        <p:spPr>
          <a:xfrm>
            <a:off x="4683131" y="2180684"/>
            <a:ext cx="4003675" cy="3808077"/>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a:lvl1pPr>
            <a:lvl2pPr marL="914400" lvl="1" indent="-228600" algn="l">
              <a:lnSpc>
                <a:spcPct val="90000"/>
              </a:lnSpc>
              <a:spcBef>
                <a:spcPts val="450"/>
              </a:spcBef>
              <a:spcAft>
                <a:spcPts val="0"/>
              </a:spcAft>
              <a:buSzPts val="1400"/>
              <a:buNone/>
              <a:defRPr>
                <a:latin typeface="Arial"/>
                <a:ea typeface="Arial"/>
                <a:cs typeface="Arial"/>
                <a:sym typeface="Arial"/>
              </a:defRPr>
            </a:lvl2pPr>
            <a:lvl3pPr marL="1371600" lvl="2" indent="-292100" algn="l">
              <a:lnSpc>
                <a:spcPct val="100000"/>
              </a:lnSpc>
              <a:spcBef>
                <a:spcPts val="300"/>
              </a:spcBef>
              <a:spcAft>
                <a:spcPts val="0"/>
              </a:spcAft>
              <a:buSzPts val="1000"/>
              <a:buChar char="▪"/>
              <a:defRPr>
                <a:latin typeface="Arial"/>
                <a:ea typeface="Arial"/>
                <a:cs typeface="Arial"/>
                <a:sym typeface="Arial"/>
              </a:defRPr>
            </a:lvl3pPr>
            <a:lvl4pPr marL="1828800" lvl="3" indent="-285750" algn="l">
              <a:lnSpc>
                <a:spcPct val="100000"/>
              </a:lnSpc>
              <a:spcBef>
                <a:spcPts val="150"/>
              </a:spcBef>
              <a:spcAft>
                <a:spcPts val="0"/>
              </a:spcAft>
              <a:buClr>
                <a:schemeClr val="dk1"/>
              </a:buClr>
              <a:buSzPts val="900"/>
              <a:buChar char="﹣"/>
              <a:defRPr>
                <a:latin typeface="Arial"/>
                <a:ea typeface="Arial"/>
                <a:cs typeface="Arial"/>
                <a:sym typeface="Arial"/>
              </a:defRPr>
            </a:lvl4pPr>
            <a:lvl5pPr marL="2286000" lvl="4" indent="-285750" algn="l">
              <a:lnSpc>
                <a:spcPct val="100000"/>
              </a:lnSpc>
              <a:spcBef>
                <a:spcPts val="150"/>
              </a:spcBef>
              <a:spcAft>
                <a:spcPts val="0"/>
              </a:spcAft>
              <a:buSzPts val="900"/>
              <a:buChar char="･"/>
              <a:defRPr>
                <a:latin typeface="Arial"/>
                <a:ea typeface="Arial"/>
                <a:cs typeface="Arial"/>
                <a:sym typeface="Arial"/>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66" name="Google Shape;66;p17"/>
          <p:cNvSpPr>
            <a:spLocks noGrp="1"/>
          </p:cNvSpPr>
          <p:nvPr>
            <p:ph type="pic" idx="2"/>
          </p:nvPr>
        </p:nvSpPr>
        <p:spPr>
          <a:xfrm>
            <a:off x="457200" y="2180683"/>
            <a:ext cx="4005072" cy="3808076"/>
          </a:xfrm>
          <a:prstGeom prst="rect">
            <a:avLst/>
          </a:prstGeom>
          <a:solidFill>
            <a:srgbClr val="CCCCCC"/>
          </a:solidFill>
          <a:ln>
            <a:noFill/>
          </a:ln>
        </p:spPr>
      </p:sp>
      <p:sp>
        <p:nvSpPr>
          <p:cNvPr id="69" name="Google Shape;69;p17"/>
          <p:cNvSpPr txBox="1">
            <a:spLocks noGrp="1"/>
          </p:cNvSpPr>
          <p:nvPr>
            <p:ph type="title"/>
          </p:nvPr>
        </p:nvSpPr>
        <p:spPr>
          <a:xfrm>
            <a:off x="457200" y="366187"/>
            <a:ext cx="8229600" cy="717180"/>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lnSpc>
                <a:spcPct val="90000"/>
              </a:lnSpc>
              <a:spcBef>
                <a:spcPts val="0"/>
              </a:spcBef>
              <a:spcAft>
                <a:spcPts val="0"/>
              </a:spcAft>
              <a:buSzPts val="1400"/>
              <a:buNone/>
              <a:defRPr/>
            </a:lvl6pPr>
            <a:lvl7pPr lvl="6" algn="l">
              <a:lnSpc>
                <a:spcPct val="90000"/>
              </a:lnSpc>
              <a:spcBef>
                <a:spcPts val="0"/>
              </a:spcBef>
              <a:spcAft>
                <a:spcPts val="0"/>
              </a:spcAft>
              <a:buSzPts val="1400"/>
              <a:buNone/>
              <a:defRPr/>
            </a:lvl7pPr>
            <a:lvl8pPr lvl="7" algn="l">
              <a:lnSpc>
                <a:spcPct val="90000"/>
              </a:lnSpc>
              <a:spcBef>
                <a:spcPts val="0"/>
              </a:spcBef>
              <a:spcAft>
                <a:spcPts val="0"/>
              </a:spcAft>
              <a:buSzPts val="1400"/>
              <a:buNone/>
              <a:defRPr/>
            </a:lvl8pPr>
            <a:lvl9pPr lvl="8" algn="l">
              <a:lnSpc>
                <a:spcPct val="90000"/>
              </a:lnSpc>
              <a:spcBef>
                <a:spcPts val="0"/>
              </a:spcBef>
              <a:spcAft>
                <a:spcPts val="0"/>
              </a:spcAft>
              <a:buSzPts val="1400"/>
              <a:buNone/>
              <a:defRPr/>
            </a:lvl9pPr>
          </a:lstStyle>
          <a:p>
            <a:endParaRPr/>
          </a:p>
        </p:txBody>
      </p:sp>
      <p:sp>
        <p:nvSpPr>
          <p:cNvPr id="70" name="Google Shape;70;p17"/>
          <p:cNvSpPr txBox="1">
            <a:spLocks noGrp="1"/>
          </p:cNvSpPr>
          <p:nvPr>
            <p:ph type="body" idx="3"/>
          </p:nvPr>
        </p:nvSpPr>
        <p:spPr>
          <a:xfrm>
            <a:off x="457200" y="1195371"/>
            <a:ext cx="8229600" cy="717180"/>
          </a:xfrm>
          <a:prstGeom prst="rect">
            <a:avLst/>
          </a:prstGeom>
          <a:noFill/>
          <a:ln>
            <a:noFill/>
          </a:ln>
        </p:spPr>
        <p:txBody>
          <a:bodyPr spcFirstLastPara="1" wrap="square" lIns="0" tIns="0" rIns="0" bIns="0" anchor="t" anchorCtr="0">
            <a:noAutofit/>
          </a:bodyPr>
          <a:lstStyle>
            <a:lvl1pPr marL="457200" lvl="0" indent="-228600" algn="l">
              <a:lnSpc>
                <a:spcPct val="90000"/>
              </a:lnSpc>
              <a:spcBef>
                <a:spcPts val="563"/>
              </a:spcBef>
              <a:spcAft>
                <a:spcPts val="0"/>
              </a:spcAft>
              <a:buSzPts val="1400"/>
              <a:buNone/>
              <a:defRPr sz="1600" b="0" i="0" cap="none">
                <a:solidFill>
                  <a:schemeClr val="dk1"/>
                </a:solidFill>
                <a:latin typeface="Arial"/>
                <a:ea typeface="Arial"/>
                <a:cs typeface="Arial"/>
                <a:sym typeface="Arial"/>
              </a:defRPr>
            </a:lvl1pPr>
            <a:lvl2pPr marL="914400" lvl="1" indent="-228600" algn="l">
              <a:lnSpc>
                <a:spcPct val="90000"/>
              </a:lnSpc>
              <a:spcBef>
                <a:spcPts val="450"/>
              </a:spcBef>
              <a:spcAft>
                <a:spcPts val="0"/>
              </a:spcAft>
              <a:buSzPts val="1400"/>
              <a:buNone/>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150"/>
              </a:spcBef>
              <a:spcAft>
                <a:spcPts val="0"/>
              </a:spcAft>
              <a:buClr>
                <a:schemeClr val="dk1"/>
              </a:buClr>
              <a:buSzPts val="1800"/>
              <a:buChar char="﹣"/>
              <a:defRPr/>
            </a:lvl4pPr>
            <a:lvl5pPr marL="2286000" lvl="4" indent="-342900" algn="l">
              <a:lnSpc>
                <a:spcPct val="100000"/>
              </a:lnSpc>
              <a:spcBef>
                <a:spcPts val="150"/>
              </a:spcBef>
              <a:spcAft>
                <a:spcPts val="0"/>
              </a:spcAft>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7451921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85800"/>
            <a:ext cx="77724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30" name="Rectangle 6"/>
          <p:cNvSpPr>
            <a:spLocks noGrp="1" noChangeArrowheads="1"/>
          </p:cNvSpPr>
          <p:nvPr>
            <p:ph type="sldNum" sz="quarter" idx="4"/>
          </p:nvPr>
        </p:nvSpPr>
        <p:spPr bwMode="auto">
          <a:xfrm>
            <a:off x="4344988" y="6475413"/>
            <a:ext cx="530225"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t" anchorCtr="0" compatLnSpc="1">
            <a:prstTxWarp prst="textNoShape">
              <a:avLst/>
            </a:prstTxWarp>
            <a:spAutoFit/>
          </a:bodyPr>
          <a:lstStyle>
            <a:lvl1pPr algn="ctr">
              <a:defRPr sz="1200"/>
            </a:lvl1pPr>
          </a:lstStyle>
          <a:p>
            <a:pPr>
              <a:defRPr/>
            </a:pPr>
            <a:r>
              <a:rPr lang="en-US"/>
              <a:t>Slide </a:t>
            </a:r>
            <a:fld id="{B0E774AB-328E-4169-BDA4-F9A4CFC1ECF4}" type="slidenum">
              <a:rPr lang="en-US"/>
              <a:pPr>
                <a:defRPr/>
              </a:pPr>
              <a:t>‹#›</a:t>
            </a:fld>
            <a:endParaRPr lang="en-US"/>
          </a:p>
        </p:txBody>
      </p:sp>
      <p:sp>
        <p:nvSpPr>
          <p:cNvPr id="1031" name="Rectangle 7"/>
          <p:cNvSpPr>
            <a:spLocks noChangeArrowheads="1"/>
          </p:cNvSpPr>
          <p:nvPr userDrawn="1"/>
        </p:nvSpPr>
        <p:spPr bwMode="auto">
          <a:xfrm>
            <a:off x="4267200" y="393700"/>
            <a:ext cx="41910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nchor="b">
            <a:spAutoFit/>
          </a:bodyPr>
          <a:lstStyle/>
          <a:p>
            <a:pPr lvl="4" algn="r">
              <a:defRPr/>
            </a:pPr>
            <a:r>
              <a:rPr lang="en-US" sz="1400" b="1" dirty="0">
                <a:latin typeface="Times New Roman" charset="0"/>
                <a:ea typeface="ＭＳ Ｐゴシック" charset="0"/>
              </a:rPr>
              <a:t>doc.: IEEE 802.15-23-0199-02</a:t>
            </a:r>
          </a:p>
        </p:txBody>
      </p:sp>
      <p:sp>
        <p:nvSpPr>
          <p:cNvPr id="1032" name="Line 8"/>
          <p:cNvSpPr>
            <a:spLocks noChangeShapeType="1"/>
          </p:cNvSpPr>
          <p:nvPr/>
        </p:nvSpPr>
        <p:spPr bwMode="auto">
          <a:xfrm>
            <a:off x="685800" y="609600"/>
            <a:ext cx="77724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dirty="0">
              <a:latin typeface="Times New Roman" charset="0"/>
              <a:ea typeface="ＭＳ Ｐゴシック" charset="0"/>
            </a:endParaRPr>
          </a:p>
        </p:txBody>
      </p:sp>
      <p:sp>
        <p:nvSpPr>
          <p:cNvPr id="1033" name="Rectangle 9"/>
          <p:cNvSpPr>
            <a:spLocks noChangeArrowheads="1"/>
          </p:cNvSpPr>
          <p:nvPr/>
        </p:nvSpPr>
        <p:spPr bwMode="auto">
          <a:xfrm>
            <a:off x="685800" y="6475413"/>
            <a:ext cx="711200" cy="182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spAutoFit/>
          </a:bodyPr>
          <a:lstStyle/>
          <a:p>
            <a:pPr>
              <a:defRPr/>
            </a:pPr>
            <a:r>
              <a:rPr lang="en-US" sz="1200" dirty="0">
                <a:latin typeface="Times New Roman" charset="0"/>
                <a:ea typeface="ＭＳ Ｐゴシック" charset="0"/>
              </a:rPr>
              <a:t>Submission</a:t>
            </a:r>
          </a:p>
        </p:txBody>
      </p:sp>
      <p:sp>
        <p:nvSpPr>
          <p:cNvPr id="1034" name="Line 10"/>
          <p:cNvSpPr>
            <a:spLocks noChangeShapeType="1"/>
          </p:cNvSpPr>
          <p:nvPr/>
        </p:nvSpPr>
        <p:spPr bwMode="auto">
          <a:xfrm>
            <a:off x="685800" y="6477000"/>
            <a:ext cx="7848600"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latin typeface="Times New Roman" charset="0"/>
              <a:ea typeface="ＭＳ Ｐゴシック" charset="0"/>
            </a:endParaRPr>
          </a:p>
        </p:txBody>
      </p:sp>
      <p:sp>
        <p:nvSpPr>
          <p:cNvPr id="3" name="Rectangle 9">
            <a:extLst>
              <a:ext uri="{FF2B5EF4-FFF2-40B4-BE49-F238E27FC236}">
                <a16:creationId xmlns:a16="http://schemas.microsoft.com/office/drawing/2014/main" id="{206BDF95-B92A-A917-90F6-D44BC10530BB}"/>
              </a:ext>
            </a:extLst>
          </p:cNvPr>
          <p:cNvSpPr>
            <a:spLocks noChangeArrowheads="1"/>
          </p:cNvSpPr>
          <p:nvPr userDrawn="1"/>
        </p:nvSpPr>
        <p:spPr bwMode="auto">
          <a:xfrm>
            <a:off x="685800" y="413854"/>
            <a:ext cx="1525588"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defRPr/>
            </a:pPr>
            <a:r>
              <a:rPr lang="en-US" sz="1400" b="1" dirty="0">
                <a:latin typeface="Times New Roman" charset="0"/>
                <a:ea typeface="ＭＳ Ｐゴシック" charset="0"/>
              </a:rPr>
              <a:t>May 2023</a:t>
            </a:r>
            <a:endParaRPr lang="en-US" sz="1200" b="1" dirty="0">
              <a:latin typeface="Times New Roman" charset="0"/>
              <a:ea typeface="ＭＳ Ｐゴシック" charset="0"/>
            </a:endParaRPr>
          </a:p>
        </p:txBody>
      </p:sp>
      <p:sp>
        <p:nvSpPr>
          <p:cNvPr id="5" name="Rectangle 9">
            <a:extLst>
              <a:ext uri="{FF2B5EF4-FFF2-40B4-BE49-F238E27FC236}">
                <a16:creationId xmlns:a16="http://schemas.microsoft.com/office/drawing/2014/main" id="{5FAB2CC2-B985-EF78-915C-8329A99CE861}"/>
              </a:ext>
            </a:extLst>
          </p:cNvPr>
          <p:cNvSpPr>
            <a:spLocks noChangeArrowheads="1"/>
          </p:cNvSpPr>
          <p:nvPr userDrawn="1"/>
        </p:nvSpPr>
        <p:spPr bwMode="auto">
          <a:xfrm>
            <a:off x="6324600" y="6469556"/>
            <a:ext cx="2206297"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0" tIns="0" rIns="0" bIns="0">
            <a:spAutoFit/>
          </a:bodyPr>
          <a:lstStyle/>
          <a:p>
            <a:pPr algn="r">
              <a:defRPr/>
            </a:pPr>
            <a:r>
              <a:rPr lang="en-US" sz="1200" dirty="0"/>
              <a:t>Clint Powell, PWC</a:t>
            </a:r>
          </a:p>
        </p:txBody>
      </p:sp>
    </p:spTree>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Lst>
  <p:hf hdr="0"/>
  <p:txStyles>
    <p:title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0"/>
        </a:defRPr>
      </a:lvl2pPr>
      <a:lvl3pPr marL="1085850" indent="-228600" algn="l" rtl="0" eaLnBrk="0" fontAlgn="base" hangingPunct="0">
        <a:spcBef>
          <a:spcPct val="20000"/>
        </a:spcBef>
        <a:spcAft>
          <a:spcPct val="0"/>
        </a:spcAft>
        <a:buChar char="•"/>
        <a:defRPr sz="2400">
          <a:solidFill>
            <a:schemeClr val="tx1"/>
          </a:solidFill>
          <a:latin typeface="+mn-lt"/>
          <a:ea typeface="ＭＳ Ｐゴシック" charset="0"/>
        </a:defRPr>
      </a:lvl3pPr>
      <a:lvl4pPr marL="1428750" indent="-228600" algn="l" rtl="0" eaLnBrk="0" fontAlgn="base" hangingPunct="0">
        <a:spcBef>
          <a:spcPct val="20000"/>
        </a:spcBef>
        <a:spcAft>
          <a:spcPct val="0"/>
        </a:spcAft>
        <a:buChar char="–"/>
        <a:defRPr sz="2000">
          <a:solidFill>
            <a:schemeClr val="tx1"/>
          </a:solidFill>
          <a:latin typeface="+mn-lt"/>
          <a:ea typeface="ＭＳ Ｐゴシック" charset="0"/>
        </a:defRPr>
      </a:lvl4pPr>
      <a:lvl5pPr marL="1771650" indent="-228600" algn="l" rtl="0" eaLnBrk="0" fontAlgn="base" hangingPunct="0">
        <a:spcBef>
          <a:spcPct val="20000"/>
        </a:spcBef>
        <a:spcAft>
          <a:spcPct val="0"/>
        </a:spcAft>
        <a:buChar char="•"/>
        <a:defRPr sz="2000">
          <a:solidFill>
            <a:schemeClr val="tx1"/>
          </a:solidFill>
          <a:latin typeface="+mn-lt"/>
          <a:ea typeface="ＭＳ Ｐゴシック" charset="0"/>
        </a:defRPr>
      </a:lvl5pPr>
      <a:lvl6pPr marL="2228850" indent="-228600" algn="l" rtl="0" eaLnBrk="0" fontAlgn="base" hangingPunct="0">
        <a:spcBef>
          <a:spcPct val="20000"/>
        </a:spcBef>
        <a:spcAft>
          <a:spcPct val="0"/>
        </a:spcAft>
        <a:buChar char="•"/>
        <a:defRPr sz="2000">
          <a:solidFill>
            <a:schemeClr val="tx1"/>
          </a:solidFill>
          <a:latin typeface="+mn-lt"/>
        </a:defRPr>
      </a:lvl6pPr>
      <a:lvl7pPr marL="2686050" indent="-228600" algn="l" rtl="0" eaLnBrk="0" fontAlgn="base" hangingPunct="0">
        <a:spcBef>
          <a:spcPct val="20000"/>
        </a:spcBef>
        <a:spcAft>
          <a:spcPct val="0"/>
        </a:spcAft>
        <a:buChar char="•"/>
        <a:defRPr sz="2000">
          <a:solidFill>
            <a:schemeClr val="tx1"/>
          </a:solidFill>
          <a:latin typeface="+mn-lt"/>
        </a:defRPr>
      </a:lvl7pPr>
      <a:lvl8pPr marL="3143250" indent="-228600" algn="l" rtl="0" eaLnBrk="0" fontAlgn="base" hangingPunct="0">
        <a:spcBef>
          <a:spcPct val="20000"/>
        </a:spcBef>
        <a:spcAft>
          <a:spcPct val="0"/>
        </a:spcAft>
        <a:buChar char="•"/>
        <a:defRPr sz="2000">
          <a:solidFill>
            <a:schemeClr val="tx1"/>
          </a:solidFill>
          <a:latin typeface="+mn-lt"/>
        </a:defRPr>
      </a:lvl8pPr>
      <a:lvl9pPr marL="360045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png"/><Relationship Id="rId18" Type="http://schemas.openxmlformats.org/officeDocument/2006/relationships/image" Target="../media/image20.jpe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gif"/><Relationship Id="rId17" Type="http://schemas.openxmlformats.org/officeDocument/2006/relationships/image" Target="../media/image19.png"/><Relationship Id="rId2" Type="http://schemas.openxmlformats.org/officeDocument/2006/relationships/notesSlide" Target="../notesSlides/notesSlide1.xml"/><Relationship Id="rId16" Type="http://schemas.openxmlformats.org/officeDocument/2006/relationships/image" Target="../media/image18.png"/><Relationship Id="rId20" Type="http://schemas.openxmlformats.org/officeDocument/2006/relationships/image" Target="../media/image22.png"/><Relationship Id="rId1" Type="http://schemas.openxmlformats.org/officeDocument/2006/relationships/slideLayout" Target="../slideLayouts/slideLayout3.xml"/><Relationship Id="rId6" Type="http://schemas.openxmlformats.org/officeDocument/2006/relationships/image" Target="../media/image8.svg"/><Relationship Id="rId11" Type="http://schemas.openxmlformats.org/officeDocument/2006/relationships/image" Target="../media/image13.pn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19" Type="http://schemas.openxmlformats.org/officeDocument/2006/relationships/image" Target="../media/image21.pn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8668B767-4C5C-A342-72A7-47852D13D16B}"/>
              </a:ext>
            </a:extLst>
          </p:cNvPr>
          <p:cNvSpPr>
            <a:spLocks noGrp="1" noChangeArrowheads="1"/>
          </p:cNvSpPr>
          <p:nvPr>
            <p:ph type="ctrTitle"/>
          </p:nvPr>
        </p:nvSpPr>
        <p:spPr>
          <a:xfrm>
            <a:off x="685800" y="2349586"/>
            <a:ext cx="7772400" cy="1143000"/>
          </a:xfrm>
        </p:spPr>
        <p:txBody>
          <a:bodyPr/>
          <a:lstStyle/>
          <a:p>
            <a:pPr>
              <a:defRPr/>
            </a:pPr>
            <a:br>
              <a:rPr lang="en-US" dirty="0"/>
            </a:br>
            <a:r>
              <a:rPr lang="en-US" dirty="0"/>
              <a:t>143</a:t>
            </a:r>
            <a:r>
              <a:rPr lang="en-US" baseline="30000" dirty="0"/>
              <a:t>rd</a:t>
            </a:r>
            <a:r>
              <a:rPr lang="en-US" dirty="0"/>
              <a:t> Session of meetings of the </a:t>
            </a:r>
            <a:br>
              <a:rPr lang="en-US" dirty="0"/>
            </a:br>
            <a:r>
              <a:rPr lang="en-US" dirty="0"/>
              <a:t>IEEE 802.15 Working Group for Wireless Specialty Networks (WSN)</a:t>
            </a:r>
          </a:p>
        </p:txBody>
      </p:sp>
      <p:sp>
        <p:nvSpPr>
          <p:cNvPr id="8" name="Rectangle 3">
            <a:extLst>
              <a:ext uri="{FF2B5EF4-FFF2-40B4-BE49-F238E27FC236}">
                <a16:creationId xmlns:a16="http://schemas.microsoft.com/office/drawing/2014/main" id="{7E83B966-E656-DA6F-14DE-E078DA859EC9}"/>
              </a:ext>
            </a:extLst>
          </p:cNvPr>
          <p:cNvSpPr>
            <a:spLocks noGrp="1" noChangeArrowheads="1"/>
          </p:cNvSpPr>
          <p:nvPr>
            <p:ph type="subTitle" idx="1"/>
          </p:nvPr>
        </p:nvSpPr>
        <p:spPr>
          <a:xfrm>
            <a:off x="838200" y="3962400"/>
            <a:ext cx="7467600" cy="2513012"/>
          </a:xfrm>
        </p:spPr>
        <p:txBody>
          <a:bodyPr/>
          <a:lstStyle/>
          <a:p>
            <a:pPr>
              <a:lnSpc>
                <a:spcPct val="70000"/>
              </a:lnSpc>
              <a:defRPr/>
            </a:pPr>
            <a:endParaRPr lang="en-US" sz="2400" b="1" dirty="0">
              <a:latin typeface="Times New Roman" charset="0"/>
            </a:endParaRPr>
          </a:p>
          <a:p>
            <a:pPr>
              <a:lnSpc>
                <a:spcPct val="70000"/>
              </a:lnSpc>
              <a:spcBef>
                <a:spcPts val="0"/>
              </a:spcBef>
              <a:defRPr/>
            </a:pPr>
            <a:r>
              <a:rPr lang="en-US" b="1" dirty="0">
                <a:latin typeface="Times New Roman" charset="0"/>
              </a:rPr>
              <a:t>Opening Report</a:t>
            </a:r>
          </a:p>
          <a:p>
            <a:pPr>
              <a:lnSpc>
                <a:spcPct val="70000"/>
              </a:lnSpc>
              <a:defRPr/>
            </a:pPr>
            <a:endParaRPr lang="en-US" sz="2400" b="1" dirty="0">
              <a:latin typeface="Times New Roman" charset="0"/>
            </a:endParaRPr>
          </a:p>
          <a:p>
            <a:pPr>
              <a:lnSpc>
                <a:spcPct val="70000"/>
              </a:lnSpc>
              <a:defRPr/>
            </a:pPr>
            <a:r>
              <a:rPr lang="en-US" sz="2800" b="1" dirty="0">
                <a:latin typeface="Times New Roman" charset="0"/>
              </a:rPr>
              <a:t>May 15-18, 2023</a:t>
            </a:r>
          </a:p>
          <a:p>
            <a:pPr>
              <a:lnSpc>
                <a:spcPct val="70000"/>
              </a:lnSpc>
              <a:defRPr/>
            </a:pPr>
            <a:endParaRPr lang="en-US" sz="2400" b="1" dirty="0">
              <a:latin typeface="Times New Roman" charset="0"/>
            </a:endParaRPr>
          </a:p>
          <a:p>
            <a:pPr eaLnBrk="1" fontAlgn="b" hangingPunct="1">
              <a:spcBef>
                <a:spcPts val="0"/>
              </a:spcBef>
              <a:defRPr/>
            </a:pPr>
            <a:r>
              <a:rPr lang="en-US" b="1" dirty="0"/>
              <a:t>Held in Orlando &amp; Hybrid via Webex</a:t>
            </a:r>
            <a:endParaRPr lang="en-US" sz="2400" b="1" dirty="0"/>
          </a:p>
        </p:txBody>
      </p:sp>
      <p:pic>
        <p:nvPicPr>
          <p:cNvPr id="9" name="Picture 8">
            <a:extLst>
              <a:ext uri="{FF2B5EF4-FFF2-40B4-BE49-F238E27FC236}">
                <a16:creationId xmlns:a16="http://schemas.microsoft.com/office/drawing/2014/main" id="{A580A8FD-6AFB-77D7-7CE8-0B220A768ABB}"/>
              </a:ext>
            </a:extLst>
          </p:cNvPr>
          <p:cNvPicPr>
            <a:picLocks noChangeAspect="1" noChangeArrowheads="1"/>
          </p:cNvPicPr>
          <p:nvPr/>
        </p:nvPicPr>
        <p:blipFill>
          <a:blip r:embed="rId2"/>
          <a:srcRect/>
          <a:stretch>
            <a:fillRect/>
          </a:stretch>
        </p:blipFill>
        <p:spPr bwMode="auto">
          <a:xfrm>
            <a:off x="3084513" y="847725"/>
            <a:ext cx="2974975" cy="1466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extLst>
      <p:ext uri="{BB962C8B-B14F-4D97-AF65-F5344CB8AC3E}">
        <p14:creationId xmlns:p14="http://schemas.microsoft.com/office/powerpoint/2010/main" val="10341342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10</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buNone/>
              <a:defRPr/>
            </a:pPr>
            <a:r>
              <a:rPr lang="en-US" sz="2000" kern="1200" dirty="0">
                <a:latin typeface="Arial Rounded MT Bold" pitchFamily="34" charset="0"/>
                <a:cs typeface="Arial" charset="0"/>
              </a:rPr>
              <a:t>TG 16t – Licensed Narrowband (</a:t>
            </a:r>
            <a:r>
              <a:rPr lang="en-US" sz="2000" kern="1200" dirty="0" err="1">
                <a:latin typeface="Arial Rounded MT Bold" pitchFamily="34" charset="0"/>
                <a:cs typeface="Arial" charset="0"/>
              </a:rPr>
              <a:t>Lic</a:t>
            </a:r>
            <a:r>
              <a:rPr lang="en-US" sz="2000" kern="1200" dirty="0">
                <a:latin typeface="Arial Rounded MT Bold" pitchFamily="34" charset="0"/>
                <a:cs typeface="Arial" charset="0"/>
              </a:rPr>
              <a:t>-NB)</a:t>
            </a:r>
          </a:p>
          <a:p>
            <a:pPr marL="457200" indent="-457200" fontAlgn="b">
              <a:lnSpc>
                <a:spcPct val="80000"/>
              </a:lnSpc>
              <a:buNone/>
              <a:defRPr/>
            </a:pPr>
            <a:r>
              <a:rPr lang="en-US" sz="2000" kern="1200" dirty="0">
                <a:latin typeface="Arial Rounded MT Bold" pitchFamily="34" charset="0"/>
                <a:cs typeface="Arial" charset="0"/>
              </a:rPr>
              <a:t>	Objective: specify new PHY in licensed spectrum with channel bandwidths greater than or equal to 5 kHz and less than 100 kHz focusing on spectrum less than 2 GHz.</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SG Privacy</a:t>
            </a:r>
          </a:p>
          <a:p>
            <a:pPr marL="457200" indent="-457200" fontAlgn="b">
              <a:lnSpc>
                <a:spcPct val="80000"/>
              </a:lnSpc>
              <a:spcAft>
                <a:spcPts val="600"/>
              </a:spcAft>
              <a:buNone/>
              <a:defRPr/>
            </a:pPr>
            <a:r>
              <a:rPr lang="en-US" sz="2000" kern="1200" dirty="0">
                <a:latin typeface="Arial Rounded MT Bold" pitchFamily="34" charset="0"/>
                <a:cs typeface="Arial" charset="0"/>
              </a:rPr>
              <a:t>	Objective: develop PAR and CSD to become a TG</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JS1G - Japan Sub 1 GHz</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Sub 1 GHz PHY for Japan</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IG NG-OFDM - Next Generation OFDM</a:t>
            </a:r>
          </a:p>
          <a:p>
            <a:pPr marL="457200" indent="-457200" fontAlgn="b">
              <a:lnSpc>
                <a:spcPct val="80000"/>
              </a:lnSpc>
              <a:spcAft>
                <a:spcPts val="600"/>
              </a:spcAft>
              <a:buNone/>
              <a:defRPr/>
            </a:pPr>
            <a:r>
              <a:rPr lang="en-US" sz="2000" kern="1200" dirty="0">
                <a:latin typeface="Arial Rounded MT Bold" pitchFamily="34" charset="0"/>
                <a:cs typeface="Arial" charset="0"/>
              </a:rPr>
              <a:t>	Objective: hear presentations and determine interest in forming a Study Group to develop a PAR &amp; CSD for extending the OFDM PHY</a:t>
            </a:r>
          </a:p>
          <a:p>
            <a:pPr marL="457200" indent="-457200" fontAlgn="b">
              <a:lnSpc>
                <a:spcPct val="80000"/>
              </a:lnSpc>
              <a:buNone/>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87F3DC19-30E0-4A56-A71F-D087DEB9B03E}"/>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8629843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11</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SC Maintenance/Rules</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review errors noted in published standards providing a response/proposal to the 802.15 WG; review the 802.15 WG operations manual and suggest changes to 802.15 WG; review PARs submitted by other WGs</a:t>
            </a:r>
          </a:p>
          <a:p>
            <a:pPr marL="609600" indent="-609600" fontAlgn="b">
              <a:lnSpc>
                <a:spcPct val="80000"/>
              </a:lnSpc>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IETF – Internet Engineering Task Force standing committee</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802.15 liaison to IETF for projects associated with 802.15 standards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THz – Terahertz (THz)</a:t>
            </a:r>
          </a:p>
          <a:p>
            <a:pPr marL="457200" indent="-457200" fontAlgn="b">
              <a:lnSpc>
                <a:spcPct val="80000"/>
              </a:lnSpc>
              <a:spcAft>
                <a:spcPts val="0"/>
              </a:spcAft>
              <a:buNone/>
              <a:defRPr/>
            </a:pPr>
            <a:r>
              <a:rPr lang="en-US" sz="2000" kern="1200" dirty="0">
                <a:latin typeface="Arial Rounded MT Bold" pitchFamily="34" charset="0"/>
                <a:cs typeface="Arial" charset="0"/>
              </a:rPr>
              <a:t>	Objective:  follow the developments of THz communications, providing input to the regulatory framework for THz comms. in close cooperation IEEE 802.18 TAG; trigger the start of projects to amend existing and develop new standards for THz comms.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609600" indent="-609600" fontAlgn="b">
              <a:lnSpc>
                <a:spcPct val="80000"/>
              </a:lnSpc>
              <a:spcAft>
                <a:spcPts val="0"/>
              </a:spcAft>
              <a:buNone/>
              <a:defRPr/>
            </a:pPr>
            <a:r>
              <a:rPr lang="en-US" sz="2000" kern="1200" dirty="0">
                <a:latin typeface="Arial Rounded MT Bold" pitchFamily="34" charset="0"/>
                <a:cs typeface="Arial" charset="0"/>
              </a:rPr>
              <a:t>SC WNG – Wireless Next Generation (WNG)</a:t>
            </a:r>
          </a:p>
          <a:p>
            <a:pPr marL="457200" indent="-457200" fontAlgn="b">
              <a:lnSpc>
                <a:spcPct val="80000"/>
              </a:lnSpc>
              <a:spcAft>
                <a:spcPts val="0"/>
              </a:spcAft>
              <a:buNone/>
              <a:defRPr/>
            </a:pPr>
            <a:r>
              <a:rPr lang="en-US" sz="2000" kern="1200" dirty="0">
                <a:latin typeface="Arial Rounded MT Bold" pitchFamily="34" charset="0"/>
                <a:cs typeface="Arial" charset="0"/>
              </a:rPr>
              <a:t>	Objective:  provides an opportunity to individuals to make technical presentations to the 802.15 WG on new technologies and/or proposals for new projects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19034004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12</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3mb (Revision)</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Prepare motions and package to got to </a:t>
            </a:r>
            <a:r>
              <a:rPr lang="en-US" sz="2000" dirty="0" err="1">
                <a:solidFill>
                  <a:srgbClr val="000000"/>
                </a:solidFill>
                <a:latin typeface="Arial Rounded MT Bold" pitchFamily="34" charset="0"/>
                <a:cs typeface="Arial" pitchFamily="34" charset="0"/>
              </a:rPr>
              <a:t>RevCom</a:t>
            </a: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4ab (UWB-NG)</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Review initial rough draft baseline</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Identify missing pieces and determine work assignment</a:t>
            </a:r>
          </a:p>
          <a:p>
            <a:pPr marL="0" indent="0" fontAlgn="b">
              <a:lnSpc>
                <a:spcPct val="80000"/>
              </a:lnSpc>
              <a:buNone/>
              <a:defRPr/>
            </a:pPr>
            <a:endParaRPr lang="en-US" sz="10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4me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Review/resolve comments from informal WG review of merged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Begin developing reorganized structure draft</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6ma (Revision)</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Identify pieces of baseline draft</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Review and prepare TG6 Architecture presentation for July mtg.</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May 15-18, 2023</a:t>
            </a:r>
          </a:p>
        </p:txBody>
      </p:sp>
    </p:spTree>
    <p:extLst>
      <p:ext uri="{BB962C8B-B14F-4D97-AF65-F5344CB8AC3E}">
        <p14:creationId xmlns:p14="http://schemas.microsoft.com/office/powerpoint/2010/main" val="38321908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13</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TG 7a (OCC)</a:t>
            </a:r>
          </a:p>
          <a:p>
            <a:pPr marL="685800" lvl="1" indent="-457200" fontAlgn="b">
              <a:lnSpc>
                <a:spcPct val="80000"/>
              </a:lnSpc>
              <a:buFont typeface="+mj-lt"/>
              <a:buAutoNum type="arabicPeriod"/>
              <a:defRPr/>
            </a:pPr>
            <a:r>
              <a:rPr lang="en-US" sz="2000" dirty="0">
                <a:solidFill>
                  <a:srgbClr val="000000"/>
                </a:solidFill>
                <a:latin typeface="Arial Rounded MT Bold" pitchFamily="34" charset="0"/>
                <a:cs typeface="Arial" pitchFamily="34" charset="0"/>
              </a:rPr>
              <a:t>Seek WG approval to start next Letter Ballot Recirc</a:t>
            </a:r>
          </a:p>
          <a:p>
            <a:pPr marL="0"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13 (MG-OWC)</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 IEEE Publication Preparation</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14 (UWB-AHN) – in hibernation, no meetings</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15 (NB-AHN) – in hibernation, no meetings</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TG 16t (</a:t>
            </a:r>
            <a:r>
              <a:rPr lang="en-US" sz="2000" dirty="0" err="1">
                <a:solidFill>
                  <a:srgbClr val="000000"/>
                </a:solidFill>
                <a:latin typeface="Arial Rounded MT Bold" pitchFamily="34" charset="0"/>
                <a:cs typeface="Arial" pitchFamily="34" charset="0"/>
              </a:rPr>
              <a:t>Lic</a:t>
            </a:r>
            <a:r>
              <a:rPr lang="en-US" sz="2000" dirty="0">
                <a:solidFill>
                  <a:srgbClr val="000000"/>
                </a:solidFill>
                <a:latin typeface="Arial Rounded MT Bold" pitchFamily="34" charset="0"/>
                <a:cs typeface="Arial" pitchFamily="34" charset="0"/>
              </a:rPr>
              <a:t>-NB)</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Continue pre-draft reviews/development</a:t>
            </a:r>
          </a:p>
          <a:p>
            <a:pPr marL="0" lvl="1" indent="0" fontAlgn="b">
              <a:lnSpc>
                <a:spcPct val="80000"/>
              </a:lnSpc>
              <a:buNone/>
              <a:tabLst>
                <a:tab pos="1247775" algn="l"/>
              </a:tabLst>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Joint 802.1/802.15</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pitchFamily="34" charset="0"/>
              </a:rPr>
              <a:t>Internal TG6ma prep mtg. for TG6 Architecture presentation at Joint Mtg. in July</a:t>
            </a:r>
          </a:p>
          <a:p>
            <a:pPr marL="18288" indent="0" fontAlgn="b">
              <a:lnSpc>
                <a:spcPct val="80000"/>
              </a:lnSpc>
              <a:buNone/>
              <a:defRPr/>
            </a:pPr>
            <a:endParaRPr lang="en-US" sz="1000" dirty="0">
              <a:solidFill>
                <a:srgbClr val="000000"/>
              </a:solidFill>
              <a:latin typeface="Arial Rounded MT Bold" pitchFamily="34" charset="0"/>
              <a:cs typeface="Arial" pitchFamily="34"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SG PRIVACY</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Hear/discuss proposals while waiting for TG approval</a:t>
            </a:r>
          </a:p>
          <a:p>
            <a:pPr marL="685800" lvl="1" indent="-457200" fontAlgn="b">
              <a:lnSpc>
                <a:spcPct val="80000"/>
              </a:lnSpc>
              <a:buFont typeface="+mj-lt"/>
              <a:buAutoNum type="arabicPeriod"/>
              <a:tabLst>
                <a:tab pos="1247775" algn="l"/>
              </a:tabLst>
              <a:defRPr/>
            </a:pPr>
            <a:endParaRPr lang="en-US" sz="2000" dirty="0">
              <a:solidFill>
                <a:srgbClr val="000000"/>
              </a:solidFill>
              <a:latin typeface="Arial Rounded MT Bold" pitchFamily="34" charset="0"/>
              <a:cs typeface="Arial" pitchFamily="34" charset="0"/>
            </a:endParaRPr>
          </a:p>
          <a:p>
            <a:pPr marL="0" lvl="1" indent="0" fontAlgn="b">
              <a:lnSpc>
                <a:spcPct val="80000"/>
              </a:lnSpc>
              <a:buNone/>
              <a:tabLst>
                <a:tab pos="1247775" algn="l"/>
              </a:tabLst>
              <a:defRPr/>
            </a:pPr>
            <a:endParaRPr lang="en-US" sz="2000" dirty="0">
              <a:solidFill>
                <a:srgbClr val="000000"/>
              </a:solidFill>
              <a:latin typeface="Arial Rounded MT Bold" pitchFamily="34" charset="0"/>
              <a:cs typeface="Arial" pitchFamily="34"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3793490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14</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18288" indent="0" fontAlgn="b">
              <a:lnSpc>
                <a:spcPct val="80000"/>
              </a:lnSpc>
              <a:buNone/>
              <a:defRPr/>
            </a:pPr>
            <a:r>
              <a:rPr lang="en-US" sz="2000" dirty="0">
                <a:solidFill>
                  <a:srgbClr val="000000"/>
                </a:solidFill>
                <a:latin typeface="Arial Rounded MT Bold" pitchFamily="34" charset="0"/>
                <a:cs typeface="Arial" pitchFamily="34" charset="0"/>
              </a:rPr>
              <a:t>IG JS1G - Japan Sub 1 GHz</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18288" indent="0" fontAlgn="b">
              <a:lnSpc>
                <a:spcPct val="80000"/>
              </a:lnSpc>
              <a:buNone/>
              <a:defRPr/>
            </a:pPr>
            <a:endParaRPr lang="en-US" sz="800" kern="1200" dirty="0">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IG NG-OFDM - Next Generation OFDM</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 presentations and determine interest in forming a Study Group</a:t>
            </a:r>
            <a:endParaRPr lang="en-US" sz="2000" kern="1200" dirty="0">
              <a:latin typeface="Arial Rounded MT Bold" pitchFamily="34" charset="0"/>
              <a:cs typeface="Arial" charset="0"/>
            </a:endParaRP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MAINTENANCE</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Review draft of detailed development process steps checklist</a:t>
            </a:r>
          </a:p>
          <a:p>
            <a:pPr marL="9525" indent="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IETF</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Discuss IETF activities related to 802/802.15</a:t>
            </a:r>
          </a:p>
          <a:p>
            <a:pPr marL="390525" indent="-381000" fontAlgn="b">
              <a:spcBef>
                <a:spcPts val="0"/>
              </a:spcBef>
              <a:spcAft>
                <a:spcPts val="0"/>
              </a:spcAft>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THz – no meetings</a:t>
            </a:r>
            <a:endParaRPr lang="en-US" sz="1000" dirty="0">
              <a:solidFill>
                <a:srgbClr val="000000"/>
              </a:solidFill>
              <a:latin typeface="Arial Rounded MT Bold" pitchFamily="34" charset="0"/>
              <a:cs typeface="Arial" charset="0"/>
            </a:endParaRPr>
          </a:p>
          <a:p>
            <a:pPr marL="18288" indent="0" fontAlgn="b">
              <a:lnSpc>
                <a:spcPct val="80000"/>
              </a:lnSpc>
              <a:buNone/>
              <a:defRPr/>
            </a:pPr>
            <a:endParaRPr lang="en-US" sz="1000" dirty="0">
              <a:solidFill>
                <a:srgbClr val="000000"/>
              </a:solidFill>
              <a:latin typeface="Arial Rounded MT Bold" pitchFamily="34" charset="0"/>
              <a:cs typeface="Arial" charset="0"/>
            </a:endParaRPr>
          </a:p>
          <a:p>
            <a:pPr marL="18288" indent="0" fontAlgn="b">
              <a:lnSpc>
                <a:spcPct val="80000"/>
              </a:lnSpc>
              <a:buNone/>
              <a:defRPr/>
            </a:pPr>
            <a:r>
              <a:rPr lang="en-US" sz="2000" dirty="0">
                <a:solidFill>
                  <a:srgbClr val="000000"/>
                </a:solidFill>
                <a:latin typeface="Arial Rounded MT Bold" pitchFamily="34" charset="0"/>
                <a:cs typeface="Arial" pitchFamily="34" charset="0"/>
              </a:rPr>
              <a:t>SC WNG</a:t>
            </a:r>
          </a:p>
          <a:p>
            <a:pPr marL="685800" lvl="1" indent="-457200" fontAlgn="b">
              <a:lnSpc>
                <a:spcPct val="80000"/>
              </a:lnSpc>
              <a:buFont typeface="+mj-lt"/>
              <a:buAutoNum type="arabicPeriod"/>
              <a:tabLst>
                <a:tab pos="1247775" algn="l"/>
              </a:tabLst>
              <a:defRPr/>
            </a:pPr>
            <a:r>
              <a:rPr lang="en-US" sz="2000" dirty="0">
                <a:solidFill>
                  <a:srgbClr val="000000"/>
                </a:solidFill>
                <a:latin typeface="Arial Rounded MT Bold" pitchFamily="34" charset="0"/>
                <a:cs typeface="Arial" charset="0"/>
              </a:rPr>
              <a:t>Hearing presentations</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Session Objectives March 13-16, 2023</a:t>
            </a:r>
          </a:p>
        </p:txBody>
      </p:sp>
    </p:spTree>
    <p:extLst>
      <p:ext uri="{BB962C8B-B14F-4D97-AF65-F5344CB8AC3E}">
        <p14:creationId xmlns:p14="http://schemas.microsoft.com/office/powerpoint/2010/main" val="2635688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2</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Org. Chart</a:t>
            </a:r>
          </a:p>
        </p:txBody>
      </p:sp>
      <p:pic>
        <p:nvPicPr>
          <p:cNvPr id="3" name="Picture 2">
            <a:extLst>
              <a:ext uri="{FF2B5EF4-FFF2-40B4-BE49-F238E27FC236}">
                <a16:creationId xmlns:a16="http://schemas.microsoft.com/office/drawing/2014/main" id="{8493F48D-D5B9-4368-0B84-96B5138293C5}"/>
              </a:ext>
            </a:extLst>
          </p:cNvPr>
          <p:cNvPicPr>
            <a:picLocks noChangeAspect="1"/>
          </p:cNvPicPr>
          <p:nvPr/>
        </p:nvPicPr>
        <p:blipFill>
          <a:blip r:embed="rId2"/>
          <a:stretch>
            <a:fillRect/>
          </a:stretch>
        </p:blipFill>
        <p:spPr>
          <a:xfrm>
            <a:off x="146474" y="1600200"/>
            <a:ext cx="8851052" cy="4413267"/>
          </a:xfrm>
          <a:prstGeom prst="rect">
            <a:avLst/>
          </a:prstGeom>
        </p:spPr>
      </p:pic>
    </p:spTree>
    <p:extLst>
      <p:ext uri="{BB962C8B-B14F-4D97-AF65-F5344CB8AC3E}">
        <p14:creationId xmlns:p14="http://schemas.microsoft.com/office/powerpoint/2010/main" val="3942636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39" name="Slide Number Placeholder 6">
            <a:extLst>
              <a:ext uri="{FF2B5EF4-FFF2-40B4-BE49-F238E27FC236}">
                <a16:creationId xmlns:a16="http://schemas.microsoft.com/office/drawing/2014/main" id="{B671323E-5425-4FC0-B11C-7F5AA2488FD0}"/>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3</a:t>
            </a:fld>
            <a:endParaRPr lang="en-US" sz="1200"/>
          </a:p>
        </p:txBody>
      </p:sp>
      <p:sp>
        <p:nvSpPr>
          <p:cNvPr id="40" name="Rectangle 4">
            <a:extLst>
              <a:ext uri="{FF2B5EF4-FFF2-40B4-BE49-F238E27FC236}">
                <a16:creationId xmlns:a16="http://schemas.microsoft.com/office/drawing/2014/main" id="{418CE834-8575-4219-8F4F-44D840ECC0E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lgn="l">
              <a:defRPr/>
            </a:pPr>
            <a:r>
              <a:rPr lang="en-US" sz="3200" b="1" kern="0" dirty="0"/>
              <a:t>802.15 WG Standards Pipeline</a:t>
            </a:r>
          </a:p>
        </p:txBody>
      </p:sp>
      <p:pic>
        <p:nvPicPr>
          <p:cNvPr id="2" name="Picture 1">
            <a:extLst>
              <a:ext uri="{FF2B5EF4-FFF2-40B4-BE49-F238E27FC236}">
                <a16:creationId xmlns:a16="http://schemas.microsoft.com/office/drawing/2014/main" id="{302B7A2F-8E3D-C952-6407-D419DB2852D6}"/>
              </a:ext>
            </a:extLst>
          </p:cNvPr>
          <p:cNvPicPr>
            <a:picLocks noChangeAspect="1"/>
          </p:cNvPicPr>
          <p:nvPr/>
        </p:nvPicPr>
        <p:blipFill>
          <a:blip r:embed="rId2"/>
          <a:stretch>
            <a:fillRect/>
          </a:stretch>
        </p:blipFill>
        <p:spPr>
          <a:xfrm>
            <a:off x="117987" y="1352819"/>
            <a:ext cx="8908026" cy="4696408"/>
          </a:xfrm>
          <a:prstGeom prst="rect">
            <a:avLst/>
          </a:prstGeom>
        </p:spPr>
      </p:pic>
    </p:spTree>
    <p:extLst>
      <p:ext uri="{BB962C8B-B14F-4D97-AF65-F5344CB8AC3E}">
        <p14:creationId xmlns:p14="http://schemas.microsoft.com/office/powerpoint/2010/main" val="924114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TextBox 30">
            <a:extLst>
              <a:ext uri="{FF2B5EF4-FFF2-40B4-BE49-F238E27FC236}">
                <a16:creationId xmlns:a16="http://schemas.microsoft.com/office/drawing/2014/main" id="{D2E6ACE8-C4FA-467F-A0BF-9EF2F79754C1}"/>
              </a:ext>
            </a:extLst>
          </p:cNvPr>
          <p:cNvSpPr txBox="1"/>
          <p:nvPr/>
        </p:nvSpPr>
        <p:spPr>
          <a:xfrm>
            <a:off x="7239609" y="449401"/>
            <a:ext cx="184731" cy="307777"/>
          </a:xfrm>
          <a:prstGeom prst="rect">
            <a:avLst/>
          </a:prstGeom>
          <a:noFill/>
        </p:spPr>
        <p:txBody>
          <a:bodyPr wrap="none" rtlCol="0">
            <a:spAutoFit/>
          </a:bodyPr>
          <a:lstStyle/>
          <a:p>
            <a:endParaRPr lang="en-US" dirty="0"/>
          </a:p>
        </p:txBody>
      </p:sp>
      <p:sp>
        <p:nvSpPr>
          <p:cNvPr id="6" name="Rectangle 4">
            <a:extLst>
              <a:ext uri="{FF2B5EF4-FFF2-40B4-BE49-F238E27FC236}">
                <a16:creationId xmlns:a16="http://schemas.microsoft.com/office/drawing/2014/main" id="{DBB37AC6-DA79-4081-A354-8C7460534043}"/>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Administrative</a:t>
            </a:r>
          </a:p>
        </p:txBody>
      </p:sp>
      <p:sp>
        <p:nvSpPr>
          <p:cNvPr id="7" name="Rectangle 3">
            <a:extLst>
              <a:ext uri="{FF2B5EF4-FFF2-40B4-BE49-F238E27FC236}">
                <a16:creationId xmlns:a16="http://schemas.microsoft.com/office/drawing/2014/main" id="{028DCF95-BD8E-4FA7-916B-C24CC404A078}"/>
              </a:ext>
            </a:extLst>
          </p:cNvPr>
          <p:cNvSpPr txBox="1">
            <a:spLocks noChangeArrowheads="1"/>
          </p:cNvSpPr>
          <p:nvPr/>
        </p:nvSpPr>
        <p:spPr bwMode="auto">
          <a:xfrm>
            <a:off x="304800" y="1676399"/>
            <a:ext cx="8610600" cy="4587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ＭＳ Ｐゴシック" charset="0"/>
                <a:cs typeface="+mn-cs"/>
              </a:defRPr>
            </a:lvl1pPr>
            <a:lvl2pPr marL="457200" indent="0" algn="ctr" rtl="0" eaLnBrk="0" fontAlgn="base" hangingPunct="0">
              <a:spcBef>
                <a:spcPct val="20000"/>
              </a:spcBef>
              <a:spcAft>
                <a:spcPct val="0"/>
              </a:spcAft>
              <a:buNone/>
              <a:defRPr sz="2800">
                <a:solidFill>
                  <a:schemeClr val="tx1"/>
                </a:solidFill>
                <a:latin typeface="+mn-lt"/>
                <a:ea typeface="ＭＳ Ｐゴシック" charset="0"/>
              </a:defRPr>
            </a:lvl2pPr>
            <a:lvl3pPr marL="914400" indent="0" algn="ctr" rtl="0" eaLnBrk="0" fontAlgn="base" hangingPunct="0">
              <a:spcBef>
                <a:spcPct val="20000"/>
              </a:spcBef>
              <a:spcAft>
                <a:spcPct val="0"/>
              </a:spcAft>
              <a:buNone/>
              <a:defRPr sz="2400">
                <a:solidFill>
                  <a:schemeClr val="tx1"/>
                </a:solidFill>
                <a:latin typeface="+mn-lt"/>
                <a:ea typeface="ＭＳ Ｐゴシック" charset="0"/>
              </a:defRPr>
            </a:lvl3pPr>
            <a:lvl4pPr marL="1371600" indent="0" algn="ctr" rtl="0" eaLnBrk="0" fontAlgn="base" hangingPunct="0">
              <a:spcBef>
                <a:spcPct val="20000"/>
              </a:spcBef>
              <a:spcAft>
                <a:spcPct val="0"/>
              </a:spcAft>
              <a:buNone/>
              <a:defRPr sz="2000">
                <a:solidFill>
                  <a:schemeClr val="tx1"/>
                </a:solidFill>
                <a:latin typeface="+mn-lt"/>
                <a:ea typeface="ＭＳ Ｐゴシック" charset="0"/>
              </a:defRPr>
            </a:lvl4pPr>
            <a:lvl5pPr marL="1828800" indent="0" algn="ctr" rtl="0" eaLnBrk="0" fontAlgn="base" hangingPunct="0">
              <a:spcBef>
                <a:spcPct val="20000"/>
              </a:spcBef>
              <a:spcAft>
                <a:spcPct val="0"/>
              </a:spcAft>
              <a:buNone/>
              <a:defRPr sz="2000">
                <a:solidFill>
                  <a:schemeClr val="tx1"/>
                </a:solidFill>
                <a:latin typeface="+mn-lt"/>
                <a:ea typeface="ＭＳ Ｐゴシック" charset="0"/>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marL="1487488" indent="-635000" algn="l" fontAlgn="b">
              <a:lnSpc>
                <a:spcPct val="80000"/>
              </a:lnSpc>
              <a:spcAft>
                <a:spcPts val="600"/>
              </a:spcAft>
              <a:defRPr/>
            </a:pPr>
            <a:r>
              <a:rPr lang="en-US" sz="2400" kern="1200" dirty="0">
                <a:latin typeface="Arial Rounded MT Bold" pitchFamily="34" charset="0"/>
                <a:cs typeface="Arial" charset="0"/>
              </a:rPr>
              <a:t>Voting members:			133</a:t>
            </a:r>
          </a:p>
          <a:p>
            <a:pPr marL="1487488" indent="-635000" algn="l" fontAlgn="b">
              <a:lnSpc>
                <a:spcPct val="80000"/>
              </a:lnSpc>
              <a:spcAft>
                <a:spcPts val="600"/>
              </a:spcAft>
              <a:defRPr/>
            </a:pPr>
            <a:r>
              <a:rPr lang="en-US" sz="2400" kern="1200" dirty="0">
                <a:latin typeface="Arial Rounded MT Bold" pitchFamily="34" charset="0"/>
                <a:cs typeface="Arial" charset="0"/>
              </a:rPr>
              <a:t>Nearly voting members:		11</a:t>
            </a:r>
          </a:p>
          <a:p>
            <a:pPr marL="1487488" indent="-635000" algn="l" fontAlgn="b">
              <a:lnSpc>
                <a:spcPct val="80000"/>
              </a:lnSpc>
              <a:spcAft>
                <a:spcPts val="600"/>
              </a:spcAft>
              <a:defRPr/>
            </a:pPr>
            <a:r>
              <a:rPr lang="en-US" sz="2400" kern="1200" dirty="0">
                <a:latin typeface="Arial Rounded MT Bold" pitchFamily="34" charset="0"/>
                <a:cs typeface="Arial" charset="0"/>
              </a:rPr>
              <a:t>Aspirant voting member:		</a:t>
            </a:r>
            <a:r>
              <a:rPr lang="en-US" sz="2400" dirty="0">
                <a:latin typeface="Arial Rounded MT Bold" pitchFamily="34" charset="0"/>
                <a:cs typeface="Arial" charset="0"/>
              </a:rPr>
              <a:t>30</a:t>
            </a:r>
            <a:endParaRPr lang="en-US" sz="2400" kern="0" dirty="0">
              <a:latin typeface="Arial Rounded MT Bold" pitchFamily="34" charset="0"/>
              <a:cs typeface="Arial" charset="0"/>
            </a:endParaRPr>
          </a:p>
          <a:p>
            <a:pPr marL="609600" indent="-609600" fontAlgn="b">
              <a:lnSpc>
                <a:spcPct val="80000"/>
              </a:lnSpc>
              <a:spcAft>
                <a:spcPts val="600"/>
              </a:spcAft>
              <a:defRPr/>
            </a:pPr>
            <a:endParaRPr lang="en-US" sz="2400" kern="0" dirty="0">
              <a:latin typeface="Arial Rounded MT Bold" pitchFamily="34" charset="0"/>
              <a:cs typeface="Arial" charset="0"/>
            </a:endParaRPr>
          </a:p>
          <a:p>
            <a:pPr marL="609600" indent="-609600" algn="l" fontAlgn="b">
              <a:lnSpc>
                <a:spcPct val="80000"/>
              </a:lnSpc>
              <a:spcAft>
                <a:spcPts val="600"/>
              </a:spcAft>
              <a:defRPr/>
            </a:pPr>
            <a:r>
              <a:rPr lang="en-US" sz="2400" kern="0" dirty="0">
                <a:latin typeface="Arial Rounded MT Bold" pitchFamily="34" charset="0"/>
                <a:cs typeface="Arial" charset="0"/>
              </a:rPr>
              <a:t>	802.15 WG Officer Elections</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Clint Powell elected 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Phil Beecher elected Vice-Chair (March 2022)</a:t>
            </a:r>
          </a:p>
          <a:p>
            <a:pPr marL="1262062" indent="-342900" algn="l" fontAlgn="b">
              <a:lnSpc>
                <a:spcPct val="80000"/>
              </a:lnSpc>
              <a:spcAft>
                <a:spcPts val="600"/>
              </a:spcAft>
              <a:buFont typeface="Arial" panose="020B0604020202020204" pitchFamily="34" charset="0"/>
              <a:buChar char="•"/>
              <a:defRPr/>
            </a:pPr>
            <a:r>
              <a:rPr lang="en-US" sz="2400" kern="0" dirty="0">
                <a:latin typeface="Arial Rounded MT Bold" pitchFamily="34" charset="0"/>
                <a:cs typeface="Arial" charset="0"/>
              </a:rPr>
              <a:t>Ann Krieger elected Vice-Chair (Nov. 2022)</a:t>
            </a:r>
          </a:p>
          <a:p>
            <a:pPr marL="914400" indent="3175" algn="l" fontAlgn="b">
              <a:lnSpc>
                <a:spcPct val="80000"/>
              </a:lnSpc>
              <a:spcAft>
                <a:spcPts val="600"/>
              </a:spcAft>
              <a:defRPr/>
            </a:pPr>
            <a:r>
              <a:rPr lang="en-US" sz="2400" kern="0" dirty="0">
                <a:latin typeface="Arial Rounded MT Bold" pitchFamily="34" charset="0"/>
                <a:cs typeface="Arial" charset="0"/>
              </a:rPr>
              <a:t>Still seeking</a:t>
            </a:r>
          </a:p>
          <a:p>
            <a:pPr marL="1146175" lvl="1" algn="l" fontAlgn="b">
              <a:lnSpc>
                <a:spcPct val="80000"/>
              </a:lnSpc>
              <a:spcAft>
                <a:spcPts val="600"/>
              </a:spcAft>
              <a:defRPr/>
            </a:pPr>
            <a:r>
              <a:rPr lang="en-US" sz="1400" kern="0" dirty="0">
                <a:latin typeface="Arial Rounded MT Bold" pitchFamily="34" charset="0"/>
                <a:cs typeface="Arial" charset="0"/>
              </a:rPr>
              <a:t> - WG Secretary</a:t>
            </a:r>
          </a:p>
          <a:p>
            <a:pPr marL="1146175" lvl="1" algn="l" fontAlgn="b">
              <a:lnSpc>
                <a:spcPct val="80000"/>
              </a:lnSpc>
              <a:spcAft>
                <a:spcPts val="600"/>
              </a:spcAft>
              <a:defRPr/>
            </a:pPr>
            <a:r>
              <a:rPr lang="en-US" sz="1400" kern="0" dirty="0">
                <a:latin typeface="Arial Rounded MT Bold" pitchFamily="34" charset="0"/>
                <a:cs typeface="Arial" charset="0"/>
              </a:rPr>
              <a:t> - Volunteer to setup New WG15 Webpages (pref. using )</a:t>
            </a:r>
          </a:p>
          <a:p>
            <a:pPr marL="1146175" lvl="1" algn="l" fontAlgn="b">
              <a:lnSpc>
                <a:spcPct val="80000"/>
              </a:lnSpc>
              <a:spcAft>
                <a:spcPts val="600"/>
              </a:spcAft>
              <a:defRPr/>
            </a:pPr>
            <a:r>
              <a:rPr lang="en-US" sz="1400" kern="0" dirty="0">
                <a:latin typeface="Arial Rounded MT Bold" pitchFamily="34" charset="0"/>
                <a:cs typeface="Arial" charset="0"/>
              </a:rPr>
              <a:t> - Volunteer to setup automate voting rights calculator (Visual Basic or Python)</a:t>
            </a:r>
          </a:p>
        </p:txBody>
      </p:sp>
      <p:sp>
        <p:nvSpPr>
          <p:cNvPr id="8" name="Slide Number Placeholder 6">
            <a:extLst>
              <a:ext uri="{FF2B5EF4-FFF2-40B4-BE49-F238E27FC236}">
                <a16:creationId xmlns:a16="http://schemas.microsoft.com/office/drawing/2014/main" id="{1353B116-04E3-4893-8D09-FA60886634BC}"/>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4</a:t>
            </a:fld>
            <a:endParaRPr lang="en-US" sz="1200" dirty="0"/>
          </a:p>
        </p:txBody>
      </p:sp>
    </p:spTree>
    <p:extLst>
      <p:ext uri="{BB962C8B-B14F-4D97-AF65-F5344CB8AC3E}">
        <p14:creationId xmlns:p14="http://schemas.microsoft.com/office/powerpoint/2010/main" val="940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5</a:t>
            </a:fld>
            <a:endParaRPr lang="en-US" sz="1200" dirty="0"/>
          </a:p>
        </p:txBody>
      </p:sp>
      <p:sp>
        <p:nvSpPr>
          <p:cNvPr id="11" name="Rectangle 4">
            <a:extLst>
              <a:ext uri="{FF2B5EF4-FFF2-40B4-BE49-F238E27FC236}">
                <a16:creationId xmlns:a16="http://schemas.microsoft.com/office/drawing/2014/main" id="{1BE1FC62-2A16-4834-9CFB-41E45E7DBEFC}"/>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Meeting Slots for 802.15 WG May Interim</a:t>
            </a:r>
          </a:p>
        </p:txBody>
      </p:sp>
      <p:pic>
        <p:nvPicPr>
          <p:cNvPr id="2" name="Picture 1">
            <a:extLst>
              <a:ext uri="{FF2B5EF4-FFF2-40B4-BE49-F238E27FC236}">
                <a16:creationId xmlns:a16="http://schemas.microsoft.com/office/drawing/2014/main" id="{98312BC6-36C4-3DF0-E487-56F32D6A5D41}"/>
              </a:ext>
            </a:extLst>
          </p:cNvPr>
          <p:cNvPicPr>
            <a:picLocks noChangeAspect="1"/>
          </p:cNvPicPr>
          <p:nvPr/>
        </p:nvPicPr>
        <p:blipFill>
          <a:blip r:embed="rId2"/>
          <a:stretch>
            <a:fillRect/>
          </a:stretch>
        </p:blipFill>
        <p:spPr>
          <a:xfrm>
            <a:off x="909028" y="1266816"/>
            <a:ext cx="7325944" cy="5179202"/>
          </a:xfrm>
          <a:prstGeom prst="rect">
            <a:avLst/>
          </a:prstGeom>
        </p:spPr>
      </p:pic>
    </p:spTree>
    <p:extLst>
      <p:ext uri="{BB962C8B-B14F-4D97-AF65-F5344CB8AC3E}">
        <p14:creationId xmlns:p14="http://schemas.microsoft.com/office/powerpoint/2010/main" val="36705502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7" name="Google Shape;157;p7"/>
          <p:cNvSpPr txBox="1">
            <a:spLocks noGrp="1"/>
          </p:cNvSpPr>
          <p:nvPr>
            <p:ph type="sldNum" idx="4294967295"/>
          </p:nvPr>
        </p:nvSpPr>
        <p:spPr>
          <a:xfrm>
            <a:off x="8038766" y="5572975"/>
            <a:ext cx="601663" cy="274637"/>
          </a:xfrm>
          <a:prstGeom prst="rect">
            <a:avLst/>
          </a:prstGeom>
          <a:noFill/>
          <a:ln>
            <a:noFill/>
          </a:ln>
        </p:spPr>
        <p:txBody>
          <a:bodyPr spcFirstLastPara="1" vert="horz" wrap="square" lIns="0" tIns="0" rIns="0" bIns="0" numCol="1" anchor="ctr" anchorCtr="0" compatLnSpc="1">
            <a:prstTxWarp prst="textNoShape">
              <a:avLst/>
            </a:prstTxWarp>
            <a:noAutofit/>
          </a:bodyPr>
          <a:lstStyle/>
          <a:p>
            <a:fld id="{00000000-1234-1234-1234-123412341234}" type="slidenum">
              <a:rPr lang="en-US"/>
              <a:pPr/>
              <a:t>6</a:t>
            </a:fld>
            <a:endParaRPr/>
          </a:p>
        </p:txBody>
      </p:sp>
      <p:pic>
        <p:nvPicPr>
          <p:cNvPr id="3" name="Picture 2">
            <a:extLst>
              <a:ext uri="{FF2B5EF4-FFF2-40B4-BE49-F238E27FC236}">
                <a16:creationId xmlns:a16="http://schemas.microsoft.com/office/drawing/2014/main" id="{29712813-39ED-41D3-275C-6635A817DF32}"/>
              </a:ext>
            </a:extLst>
          </p:cNvPr>
          <p:cNvPicPr>
            <a:picLocks noChangeAspect="1"/>
          </p:cNvPicPr>
          <p:nvPr/>
        </p:nvPicPr>
        <p:blipFill>
          <a:blip r:embed="rId3"/>
          <a:stretch>
            <a:fillRect/>
          </a:stretch>
        </p:blipFill>
        <p:spPr>
          <a:xfrm>
            <a:off x="7067803" y="2341128"/>
            <a:ext cx="1691898" cy="919220"/>
          </a:xfrm>
          <a:prstGeom prst="rect">
            <a:avLst/>
          </a:prstGeom>
        </p:spPr>
      </p:pic>
      <p:pic>
        <p:nvPicPr>
          <p:cNvPr id="4" name="図 5">
            <a:extLst>
              <a:ext uri="{FF2B5EF4-FFF2-40B4-BE49-F238E27FC236}">
                <a16:creationId xmlns:a16="http://schemas.microsoft.com/office/drawing/2014/main" id="{E7B9E07D-E527-1A44-801A-45BC0D81AD0A}"/>
              </a:ext>
            </a:extLst>
          </p:cNvPr>
          <p:cNvPicPr>
            <a:picLocks noChangeAspect="1"/>
          </p:cNvPicPr>
          <p:nvPr/>
        </p:nvPicPr>
        <p:blipFill>
          <a:blip r:embed="rId4" cstate="print"/>
          <a:stretch>
            <a:fillRect/>
          </a:stretch>
        </p:blipFill>
        <p:spPr>
          <a:xfrm>
            <a:off x="6690779" y="3289140"/>
            <a:ext cx="1167153" cy="980501"/>
          </a:xfrm>
          <a:prstGeom prst="rect">
            <a:avLst/>
          </a:prstGeom>
        </p:spPr>
      </p:pic>
      <p:pic>
        <p:nvPicPr>
          <p:cNvPr id="5" name="Graphic 4" descr="Map compass with solid fill">
            <a:extLst>
              <a:ext uri="{FF2B5EF4-FFF2-40B4-BE49-F238E27FC236}">
                <a16:creationId xmlns:a16="http://schemas.microsoft.com/office/drawing/2014/main" id="{B0B46C2E-4C62-639D-6138-9F592F0E66A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886993" y="2735911"/>
            <a:ext cx="3418002" cy="2200749"/>
          </a:xfrm>
          <a:prstGeom prst="rect">
            <a:avLst/>
          </a:prstGeom>
        </p:spPr>
      </p:pic>
      <p:pic>
        <p:nvPicPr>
          <p:cNvPr id="6" name="Picture 5" descr="Massive planets orbiting a bright space">
            <a:extLst>
              <a:ext uri="{FF2B5EF4-FFF2-40B4-BE49-F238E27FC236}">
                <a16:creationId xmlns:a16="http://schemas.microsoft.com/office/drawing/2014/main" id="{D0C4EEBF-9AEA-45D9-6664-0D915A0FF24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95735" y="3213215"/>
            <a:ext cx="2198418" cy="1236803"/>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7" name="Content Placeholder 4">
            <a:extLst>
              <a:ext uri="{FF2B5EF4-FFF2-40B4-BE49-F238E27FC236}">
                <a16:creationId xmlns:a16="http://schemas.microsoft.com/office/drawing/2014/main" id="{A6ACB030-F5A6-5D2F-48F8-A69235052D1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16221" y="1649604"/>
            <a:ext cx="1945327" cy="888971"/>
          </a:xfrm>
          <a:prstGeom prst="rect">
            <a:avLst/>
          </a:prstGeom>
          <a:noFill/>
          <a:ln>
            <a:noFill/>
          </a:ln>
        </p:spPr>
      </p:pic>
      <p:pic>
        <p:nvPicPr>
          <p:cNvPr id="8" name="Content Placeholder 4" descr="A picture containing diagram&#10;&#10;Description automatically generated">
            <a:extLst>
              <a:ext uri="{FF2B5EF4-FFF2-40B4-BE49-F238E27FC236}">
                <a16:creationId xmlns:a16="http://schemas.microsoft.com/office/drawing/2014/main" id="{333FE1E4-C81E-CF13-EF61-3ABE810BC365}"/>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307418" y="5087511"/>
            <a:ext cx="1968608" cy="843414"/>
          </a:xfrm>
          <a:prstGeom prst="rect">
            <a:avLst/>
          </a:prstGeom>
        </p:spPr>
      </p:pic>
      <p:pic>
        <p:nvPicPr>
          <p:cNvPr id="9" name="Picture 8">
            <a:extLst>
              <a:ext uri="{FF2B5EF4-FFF2-40B4-BE49-F238E27FC236}">
                <a16:creationId xmlns:a16="http://schemas.microsoft.com/office/drawing/2014/main" id="{6236535F-73C1-7036-1385-0EE06B8E338B}"/>
              </a:ext>
            </a:extLst>
          </p:cNvPr>
          <p:cNvPicPr>
            <a:picLocks noChangeAspect="1" noChangeArrowheads="1"/>
          </p:cNvPicPr>
          <p:nvPr/>
        </p:nvPicPr>
        <p:blipFill rotWithShape="1">
          <a:blip r:embed="rId10" cstate="print"/>
          <a:srcRect t="17146"/>
          <a:stretch/>
        </p:blipFill>
        <p:spPr bwMode="auto">
          <a:xfrm>
            <a:off x="1873449" y="5328426"/>
            <a:ext cx="1160133" cy="599242"/>
          </a:xfrm>
          <a:prstGeom prst="rect">
            <a:avLst/>
          </a:prstGeom>
          <a:noFill/>
          <a:ln w="9525">
            <a:noFill/>
            <a:miter lim="800000"/>
            <a:headEnd/>
            <a:tailEnd/>
          </a:ln>
        </p:spPr>
      </p:pic>
      <p:pic>
        <p:nvPicPr>
          <p:cNvPr id="10" name="Picture 9">
            <a:extLst>
              <a:ext uri="{FF2B5EF4-FFF2-40B4-BE49-F238E27FC236}">
                <a16:creationId xmlns:a16="http://schemas.microsoft.com/office/drawing/2014/main" id="{836D0BD6-A8A8-89AC-B997-CE70F1533150}"/>
              </a:ext>
            </a:extLst>
          </p:cNvPr>
          <p:cNvPicPr>
            <a:picLocks noChangeAspect="1" noChangeArrowheads="1"/>
          </p:cNvPicPr>
          <p:nvPr/>
        </p:nvPicPr>
        <p:blipFill rotWithShape="1">
          <a:blip r:embed="rId11" cstate="print"/>
          <a:srcRect b="14377"/>
          <a:stretch/>
        </p:blipFill>
        <p:spPr bwMode="auto">
          <a:xfrm>
            <a:off x="466022" y="4724878"/>
            <a:ext cx="1110188" cy="720231"/>
          </a:xfrm>
          <a:prstGeom prst="rect">
            <a:avLst/>
          </a:prstGeom>
          <a:noFill/>
          <a:ln w="9525">
            <a:noFill/>
            <a:miter lim="800000"/>
            <a:headEnd/>
            <a:tailEnd/>
          </a:ln>
        </p:spPr>
      </p:pic>
      <p:pic>
        <p:nvPicPr>
          <p:cNvPr id="11" name="Picture 10" descr="Warehouse Management">
            <a:extLst>
              <a:ext uri="{FF2B5EF4-FFF2-40B4-BE49-F238E27FC236}">
                <a16:creationId xmlns:a16="http://schemas.microsoft.com/office/drawing/2014/main" id="{9AFB5234-BAAF-A868-E3CC-3DD5F57D83AE}"/>
              </a:ext>
            </a:extLst>
          </p:cNvPr>
          <p:cNvPicPr>
            <a:picLocks noChangeAspect="1" noChangeArrowheads="1"/>
          </p:cNvPicPr>
          <p:nvPr/>
        </p:nvPicPr>
        <p:blipFill>
          <a:blip r:embed="rId12" cstate="print"/>
          <a:srcRect/>
          <a:stretch>
            <a:fillRect/>
          </a:stretch>
        </p:blipFill>
        <p:spPr bwMode="auto">
          <a:xfrm>
            <a:off x="540451" y="2836113"/>
            <a:ext cx="1184743" cy="787506"/>
          </a:xfrm>
          <a:prstGeom prst="rect">
            <a:avLst/>
          </a:prstGeom>
          <a:noFill/>
        </p:spPr>
      </p:pic>
      <p:pic>
        <p:nvPicPr>
          <p:cNvPr id="12" name="Picture 11">
            <a:extLst>
              <a:ext uri="{FF2B5EF4-FFF2-40B4-BE49-F238E27FC236}">
                <a16:creationId xmlns:a16="http://schemas.microsoft.com/office/drawing/2014/main" id="{E3CDC363-3143-638B-D916-4383BCEB36EB}"/>
              </a:ext>
            </a:extLst>
          </p:cNvPr>
          <p:cNvPicPr>
            <a:picLocks noChangeAspect="1" noChangeArrowheads="1"/>
          </p:cNvPicPr>
          <p:nvPr/>
        </p:nvPicPr>
        <p:blipFill>
          <a:blip r:embed="rId13" cstate="print"/>
          <a:srcRect/>
          <a:stretch>
            <a:fillRect/>
          </a:stretch>
        </p:blipFill>
        <p:spPr bwMode="auto">
          <a:xfrm>
            <a:off x="291620" y="3769167"/>
            <a:ext cx="1181098" cy="754277"/>
          </a:xfrm>
          <a:prstGeom prst="rect">
            <a:avLst/>
          </a:prstGeom>
          <a:noFill/>
          <a:ln w="9525">
            <a:noFill/>
            <a:miter lim="800000"/>
            <a:headEnd/>
            <a:tailEnd/>
          </a:ln>
        </p:spPr>
      </p:pic>
      <p:grpSp>
        <p:nvGrpSpPr>
          <p:cNvPr id="13" name="Group 12">
            <a:extLst>
              <a:ext uri="{FF2B5EF4-FFF2-40B4-BE49-F238E27FC236}">
                <a16:creationId xmlns:a16="http://schemas.microsoft.com/office/drawing/2014/main" id="{0F2BA5C6-93DF-1597-F66C-EABAA9E5B13B}"/>
              </a:ext>
            </a:extLst>
          </p:cNvPr>
          <p:cNvGrpSpPr/>
          <p:nvPr/>
        </p:nvGrpSpPr>
        <p:grpSpPr>
          <a:xfrm>
            <a:off x="8262749" y="4770591"/>
            <a:ext cx="597125" cy="1171798"/>
            <a:chOff x="8756083" y="1726475"/>
            <a:chExt cx="1396105" cy="2798307"/>
          </a:xfrm>
        </p:grpSpPr>
        <p:pic>
          <p:nvPicPr>
            <p:cNvPr id="14" name="Picture 13">
              <a:extLst>
                <a:ext uri="{FF2B5EF4-FFF2-40B4-BE49-F238E27FC236}">
                  <a16:creationId xmlns:a16="http://schemas.microsoft.com/office/drawing/2014/main" id="{BFFE85D4-D09D-94DD-9397-CC729CFE4742}"/>
                </a:ext>
              </a:extLst>
            </p:cNvPr>
            <p:cNvPicPr>
              <a:picLocks noChangeAspect="1"/>
            </p:cNvPicPr>
            <p:nvPr/>
          </p:nvPicPr>
          <p:blipFill>
            <a:blip r:embed="rId14"/>
            <a:stretch>
              <a:fillRect/>
            </a:stretch>
          </p:blipFill>
          <p:spPr>
            <a:xfrm>
              <a:off x="8756083" y="1726475"/>
              <a:ext cx="1396105" cy="2798307"/>
            </a:xfrm>
            <a:prstGeom prst="rect">
              <a:avLst/>
            </a:prstGeom>
          </p:spPr>
        </p:pic>
        <p:sp>
          <p:nvSpPr>
            <p:cNvPr id="15" name="TextBox 14">
              <a:extLst>
                <a:ext uri="{FF2B5EF4-FFF2-40B4-BE49-F238E27FC236}">
                  <a16:creationId xmlns:a16="http://schemas.microsoft.com/office/drawing/2014/main" id="{89139D53-C0E9-09C2-92E0-218E6D8E3513}"/>
                </a:ext>
              </a:extLst>
            </p:cNvPr>
            <p:cNvSpPr txBox="1"/>
            <p:nvPr/>
          </p:nvSpPr>
          <p:spPr>
            <a:xfrm>
              <a:off x="9222488" y="3698943"/>
              <a:ext cx="463295" cy="551237"/>
            </a:xfrm>
            <a:prstGeom prst="rect">
              <a:avLst/>
            </a:prstGeom>
            <a:noFill/>
          </p:spPr>
          <p:txBody>
            <a:bodyPr wrap="square" rtlCol="0">
              <a:spAutoFit/>
            </a:bodyPr>
            <a:lstStyle/>
            <a:p>
              <a:r>
                <a:rPr lang="en-US" sz="900" dirty="0"/>
                <a:t> </a:t>
              </a:r>
            </a:p>
          </p:txBody>
        </p:sp>
      </p:grpSp>
      <p:sp>
        <p:nvSpPr>
          <p:cNvPr id="16" name="TextBox 15">
            <a:extLst>
              <a:ext uri="{FF2B5EF4-FFF2-40B4-BE49-F238E27FC236}">
                <a16:creationId xmlns:a16="http://schemas.microsoft.com/office/drawing/2014/main" id="{39B19A7C-49F1-7386-BA8A-4E3936FA154D}"/>
              </a:ext>
            </a:extLst>
          </p:cNvPr>
          <p:cNvSpPr txBox="1"/>
          <p:nvPr/>
        </p:nvSpPr>
        <p:spPr>
          <a:xfrm>
            <a:off x="1690719" y="4570536"/>
            <a:ext cx="1366415" cy="400110"/>
          </a:xfrm>
          <a:prstGeom prst="rect">
            <a:avLst/>
          </a:prstGeom>
          <a:noFill/>
        </p:spPr>
        <p:txBody>
          <a:bodyPr wrap="square" rtlCol="0">
            <a:spAutoFit/>
          </a:bodyPr>
          <a:lstStyle/>
          <a:p>
            <a:pPr algn="ctr"/>
            <a:r>
              <a:rPr lang="en-US" sz="1000" dirty="0"/>
              <a:t>Critical Infrastructure Networks</a:t>
            </a:r>
          </a:p>
        </p:txBody>
      </p:sp>
      <p:pic>
        <p:nvPicPr>
          <p:cNvPr id="17" name="Picture 16" descr="A picture containing text, clipart, dishware&#10;&#10;Description automatically generated">
            <a:extLst>
              <a:ext uri="{FF2B5EF4-FFF2-40B4-BE49-F238E27FC236}">
                <a16:creationId xmlns:a16="http://schemas.microsoft.com/office/drawing/2014/main" id="{0E07B520-06F4-BF15-2658-C7C9CCEFA9A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079683" y="3586253"/>
            <a:ext cx="1014413" cy="500063"/>
          </a:xfrm>
          <a:prstGeom prst="rect">
            <a:avLst/>
          </a:prstGeom>
        </p:spPr>
      </p:pic>
      <p:sp>
        <p:nvSpPr>
          <p:cNvPr id="18" name="TextBox 17">
            <a:extLst>
              <a:ext uri="{FF2B5EF4-FFF2-40B4-BE49-F238E27FC236}">
                <a16:creationId xmlns:a16="http://schemas.microsoft.com/office/drawing/2014/main" id="{DEBF9827-1024-8CA8-E190-8999DB3F6C3E}"/>
              </a:ext>
            </a:extLst>
          </p:cNvPr>
          <p:cNvSpPr txBox="1"/>
          <p:nvPr/>
        </p:nvSpPr>
        <p:spPr>
          <a:xfrm>
            <a:off x="1394130" y="4015385"/>
            <a:ext cx="1366415" cy="246221"/>
          </a:xfrm>
          <a:prstGeom prst="rect">
            <a:avLst/>
          </a:prstGeom>
          <a:noFill/>
        </p:spPr>
        <p:txBody>
          <a:bodyPr wrap="square" rtlCol="0">
            <a:spAutoFit/>
          </a:bodyPr>
          <a:lstStyle/>
          <a:p>
            <a:pPr algn="ctr"/>
            <a:r>
              <a:rPr lang="en-US" sz="1000" dirty="0"/>
              <a:t>Industrial Networks</a:t>
            </a:r>
          </a:p>
        </p:txBody>
      </p:sp>
      <p:sp>
        <p:nvSpPr>
          <p:cNvPr id="19" name="TextBox 18">
            <a:extLst>
              <a:ext uri="{FF2B5EF4-FFF2-40B4-BE49-F238E27FC236}">
                <a16:creationId xmlns:a16="http://schemas.microsoft.com/office/drawing/2014/main" id="{F16752F6-CCF5-B38F-F847-108E8992F477}"/>
              </a:ext>
            </a:extLst>
          </p:cNvPr>
          <p:cNvSpPr txBox="1"/>
          <p:nvPr/>
        </p:nvSpPr>
        <p:spPr>
          <a:xfrm>
            <a:off x="3604427" y="2541880"/>
            <a:ext cx="1366415" cy="246221"/>
          </a:xfrm>
          <a:prstGeom prst="rect">
            <a:avLst/>
          </a:prstGeom>
          <a:noFill/>
        </p:spPr>
        <p:txBody>
          <a:bodyPr wrap="square" rtlCol="0">
            <a:spAutoFit/>
          </a:bodyPr>
          <a:lstStyle/>
          <a:p>
            <a:pPr algn="ctr"/>
            <a:r>
              <a:rPr lang="en-US" sz="1000" dirty="0"/>
              <a:t>Automotive</a:t>
            </a:r>
          </a:p>
        </p:txBody>
      </p:sp>
      <p:sp>
        <p:nvSpPr>
          <p:cNvPr id="20" name="TextBox 19">
            <a:extLst>
              <a:ext uri="{FF2B5EF4-FFF2-40B4-BE49-F238E27FC236}">
                <a16:creationId xmlns:a16="http://schemas.microsoft.com/office/drawing/2014/main" id="{0F528F85-9321-948D-AA8C-061D81D5C218}"/>
              </a:ext>
            </a:extLst>
          </p:cNvPr>
          <p:cNvSpPr txBox="1"/>
          <p:nvPr/>
        </p:nvSpPr>
        <p:spPr>
          <a:xfrm>
            <a:off x="3614268" y="4845379"/>
            <a:ext cx="1366415" cy="230832"/>
          </a:xfrm>
          <a:prstGeom prst="rect">
            <a:avLst/>
          </a:prstGeom>
          <a:noFill/>
        </p:spPr>
        <p:txBody>
          <a:bodyPr wrap="square" rtlCol="0">
            <a:spAutoFit/>
          </a:bodyPr>
          <a:lstStyle/>
          <a:p>
            <a:pPr algn="ctr"/>
            <a:r>
              <a:rPr lang="en-US" sz="900" dirty="0"/>
              <a:t>Consumer Devices</a:t>
            </a:r>
          </a:p>
        </p:txBody>
      </p:sp>
      <p:pic>
        <p:nvPicPr>
          <p:cNvPr id="21" name="Picture 20" descr="next-46-att-telehealth">
            <a:extLst>
              <a:ext uri="{FF2B5EF4-FFF2-40B4-BE49-F238E27FC236}">
                <a16:creationId xmlns:a16="http://schemas.microsoft.com/office/drawing/2014/main" id="{A73A139E-33FA-5C09-13FF-6846078AF2A0}"/>
              </a:ext>
            </a:extLst>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6719270" y="4786378"/>
            <a:ext cx="925449" cy="11717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TextBox 21">
            <a:extLst>
              <a:ext uri="{FF2B5EF4-FFF2-40B4-BE49-F238E27FC236}">
                <a16:creationId xmlns:a16="http://schemas.microsoft.com/office/drawing/2014/main" id="{17B3F701-EAAB-1A65-5CA4-65D05DCFBEEE}"/>
              </a:ext>
            </a:extLst>
          </p:cNvPr>
          <p:cNvSpPr txBox="1"/>
          <p:nvPr/>
        </p:nvSpPr>
        <p:spPr>
          <a:xfrm>
            <a:off x="6806926" y="4449193"/>
            <a:ext cx="721955" cy="246221"/>
          </a:xfrm>
          <a:prstGeom prst="rect">
            <a:avLst/>
          </a:prstGeom>
          <a:noFill/>
        </p:spPr>
        <p:txBody>
          <a:bodyPr wrap="square" rtlCol="0">
            <a:spAutoFit/>
          </a:bodyPr>
          <a:lstStyle/>
          <a:p>
            <a:pPr algn="ctr"/>
            <a:r>
              <a:rPr lang="en-US" sz="1000" dirty="0"/>
              <a:t>Medical</a:t>
            </a:r>
          </a:p>
        </p:txBody>
      </p:sp>
      <p:pic>
        <p:nvPicPr>
          <p:cNvPr id="23" name="Picture 22">
            <a:extLst>
              <a:ext uri="{FF2B5EF4-FFF2-40B4-BE49-F238E27FC236}">
                <a16:creationId xmlns:a16="http://schemas.microsoft.com/office/drawing/2014/main" id="{B844B2F3-41F3-CEDD-E924-DBF23CC8B250}"/>
              </a:ext>
            </a:extLst>
          </p:cNvPr>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5607634" y="5345678"/>
            <a:ext cx="838406" cy="628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Box 23">
            <a:extLst>
              <a:ext uri="{FF2B5EF4-FFF2-40B4-BE49-F238E27FC236}">
                <a16:creationId xmlns:a16="http://schemas.microsoft.com/office/drawing/2014/main" id="{A98A8D4B-E5EB-DB35-1198-6D25E4F39EFA}"/>
              </a:ext>
            </a:extLst>
          </p:cNvPr>
          <p:cNvSpPr txBox="1"/>
          <p:nvPr/>
        </p:nvSpPr>
        <p:spPr>
          <a:xfrm>
            <a:off x="5352855" y="4966591"/>
            <a:ext cx="1366415" cy="400110"/>
          </a:xfrm>
          <a:prstGeom prst="rect">
            <a:avLst/>
          </a:prstGeom>
          <a:noFill/>
        </p:spPr>
        <p:txBody>
          <a:bodyPr wrap="square" rtlCol="0">
            <a:spAutoFit/>
          </a:bodyPr>
          <a:lstStyle/>
          <a:p>
            <a:pPr algn="ctr"/>
            <a:r>
              <a:rPr lang="en-US" sz="1000" dirty="0"/>
              <a:t>Optical</a:t>
            </a:r>
            <a:br>
              <a:rPr lang="en-US" sz="1000" dirty="0"/>
            </a:br>
            <a:r>
              <a:rPr lang="en-US" sz="1000" dirty="0"/>
              <a:t>Communications</a:t>
            </a:r>
          </a:p>
        </p:txBody>
      </p:sp>
      <p:sp>
        <p:nvSpPr>
          <p:cNvPr id="25" name="TextBox 24">
            <a:extLst>
              <a:ext uri="{FF2B5EF4-FFF2-40B4-BE49-F238E27FC236}">
                <a16:creationId xmlns:a16="http://schemas.microsoft.com/office/drawing/2014/main" id="{8D5EC9E6-839F-EAF0-2B9E-0B32FB39F441}"/>
              </a:ext>
            </a:extLst>
          </p:cNvPr>
          <p:cNvSpPr txBox="1"/>
          <p:nvPr/>
        </p:nvSpPr>
        <p:spPr>
          <a:xfrm>
            <a:off x="5848880" y="3394132"/>
            <a:ext cx="1048211" cy="861774"/>
          </a:xfrm>
          <a:prstGeom prst="rect">
            <a:avLst/>
          </a:prstGeom>
          <a:noFill/>
        </p:spPr>
        <p:txBody>
          <a:bodyPr wrap="square" rtlCol="0">
            <a:spAutoFit/>
          </a:bodyPr>
          <a:lstStyle/>
          <a:p>
            <a:pPr algn="ctr"/>
            <a:r>
              <a:rPr lang="en-US" sz="1000" dirty="0"/>
              <a:t>Multi-media networks</a:t>
            </a:r>
            <a:br>
              <a:rPr lang="en-US" sz="1000" dirty="0"/>
            </a:br>
            <a:r>
              <a:rPr lang="en-US" sz="1000" dirty="0"/>
              <a:t>&amp;</a:t>
            </a:r>
          </a:p>
          <a:p>
            <a:pPr algn="ctr"/>
            <a:r>
              <a:rPr lang="en-US" sz="1000" dirty="0"/>
              <a:t>High Speed</a:t>
            </a:r>
            <a:br>
              <a:rPr lang="en-US" sz="1000" dirty="0"/>
            </a:br>
            <a:r>
              <a:rPr lang="en-US" sz="1000" dirty="0"/>
              <a:t>Interconnect</a:t>
            </a:r>
          </a:p>
        </p:txBody>
      </p:sp>
      <p:pic>
        <p:nvPicPr>
          <p:cNvPr id="26" name="Picture 25">
            <a:extLst>
              <a:ext uri="{FF2B5EF4-FFF2-40B4-BE49-F238E27FC236}">
                <a16:creationId xmlns:a16="http://schemas.microsoft.com/office/drawing/2014/main" id="{959B390C-1C9A-73E8-9133-B595BD0564BC}"/>
              </a:ext>
            </a:extLst>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94916" y="1819405"/>
            <a:ext cx="1075812" cy="659075"/>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26">
            <a:extLst>
              <a:ext uri="{FF2B5EF4-FFF2-40B4-BE49-F238E27FC236}">
                <a16:creationId xmlns:a16="http://schemas.microsoft.com/office/drawing/2014/main" id="{9BAF4442-C48B-FAB6-D904-B76ABEE8E5EB}"/>
              </a:ext>
            </a:extLst>
          </p:cNvPr>
          <p:cNvSpPr txBox="1"/>
          <p:nvPr/>
        </p:nvSpPr>
        <p:spPr>
          <a:xfrm>
            <a:off x="454158" y="2541880"/>
            <a:ext cx="1366415" cy="246221"/>
          </a:xfrm>
          <a:prstGeom prst="rect">
            <a:avLst/>
          </a:prstGeom>
          <a:noFill/>
        </p:spPr>
        <p:txBody>
          <a:bodyPr wrap="square" rtlCol="0">
            <a:spAutoFit/>
          </a:bodyPr>
          <a:lstStyle/>
          <a:p>
            <a:pPr algn="ctr"/>
            <a:r>
              <a:rPr lang="en-US" sz="1000" dirty="0"/>
              <a:t>Locating and Tracking</a:t>
            </a:r>
          </a:p>
        </p:txBody>
      </p:sp>
      <p:pic>
        <p:nvPicPr>
          <p:cNvPr id="28" name="Bild 4">
            <a:extLst>
              <a:ext uri="{FF2B5EF4-FFF2-40B4-BE49-F238E27FC236}">
                <a16:creationId xmlns:a16="http://schemas.microsoft.com/office/drawing/2014/main" id="{F9B24AE0-7E6B-CC50-3C0F-F8AFD0C60F63}"/>
              </a:ext>
            </a:extLst>
          </p:cNvPr>
          <p:cNvPicPr>
            <a:picLocks noChangeAspect="1"/>
          </p:cNvPicPr>
          <p:nvPr/>
        </p:nvPicPr>
        <p:blipFill>
          <a:blip r:embed="rId19" cstate="print"/>
          <a:srcRect/>
          <a:stretch>
            <a:fillRect/>
          </a:stretch>
        </p:blipFill>
        <p:spPr bwMode="auto">
          <a:xfrm>
            <a:off x="5769823" y="1614586"/>
            <a:ext cx="1530127" cy="987734"/>
          </a:xfrm>
          <a:prstGeom prst="rect">
            <a:avLst/>
          </a:prstGeom>
          <a:noFill/>
        </p:spPr>
      </p:pic>
      <p:sp>
        <p:nvSpPr>
          <p:cNvPr id="29" name="TextBox 28">
            <a:extLst>
              <a:ext uri="{FF2B5EF4-FFF2-40B4-BE49-F238E27FC236}">
                <a16:creationId xmlns:a16="http://schemas.microsoft.com/office/drawing/2014/main" id="{9FCC024E-6D88-E815-5B95-106E6B43F1D1}"/>
              </a:ext>
            </a:extLst>
          </p:cNvPr>
          <p:cNvSpPr txBox="1"/>
          <p:nvPr/>
        </p:nvSpPr>
        <p:spPr>
          <a:xfrm>
            <a:off x="5607635" y="2810160"/>
            <a:ext cx="1366415" cy="230832"/>
          </a:xfrm>
          <a:prstGeom prst="rect">
            <a:avLst/>
          </a:prstGeom>
          <a:noFill/>
        </p:spPr>
        <p:txBody>
          <a:bodyPr wrap="square" rtlCol="0">
            <a:spAutoFit/>
          </a:bodyPr>
          <a:lstStyle/>
          <a:p>
            <a:pPr algn="ctr"/>
            <a:r>
              <a:rPr lang="en-US" sz="900" dirty="0"/>
              <a:t>FAN/MAN/RAN</a:t>
            </a:r>
          </a:p>
        </p:txBody>
      </p:sp>
      <p:pic>
        <p:nvPicPr>
          <p:cNvPr id="30" name="Picture 29">
            <a:extLst>
              <a:ext uri="{FF2B5EF4-FFF2-40B4-BE49-F238E27FC236}">
                <a16:creationId xmlns:a16="http://schemas.microsoft.com/office/drawing/2014/main" id="{A87010D8-6357-EA56-1F57-F73B5EF532A4}"/>
              </a:ext>
            </a:extLst>
          </p:cNvPr>
          <p:cNvPicPr>
            <a:picLocks noChangeAspect="1" noChangeArrowheads="1"/>
          </p:cNvPicPr>
          <p:nvPr/>
        </p:nvPicPr>
        <p:blipFill>
          <a:blip r:embed="rId20" cstate="print"/>
          <a:srcRect/>
          <a:stretch>
            <a:fillRect/>
          </a:stretch>
        </p:blipFill>
        <p:spPr bwMode="auto">
          <a:xfrm>
            <a:off x="2049134" y="1669851"/>
            <a:ext cx="922622" cy="711188"/>
          </a:xfrm>
          <a:prstGeom prst="rect">
            <a:avLst/>
          </a:prstGeom>
          <a:noFill/>
          <a:ln w="9525">
            <a:noFill/>
            <a:miter lim="800000"/>
            <a:headEnd/>
            <a:tailEnd/>
          </a:ln>
        </p:spPr>
      </p:pic>
      <p:sp>
        <p:nvSpPr>
          <p:cNvPr id="31" name="TextBox 30">
            <a:extLst>
              <a:ext uri="{FF2B5EF4-FFF2-40B4-BE49-F238E27FC236}">
                <a16:creationId xmlns:a16="http://schemas.microsoft.com/office/drawing/2014/main" id="{20B7075E-4157-3AB7-B70F-6609D9ED27B2}"/>
              </a:ext>
            </a:extLst>
          </p:cNvPr>
          <p:cNvSpPr txBox="1"/>
          <p:nvPr/>
        </p:nvSpPr>
        <p:spPr>
          <a:xfrm>
            <a:off x="1983441" y="2405841"/>
            <a:ext cx="1075812" cy="400110"/>
          </a:xfrm>
          <a:prstGeom prst="rect">
            <a:avLst/>
          </a:prstGeom>
          <a:noFill/>
        </p:spPr>
        <p:txBody>
          <a:bodyPr wrap="square" rtlCol="0">
            <a:spAutoFit/>
          </a:bodyPr>
          <a:lstStyle/>
          <a:p>
            <a:pPr algn="ctr"/>
            <a:r>
              <a:rPr lang="en-US" sz="1000" dirty="0"/>
              <a:t>Ultra-low Power Sensors</a:t>
            </a:r>
          </a:p>
        </p:txBody>
      </p:sp>
      <p:sp>
        <p:nvSpPr>
          <p:cNvPr id="128" name="Rectangle 127">
            <a:extLst>
              <a:ext uri="{FF2B5EF4-FFF2-40B4-BE49-F238E27FC236}">
                <a16:creationId xmlns:a16="http://schemas.microsoft.com/office/drawing/2014/main" id="{A691D660-F1EB-FD5A-CA1A-581BABF1409E}"/>
              </a:ext>
            </a:extLst>
          </p:cNvPr>
          <p:cNvSpPr/>
          <p:nvPr/>
        </p:nvSpPr>
        <p:spPr>
          <a:xfrm>
            <a:off x="5683656" y="1523404"/>
            <a:ext cx="3330077" cy="1708469"/>
          </a:xfrm>
          <a:prstGeom prst="rect">
            <a:avLst/>
          </a:prstGeom>
          <a:noFill/>
          <a:ln>
            <a:solidFill>
              <a:schemeClr val="accent5">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TextBox 128">
            <a:extLst>
              <a:ext uri="{FF2B5EF4-FFF2-40B4-BE49-F238E27FC236}">
                <a16:creationId xmlns:a16="http://schemas.microsoft.com/office/drawing/2014/main" id="{9F886FBD-D2EB-7BD6-D8BF-0F5A6B4807DD}"/>
              </a:ext>
            </a:extLst>
          </p:cNvPr>
          <p:cNvSpPr txBox="1"/>
          <p:nvPr/>
        </p:nvSpPr>
        <p:spPr>
          <a:xfrm>
            <a:off x="7482916" y="1523404"/>
            <a:ext cx="1415772" cy="830997"/>
          </a:xfrm>
          <a:prstGeom prst="rect">
            <a:avLst/>
          </a:prstGeom>
          <a:noFill/>
        </p:spPr>
        <p:txBody>
          <a:bodyPr wrap="none" rtlCol="0">
            <a:spAutoFit/>
          </a:bodyPr>
          <a:lstStyle/>
          <a:p>
            <a:pPr algn="ctr"/>
            <a:r>
              <a:rPr lang="en-US" sz="2400" dirty="0">
                <a:solidFill>
                  <a:schemeClr val="accent5">
                    <a:lumMod val="75000"/>
                  </a:schemeClr>
                </a:solidFill>
              </a:rPr>
              <a:t>802.15.16</a:t>
            </a:r>
          </a:p>
          <a:p>
            <a:pPr algn="ctr"/>
            <a:r>
              <a:rPr lang="en-US" sz="2400" dirty="0">
                <a:solidFill>
                  <a:schemeClr val="accent5">
                    <a:lumMod val="75000"/>
                  </a:schemeClr>
                </a:solidFill>
              </a:rPr>
              <a:t>802.15.4</a:t>
            </a:r>
          </a:p>
        </p:txBody>
      </p:sp>
      <p:sp>
        <p:nvSpPr>
          <p:cNvPr id="130" name="Rectangle 129">
            <a:extLst>
              <a:ext uri="{FF2B5EF4-FFF2-40B4-BE49-F238E27FC236}">
                <a16:creationId xmlns:a16="http://schemas.microsoft.com/office/drawing/2014/main" id="{9E2A5445-638F-83A0-F8AE-6D73473403DC}"/>
              </a:ext>
            </a:extLst>
          </p:cNvPr>
          <p:cNvSpPr/>
          <p:nvPr/>
        </p:nvSpPr>
        <p:spPr>
          <a:xfrm>
            <a:off x="6000520" y="3305210"/>
            <a:ext cx="3013213" cy="972915"/>
          </a:xfrm>
          <a:prstGeom prst="rect">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F8BBD6E9-094B-F948-859E-687391146DFB}"/>
              </a:ext>
            </a:extLst>
          </p:cNvPr>
          <p:cNvSpPr txBox="1"/>
          <p:nvPr/>
        </p:nvSpPr>
        <p:spPr>
          <a:xfrm>
            <a:off x="7867319" y="3538334"/>
            <a:ext cx="1140603" cy="461665"/>
          </a:xfrm>
          <a:prstGeom prst="rect">
            <a:avLst/>
          </a:prstGeom>
          <a:noFill/>
        </p:spPr>
        <p:txBody>
          <a:bodyPr wrap="square" lIns="0" rIns="0" rtlCol="0">
            <a:spAutoFit/>
          </a:bodyPr>
          <a:lstStyle/>
          <a:p>
            <a:r>
              <a:rPr lang="en-US" sz="2400" dirty="0">
                <a:solidFill>
                  <a:srgbClr val="00B050"/>
                </a:solidFill>
              </a:rPr>
              <a:t>802.15.3</a:t>
            </a:r>
          </a:p>
        </p:txBody>
      </p:sp>
      <p:sp>
        <p:nvSpPr>
          <p:cNvPr id="132" name="Rectangle 131">
            <a:extLst>
              <a:ext uri="{FF2B5EF4-FFF2-40B4-BE49-F238E27FC236}">
                <a16:creationId xmlns:a16="http://schemas.microsoft.com/office/drawing/2014/main" id="{8970279D-1331-A278-7ED2-41AE5851FD07}"/>
              </a:ext>
            </a:extLst>
          </p:cNvPr>
          <p:cNvSpPr/>
          <p:nvPr/>
        </p:nvSpPr>
        <p:spPr>
          <a:xfrm>
            <a:off x="6640032" y="4367047"/>
            <a:ext cx="2373701" cy="1655649"/>
          </a:xfrm>
          <a:prstGeom prst="rect">
            <a:avLst/>
          </a:prstGeom>
          <a:no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TextBox 132">
            <a:extLst>
              <a:ext uri="{FF2B5EF4-FFF2-40B4-BE49-F238E27FC236}">
                <a16:creationId xmlns:a16="http://schemas.microsoft.com/office/drawing/2014/main" id="{6E6369F5-A9BC-A3DC-2290-DE192B899718}"/>
              </a:ext>
            </a:extLst>
          </p:cNvPr>
          <p:cNvSpPr txBox="1"/>
          <p:nvPr/>
        </p:nvSpPr>
        <p:spPr>
          <a:xfrm>
            <a:off x="7598162" y="4328001"/>
            <a:ext cx="1261884" cy="461665"/>
          </a:xfrm>
          <a:prstGeom prst="rect">
            <a:avLst/>
          </a:prstGeom>
          <a:noFill/>
        </p:spPr>
        <p:txBody>
          <a:bodyPr wrap="none" rtlCol="0">
            <a:spAutoFit/>
          </a:bodyPr>
          <a:lstStyle/>
          <a:p>
            <a:r>
              <a:rPr lang="en-US" sz="2400" dirty="0">
                <a:solidFill>
                  <a:srgbClr val="FF0000"/>
                </a:solidFill>
              </a:rPr>
              <a:t>802.15.6</a:t>
            </a:r>
          </a:p>
        </p:txBody>
      </p:sp>
      <p:sp>
        <p:nvSpPr>
          <p:cNvPr id="134" name="Rectangle 133">
            <a:extLst>
              <a:ext uri="{FF2B5EF4-FFF2-40B4-BE49-F238E27FC236}">
                <a16:creationId xmlns:a16="http://schemas.microsoft.com/office/drawing/2014/main" id="{8824E42D-DAB6-86D1-2C01-D27FEFD157C7}"/>
              </a:ext>
            </a:extLst>
          </p:cNvPr>
          <p:cNvSpPr/>
          <p:nvPr/>
        </p:nvSpPr>
        <p:spPr>
          <a:xfrm>
            <a:off x="5512382" y="4440384"/>
            <a:ext cx="1032397" cy="158483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TextBox 134">
            <a:extLst>
              <a:ext uri="{FF2B5EF4-FFF2-40B4-BE49-F238E27FC236}">
                <a16:creationId xmlns:a16="http://schemas.microsoft.com/office/drawing/2014/main" id="{9412A834-4834-CADD-951A-CE544C2F8611}"/>
              </a:ext>
            </a:extLst>
          </p:cNvPr>
          <p:cNvSpPr txBox="1"/>
          <p:nvPr/>
        </p:nvSpPr>
        <p:spPr>
          <a:xfrm>
            <a:off x="5477629" y="4415743"/>
            <a:ext cx="1107996" cy="646331"/>
          </a:xfrm>
          <a:prstGeom prst="rect">
            <a:avLst/>
          </a:prstGeom>
          <a:noFill/>
        </p:spPr>
        <p:txBody>
          <a:bodyPr wrap="none" rtlCol="0">
            <a:spAutoFit/>
          </a:bodyPr>
          <a:lstStyle/>
          <a:p>
            <a:pPr algn="ctr"/>
            <a:r>
              <a:rPr lang="en-US" sz="1800" dirty="0">
                <a:solidFill>
                  <a:schemeClr val="tx2">
                    <a:lumMod val="50000"/>
                  </a:schemeClr>
                </a:solidFill>
              </a:rPr>
              <a:t>802.15.7</a:t>
            </a:r>
          </a:p>
          <a:p>
            <a:pPr algn="ctr"/>
            <a:r>
              <a:rPr lang="en-US" sz="1800" dirty="0">
                <a:solidFill>
                  <a:schemeClr val="tx2">
                    <a:lumMod val="50000"/>
                  </a:schemeClr>
                </a:solidFill>
              </a:rPr>
              <a:t>802.15.13</a:t>
            </a:r>
          </a:p>
        </p:txBody>
      </p:sp>
      <p:sp>
        <p:nvSpPr>
          <p:cNvPr id="137" name="Freeform: Shape 136">
            <a:extLst>
              <a:ext uri="{FF2B5EF4-FFF2-40B4-BE49-F238E27FC236}">
                <a16:creationId xmlns:a16="http://schemas.microsoft.com/office/drawing/2014/main" id="{6EBBC376-517D-B4A2-6A1A-E9C0C5C9DA52}"/>
              </a:ext>
            </a:extLst>
          </p:cNvPr>
          <p:cNvSpPr/>
          <p:nvPr/>
        </p:nvSpPr>
        <p:spPr>
          <a:xfrm>
            <a:off x="142240" y="1524000"/>
            <a:ext cx="5274332" cy="4495520"/>
          </a:xfrm>
          <a:custGeom>
            <a:avLst/>
            <a:gdLst>
              <a:gd name="connsiteX0" fmla="*/ 33556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33556 w 5410899"/>
              <a:gd name="connsiteY9" fmla="*/ 0 h 4513277"/>
              <a:gd name="connsiteX0" fmla="*/ 8389 w 5410899"/>
              <a:gd name="connsiteY0" fmla="*/ 0 h 4513277"/>
              <a:gd name="connsiteX1" fmla="*/ 5410899 w 5410899"/>
              <a:gd name="connsiteY1" fmla="*/ 16778 h 4513277"/>
              <a:gd name="connsiteX2" fmla="*/ 5394121 w 5410899"/>
              <a:gd name="connsiteY2" fmla="*/ 1342239 h 4513277"/>
              <a:gd name="connsiteX3" fmla="*/ 3305262 w 5410899"/>
              <a:gd name="connsiteY3" fmla="*/ 1325461 h 4513277"/>
              <a:gd name="connsiteX4" fmla="*/ 2743200 w 5410899"/>
              <a:gd name="connsiteY4" fmla="*/ 2357307 h 4513277"/>
              <a:gd name="connsiteX5" fmla="*/ 3305262 w 5410899"/>
              <a:gd name="connsiteY5" fmla="*/ 3313652 h 4513277"/>
              <a:gd name="connsiteX6" fmla="*/ 5268286 w 5410899"/>
              <a:gd name="connsiteY6" fmla="*/ 3313652 h 4513277"/>
              <a:gd name="connsiteX7" fmla="*/ 5268286 w 5410899"/>
              <a:gd name="connsiteY7" fmla="*/ 4513277 h 4513277"/>
              <a:gd name="connsiteX8" fmla="*/ 0 w 5410899"/>
              <a:gd name="connsiteY8" fmla="*/ 4513277 h 4513277"/>
              <a:gd name="connsiteX9" fmla="*/ 8389 w 5410899"/>
              <a:gd name="connsiteY9" fmla="*/ 0 h 4513277"/>
              <a:gd name="connsiteX0" fmla="*/ 8389 w 5394121"/>
              <a:gd name="connsiteY0" fmla="*/ 2272 h 4515549"/>
              <a:gd name="connsiteX1" fmla="*/ 5391849 w 5394121"/>
              <a:gd name="connsiteY1" fmla="*/ 0 h 4515549"/>
              <a:gd name="connsiteX2" fmla="*/ 5394121 w 5394121"/>
              <a:gd name="connsiteY2" fmla="*/ 1344511 h 4515549"/>
              <a:gd name="connsiteX3" fmla="*/ 3305262 w 5394121"/>
              <a:gd name="connsiteY3" fmla="*/ 1327733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8389 w 5394121"/>
              <a:gd name="connsiteY0" fmla="*/ 2272 h 4515549"/>
              <a:gd name="connsiteX1" fmla="*/ 5391849 w 5394121"/>
              <a:gd name="connsiteY1" fmla="*/ 0 h 4515549"/>
              <a:gd name="connsiteX2" fmla="*/ 5394121 w 5394121"/>
              <a:gd name="connsiteY2" fmla="*/ 1344511 h 4515549"/>
              <a:gd name="connsiteX3" fmla="*/ 3317454 w 5394121"/>
              <a:gd name="connsiteY3" fmla="*/ 1346021 h 4515549"/>
              <a:gd name="connsiteX4" fmla="*/ 2743200 w 5394121"/>
              <a:gd name="connsiteY4" fmla="*/ 2359579 h 4515549"/>
              <a:gd name="connsiteX5" fmla="*/ 3305262 w 5394121"/>
              <a:gd name="connsiteY5" fmla="*/ 3315924 h 4515549"/>
              <a:gd name="connsiteX6" fmla="*/ 5268286 w 5394121"/>
              <a:gd name="connsiteY6" fmla="*/ 3315924 h 4515549"/>
              <a:gd name="connsiteX7" fmla="*/ 5268286 w 5394121"/>
              <a:gd name="connsiteY7" fmla="*/ 4515549 h 4515549"/>
              <a:gd name="connsiteX8" fmla="*/ 0 w 5394121"/>
              <a:gd name="connsiteY8" fmla="*/ 4515549 h 4515549"/>
              <a:gd name="connsiteX9" fmla="*/ 8389 w 5394121"/>
              <a:gd name="connsiteY9" fmla="*/ 2272 h 4515549"/>
              <a:gd name="connsiteX0" fmla="*/ 339 w 5404359"/>
              <a:gd name="connsiteY0" fmla="*/ 0 h 4519373"/>
              <a:gd name="connsiteX1" fmla="*/ 5402087 w 5404359"/>
              <a:gd name="connsiteY1" fmla="*/ 3824 h 4519373"/>
              <a:gd name="connsiteX2" fmla="*/ 5404359 w 5404359"/>
              <a:gd name="connsiteY2" fmla="*/ 1348335 h 4519373"/>
              <a:gd name="connsiteX3" fmla="*/ 3327692 w 5404359"/>
              <a:gd name="connsiteY3" fmla="*/ 1349845 h 4519373"/>
              <a:gd name="connsiteX4" fmla="*/ 2753438 w 5404359"/>
              <a:gd name="connsiteY4" fmla="*/ 2363403 h 4519373"/>
              <a:gd name="connsiteX5" fmla="*/ 3315500 w 5404359"/>
              <a:gd name="connsiteY5" fmla="*/ 3319748 h 4519373"/>
              <a:gd name="connsiteX6" fmla="*/ 5278524 w 5404359"/>
              <a:gd name="connsiteY6" fmla="*/ 3319748 h 4519373"/>
              <a:gd name="connsiteX7" fmla="*/ 5278524 w 5404359"/>
              <a:gd name="connsiteY7" fmla="*/ 4519373 h 4519373"/>
              <a:gd name="connsiteX8" fmla="*/ 10238 w 5404359"/>
              <a:gd name="connsiteY8" fmla="*/ 4519373 h 4519373"/>
              <a:gd name="connsiteX9" fmla="*/ 339 w 5404359"/>
              <a:gd name="connsiteY9" fmla="*/ 0 h 4519373"/>
              <a:gd name="connsiteX0" fmla="*/ 527 w 5398451"/>
              <a:gd name="connsiteY0" fmla="*/ 0 h 4519373"/>
              <a:gd name="connsiteX1" fmla="*/ 539617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398451"/>
              <a:gd name="connsiteY0" fmla="*/ 0 h 4519373"/>
              <a:gd name="connsiteX1" fmla="*/ 5274259 w 5398451"/>
              <a:gd name="connsiteY1" fmla="*/ 3824 h 4519373"/>
              <a:gd name="connsiteX2" fmla="*/ 5398451 w 5398451"/>
              <a:gd name="connsiteY2" fmla="*/ 1348335 h 4519373"/>
              <a:gd name="connsiteX3" fmla="*/ 3321784 w 5398451"/>
              <a:gd name="connsiteY3" fmla="*/ 1349845 h 4519373"/>
              <a:gd name="connsiteX4" fmla="*/ 2747530 w 5398451"/>
              <a:gd name="connsiteY4" fmla="*/ 2363403 h 4519373"/>
              <a:gd name="connsiteX5" fmla="*/ 3309592 w 5398451"/>
              <a:gd name="connsiteY5" fmla="*/ 3319748 h 4519373"/>
              <a:gd name="connsiteX6" fmla="*/ 5272616 w 5398451"/>
              <a:gd name="connsiteY6" fmla="*/ 3319748 h 4519373"/>
              <a:gd name="connsiteX7" fmla="*/ 5272616 w 5398451"/>
              <a:gd name="connsiteY7" fmla="*/ 4519373 h 4519373"/>
              <a:gd name="connsiteX8" fmla="*/ 4330 w 5398451"/>
              <a:gd name="connsiteY8" fmla="*/ 4519373 h 4519373"/>
              <a:gd name="connsiteX9" fmla="*/ 527 w 5398451"/>
              <a:gd name="connsiteY9" fmla="*/ 0 h 4519373"/>
              <a:gd name="connsiteX0" fmla="*/ 527 w 5274295"/>
              <a:gd name="connsiteY0" fmla="*/ 0 h 4519373"/>
              <a:gd name="connsiteX1" fmla="*/ 5274259 w 5274295"/>
              <a:gd name="connsiteY1" fmla="*/ 3824 h 4519373"/>
              <a:gd name="connsiteX2" fmla="*/ 5264339 w 5274295"/>
              <a:gd name="connsiteY2" fmla="*/ 1348335 h 4519373"/>
              <a:gd name="connsiteX3" fmla="*/ 3321784 w 5274295"/>
              <a:gd name="connsiteY3" fmla="*/ 1349845 h 4519373"/>
              <a:gd name="connsiteX4" fmla="*/ 2747530 w 5274295"/>
              <a:gd name="connsiteY4" fmla="*/ 2363403 h 4519373"/>
              <a:gd name="connsiteX5" fmla="*/ 3309592 w 5274295"/>
              <a:gd name="connsiteY5" fmla="*/ 3319748 h 4519373"/>
              <a:gd name="connsiteX6" fmla="*/ 5272616 w 5274295"/>
              <a:gd name="connsiteY6" fmla="*/ 3319748 h 4519373"/>
              <a:gd name="connsiteX7" fmla="*/ 5272616 w 5274295"/>
              <a:gd name="connsiteY7" fmla="*/ 4519373 h 4519373"/>
              <a:gd name="connsiteX8" fmla="*/ 4330 w 5274295"/>
              <a:gd name="connsiteY8" fmla="*/ 4519373 h 4519373"/>
              <a:gd name="connsiteX9" fmla="*/ 527 w 5274295"/>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519373 h 4519373"/>
              <a:gd name="connsiteX8" fmla="*/ 4330 w 5274332"/>
              <a:gd name="connsiteY8" fmla="*/ 4519373 h 4519373"/>
              <a:gd name="connsiteX9" fmla="*/ 527 w 5274332"/>
              <a:gd name="connsiteY9" fmla="*/ 0 h 4519373"/>
              <a:gd name="connsiteX0" fmla="*/ 527 w 5274332"/>
              <a:gd name="connsiteY0" fmla="*/ 0 h 4519373"/>
              <a:gd name="connsiteX1" fmla="*/ 5274259 w 5274332"/>
              <a:gd name="connsiteY1" fmla="*/ 3824 h 4519373"/>
              <a:gd name="connsiteX2" fmla="*/ 5270435 w 5274332"/>
              <a:gd name="connsiteY2" fmla="*/ 1348335 h 4519373"/>
              <a:gd name="connsiteX3" fmla="*/ 3321784 w 5274332"/>
              <a:gd name="connsiteY3" fmla="*/ 1349845 h 4519373"/>
              <a:gd name="connsiteX4" fmla="*/ 2747530 w 5274332"/>
              <a:gd name="connsiteY4" fmla="*/ 2363403 h 4519373"/>
              <a:gd name="connsiteX5" fmla="*/ 3309592 w 5274332"/>
              <a:gd name="connsiteY5" fmla="*/ 3319748 h 4519373"/>
              <a:gd name="connsiteX6" fmla="*/ 5272616 w 5274332"/>
              <a:gd name="connsiteY6" fmla="*/ 3319748 h 4519373"/>
              <a:gd name="connsiteX7" fmla="*/ 5272616 w 5274332"/>
              <a:gd name="connsiteY7" fmla="*/ 4495519 h 4519373"/>
              <a:gd name="connsiteX8" fmla="*/ 4330 w 5274332"/>
              <a:gd name="connsiteY8" fmla="*/ 4519373 h 4519373"/>
              <a:gd name="connsiteX9" fmla="*/ 527 w 5274332"/>
              <a:gd name="connsiteY9" fmla="*/ 0 h 4519373"/>
              <a:gd name="connsiteX0" fmla="*/ 527 w 5274332"/>
              <a:gd name="connsiteY0" fmla="*/ 0 h 4511422"/>
              <a:gd name="connsiteX1" fmla="*/ 5274259 w 5274332"/>
              <a:gd name="connsiteY1" fmla="*/ 3824 h 4511422"/>
              <a:gd name="connsiteX2" fmla="*/ 5270435 w 5274332"/>
              <a:gd name="connsiteY2" fmla="*/ 1348335 h 4511422"/>
              <a:gd name="connsiteX3" fmla="*/ 3321784 w 5274332"/>
              <a:gd name="connsiteY3" fmla="*/ 1349845 h 4511422"/>
              <a:gd name="connsiteX4" fmla="*/ 2747530 w 5274332"/>
              <a:gd name="connsiteY4" fmla="*/ 2363403 h 4511422"/>
              <a:gd name="connsiteX5" fmla="*/ 3309592 w 5274332"/>
              <a:gd name="connsiteY5" fmla="*/ 3319748 h 4511422"/>
              <a:gd name="connsiteX6" fmla="*/ 5272616 w 5274332"/>
              <a:gd name="connsiteY6" fmla="*/ 3319748 h 4511422"/>
              <a:gd name="connsiteX7" fmla="*/ 5272616 w 5274332"/>
              <a:gd name="connsiteY7" fmla="*/ 4495519 h 4511422"/>
              <a:gd name="connsiteX8" fmla="*/ 4330 w 5274332"/>
              <a:gd name="connsiteY8" fmla="*/ 4511422 h 4511422"/>
              <a:gd name="connsiteX9" fmla="*/ 527 w 5274332"/>
              <a:gd name="connsiteY9" fmla="*/ 0 h 4511422"/>
              <a:gd name="connsiteX0" fmla="*/ 527 w 5274332"/>
              <a:gd name="connsiteY0" fmla="*/ 0 h 4495519"/>
              <a:gd name="connsiteX1" fmla="*/ 5274259 w 5274332"/>
              <a:gd name="connsiteY1" fmla="*/ 3824 h 4495519"/>
              <a:gd name="connsiteX2" fmla="*/ 5270435 w 5274332"/>
              <a:gd name="connsiteY2" fmla="*/ 1348335 h 4495519"/>
              <a:gd name="connsiteX3" fmla="*/ 3321784 w 5274332"/>
              <a:gd name="connsiteY3" fmla="*/ 1349845 h 4495519"/>
              <a:gd name="connsiteX4" fmla="*/ 2747530 w 5274332"/>
              <a:gd name="connsiteY4" fmla="*/ 2363403 h 4495519"/>
              <a:gd name="connsiteX5" fmla="*/ 3309592 w 5274332"/>
              <a:gd name="connsiteY5" fmla="*/ 3319748 h 4495519"/>
              <a:gd name="connsiteX6" fmla="*/ 5272616 w 5274332"/>
              <a:gd name="connsiteY6" fmla="*/ 3319748 h 4495519"/>
              <a:gd name="connsiteX7" fmla="*/ 5272616 w 5274332"/>
              <a:gd name="connsiteY7" fmla="*/ 4495519 h 4495519"/>
              <a:gd name="connsiteX8" fmla="*/ 4330 w 5274332"/>
              <a:gd name="connsiteY8" fmla="*/ 4487568 h 4495519"/>
              <a:gd name="connsiteX9" fmla="*/ 527 w 5274332"/>
              <a:gd name="connsiteY9" fmla="*/ 0 h 4495519"/>
              <a:gd name="connsiteX0" fmla="*/ 527 w 5274332"/>
              <a:gd name="connsiteY0" fmla="*/ 0 h 4495520"/>
              <a:gd name="connsiteX1" fmla="*/ 5274259 w 5274332"/>
              <a:gd name="connsiteY1" fmla="*/ 3824 h 4495520"/>
              <a:gd name="connsiteX2" fmla="*/ 5270435 w 5274332"/>
              <a:gd name="connsiteY2" fmla="*/ 1348335 h 4495520"/>
              <a:gd name="connsiteX3" fmla="*/ 3321784 w 5274332"/>
              <a:gd name="connsiteY3" fmla="*/ 1349845 h 4495520"/>
              <a:gd name="connsiteX4" fmla="*/ 2747530 w 5274332"/>
              <a:gd name="connsiteY4" fmla="*/ 2363403 h 4495520"/>
              <a:gd name="connsiteX5" fmla="*/ 3309592 w 5274332"/>
              <a:gd name="connsiteY5" fmla="*/ 3319748 h 4495520"/>
              <a:gd name="connsiteX6" fmla="*/ 5272616 w 5274332"/>
              <a:gd name="connsiteY6" fmla="*/ 3319748 h 4495520"/>
              <a:gd name="connsiteX7" fmla="*/ 5272616 w 5274332"/>
              <a:gd name="connsiteY7" fmla="*/ 4495519 h 4495520"/>
              <a:gd name="connsiteX8" fmla="*/ 4330 w 5274332"/>
              <a:gd name="connsiteY8" fmla="*/ 4495520 h 4495520"/>
              <a:gd name="connsiteX9" fmla="*/ 527 w 5274332"/>
              <a:gd name="connsiteY9" fmla="*/ 0 h 4495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274332" h="4495520">
                <a:moveTo>
                  <a:pt x="527" y="0"/>
                </a:moveTo>
                <a:lnTo>
                  <a:pt x="5274259" y="3824"/>
                </a:lnTo>
                <a:cubicBezTo>
                  <a:pt x="5275016" y="451994"/>
                  <a:pt x="5269678" y="900165"/>
                  <a:pt x="5270435" y="1348335"/>
                </a:cubicBezTo>
                <a:lnTo>
                  <a:pt x="3321784" y="1349845"/>
                </a:lnTo>
                <a:lnTo>
                  <a:pt x="2747530" y="2363403"/>
                </a:lnTo>
                <a:lnTo>
                  <a:pt x="3309592" y="3319748"/>
                </a:lnTo>
                <a:lnTo>
                  <a:pt x="5272616" y="3319748"/>
                </a:lnTo>
                <a:lnTo>
                  <a:pt x="5272616" y="4495519"/>
                </a:lnTo>
                <a:lnTo>
                  <a:pt x="4330" y="4495520"/>
                </a:lnTo>
                <a:cubicBezTo>
                  <a:pt x="7126" y="2991094"/>
                  <a:pt x="-2269" y="1504426"/>
                  <a:pt x="527" y="0"/>
                </a:cubicBezTo>
                <a:close/>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TextBox 142">
            <a:extLst>
              <a:ext uri="{FF2B5EF4-FFF2-40B4-BE49-F238E27FC236}">
                <a16:creationId xmlns:a16="http://schemas.microsoft.com/office/drawing/2014/main" id="{5D1FB3DF-164D-69FA-B832-F43E3AA1620B}"/>
              </a:ext>
            </a:extLst>
          </p:cNvPr>
          <p:cNvSpPr txBox="1"/>
          <p:nvPr/>
        </p:nvSpPr>
        <p:spPr>
          <a:xfrm>
            <a:off x="1809445" y="2966866"/>
            <a:ext cx="1261884" cy="461665"/>
          </a:xfrm>
          <a:prstGeom prst="rect">
            <a:avLst/>
          </a:prstGeom>
          <a:noFill/>
        </p:spPr>
        <p:txBody>
          <a:bodyPr wrap="none" rtlCol="0">
            <a:spAutoFit/>
          </a:bodyPr>
          <a:lstStyle/>
          <a:p>
            <a:r>
              <a:rPr lang="en-US" sz="2400" dirty="0">
                <a:solidFill>
                  <a:srgbClr val="0070C0"/>
                </a:solidFill>
              </a:rPr>
              <a:t>802.15.4</a:t>
            </a:r>
          </a:p>
        </p:txBody>
      </p:sp>
      <p:sp>
        <p:nvSpPr>
          <p:cNvPr id="2" name="Rectangle 4">
            <a:extLst>
              <a:ext uri="{FF2B5EF4-FFF2-40B4-BE49-F238E27FC236}">
                <a16:creationId xmlns:a16="http://schemas.microsoft.com/office/drawing/2014/main" id="{0E855D84-26FC-1706-98B3-A04F4C6622A4}"/>
              </a:ext>
            </a:extLst>
          </p:cNvPr>
          <p:cNvSpPr txBox="1">
            <a:spLocks noChangeArrowheads="1"/>
          </p:cNvSpPr>
          <p:nvPr/>
        </p:nvSpPr>
        <p:spPr bwMode="auto">
          <a:xfrm>
            <a:off x="533400" y="602747"/>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dirty="0"/>
              <a:t>IEEE 802.15 Standards &amp; their Applications</a:t>
            </a:r>
            <a:endParaRPr lang="en-US" sz="3200" b="1" kern="0" dirty="0"/>
          </a:p>
        </p:txBody>
      </p:sp>
      <p:sp>
        <p:nvSpPr>
          <p:cNvPr id="139" name="TextBox 138">
            <a:extLst>
              <a:ext uri="{FF2B5EF4-FFF2-40B4-BE49-F238E27FC236}">
                <a16:creationId xmlns:a16="http://schemas.microsoft.com/office/drawing/2014/main" id="{FBC4B7A0-76BA-F6EE-EB01-7CEEF2675C0A}"/>
              </a:ext>
            </a:extLst>
          </p:cNvPr>
          <p:cNvSpPr txBox="1"/>
          <p:nvPr/>
        </p:nvSpPr>
        <p:spPr>
          <a:xfrm>
            <a:off x="334793" y="5449864"/>
            <a:ext cx="1366415" cy="246221"/>
          </a:xfrm>
          <a:prstGeom prst="rect">
            <a:avLst/>
          </a:prstGeom>
          <a:noFill/>
        </p:spPr>
        <p:txBody>
          <a:bodyPr wrap="square" rtlCol="0">
            <a:spAutoFit/>
          </a:bodyPr>
          <a:lstStyle/>
          <a:p>
            <a:pPr algn="ctr"/>
            <a:r>
              <a:rPr lang="en-US" sz="1000" dirty="0"/>
              <a:t>Structural Monitoring</a:t>
            </a:r>
          </a:p>
        </p:txBody>
      </p:sp>
      <p:sp>
        <p:nvSpPr>
          <p:cNvPr id="140" name="TextBox 139">
            <a:extLst>
              <a:ext uri="{FF2B5EF4-FFF2-40B4-BE49-F238E27FC236}">
                <a16:creationId xmlns:a16="http://schemas.microsoft.com/office/drawing/2014/main" id="{0AE53A47-2BFC-AE08-E1B3-4FFFFA1C870C}"/>
              </a:ext>
            </a:extLst>
          </p:cNvPr>
          <p:cNvSpPr txBox="1"/>
          <p:nvPr/>
        </p:nvSpPr>
        <p:spPr>
          <a:xfrm>
            <a:off x="1763128" y="5071760"/>
            <a:ext cx="1366415" cy="246221"/>
          </a:xfrm>
          <a:prstGeom prst="rect">
            <a:avLst/>
          </a:prstGeom>
          <a:noFill/>
        </p:spPr>
        <p:txBody>
          <a:bodyPr wrap="square" rtlCol="0">
            <a:spAutoFit/>
          </a:bodyPr>
          <a:lstStyle/>
          <a:p>
            <a:pPr algn="ctr"/>
            <a:r>
              <a:rPr lang="en-US" sz="1000" dirty="0"/>
              <a:t>Agricultural Sensing</a:t>
            </a:r>
          </a:p>
        </p:txBody>
      </p:sp>
      <p:sp>
        <p:nvSpPr>
          <p:cNvPr id="145" name="Slide Number Placeholder 6">
            <a:extLst>
              <a:ext uri="{FF2B5EF4-FFF2-40B4-BE49-F238E27FC236}">
                <a16:creationId xmlns:a16="http://schemas.microsoft.com/office/drawing/2014/main" id="{B72F03E3-0779-AE8C-AF7E-76B69714213A}"/>
              </a:ext>
            </a:extLst>
          </p:cNvPr>
          <p:cNvSpPr txBox="1">
            <a:spLocks/>
          </p:cNvSpPr>
          <p:nvPr/>
        </p:nvSpPr>
        <p:spPr>
          <a:xfrm>
            <a:off x="4307635" y="6456184"/>
            <a:ext cx="625854" cy="208776"/>
          </a:xfrm>
          <a:prstGeom prst="rect">
            <a:avLst/>
          </a:prstGeo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lstStyle>
            <a:defPPr>
              <a:defRPr lang="en-US"/>
            </a:defPPr>
            <a:lvl1pPr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1pPr>
            <a:lvl2pPr marL="742950" indent="-28575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2pPr>
            <a:lvl3pPr marL="11430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3pPr>
            <a:lvl4pPr marL="16002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4pPr>
            <a:lvl5pPr marL="2057400" indent="-228600" algn="l" rtl="0" eaLnBrk="0" fontAlgn="base"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5pPr>
            <a:lvl6pPr marL="25146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6pPr>
            <a:lvl7pPr marL="29718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7pPr>
            <a:lvl8pPr marL="34290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8pPr>
            <a:lvl9pPr marL="3886200" indent="-228600" algn="l" defTabSz="914400" rtl="0" eaLnBrk="0" fontAlgn="base" latinLnBrk="0" hangingPunct="0">
              <a:spcBef>
                <a:spcPct val="0"/>
              </a:spcBef>
              <a:spcAft>
                <a:spcPct val="0"/>
              </a:spcAft>
              <a:defRPr sz="3200" kern="1200">
                <a:solidFill>
                  <a:schemeClr val="tx1"/>
                </a:solidFill>
                <a:latin typeface="Times New Roman" pitchFamily="18" charset="0"/>
                <a:ea typeface="ＭＳ Ｐゴシック" pitchFamily="34" charset="-128"/>
                <a:cs typeface="+mn-cs"/>
              </a:defRPr>
            </a:lvl9pPr>
          </a:lstStyle>
          <a:p>
            <a:pPr>
              <a:defRPr/>
            </a:pPr>
            <a:r>
              <a:rPr lang="en-US" sz="1200" dirty="0"/>
              <a:t>Slide </a:t>
            </a:r>
            <a:fld id="{C952AF60-2FD2-4EA3-848D-19295E5BDB36}" type="slidenum">
              <a:rPr lang="en-US" sz="1200" smtClean="0"/>
              <a:pPr>
                <a:defRPr/>
              </a:pPr>
              <a:t>6</a:t>
            </a:fld>
            <a:endParaRPr lang="en-US" sz="1200" dirty="0"/>
          </a:p>
        </p:txBody>
      </p:sp>
    </p:spTree>
    <p:extLst>
      <p:ext uri="{BB962C8B-B14F-4D97-AF65-F5344CB8AC3E}">
        <p14:creationId xmlns:p14="http://schemas.microsoft.com/office/powerpoint/2010/main" val="15298593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3mb – Revision b, Maintenance (mb)</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for 802.15.3, extension of the frequency range to 300 GHz and review the 802.1D references and replace them with 802.1Q as appropriate</a:t>
            </a:r>
          </a:p>
          <a:p>
            <a:pPr marL="609600" indent="-609600" fontAlgn="b">
              <a:lnSpc>
                <a:spcPct val="80000"/>
              </a:lnSpc>
              <a:spcBef>
                <a:spcPts val="0"/>
              </a:spcBef>
              <a:spcAft>
                <a:spcPts val="0"/>
              </a:spcAft>
              <a:buFontTx/>
              <a:buNone/>
              <a:defRPr/>
            </a:pPr>
            <a:endParaRPr lang="en-US" sz="1000" kern="1200" dirty="0">
              <a:latin typeface="Arial Rounded MT Bold" pitchFamily="34" charset="0"/>
              <a:cs typeface="Arial" charset="0"/>
            </a:endParaRPr>
          </a:p>
          <a:p>
            <a:pPr marL="644525" indent="-644525" fontAlgn="b">
              <a:lnSpc>
                <a:spcPct val="80000"/>
              </a:lnSpc>
              <a:spcAft>
                <a:spcPts val="0"/>
              </a:spcAft>
              <a:buFontTx/>
              <a:buNone/>
              <a:tabLst>
                <a:tab pos="446088" algn="l"/>
              </a:tabLst>
              <a:defRPr/>
            </a:pPr>
            <a:r>
              <a:rPr lang="en-US" sz="2000" dirty="0">
                <a:latin typeface="Arial Rounded MT Bold" pitchFamily="34" charset="0"/>
                <a:cs typeface="Arial" charset="0"/>
              </a:rPr>
              <a:t>TG 4ab </a:t>
            </a:r>
            <a:r>
              <a:rPr lang="en-US" sz="2000" kern="1200" dirty="0">
                <a:latin typeface="Arial Rounded MT Bold" pitchFamily="34" charset="0"/>
                <a:cs typeface="Arial" charset="0"/>
              </a:rPr>
              <a:t>– Next Generation Ultra </a:t>
            </a:r>
            <a:r>
              <a:rPr lang="en-US" sz="2000" kern="1200" dirty="0" err="1">
                <a:latin typeface="Arial Rounded MT Bold" pitchFamily="34" charset="0"/>
                <a:cs typeface="Arial" charset="0"/>
              </a:rPr>
              <a:t>WideBand</a:t>
            </a:r>
            <a:r>
              <a:rPr lang="en-US" sz="2000" kern="1200" dirty="0">
                <a:latin typeface="Arial Rounded MT Bold" pitchFamily="34" charset="0"/>
                <a:cs typeface="Arial" charset="0"/>
              </a:rPr>
              <a:t> (UWB-NG) amendment</a:t>
            </a:r>
          </a:p>
          <a:p>
            <a:pPr marL="457200" indent="-457200" fontAlgn="b">
              <a:lnSpc>
                <a:spcPct val="80000"/>
              </a:lnSpc>
              <a:spcAft>
                <a:spcPts val="0"/>
              </a:spcAft>
              <a:buNone/>
              <a:tabLst>
                <a:tab pos="446088" algn="l"/>
              </a:tabLst>
              <a:defRPr/>
            </a:pPr>
            <a:r>
              <a:rPr lang="en-US" sz="2000" kern="1200" dirty="0">
                <a:latin typeface="Arial Rounded MT Bold" pitchFamily="34" charset="0"/>
                <a:cs typeface="Arial" charset="0"/>
              </a:rPr>
              <a:t>	Objective: enhancements to 802.15.4 Ultra Wideband (UWB) physical layers (PHYs) media access control (MAC), and associated ranging techniques while retaining backward compatibility with enhanced ranging capable devices (ERDEVs)</a:t>
            </a:r>
          </a:p>
          <a:p>
            <a:pPr marL="609600" indent="-609600" fontAlgn="b">
              <a:lnSpc>
                <a:spcPct val="80000"/>
              </a:lnSpc>
              <a:spcAft>
                <a:spcPts val="0"/>
              </a:spcAft>
              <a:buNone/>
              <a:defRPr/>
            </a:pPr>
            <a:endParaRPr lang="en-US" sz="1050" kern="12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4me – Revision e, Maintenance (me)</a:t>
            </a:r>
          </a:p>
          <a:p>
            <a:pPr marL="457200" indent="-457200" fontAlgn="b">
              <a:lnSpc>
                <a:spcPct val="80000"/>
              </a:lnSpc>
              <a:spcAft>
                <a:spcPts val="0"/>
              </a:spcAft>
              <a:buNone/>
              <a:defRPr/>
            </a:pPr>
            <a:r>
              <a:rPr lang="en-US" sz="2000" kern="1200" dirty="0">
                <a:latin typeface="Arial Rounded MT Bold" pitchFamily="34" charset="0"/>
                <a:cs typeface="Arial" charset="0"/>
              </a:rPr>
              <a:t>	Objective: revision to 802.15.4-2020, rolling up amendments 802.15.4w, 802.15.4y, 802.15.4z, and 802.15.4aa and work on </a:t>
            </a:r>
            <a:r>
              <a:rPr lang="en-US" sz="2000" dirty="0">
                <a:solidFill>
                  <a:srgbClr val="000000"/>
                </a:solidFill>
                <a:latin typeface="Arial Rounded MT Bold" pitchFamily="34" charset="0"/>
                <a:cs typeface="Arial" pitchFamily="34" charset="0"/>
              </a:rPr>
              <a:t>errors, omissions, updates, etc.</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457200" indent="-457200" fontAlgn="b">
              <a:lnSpc>
                <a:spcPct val="80000"/>
              </a:lnSpc>
              <a:spcAft>
                <a:spcPts val="0"/>
              </a:spcAft>
              <a:buNone/>
              <a:tabLst>
                <a:tab pos="446088" algn="l"/>
              </a:tabLst>
              <a:defRPr/>
            </a:pPr>
            <a:endParaRPr lang="en-US" sz="2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0" name="Rectangle 4">
            <a:extLst>
              <a:ext uri="{FF2B5EF4-FFF2-40B4-BE49-F238E27FC236}">
                <a16:creationId xmlns:a16="http://schemas.microsoft.com/office/drawing/2014/main" id="{F2B9E079-9192-4D94-ADD7-88637BAC4ABA}"/>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
        <p:nvSpPr>
          <p:cNvPr id="2" name="Slide Number Placeholder 6">
            <a:extLst>
              <a:ext uri="{FF2B5EF4-FFF2-40B4-BE49-F238E27FC236}">
                <a16:creationId xmlns:a16="http://schemas.microsoft.com/office/drawing/2014/main" id="{DF311F8B-396A-AD1F-C7A9-BE3BF7C8CAC1}"/>
              </a:ext>
            </a:extLst>
          </p:cNvPr>
          <p:cNvSpPr>
            <a:spLocks noGrp="1"/>
          </p:cNvSpPr>
          <p:nvPr>
            <p:ph type="sldNum" sz="quarter" idx="12"/>
          </p:nvPr>
        </p:nvSpPr>
        <p:spPr>
          <a:xfrm>
            <a:off x="4344988" y="6475413"/>
            <a:ext cx="530225" cy="182562"/>
          </a:xfrm>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dirty="0"/>
              <a:t>Slide </a:t>
            </a:r>
            <a:fld id="{C952AF60-2FD2-4EA3-848D-19295E5BDB36}" type="slidenum">
              <a:rPr lang="en-US" sz="1200" smtClean="0"/>
              <a:pPr>
                <a:defRPr/>
              </a:pPr>
              <a:t>7</a:t>
            </a:fld>
            <a:endParaRPr lang="en-US" sz="1200" dirty="0"/>
          </a:p>
        </p:txBody>
      </p:sp>
    </p:spTree>
    <p:extLst>
      <p:ext uri="{BB962C8B-B14F-4D97-AF65-F5344CB8AC3E}">
        <p14:creationId xmlns:p14="http://schemas.microsoft.com/office/powerpoint/2010/main" val="17816863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8</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dirty="0">
                <a:latin typeface="Arial Rounded MT Bold" pitchFamily="34" charset="0"/>
                <a:cs typeface="Arial" charset="0"/>
              </a:rPr>
              <a:t>TG 6ma </a:t>
            </a:r>
            <a:r>
              <a:rPr lang="en-US" sz="2000" kern="1200" dirty="0">
                <a:latin typeface="Arial Rounded MT Bold" pitchFamily="34" charset="0"/>
                <a:cs typeface="Arial" charset="0"/>
              </a:rPr>
              <a:t>– </a:t>
            </a:r>
            <a:r>
              <a:rPr lang="en-US" sz="2000" dirty="0">
                <a:latin typeface="Arial Rounded MT Bold" pitchFamily="34" charset="0"/>
                <a:cs typeface="Arial" charset="0"/>
              </a:rPr>
              <a:t>Revision a, Maintenance (ma)</a:t>
            </a:r>
          </a:p>
          <a:p>
            <a:pPr marL="457200" indent="-457200" fontAlgn="b">
              <a:lnSpc>
                <a:spcPct val="80000"/>
              </a:lnSpc>
              <a:spcAft>
                <a:spcPts val="0"/>
              </a:spcAft>
              <a:buNone/>
              <a:defRPr/>
            </a:pPr>
            <a:r>
              <a:rPr lang="en-US" sz="2000" kern="1200" dirty="0">
                <a:latin typeface="Arial Rounded MT Bold" pitchFamily="34" charset="0"/>
                <a:cs typeface="Arial" charset="0"/>
              </a:rPr>
              <a:t>	Objective: enhancements to the BAN Ultra Wideband (UWB) physical layer (PHY) and media access control (MAC) to support enhanced dependability to a human BAN (HBAN) and adds support for vehicle body area networks (VBAN), a coordinator in a vehicle with devices around the vehicular cabin</a:t>
            </a:r>
            <a:endParaRPr lang="en-US" sz="20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dirty="0">
              <a:latin typeface="Arial Rounded MT Bold" pitchFamily="34" charset="0"/>
              <a:cs typeface="Arial" charset="0"/>
            </a:endParaRPr>
          </a:p>
          <a:p>
            <a:pPr marL="609600" indent="-609600" fontAlgn="b">
              <a:lnSpc>
                <a:spcPct val="80000"/>
              </a:lnSpc>
              <a:spcAft>
                <a:spcPts val="0"/>
              </a:spcAft>
              <a:buNone/>
              <a:defRPr/>
            </a:pPr>
            <a:r>
              <a:rPr lang="en-US" sz="2000" dirty="0">
                <a:latin typeface="Arial Rounded MT Bold" pitchFamily="34" charset="0"/>
                <a:cs typeface="Arial" charset="0"/>
              </a:rPr>
              <a:t>TG 7a </a:t>
            </a:r>
            <a:r>
              <a:rPr lang="en-US" sz="2000" kern="1200" dirty="0">
                <a:latin typeface="Arial Rounded MT Bold" pitchFamily="34" charset="0"/>
                <a:cs typeface="Arial" charset="0"/>
              </a:rPr>
              <a:t>–</a:t>
            </a:r>
            <a:r>
              <a:rPr lang="en-US" sz="2000" dirty="0">
                <a:latin typeface="Arial Rounded MT Bold" pitchFamily="34" charset="0"/>
                <a:cs typeface="Arial" charset="0"/>
              </a:rPr>
              <a:t> Optical Camera Communication (OCC)</a:t>
            </a:r>
          </a:p>
          <a:p>
            <a:pPr marL="457200" indent="-457200" fontAlgn="b">
              <a:lnSpc>
                <a:spcPct val="80000"/>
              </a:lnSpc>
              <a:spcAft>
                <a:spcPts val="0"/>
              </a:spcAft>
              <a:buNone/>
              <a:defRPr/>
            </a:pPr>
            <a:r>
              <a:rPr lang="en-US" sz="2000" kern="1200" dirty="0">
                <a:latin typeface="Arial Rounded MT Bold" pitchFamily="34" charset="0"/>
                <a:cs typeface="Arial" charset="0"/>
              </a:rPr>
              <a:t>	Objective: high-rate OCC Physical Layer (PHY) using light wavelengths from 10,000 nm to 190 nm delivering data rates up to 100 Mb/s for point-to-point and point-to-multipoint communication </a:t>
            </a: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547503" y="135282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4E7C2080-6DB1-4FB8-9355-76A55A5FB454}"/>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398998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Slide Number Placeholder 6"/>
          <p:cNvSpPr>
            <a:spLocks noGrp="1"/>
          </p:cNvSpPr>
          <p:nvPr>
            <p:ph type="sldNum" sz="quarter" idx="12"/>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defRPr sz="3200">
                <a:solidFill>
                  <a:schemeClr val="tx1"/>
                </a:solidFill>
                <a:latin typeface="Times New Roman" pitchFamily="18" charset="0"/>
                <a:ea typeface="ＭＳ Ｐゴシック" pitchFamily="34" charset="-128"/>
              </a:defRPr>
            </a:lvl1pPr>
            <a:lvl2pPr marL="742950" indent="-285750">
              <a:defRPr sz="3200">
                <a:solidFill>
                  <a:schemeClr val="tx1"/>
                </a:solidFill>
                <a:latin typeface="Times New Roman" pitchFamily="18" charset="0"/>
                <a:ea typeface="ＭＳ Ｐゴシック" pitchFamily="34" charset="-128"/>
              </a:defRPr>
            </a:lvl2pPr>
            <a:lvl3pPr marL="1143000" indent="-228600">
              <a:defRPr sz="3200">
                <a:solidFill>
                  <a:schemeClr val="tx1"/>
                </a:solidFill>
                <a:latin typeface="Times New Roman" pitchFamily="18" charset="0"/>
                <a:ea typeface="ＭＳ Ｐゴシック" pitchFamily="34" charset="-128"/>
              </a:defRPr>
            </a:lvl3pPr>
            <a:lvl4pPr marL="1600200" indent="-228600">
              <a:defRPr sz="3200">
                <a:solidFill>
                  <a:schemeClr val="tx1"/>
                </a:solidFill>
                <a:latin typeface="Times New Roman" pitchFamily="18" charset="0"/>
                <a:ea typeface="ＭＳ Ｐゴシック" pitchFamily="34" charset="-128"/>
              </a:defRPr>
            </a:lvl4pPr>
            <a:lvl5pPr marL="2057400" indent="-228600">
              <a:defRPr sz="3200">
                <a:solidFill>
                  <a:schemeClr val="tx1"/>
                </a:solidFill>
                <a:latin typeface="Times New Roman" pitchFamily="18" charset="0"/>
                <a:ea typeface="ＭＳ Ｐゴシック" pitchFamily="34" charset="-128"/>
              </a:defRPr>
            </a:lvl5pPr>
            <a:lvl6pPr marL="25146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6pPr>
            <a:lvl7pPr marL="29718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7pPr>
            <a:lvl8pPr marL="34290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8pPr>
            <a:lvl9pPr marL="3886200" indent="-228600" eaLnBrk="0" fontAlgn="base" hangingPunct="0">
              <a:spcBef>
                <a:spcPct val="0"/>
              </a:spcBef>
              <a:spcAft>
                <a:spcPct val="0"/>
              </a:spcAft>
              <a:defRPr sz="3200">
                <a:solidFill>
                  <a:schemeClr val="tx1"/>
                </a:solidFill>
                <a:latin typeface="Times New Roman" pitchFamily="18" charset="0"/>
                <a:ea typeface="ＭＳ Ｐゴシック" pitchFamily="34" charset="-128"/>
              </a:defRPr>
            </a:lvl9pPr>
          </a:lstStyle>
          <a:p>
            <a:pPr>
              <a:defRPr/>
            </a:pPr>
            <a:r>
              <a:rPr lang="en-US" sz="1200"/>
              <a:t>Slide </a:t>
            </a:r>
            <a:fld id="{C952AF60-2FD2-4EA3-848D-19295E5BDB36}" type="slidenum">
              <a:rPr lang="en-US" sz="1200" smtClean="0"/>
              <a:pPr>
                <a:defRPr/>
              </a:pPr>
              <a:t>9</a:t>
            </a:fld>
            <a:endParaRPr lang="en-US" sz="1200"/>
          </a:p>
        </p:txBody>
      </p:sp>
      <p:sp>
        <p:nvSpPr>
          <p:cNvPr id="5126" name="Rectangle 3"/>
          <p:cNvSpPr>
            <a:spLocks noGrp="1" noChangeArrowheads="1"/>
          </p:cNvSpPr>
          <p:nvPr>
            <p:ph type="body" sz="half" idx="1"/>
          </p:nvPr>
        </p:nvSpPr>
        <p:spPr>
          <a:xfrm>
            <a:off x="228600" y="1309469"/>
            <a:ext cx="8686800" cy="4984750"/>
          </a:xfrm>
        </p:spPr>
        <p:txBody>
          <a:bodyPr/>
          <a:lstStyle/>
          <a:p>
            <a:pPr marL="609600" indent="-609600" fontAlgn="b">
              <a:lnSpc>
                <a:spcPct val="80000"/>
              </a:lnSpc>
              <a:spcAft>
                <a:spcPts val="0"/>
              </a:spcAft>
              <a:buNone/>
              <a:defRPr/>
            </a:pPr>
            <a:r>
              <a:rPr lang="en-US" sz="2000" kern="1200" dirty="0">
                <a:latin typeface="Arial Rounded MT Bold" pitchFamily="34" charset="0"/>
                <a:cs typeface="Arial" charset="0"/>
              </a:rPr>
              <a:t>TG 13 – Multi-Gigabit/sec Optical Wireless Communication (MG-OWC)</a:t>
            </a:r>
          </a:p>
          <a:p>
            <a:pPr marL="457200" indent="-457200" fontAlgn="b">
              <a:lnSpc>
                <a:spcPct val="80000"/>
              </a:lnSpc>
              <a:spcAft>
                <a:spcPts val="0"/>
              </a:spcAft>
              <a:buNone/>
              <a:defRPr/>
            </a:pPr>
            <a:r>
              <a:rPr lang="en-US" sz="2000" kern="1200" dirty="0">
                <a:latin typeface="Arial Rounded MT Bold" pitchFamily="34" charset="0"/>
                <a:cs typeface="Arial" charset="0"/>
              </a:rPr>
              <a:t>	Objective: define OWC specifications to enable high data rate transfer among end points with up to multi-Gigabit throughput and ranges up to 200 m unrestricted line of site targeting support for ceiling-mounted infrastructure serving stationary and mobile devices as well as point-to-point links</a:t>
            </a: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14 – Impulse Radio Ultra Wideband Wireless Ad Hoc Networks (UWB-AHN) ---IN HIBERNATION---</a:t>
            </a:r>
          </a:p>
          <a:p>
            <a:pPr marL="457200" indent="-457200" fontAlgn="b">
              <a:lnSpc>
                <a:spcPct val="80000"/>
              </a:lnSpc>
              <a:spcAft>
                <a:spcPts val="0"/>
              </a:spcAft>
              <a:buNone/>
              <a:defRPr/>
            </a:pPr>
            <a:r>
              <a:rPr lang="en-US" sz="2000" kern="1200" dirty="0">
                <a:latin typeface="Arial Rounded MT Bold" pitchFamily="34" charset="0"/>
                <a:cs typeface="Arial" charset="0"/>
              </a:rPr>
              <a:t>	Objective: focused on impulse radio (IR) Ultra Wideband (UWB) PHY and MAC providing precision ranging capability that is accurate to the centimeter level by including (via. referencing) the 802.15.4 IR UWB functionality into a simple focused specification</a:t>
            </a:r>
          </a:p>
          <a:p>
            <a:pPr marL="457200" indent="-457200" fontAlgn="b">
              <a:lnSpc>
                <a:spcPct val="80000"/>
              </a:lnSpc>
              <a:spcAft>
                <a:spcPts val="0"/>
              </a:spcAft>
              <a:buNone/>
              <a:defRPr/>
            </a:pPr>
            <a:endParaRPr lang="en-US" sz="1000" kern="1200" dirty="0">
              <a:latin typeface="Arial Rounded MT Bold" pitchFamily="34" charset="0"/>
              <a:cs typeface="Arial" charset="0"/>
            </a:endParaRPr>
          </a:p>
          <a:p>
            <a:pPr marL="457200" indent="-457200" fontAlgn="b">
              <a:lnSpc>
                <a:spcPct val="80000"/>
              </a:lnSpc>
              <a:spcAft>
                <a:spcPts val="0"/>
              </a:spcAft>
              <a:buNone/>
              <a:defRPr/>
            </a:pPr>
            <a:r>
              <a:rPr lang="en-US" sz="2000" kern="1200" dirty="0">
                <a:latin typeface="Arial Rounded MT Bold" pitchFamily="34" charset="0"/>
                <a:cs typeface="Arial" charset="0"/>
              </a:rPr>
              <a:t>TG 15 – Narrow Band Wireless Ad Hoc Networks (NB-AHN)</a:t>
            </a:r>
            <a:br>
              <a:rPr lang="en-US" sz="2000" kern="1200" dirty="0">
                <a:latin typeface="Arial Rounded MT Bold" pitchFamily="34" charset="0"/>
                <a:cs typeface="Arial" charset="0"/>
              </a:rPr>
            </a:br>
            <a:r>
              <a:rPr lang="en-US" sz="2000" kern="1200" dirty="0">
                <a:latin typeface="Arial Rounded MT Bold" pitchFamily="34" charset="0"/>
                <a:cs typeface="Arial" charset="0"/>
              </a:rPr>
              <a:t>---IN HIBERNATION---</a:t>
            </a:r>
          </a:p>
          <a:p>
            <a:pPr marL="457200" indent="-457200" fontAlgn="b">
              <a:lnSpc>
                <a:spcPct val="80000"/>
              </a:lnSpc>
              <a:buNone/>
              <a:defRPr/>
            </a:pPr>
            <a:r>
              <a:rPr lang="en-US" sz="2000" kern="1200" dirty="0">
                <a:latin typeface="Arial Rounded MT Bold" pitchFamily="34" charset="0"/>
                <a:cs typeface="Arial" charset="0"/>
              </a:rPr>
              <a:t>	Objective: focused on narrow band ad hoc network PHY and MAC by including (via referencing) functionality and features of 802.15.4 into a simple focused specification</a:t>
            </a:r>
          </a:p>
          <a:p>
            <a:pPr marL="457200" indent="-457200" fontAlgn="b">
              <a:lnSpc>
                <a:spcPct val="80000"/>
              </a:lnSpc>
              <a:spcAft>
                <a:spcPts val="0"/>
              </a:spcAft>
              <a:buNone/>
              <a:defRPr/>
            </a:pPr>
            <a:endParaRPr lang="en-US" sz="2000" kern="1200" dirty="0">
              <a:latin typeface="Arial Rounded MT Bold" pitchFamily="34" charset="0"/>
              <a:cs typeface="Arial" charset="0"/>
            </a:endParaRPr>
          </a:p>
          <a:p>
            <a:pPr marL="609600" indent="-609600" fontAlgn="b">
              <a:lnSpc>
                <a:spcPct val="80000"/>
              </a:lnSpc>
              <a:spcBef>
                <a:spcPts val="0"/>
              </a:spcBef>
              <a:spcAft>
                <a:spcPts val="0"/>
              </a:spcAft>
              <a:buNone/>
              <a:defRPr/>
            </a:pPr>
            <a:endParaRPr lang="en-US" sz="1000" kern="1200" dirty="0">
              <a:latin typeface="Arial Rounded MT Bold" pitchFamily="34" charset="0"/>
              <a:cs typeface="Arial" charset="0"/>
            </a:endParaRPr>
          </a:p>
        </p:txBody>
      </p:sp>
      <p:sp>
        <p:nvSpPr>
          <p:cNvPr id="4" name="AutoShape 3" descr="2520541b.jpg">
            <a:extLst>
              <a:ext uri="{FF2B5EF4-FFF2-40B4-BE49-F238E27FC236}">
                <a16:creationId xmlns:a16="http://schemas.microsoft.com/office/drawing/2014/main" id="{D86DF105-8C99-854C-9E2F-BC3E7A659D7A}"/>
              </a:ext>
            </a:extLst>
          </p:cNvPr>
          <p:cNvSpPr>
            <a:spLocks noChangeAspect="1" noChangeArrowheads="1"/>
          </p:cNvSpPr>
          <p:nvPr/>
        </p:nvSpPr>
        <p:spPr bwMode="auto">
          <a:xfrm>
            <a:off x="92075" y="1004888"/>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2520542a.jpg">
            <a:extLst>
              <a:ext uri="{FF2B5EF4-FFF2-40B4-BE49-F238E27FC236}">
                <a16:creationId xmlns:a16="http://schemas.microsoft.com/office/drawing/2014/main" id="{741C0811-CF1C-D04D-A683-066B33B19926}"/>
              </a:ext>
            </a:extLst>
          </p:cNvPr>
          <p:cNvSpPr>
            <a:spLocks noChangeAspect="1" noChangeArrowheads="1"/>
          </p:cNvSpPr>
          <p:nvPr/>
        </p:nvSpPr>
        <p:spPr bwMode="auto">
          <a:xfrm>
            <a:off x="92075" y="118745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Rectangle 4">
            <a:extLst>
              <a:ext uri="{FF2B5EF4-FFF2-40B4-BE49-F238E27FC236}">
                <a16:creationId xmlns:a16="http://schemas.microsoft.com/office/drawing/2014/main" id="{E292E43B-3472-43CD-B41C-711A2FA858CB}"/>
              </a:ext>
            </a:extLst>
          </p:cNvPr>
          <p:cNvSpPr txBox="1">
            <a:spLocks noChangeArrowheads="1"/>
          </p:cNvSpPr>
          <p:nvPr/>
        </p:nvSpPr>
        <p:spPr bwMode="auto">
          <a:xfrm>
            <a:off x="684028" y="593724"/>
            <a:ext cx="8077200" cy="7590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a:extLst>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600">
                <a:solidFill>
                  <a:schemeClr val="tx2"/>
                </a:solidFill>
                <a:latin typeface="+mj-lt"/>
                <a:ea typeface="ＭＳ Ｐゴシック" charset="0"/>
                <a:cs typeface="+mj-cs"/>
              </a:defRPr>
            </a:lvl1pPr>
            <a:lvl2pPr algn="ctr" rtl="0" eaLnBrk="0" fontAlgn="base" hangingPunct="0">
              <a:spcBef>
                <a:spcPct val="0"/>
              </a:spcBef>
              <a:spcAft>
                <a:spcPct val="0"/>
              </a:spcAft>
              <a:defRPr sz="3600">
                <a:solidFill>
                  <a:schemeClr val="tx2"/>
                </a:solidFill>
                <a:latin typeface="Times New Roman" pitchFamily="18" charset="0"/>
                <a:ea typeface="ＭＳ Ｐゴシック" charset="0"/>
              </a:defRPr>
            </a:lvl2pPr>
            <a:lvl3pPr algn="ctr" rtl="0" eaLnBrk="0" fontAlgn="base" hangingPunct="0">
              <a:spcBef>
                <a:spcPct val="0"/>
              </a:spcBef>
              <a:spcAft>
                <a:spcPct val="0"/>
              </a:spcAft>
              <a:defRPr sz="3600">
                <a:solidFill>
                  <a:schemeClr val="tx2"/>
                </a:solidFill>
                <a:latin typeface="Times New Roman" pitchFamily="18" charset="0"/>
                <a:ea typeface="ＭＳ Ｐゴシック" charset="0"/>
              </a:defRPr>
            </a:lvl3pPr>
            <a:lvl4pPr algn="ctr" rtl="0" eaLnBrk="0" fontAlgn="base" hangingPunct="0">
              <a:spcBef>
                <a:spcPct val="0"/>
              </a:spcBef>
              <a:spcAft>
                <a:spcPct val="0"/>
              </a:spcAft>
              <a:defRPr sz="3600">
                <a:solidFill>
                  <a:schemeClr val="tx2"/>
                </a:solidFill>
                <a:latin typeface="Times New Roman" pitchFamily="18" charset="0"/>
                <a:ea typeface="ＭＳ Ｐゴシック" charset="0"/>
              </a:defRPr>
            </a:lvl4pPr>
            <a:lvl5pPr algn="ctr" rtl="0" eaLnBrk="0" fontAlgn="base" hangingPunct="0">
              <a:spcBef>
                <a:spcPct val="0"/>
              </a:spcBef>
              <a:spcAft>
                <a:spcPct val="0"/>
              </a:spcAft>
              <a:defRPr sz="3600">
                <a:solidFill>
                  <a:schemeClr val="tx2"/>
                </a:solidFill>
                <a:latin typeface="Times New Roman" pitchFamily="18" charset="0"/>
                <a:ea typeface="ＭＳ Ｐゴシック" charset="0"/>
              </a:defRPr>
            </a:lvl5pPr>
            <a:lvl6pPr marL="457200" algn="ctr" rtl="0" eaLnBrk="0" fontAlgn="base" hangingPunct="0">
              <a:spcBef>
                <a:spcPct val="0"/>
              </a:spcBef>
              <a:spcAft>
                <a:spcPct val="0"/>
              </a:spcAft>
              <a:defRPr sz="3600">
                <a:solidFill>
                  <a:schemeClr val="tx2"/>
                </a:solidFill>
                <a:latin typeface="Times New Roman" pitchFamily="18" charset="0"/>
              </a:defRPr>
            </a:lvl6pPr>
            <a:lvl7pPr marL="914400" algn="ctr" rtl="0" eaLnBrk="0" fontAlgn="base" hangingPunct="0">
              <a:spcBef>
                <a:spcPct val="0"/>
              </a:spcBef>
              <a:spcAft>
                <a:spcPct val="0"/>
              </a:spcAft>
              <a:defRPr sz="3600">
                <a:solidFill>
                  <a:schemeClr val="tx2"/>
                </a:solidFill>
                <a:latin typeface="Times New Roman" pitchFamily="18" charset="0"/>
              </a:defRPr>
            </a:lvl7pPr>
            <a:lvl8pPr marL="1371600" algn="ctr" rtl="0" eaLnBrk="0" fontAlgn="base" hangingPunct="0">
              <a:spcBef>
                <a:spcPct val="0"/>
              </a:spcBef>
              <a:spcAft>
                <a:spcPct val="0"/>
              </a:spcAft>
              <a:defRPr sz="3600">
                <a:solidFill>
                  <a:schemeClr val="tx2"/>
                </a:solidFill>
                <a:latin typeface="Times New Roman" pitchFamily="18" charset="0"/>
              </a:defRPr>
            </a:lvl8pPr>
            <a:lvl9pPr marL="1828800" algn="ctr" rtl="0" eaLnBrk="0" fontAlgn="base" hangingPunct="0">
              <a:spcBef>
                <a:spcPct val="0"/>
              </a:spcBef>
              <a:spcAft>
                <a:spcPct val="0"/>
              </a:spcAft>
              <a:defRPr sz="3600">
                <a:solidFill>
                  <a:schemeClr val="tx2"/>
                </a:solidFill>
                <a:latin typeface="Times New Roman" pitchFamily="18" charset="0"/>
              </a:defRPr>
            </a:lvl9pPr>
          </a:lstStyle>
          <a:p>
            <a:pPr>
              <a:defRPr/>
            </a:pPr>
            <a:r>
              <a:rPr lang="en-US" sz="3200" b="1" kern="0" dirty="0"/>
              <a:t>802.15 WG Subgroups/Objectives</a:t>
            </a:r>
          </a:p>
        </p:txBody>
      </p:sp>
    </p:spTree>
    <p:extLst>
      <p:ext uri="{BB962C8B-B14F-4D97-AF65-F5344CB8AC3E}">
        <p14:creationId xmlns:p14="http://schemas.microsoft.com/office/powerpoint/2010/main" val="2520442912"/>
      </p:ext>
    </p:extLst>
  </p:cSld>
  <p:clrMapOvr>
    <a:masterClrMapping/>
  </p:clrMapOvr>
</p:sld>
</file>

<file path=ppt/theme/theme1.xml><?xml version="1.0" encoding="utf-8"?>
<a:theme xmlns:a="http://schemas.openxmlformats.org/drawingml/2006/main" name="IEEE-802_15">
  <a:themeElements>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IEEE-802_15">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IEEE-802_15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EEE-802_15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IEEE-802_15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IEEE-802_15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IEEE-802_15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IEEE-802_15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IEEE-802_15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D:\MYDOCU~1\IEEEP8~1.15\TEMPLATE\IEEE-8~1.POT</Template>
  <TotalTime>46409</TotalTime>
  <Words>1140</Words>
  <Application>Microsoft Office PowerPoint</Application>
  <PresentationFormat>On-screen Show (4:3)</PresentationFormat>
  <Paragraphs>158</Paragraphs>
  <Slides>14</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Arial Rounded MT Bold</vt:lpstr>
      <vt:lpstr>Times New Roman</vt:lpstr>
      <vt:lpstr>IEEE-802_15</vt:lpstr>
      <vt:lpstr> 143rd Session of meetings of the  IEEE 802.15 Working Group for Wireless Specialty Networks (WSN)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802.15 WG-Opening Report Sept Interim 2021</dc:title>
  <dc:subject>IEEE 802.15 &lt;subject&gt;</dc:subject>
  <dc:creator>Pat Kinney</dc:creator>
  <cp:keywords/>
  <dc:description/>
  <cp:lastModifiedBy>Clint Powell2</cp:lastModifiedBy>
  <cp:revision>1112</cp:revision>
  <cp:lastPrinted>2000-07-07T01:25:49Z</cp:lastPrinted>
  <dcterms:created xsi:type="dcterms:W3CDTF">1999-06-22T06:24:01Z</dcterms:created>
  <dcterms:modified xsi:type="dcterms:W3CDTF">2023-05-07T20:53:53Z</dcterms:modified>
  <cp:category/>
</cp:coreProperties>
</file>