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1"/>
  </p:notesMasterIdLst>
  <p:handoutMasterIdLst>
    <p:handoutMasterId r:id="rId122"/>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 id="260" r:id="rId16"/>
    <p:sldId id="286" r:id="rId17"/>
    <p:sldId id="287" r:id="rId18"/>
    <p:sldId id="279" r:id="rId19"/>
    <p:sldId id="281" r:id="rId20"/>
    <p:sldId id="282" r:id="rId21"/>
    <p:sldId id="288" r:id="rId22"/>
    <p:sldId id="283" r:id="rId23"/>
    <p:sldId id="284" r:id="rId24"/>
    <p:sldId id="277" r:id="rId25"/>
    <p:sldId id="2414" r:id="rId26"/>
    <p:sldId id="2385" r:id="rId27"/>
    <p:sldId id="2368" r:id="rId28"/>
    <p:sldId id="2408" r:id="rId29"/>
    <p:sldId id="361" r:id="rId30"/>
    <p:sldId id="2437" r:id="rId31"/>
    <p:sldId id="2375" r:id="rId32"/>
    <p:sldId id="2377" r:id="rId33"/>
    <p:sldId id="2439" r:id="rId34"/>
    <p:sldId id="2389" r:id="rId35"/>
    <p:sldId id="2438" r:id="rId36"/>
    <p:sldId id="2028" r:id="rId37"/>
    <p:sldId id="291" r:id="rId38"/>
    <p:sldId id="290" r:id="rId39"/>
    <p:sldId id="2441" r:id="rId40"/>
    <p:sldId id="4945" r:id="rId41"/>
    <p:sldId id="5610" r:id="rId42"/>
    <p:sldId id="5091" r:id="rId43"/>
    <p:sldId id="5611" r:id="rId44"/>
    <p:sldId id="5613" r:id="rId45"/>
    <p:sldId id="5616" r:id="rId46"/>
    <p:sldId id="5617" r:id="rId47"/>
    <p:sldId id="5618" r:id="rId48"/>
    <p:sldId id="5619" r:id="rId49"/>
    <p:sldId id="5620" r:id="rId50"/>
    <p:sldId id="5614" r:id="rId51"/>
    <p:sldId id="5615" r:id="rId52"/>
    <p:sldId id="285" r:id="rId53"/>
    <p:sldId id="5621" r:id="rId54"/>
    <p:sldId id="311" r:id="rId55"/>
    <p:sldId id="363" r:id="rId56"/>
    <p:sldId id="358" r:id="rId57"/>
    <p:sldId id="371" r:id="rId58"/>
    <p:sldId id="364" r:id="rId59"/>
    <p:sldId id="365" r:id="rId60"/>
    <p:sldId id="362" r:id="rId61"/>
    <p:sldId id="372" r:id="rId62"/>
    <p:sldId id="5622" r:id="rId63"/>
    <p:sldId id="938" r:id="rId64"/>
    <p:sldId id="1043" r:id="rId65"/>
    <p:sldId id="990" r:id="rId66"/>
    <p:sldId id="1044" r:id="rId67"/>
    <p:sldId id="1046" r:id="rId68"/>
    <p:sldId id="256" r:id="rId69"/>
    <p:sldId id="1047" r:id="rId70"/>
    <p:sldId id="5641" r:id="rId71"/>
    <p:sldId id="5642" r:id="rId72"/>
    <p:sldId id="5650" r:id="rId73"/>
    <p:sldId id="5644" r:id="rId74"/>
    <p:sldId id="5645" r:id="rId75"/>
    <p:sldId id="5646" r:id="rId76"/>
    <p:sldId id="5647" r:id="rId77"/>
    <p:sldId id="5648" r:id="rId78"/>
    <p:sldId id="5649" r:id="rId79"/>
    <p:sldId id="5623" r:id="rId80"/>
    <p:sldId id="265" r:id="rId81"/>
    <p:sldId id="266" r:id="rId82"/>
    <p:sldId id="5651" r:id="rId83"/>
    <p:sldId id="268" r:id="rId84"/>
    <p:sldId id="269" r:id="rId85"/>
    <p:sldId id="270" r:id="rId86"/>
    <p:sldId id="271" r:id="rId87"/>
    <p:sldId id="272" r:id="rId88"/>
    <p:sldId id="273" r:id="rId89"/>
    <p:sldId id="274" r:id="rId90"/>
    <p:sldId id="275" r:id="rId91"/>
    <p:sldId id="276" r:id="rId92"/>
    <p:sldId id="5624" r:id="rId93"/>
    <p:sldId id="278" r:id="rId94"/>
    <p:sldId id="5625" r:id="rId95"/>
    <p:sldId id="280" r:id="rId96"/>
    <p:sldId id="5626" r:id="rId97"/>
    <p:sldId id="5627" r:id="rId98"/>
    <p:sldId id="5628" r:id="rId99"/>
    <p:sldId id="5629" r:id="rId100"/>
    <p:sldId id="2370" r:id="rId101"/>
    <p:sldId id="5630" r:id="rId102"/>
    <p:sldId id="5631" r:id="rId103"/>
    <p:sldId id="5632" r:id="rId104"/>
    <p:sldId id="312" r:id="rId105"/>
    <p:sldId id="313" r:id="rId106"/>
    <p:sldId id="314" r:id="rId107"/>
    <p:sldId id="5633" r:id="rId108"/>
    <p:sldId id="2378" r:id="rId109"/>
    <p:sldId id="2371" r:id="rId110"/>
    <p:sldId id="5634" r:id="rId111"/>
    <p:sldId id="261" r:id="rId112"/>
    <p:sldId id="5635" r:id="rId113"/>
    <p:sldId id="5636" r:id="rId114"/>
    <p:sldId id="5637" r:id="rId115"/>
    <p:sldId id="5638" r:id="rId116"/>
    <p:sldId id="5639" r:id="rId117"/>
    <p:sldId id="289" r:id="rId118"/>
    <p:sldId id="5640" r:id="rId119"/>
    <p:sldId id="293" r:id="rId12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2" d="100"/>
          <a:sy n="52" d="100"/>
        </p:scale>
        <p:origin x="5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Finish integration of technical proposals. </a:t>
          </a:r>
          <a:r>
            <a:rPr lang="en-US" sz="1400" dirty="0">
              <a:solidFill>
                <a:srgbClr val="000000">
                  <a:hueOff val="0"/>
                  <a:satOff val="0"/>
                  <a:lumOff val="0"/>
                  <a:alphaOff val="0"/>
                </a:srgbClr>
              </a:solidFill>
              <a:latin typeface="Times New Roman"/>
              <a:ea typeface="+mn-ea"/>
              <a:cs typeface="+mn-cs"/>
            </a:rPr>
            <a:t>Draft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Jul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1660"/>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28283" custLinFactNeighborY="-9164"/>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NeighborX="-84239" custLinFactNeighborY="475"/>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46732" custLinFactX="-107526" custLinFactNeighborX="-200000" custLinFactNeighborY="-977">
        <dgm:presLayoutVars>
          <dgm:bulletEnabled val="1"/>
        </dgm:presLayoutVars>
      </dgm:prSet>
      <dgm:spPr/>
    </dgm:pt>
    <dgm:pt modelId="{9274AD82-2A5D-4DDD-AA45-AB5FA2B78337}" type="pres">
      <dgm:prSet presAssocID="{4C7608CC-6A29-43E2-8645-CD78ADEE8E89}" presName="circleB" presStyleLbl="node1" presStyleIdx="5" presStyleCnt="10" custLinFactX="-67839"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51344" custScaleY="81494" custLinFactX="-156898" custLinFactNeighborX="-200000" custLinFactNeighborY="35468">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65550" custLinFactNeighborX="-200000" custLinFactNeighborY="-1789">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87525" custLinFactNeighborX="-200000" custLinFactNeighborY="4002">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NeighborX="58072" custLinFactNeighborY="-61">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1025985"/>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951" y="0"/>
          <a:ext cx="7971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951" y="0"/>
        <a:ext cx="797145" cy="1398944"/>
      </dsp:txXfrm>
    </dsp:sp>
    <dsp:sp modelId="{3BB2CCC1-E6C9-4883-B630-A1033B3E0DAB}">
      <dsp:nvSpPr>
        <dsp:cNvPr id="0" name=""/>
        <dsp:cNvSpPr/>
      </dsp:nvSpPr>
      <dsp:spPr>
        <a:xfrm>
          <a:off x="225656"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92491" y="2098416"/>
          <a:ext cx="86115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92491" y="2098416"/>
        <a:ext cx="861159" cy="1398944"/>
      </dsp:txXfrm>
    </dsp:sp>
    <dsp:sp modelId="{197C936F-2DF8-4315-9A24-FDA0667A3BDF}">
      <dsp:nvSpPr>
        <dsp:cNvPr id="0" name=""/>
        <dsp:cNvSpPr/>
      </dsp:nvSpPr>
      <dsp:spPr>
        <a:xfrm>
          <a:off x="790824"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48469" y="11093"/>
          <a:ext cx="770922"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48469" y="11093"/>
        <a:ext cx="770922" cy="1398944"/>
      </dsp:txXfrm>
    </dsp:sp>
    <dsp:sp modelId="{E422D386-843F-4630-AE02-DC9104B57C87}">
      <dsp:nvSpPr>
        <dsp:cNvPr id="0" name=""/>
        <dsp:cNvSpPr/>
      </dsp:nvSpPr>
      <dsp:spPr>
        <a:xfrm>
          <a:off x="1981427"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92869" y="2084748"/>
          <a:ext cx="779635"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92869" y="2084748"/>
        <a:ext cx="779635" cy="1383947"/>
      </dsp:txXfrm>
    </dsp:sp>
    <dsp:sp modelId="{01120116-719B-4992-859E-7E99317DF6F1}">
      <dsp:nvSpPr>
        <dsp:cNvPr id="0" name=""/>
        <dsp:cNvSpPr/>
      </dsp:nvSpPr>
      <dsp:spPr>
        <a:xfrm>
          <a:off x="2607384" y="1545511"/>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307674" y="89518"/>
          <a:ext cx="901306"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307674" y="89518"/>
        <a:ext cx="901306" cy="1355521"/>
      </dsp:txXfrm>
    </dsp:sp>
    <dsp:sp modelId="{1B97E0B9-8A63-4AB3-9DAD-20983A4CD0BC}">
      <dsp:nvSpPr>
        <dsp:cNvPr id="0" name=""/>
        <dsp:cNvSpPr/>
      </dsp:nvSpPr>
      <dsp:spPr>
        <a:xfrm>
          <a:off x="3272213" y="1564617"/>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978784" y="2084748"/>
          <a:ext cx="989750"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Finish integration of technical proposals. </a:t>
          </a:r>
          <a:r>
            <a:rPr lang="en-US" sz="1400" kern="1200" dirty="0">
              <a:solidFill>
                <a:srgbClr val="000000">
                  <a:hueOff val="0"/>
                  <a:satOff val="0"/>
                  <a:lumOff val="0"/>
                  <a:alphaOff val="0"/>
                </a:srgbClr>
              </a:solidFill>
              <a:latin typeface="Times New Roman"/>
              <a:ea typeface="+mn-ea"/>
              <a:cs typeface="+mn-cs"/>
            </a:rPr>
            <a:t>Draft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978784" y="2084748"/>
        <a:ext cx="989750" cy="1398944"/>
      </dsp:txXfrm>
    </dsp:sp>
    <dsp:sp modelId="{9274AD82-2A5D-4DDD-AA45-AB5FA2B78337}">
      <dsp:nvSpPr>
        <dsp:cNvPr id="0" name=""/>
        <dsp:cNvSpPr/>
      </dsp:nvSpPr>
      <dsp:spPr>
        <a:xfrm>
          <a:off x="3945419"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790539" y="560899"/>
          <a:ext cx="607107"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790539" y="560899"/>
        <a:ext cx="607107" cy="1140055"/>
      </dsp:txXfrm>
    </dsp:sp>
    <dsp:sp modelId="{3DFAC0D4-B585-416E-BA8C-03C5D13220CE}">
      <dsp:nvSpPr>
        <dsp:cNvPr id="0" name=""/>
        <dsp:cNvSpPr/>
      </dsp:nvSpPr>
      <dsp:spPr>
        <a:xfrm>
          <a:off x="4610700"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382996" y="2073389"/>
          <a:ext cx="795500"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382996" y="2073389"/>
        <a:ext cx="795500" cy="1398944"/>
      </dsp:txXfrm>
    </dsp:sp>
    <dsp:sp modelId="{5A703FB3-1B09-4F5D-8E28-0259DD2BFFBB}">
      <dsp:nvSpPr>
        <dsp:cNvPr id="0" name=""/>
        <dsp:cNvSpPr/>
      </dsp:nvSpPr>
      <dsp:spPr>
        <a:xfrm>
          <a:off x="5956956"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10403" y="55985"/>
          <a:ext cx="69125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10403" y="55985"/>
        <a:ext cx="691259" cy="1398944"/>
      </dsp:txXfrm>
    </dsp:sp>
    <dsp:sp modelId="{49180514-5299-44DE-8924-B99464286F34}">
      <dsp:nvSpPr>
        <dsp:cNvPr id="0" name=""/>
        <dsp:cNvSpPr/>
      </dsp:nvSpPr>
      <dsp:spPr>
        <a:xfrm>
          <a:off x="6549788"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609204" y="2097563"/>
          <a:ext cx="67613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 2024</a:t>
          </a:r>
        </a:p>
      </dsp:txBody>
      <dsp:txXfrm>
        <a:off x="7609204" y="2097563"/>
        <a:ext cx="676136" cy="1398944"/>
      </dsp:txXfrm>
    </dsp:sp>
    <dsp:sp modelId="{29685473-F6F0-4A7C-B6D7-24CF95A5E9D1}">
      <dsp:nvSpPr>
        <dsp:cNvPr id="0" name=""/>
        <dsp:cNvSpPr/>
      </dsp:nvSpPr>
      <dsp:spPr>
        <a:xfrm>
          <a:off x="7119569"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9BE03-B8B1-724F-B6DE-3C2B5D8E232E}" type="slidenum">
              <a:rPr lang="en-US" smtClean="0"/>
              <a:t>102</a:t>
            </a:fld>
            <a:endParaRPr lang="en-US"/>
          </a:p>
        </p:txBody>
      </p:sp>
    </p:spTree>
    <p:extLst>
      <p:ext uri="{BB962C8B-B14F-4D97-AF65-F5344CB8AC3E}">
        <p14:creationId xmlns:p14="http://schemas.microsoft.com/office/powerpoint/2010/main" val="2602799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59BE03-B8B1-724F-B6DE-3C2B5D8E232E}" type="slidenum">
              <a:rPr lang="en-US" smtClean="0"/>
              <a:t>103</a:t>
            </a:fld>
            <a:endParaRPr lang="en-US"/>
          </a:p>
        </p:txBody>
      </p:sp>
    </p:spTree>
    <p:extLst>
      <p:ext uri="{BB962C8B-B14F-4D97-AF65-F5344CB8AC3E}">
        <p14:creationId xmlns:p14="http://schemas.microsoft.com/office/powerpoint/2010/main" val="141236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59BE03-B8B1-724F-B6DE-3C2B5D8E232E}" type="slidenum">
              <a:rPr lang="en-US" smtClean="0"/>
              <a:t>104</a:t>
            </a:fld>
            <a:endParaRPr lang="en-US"/>
          </a:p>
        </p:txBody>
      </p:sp>
    </p:spTree>
    <p:extLst>
      <p:ext uri="{BB962C8B-B14F-4D97-AF65-F5344CB8AC3E}">
        <p14:creationId xmlns:p14="http://schemas.microsoft.com/office/powerpoint/2010/main" val="101165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59BE03-B8B1-724F-B6DE-3C2B5D8E232E}" type="slidenum">
              <a:rPr lang="en-US" smtClean="0"/>
              <a:t>105</a:t>
            </a:fld>
            <a:endParaRPr lang="en-US"/>
          </a:p>
        </p:txBody>
      </p:sp>
    </p:spTree>
    <p:extLst>
      <p:ext uri="{BB962C8B-B14F-4D97-AF65-F5344CB8AC3E}">
        <p14:creationId xmlns:p14="http://schemas.microsoft.com/office/powerpoint/2010/main" val="332571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59BE03-B8B1-724F-B6DE-3C2B5D8E232E}" type="slidenum">
              <a:rPr lang="en-US" smtClean="0"/>
              <a:t>106</a:t>
            </a:fld>
            <a:endParaRPr lang="en-US"/>
          </a:p>
        </p:txBody>
      </p:sp>
    </p:spTree>
    <p:extLst>
      <p:ext uri="{BB962C8B-B14F-4D97-AF65-F5344CB8AC3E}">
        <p14:creationId xmlns:p14="http://schemas.microsoft.com/office/powerpoint/2010/main" val="327303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107</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107</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93687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108</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1228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109</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8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39</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40</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43</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52</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53</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68</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23</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100</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91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9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563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a:t>July 2013</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a:t>
            </a:fld>
            <a:endParaRPr lang="en-US"/>
          </a:p>
        </p:txBody>
      </p:sp>
    </p:spTree>
    <p:extLst>
      <p:ext uri="{BB962C8B-B14F-4D97-AF65-F5344CB8AC3E}">
        <p14:creationId xmlns:p14="http://schemas.microsoft.com/office/powerpoint/2010/main" val="419317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3600"/>
              <a:t>Title Text</a:t>
            </a:r>
          </a:p>
        </p:txBody>
      </p:sp>
      <p:sp>
        <p:nvSpPr>
          <p:cNvPr id="18" name="Shape 18"/>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Rectangle 9"/>
          <p:cNvSpPr>
            <a:spLocks noGrp="1" noChangeArrowheads="1"/>
          </p:cNvSpPr>
          <p:nvPr>
            <p:ph type="sldNum" idx="10"/>
          </p:nvPr>
        </p:nvSpPr>
        <p:spPr>
          <a:xfrm>
            <a:off x="4356100" y="6597650"/>
            <a:ext cx="825500" cy="260350"/>
          </a:xfrm>
          <a:prstGeom prst="rect">
            <a:avLst/>
          </a:prstGeom>
        </p:spPr>
        <p:txBody>
          <a:bodyPr/>
          <a:lstStyle>
            <a:lvl1pPr>
              <a:defRPr/>
            </a:lvl1pPr>
          </a:lstStyle>
          <a:p>
            <a:pPr>
              <a:defRPr/>
            </a:pPr>
            <a:r>
              <a:rPr lang="en-US" altLang="en-US" dirty="0"/>
              <a:t>Slide </a:t>
            </a:r>
            <a:fld id="{59802E41-703B-4CC7-97CC-EA054E341967}" type="slidenum">
              <a:rPr lang="en-US" altLang="en-US"/>
              <a:pPr>
                <a:defRPr/>
              </a:pPr>
              <a:t>‹#›</a:t>
            </a:fld>
            <a:endParaRPr lang="en-US" altLang="en-US" dirty="0"/>
          </a:p>
        </p:txBody>
      </p:sp>
    </p:spTree>
    <p:extLst>
      <p:ext uri="{BB962C8B-B14F-4D97-AF65-F5344CB8AC3E}">
        <p14:creationId xmlns:p14="http://schemas.microsoft.com/office/powerpoint/2010/main" val="100680377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228851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0043588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March  2023</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62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24662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802.15-22-0194-00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5/dcn/23/15-23-0083-00-0mag-project-task-list.xlsx"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8" Type="http://schemas.openxmlformats.org/officeDocument/2006/relationships/hyperlink" Target="https://www.ieee802.org/1/files/public/docs2023/dx-draft-CSD-0123-v01.pdf" TargetMode="External"/><Relationship Id="rId3" Type="http://schemas.openxmlformats.org/officeDocument/2006/relationships/hyperlink" Target="https://www.ieee802.org/1/files/public/docs2023/dm-draft-PAR-modification-0123-v01.pdf" TargetMode="External"/><Relationship Id="rId7" Type="http://schemas.openxmlformats.org/officeDocument/2006/relationships/hyperlink" Target="https://www.ieee802.org/1/files/public/docs2023/dx-draft-PAR-0123-v01.pdf" TargetMode="External"/><Relationship Id="rId12" Type="http://schemas.openxmlformats.org/officeDocument/2006/relationships/hyperlink" Target="https://mentor.ieee.org/802.15/dcn/23/15-23-0041-02-0017-draft-csd.docx" TargetMode="External"/><Relationship Id="rId2" Type="http://schemas.openxmlformats.org/officeDocument/2006/relationships/hyperlink" Target="https://protect2.fireeye.com/v1/url?k=31323334-501d5122-313273af-454445555731-5b71d938202925cb&amp;q=1&amp;e=3ce7bd91-7b15-445d-bcbf-04d2367d3f9b&amp;u=https%3A%2F%2Fwww.ieee802.org%2F1%2Ffiles%2Fpublic%2Fdocs2023%2Fmaint-draft-cs-2020-cor1-PAR-modification-0123-v02.pdf" TargetMode="External"/><Relationship Id="rId1" Type="http://schemas.openxmlformats.org/officeDocument/2006/relationships/slideLayout" Target="../slideLayouts/slideLayout5.xml"/><Relationship Id="rId6" Type="http://schemas.openxmlformats.org/officeDocument/2006/relationships/hyperlink" Target="https://www.ieee802.org/1/files/public/docs2023/dt-draft-CSD-modification-0123-v01.pdf" TargetMode="External"/><Relationship Id="rId11" Type="http://schemas.openxmlformats.org/officeDocument/2006/relationships/hyperlink" Target="https://mentor.ieee.org/802.15/dcn/23/15-23-0040-00-0017-propsed-par-for-task-group-privacy.pdf" TargetMode="External"/><Relationship Id="rId5" Type="http://schemas.openxmlformats.org/officeDocument/2006/relationships/hyperlink" Target="https://www.ieee802.org/1/files/public/docs2023/dt-draft-PAR-modification-0123-v01.pdf" TargetMode="External"/><Relationship Id="rId10" Type="http://schemas.openxmlformats.org/officeDocument/2006/relationships/hyperlink" Target="https://www.ieee802.org/1/files/public/docs2023/du-draft-CSD-0123-v01.pdf" TargetMode="External"/><Relationship Id="rId4" Type="http://schemas.openxmlformats.org/officeDocument/2006/relationships/hyperlink" Target="https://www.ieee802.org/1/files/public/docs2023/dm-draft-CSD-modification-0123-v01.pdf" TargetMode="External"/><Relationship Id="rId9" Type="http://schemas.openxmlformats.org/officeDocument/2006/relationships/hyperlink" Target="https://www.ieee802.org/1/files/public/docs2023/du-draft-PAR-0123-v01.pdf"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ieee802.org/1/files/public/docs2023/maint-draft-cs-2020-cor1-PAR-modification-0123-v02.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hyperlink" Target="https://www.ieee802.org/1/files/public/docs2023/dm-draft-PAR-modification-0123-v01.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ieee802.org/1/files/public/docs2023/dm-draft-CSD-modification-0123-v01.pdf"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ieee802.org/1/files/public/docs2023/dt-draft-PAR-modification-0123-v01.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ieee802.org/1/files/public/docs2023/dt-draft-CSD-modification-0123-v01.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ieee802.org/1/files/public/docs2023/dx-draft-PAR-0123-v01.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ieee802.org/1/files/public/docs2023/dx-draft-CSD-0123-v01.pdf"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ieee802.org/1/files/public/docs2023/du-draft-PAR-0123-v01.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ieee802.org/1/files/public/docs2023/du-draft-CSD-0123-v01.pdf"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5/dcn/23/15-23-0083-00-0mag-project-task-list.xlsx"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5/dcn/23/15-23-0083-00-0mag-project-task-list.xlsx"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5/dcn/23/15-23-0083-01-0mag-project-task-list.xlsx"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10-04ab-tg4ab-agenda-march-2023-plenary.xlsx" TargetMode="External"/><Relationship Id="rId1" Type="http://schemas.openxmlformats.org/officeDocument/2006/relationships/slideLayout" Target="../slideLayouts/slideLayout5.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5/dcn/23/15-23-0174-01-04ab-text-for-uwb-discovery-and-association.docx" TargetMode="External"/><Relationship Id="rId3" Type="http://schemas.openxmlformats.org/officeDocument/2006/relationships/hyperlink" Target="https://mentor.ieee.org/802.15/dcn/22/15-22-0649-01-04ab-coherent-phy-layer-proposal-for-15-4ab-tfd.docx" TargetMode="External"/><Relationship Id="rId7" Type="http://schemas.openxmlformats.org/officeDocument/2006/relationships/hyperlink" Target="https://mentor.ieee.org/802.15/dcn/23/15-23-0062-03-04ab-text-for-scheduling-ie.docx" TargetMode="External"/><Relationship Id="rId2" Type="http://schemas.openxmlformats.org/officeDocument/2006/relationships/hyperlink" Target="https://mentor.ieee.org/802.15/dcn/23/15-23-0079-01-04ab-latest-consensus-on-uwb-sensing-for-802-15-4ab.pptx" TargetMode="External"/><Relationship Id="rId1" Type="http://schemas.openxmlformats.org/officeDocument/2006/relationships/slideLayout" Target="../slideLayouts/slideLayout5.xml"/><Relationship Id="rId6" Type="http://schemas.openxmlformats.org/officeDocument/2006/relationships/hyperlink" Target="https://mentor.ieee.org/802.15/dcn/23/15-23-0100-02-04ab-nba-uwb-technical-framework-for-draft0.docx" TargetMode="External"/><Relationship Id="rId11" Type="http://schemas.openxmlformats.org/officeDocument/2006/relationships/hyperlink" Target="https://mentor.ieee.org/802.15/dcn/23/15-23-0034-01-04ab-mac-evolution-to-support-air-time-efficient-multi-mode-many-2-many-ranging.pdf" TargetMode="External"/><Relationship Id="rId5" Type="http://schemas.openxmlformats.org/officeDocument/2006/relationships/hyperlink" Target="https://mentor.ieee.org/802.15/dcn/22/15-22-0654-00-04ab-draft-text-for-uwb-wake-up-radio.pdf" TargetMode="External"/><Relationship Id="rId10" Type="http://schemas.openxmlformats.org/officeDocument/2006/relationships/hyperlink" Target="https://mentor.ieee.org/802.15/dcn/23/15-23-0071-00-04ab-text-for-aifs.docx" TargetMode="External"/><Relationship Id="rId4" Type="http://schemas.openxmlformats.org/officeDocument/2006/relationships/hyperlink" Target="https://mentor.ieee.org/802.15/dcn/22/15-22-0486-02-04ab-ssbd-channel-access-tfd-text.docx" TargetMode="External"/><Relationship Id="rId9" Type="http://schemas.openxmlformats.org/officeDocument/2006/relationships/hyperlink" Target="https://mentor.ieee.org/802.15/dcn/23/15-23-0061-01-04ab-text-for-application-control-ie.doc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hyperlink" Target="https://ieeesa.webex.com/ieeesa/j.php?MTID=m570cfce4deb35eb3f342c0cd5aa4c7b0"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mailto:anzai@nitech.ac.jp"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hyperlink" Target="https://mentor.ieee.org/802.15/dcn/22/15-22-0643-03-016t-direct-peer-to-peer.docx" TargetMode="External"/><Relationship Id="rId3" Type="http://schemas.openxmlformats.org/officeDocument/2006/relationships/hyperlink" Target="https://mentor.ieee.org/802.15/revise-document?t=8958300040%7F0" TargetMode="External"/><Relationship Id="rId7" Type="http://schemas.openxmlformats.org/officeDocument/2006/relationships/hyperlink" Target="https://mentor.ieee.org/802.15/revise-document?t=8957100040%7F0" TargetMode="External"/><Relationship Id="rId2" Type="http://schemas.openxmlformats.org/officeDocument/2006/relationships/hyperlink" Target="https://mentor.ieee.org/802.15/dcn/23/15-23-0163-00-016t-response-to-dpp-comments.docx" TargetMode="External"/><Relationship Id="rId1" Type="http://schemas.openxmlformats.org/officeDocument/2006/relationships/slideLayout" Target="../slideLayouts/slideLayout5.xml"/><Relationship Id="rId6" Type="http://schemas.openxmlformats.org/officeDocument/2006/relationships/hyperlink" Target="https://mentor.ieee.org/802.15/dcn/23/15-23-0158-00-016t-cyber-security-changes.docx" TargetMode="External"/><Relationship Id="rId5" Type="http://schemas.openxmlformats.org/officeDocument/2006/relationships/hyperlink" Target="https://mentor.ieee.org/802.15/revise-document?t=8957200040%7F0" TargetMode="External"/><Relationship Id="rId4" Type="http://schemas.openxmlformats.org/officeDocument/2006/relationships/hyperlink" Target="https://mentor.ieee.org/802.15/dcn/23/15-23-0159-00-016t-sem12-5khzmaskj.pptx" TargetMode="External"/><Relationship Id="rId9" Type="http://schemas.openxmlformats.org/officeDocument/2006/relationships/hyperlink" Target="https://mentor.ieee.org/802.15/revise-document?t=8836100040%7F3"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hyperlink" Target="https://datatracker.ietf.org/meeting/115/proceedings" TargetMode="Externa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doc/draft-ietf-raw-ldacs/" TargetMode="External"/><Relationship Id="rId1" Type="http://schemas.openxmlformats.org/officeDocument/2006/relationships/slideLayout" Target="../slideLayouts/slideLayout10.xml"/><Relationship Id="rId4" Type="http://schemas.openxmlformats.org/officeDocument/2006/relationships/hyperlink" Target="https://datatracker.ietf.org/doc/draft-ietf-raw-technologies/"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atatracker.ietf.org/doc/draft-ietf-raw-oam-support/" TargetMode="External"/><Relationship Id="rId2" Type="http://schemas.openxmlformats.org/officeDocument/2006/relationships/hyperlink" Target="https://datatracker.ietf.org/doc/draft-ietf-raw-architecture/" TargetMode="External"/><Relationship Id="rId1" Type="http://schemas.openxmlformats.org/officeDocument/2006/relationships/slideLayout" Target="../slideLayouts/slideLayout10.xml"/><Relationship Id="rId5" Type="http://schemas.openxmlformats.org/officeDocument/2006/relationships/hyperlink" Target="https://datatracker.ietf.org/doc/draft-ietf-raw-industrial-requirements/" TargetMode="External"/><Relationship Id="rId4" Type="http://schemas.openxmlformats.org/officeDocument/2006/relationships/hyperlink" Target="https://datatracker.ietf.org/doc/draft-ietf-raw-framework/"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datatracker.ietf.org/doc/draft-bernardos-raw-mec/" TargetMode="Externa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hyperlink" Target="https://datatracker.ietf.org/doc/draft&#8208;ietf&#8208;6lo&#8208;nfc/" TargetMode="External"/><Relationship Id="rId2" Type="http://schemas.openxmlformats.org/officeDocument/2006/relationships/hyperlink" Target="https://datatracker.ietf.org/doc/rfc9354/" TargetMode="External"/><Relationship Id="rId1" Type="http://schemas.openxmlformats.org/officeDocument/2006/relationships/slideLayout" Target="../slideLayouts/slideLayout10.xml"/><Relationship Id="rId4" Type="http://schemas.openxmlformats.org/officeDocument/2006/relationships/hyperlink" Target="https://datatracker.ietf.org/doc/draft&#8208;ietf&#8208;6lo&#8208;use&#8208;case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doc/draft&#8208;ietf&#8208;6lo&#8208;multicast&#8208;registration/" TargetMode="Externa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hyperlink" Target="https://datatracker.ietf.org/doc/draft-ietf-lpwan-schc-over-nbiot/" TargetMode="External"/><Relationship Id="rId2" Type="http://schemas.openxmlformats.org/officeDocument/2006/relationships/hyperlink" Target="https://datatracker.ietf.org/doc/rfc9363/" TargetMode="External"/><Relationship Id="rId1" Type="http://schemas.openxmlformats.org/officeDocument/2006/relationships/slideLayout" Target="../slideLayouts/slideLayout10.xml"/><Relationship Id="rId5" Type="http://schemas.openxmlformats.org/officeDocument/2006/relationships/hyperlink" Target="https://datatracker.ietf.org/doc/draft-ietf-lpwan-schc-compound-ack/" TargetMode="External"/><Relationship Id="rId4" Type="http://schemas.openxmlformats.org/officeDocument/2006/relationships/hyperlink" Target="https://datatracker.ietf.org/doc/draft-ietf-lpwan-schc-over-sigfo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atatracker.ietf.org/doc/draft-ietf-lpwan-architecture/" TargetMode="Externa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hyperlink" Target="https://datatracker.ietf.org/doc/draft-ietf-lake-traces/" TargetMode="External"/><Relationship Id="rId2" Type="http://schemas.openxmlformats.org/officeDocument/2006/relationships/hyperlink" Target="https://datatracker.ietf.org/doc/draft-ietf-lake-edhoc/" TargetMode="Externa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8" Type="http://schemas.openxmlformats.org/officeDocument/2006/relationships/hyperlink" Target="https://datatracker.ietf.org/doc/draft-moran-suit-mti/" TargetMode="External"/><Relationship Id="rId3" Type="http://schemas.openxmlformats.org/officeDocument/2006/relationships/hyperlink" Target="https://datatracker.ietf.org/doc/draft-ietf-suit-firmware-encryption/" TargetMode="External"/><Relationship Id="rId7" Type="http://schemas.openxmlformats.org/officeDocument/2006/relationships/hyperlink" Target="https://datatracker.ietf.org/doc/draft-ietf-suit-update-management/" TargetMode="External"/><Relationship Id="rId2" Type="http://schemas.openxmlformats.org/officeDocument/2006/relationships/hyperlink" Target="https://datatracker.ietf.org/doc/draft-ietf-suit-manifest/" TargetMode="External"/><Relationship Id="rId1" Type="http://schemas.openxmlformats.org/officeDocument/2006/relationships/slideLayout" Target="../slideLayouts/slideLayout10.xml"/><Relationship Id="rId6" Type="http://schemas.openxmlformats.org/officeDocument/2006/relationships/hyperlink" Target="https://datatracker.ietf.org/doc/draft-ietf-suit-trust-domains/" TargetMode="External"/><Relationship Id="rId5" Type="http://schemas.openxmlformats.org/officeDocument/2006/relationships/hyperlink" Target="https://datatracker.ietf.org/doc/draft-ietf-suit-mud/" TargetMode="External"/><Relationship Id="rId4" Type="http://schemas.openxmlformats.org/officeDocument/2006/relationships/hyperlink" Target="https://datatracker.ietf.org/doc/draft-ietf-suit-report/"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dirty="0">
                <a:latin typeface="Calibri" panose="020F0502020204030204" pitchFamily="34" charset="0"/>
                <a:cs typeface="Calibri" panose="020F0502020204030204" pitchFamily="34" charset="0"/>
              </a:rPr>
              <a:t>SC Meeting Objectives – Agenda</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600200"/>
            <a:ext cx="6499384"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450"/>
              </a:spcAft>
            </a:pPr>
            <a:r>
              <a:rPr lang="en-US" sz="1500" b="1" dirty="0">
                <a:latin typeface="Calibri" panose="020F0502020204030204" pitchFamily="34" charset="0"/>
                <a:cs typeface="Calibri" panose="020F0502020204030204" pitchFamily="34" charset="0"/>
              </a:rPr>
              <a:t>March 13/14,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802 PAR Requests</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Prepare motion to remove IEEE Std 802.15.6 from list of standards to be inactive – no </a:t>
            </a:r>
            <a:r>
              <a:rPr lang="en-US" sz="1500">
                <a:latin typeface="Calibri" panose="020F0502020204030204" pitchFamily="34" charset="0"/>
                <a:cs typeface="Calibri" panose="020F0502020204030204" pitchFamily="34" charset="0"/>
              </a:rPr>
              <a:t>action required </a:t>
            </a:r>
            <a:endParaRPr lang="en-US" sz="1500" dirty="0">
              <a:latin typeface="Calibri" panose="020F0502020204030204" pitchFamily="34" charset="0"/>
              <a:cs typeface="Calibri" panose="020F0502020204030204" pitchFamily="34" charset="0"/>
            </a:endParaRP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Issue with 802.15.4 CCA timing – 15-23-0168-00-0mag by Thomas Almholt</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450"/>
              </a:spcAft>
            </a:pPr>
            <a:r>
              <a:rPr lang="en-US" sz="1500" b="1" dirty="0">
                <a:latin typeface="Calibri" panose="020F0502020204030204" pitchFamily="34" charset="0"/>
                <a:cs typeface="Calibri" panose="020F0502020204030204" pitchFamily="34" charset="0"/>
                <a:sym typeface="Wingdings" panose="05000000000000000000" pitchFamily="2" charset="2"/>
              </a:rPr>
              <a:t>March 16, 2022</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Review Project Action Items - </a:t>
            </a:r>
            <a:r>
              <a:rPr lang="en-US" sz="1500" dirty="0">
                <a:latin typeface="Calibri" panose="020F0502020204030204" pitchFamily="34" charset="0"/>
                <a:cs typeface="Calibri" panose="020F0502020204030204" pitchFamily="34" charset="0"/>
                <a:hlinkClick r:id="rId3"/>
              </a:rPr>
              <a:t>https://mentor.ieee.org/802.15/dcn/23/15-23-0083-00-0mag-project-task-list.xlsx</a:t>
            </a:r>
            <a:endParaRPr lang="en-US" sz="1500" dirty="0">
              <a:latin typeface="Calibri" panose="020F0502020204030204" pitchFamily="34" charset="0"/>
              <a:cs typeface="Calibri" panose="020F0502020204030204" pitchFamily="34" charset="0"/>
            </a:endParaRPr>
          </a:p>
          <a:p>
            <a:pPr marL="342900" lvl="2" indent="-342900">
              <a:spcAft>
                <a:spcPts val="450"/>
              </a:spcAft>
              <a:buFont typeface="+mj-lt"/>
              <a:buAutoNum type="arabicPeriod"/>
            </a:pPr>
            <a:r>
              <a:rPr lang="en-US" sz="1500" dirty="0" err="1">
                <a:latin typeface="Calibri" panose="020F0502020204030204" pitchFamily="34" charset="0"/>
                <a:cs typeface="Calibri" panose="020F0502020204030204" pitchFamily="34" charset="0"/>
              </a:rPr>
              <a:t>A.o.B.</a:t>
            </a:r>
            <a:r>
              <a:rPr lang="en-US" sz="1500" dirty="0">
                <a:latin typeface="Calibri" panose="020F0502020204030204" pitchFamily="34" charset="0"/>
                <a:cs typeface="Calibri" panose="020F0502020204030204" pitchFamily="34" charset="0"/>
              </a:rPr>
              <a:t> </a:t>
            </a:r>
          </a:p>
          <a:p>
            <a:pPr marL="342900" lvl="2" indent="-342900">
              <a:spcAft>
                <a:spcPts val="450"/>
              </a:spcAft>
              <a:buFont typeface="+mj-lt"/>
              <a:buAutoNum type="arabicPeriod"/>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
        <p:nvSpPr>
          <p:cNvPr id="3" name="Foliennummernplatzhalter 3">
            <a:extLst>
              <a:ext uri="{FF2B5EF4-FFF2-40B4-BE49-F238E27FC236}">
                <a16:creationId xmlns:a16="http://schemas.microsoft.com/office/drawing/2014/main" id="{B9D92996-57F6-77FA-9A5B-C61C4DAA51B4}"/>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100</a:t>
            </a:fld>
            <a:endParaRPr lang="en-US" sz="1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686594" y="1338682"/>
            <a:ext cx="7770813" cy="294470"/>
          </a:xfrm>
        </p:spPr>
        <p:txBody>
          <a:bodyPr/>
          <a:lstStyle/>
          <a:p>
            <a:r>
              <a:rPr lang="en-US" altLang="en-US" sz="2100" dirty="0"/>
              <a:t>PAR Review SCM</a:t>
            </a:r>
            <a:endParaRPr lang="en-US" sz="21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521550" y="1771651"/>
            <a:ext cx="8154906" cy="3600450"/>
          </a:xfrm>
        </p:spPr>
        <p:txBody>
          <a:bodyPr/>
          <a:lstStyle/>
          <a:p>
            <a:pPr marL="214313" indent="-214313"/>
            <a:r>
              <a:rPr lang="en-US" sz="1500" dirty="0"/>
              <a:t>PARs to be considered November Plenary - </a:t>
            </a:r>
            <a:r>
              <a:rPr lang="en-US" altLang="en-US" sz="1500" dirty="0"/>
              <a:t>Comments due March 14</a:t>
            </a:r>
            <a:r>
              <a:rPr lang="en-US" altLang="en-US" sz="1500" baseline="30000" dirty="0"/>
              <a:t>th</a:t>
            </a:r>
            <a:r>
              <a:rPr lang="en-US" altLang="en-US" sz="1500" dirty="0"/>
              <a:t> </a:t>
            </a:r>
            <a:r>
              <a:rPr lang="en-US" sz="1500" b="1" dirty="0">
                <a:solidFill>
                  <a:srgbClr val="000000"/>
                </a:solidFill>
              </a:rPr>
              <a:t>18:00</a:t>
            </a:r>
          </a:p>
          <a:p>
            <a:pPr marL="0" indent="0">
              <a:buNone/>
            </a:pPr>
            <a:endParaRPr lang="en-US" sz="1500" b="1" dirty="0">
              <a:solidFill>
                <a:srgbClr val="000000"/>
              </a:solidFill>
            </a:endParaRPr>
          </a:p>
          <a:p>
            <a:pPr algn="l"/>
            <a:r>
              <a:rPr lang="en-GB" sz="1500" b="1" dirty="0">
                <a:solidFill>
                  <a:srgbClr val="000000"/>
                </a:solidFill>
                <a:latin typeface="Calibri" panose="020F0502020204030204" pitchFamily="34" charset="0"/>
                <a:cs typeface="Calibri" panose="020F0502020204030204" pitchFamily="34" charset="0"/>
              </a:rPr>
              <a:t>March 12-18, 2023 Atlanta, GA</a:t>
            </a: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802.1CS-2020/Cor 1- Link-local Registration Protocol - Corrigendum 1 Corrections to Management Modules and Protocol Encoding, </a:t>
            </a:r>
            <a:r>
              <a:rPr lang="en-GB" sz="1500" dirty="0">
                <a:solidFill>
                  <a:srgbClr val="000000"/>
                </a:solidFill>
                <a:latin typeface="Calibri" panose="020F0502020204030204" pitchFamily="34" charset="0"/>
                <a:cs typeface="Calibri" panose="020F0502020204030204" pitchFamily="34" charset="0"/>
                <a:hlinkClick r:id="rId2"/>
              </a:rPr>
              <a:t>PAR modification</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802.1ASdm - Amendment: Hot Standby and Clock Drift Error Reduction, </a:t>
            </a:r>
            <a:r>
              <a:rPr lang="en-GB" sz="1500" dirty="0">
                <a:solidFill>
                  <a:srgbClr val="000000"/>
                </a:solidFill>
                <a:latin typeface="Calibri" panose="020F0502020204030204" pitchFamily="34" charset="0"/>
                <a:cs typeface="Calibri" panose="020F0502020204030204" pitchFamily="34" charset="0"/>
                <a:hlinkClick r:id="rId3"/>
              </a:rPr>
              <a:t>PAR modification</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4"/>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802.1Qdt - Amendment: Priority-based Flow Control Enhancements, </a:t>
            </a:r>
            <a:r>
              <a:rPr lang="en-GB" sz="1500" dirty="0">
                <a:solidFill>
                  <a:srgbClr val="000000"/>
                </a:solidFill>
                <a:latin typeface="Calibri" panose="020F0502020204030204" pitchFamily="34" charset="0"/>
                <a:cs typeface="Calibri" panose="020F0502020204030204" pitchFamily="34" charset="0"/>
                <a:hlinkClick r:id="rId5"/>
              </a:rPr>
              <a:t>PAR modification</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6"/>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802.1Qdx - Amendment: YANG Data Models for the Credit-Based Shaper, </a:t>
            </a:r>
            <a:r>
              <a:rPr lang="en-GB" sz="1500" dirty="0">
                <a:solidFill>
                  <a:srgbClr val="000000"/>
                </a:solidFill>
                <a:latin typeface="Calibri" panose="020F0502020204030204" pitchFamily="34" charset="0"/>
                <a:cs typeface="Calibri" panose="020F0502020204030204" pitchFamily="34" charset="0"/>
                <a:hlinkClick r:id="rId7"/>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8"/>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802.1DU - Standard: Cut-Through Forwarding Bridges and Bridged Networks, </a:t>
            </a:r>
            <a:r>
              <a:rPr lang="en-GB" sz="1500" dirty="0">
                <a:solidFill>
                  <a:srgbClr val="000000"/>
                </a:solidFill>
                <a:latin typeface="Calibri" panose="020F0502020204030204" pitchFamily="34" charset="0"/>
                <a:cs typeface="Calibri" panose="020F0502020204030204" pitchFamily="34" charset="0"/>
                <a:hlinkClick r:id="rId9"/>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10"/>
              </a:rPr>
              <a:t>CSD</a:t>
            </a:r>
            <a:endParaRPr lang="en-GB" sz="1500" dirty="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1500" dirty="0">
                <a:solidFill>
                  <a:srgbClr val="000000"/>
                </a:solidFill>
                <a:latin typeface="Calibri" panose="020F0502020204030204" pitchFamily="34" charset="0"/>
                <a:cs typeface="Calibri" panose="020F0502020204030204" pitchFamily="34" charset="0"/>
              </a:rPr>
              <a:t>802.15.4 - Amendment: Privacy Enhancements, </a:t>
            </a:r>
            <a:r>
              <a:rPr lang="en-GB" sz="1500" dirty="0">
                <a:solidFill>
                  <a:srgbClr val="000000"/>
                </a:solidFill>
                <a:latin typeface="Calibri" panose="020F0502020204030204" pitchFamily="34" charset="0"/>
                <a:cs typeface="Calibri" panose="020F0502020204030204" pitchFamily="34" charset="0"/>
                <a:hlinkClick r:id="rId11"/>
              </a:rPr>
              <a:t>PAR</a:t>
            </a:r>
            <a:r>
              <a:rPr lang="en-GB" sz="1500" dirty="0">
                <a:solidFill>
                  <a:srgbClr val="000000"/>
                </a:solidFill>
                <a:latin typeface="Calibri" panose="020F0502020204030204" pitchFamily="34" charset="0"/>
                <a:cs typeface="Calibri" panose="020F0502020204030204" pitchFamily="34" charset="0"/>
              </a:rPr>
              <a:t> and </a:t>
            </a:r>
            <a:r>
              <a:rPr lang="en-GB" sz="1500" dirty="0">
                <a:solidFill>
                  <a:srgbClr val="000000"/>
                </a:solidFill>
                <a:latin typeface="Calibri" panose="020F0502020204030204" pitchFamily="34" charset="0"/>
                <a:cs typeface="Calibri" panose="020F0502020204030204" pitchFamily="34" charset="0"/>
                <a:hlinkClick r:id="rId12"/>
              </a:rPr>
              <a:t>CSD</a:t>
            </a:r>
            <a:endParaRPr lang="en-GB" sz="1500" dirty="0">
              <a:solidFill>
                <a:srgbClr val="000000"/>
              </a:solidFill>
              <a:latin typeface="Calibri" panose="020F0502020204030204" pitchFamily="34" charset="0"/>
              <a:cs typeface="Calibri" panose="020F0502020204030204" pitchFamily="34" charset="0"/>
            </a:endParaRPr>
          </a:p>
          <a:p>
            <a:endParaRPr lang="en-US" altLang="en-US" sz="1500" dirty="0">
              <a:latin typeface="Calibri" panose="020F0502020204030204" pitchFamily="34" charset="0"/>
              <a:cs typeface="Calibri" panose="020F0502020204030204" pitchFamily="34" charset="0"/>
            </a:endParaRPr>
          </a:p>
          <a:p>
            <a:r>
              <a:rPr lang="en-US" altLang="en-US" sz="1500" dirty="0"/>
              <a:t>Feedback to be reviewed on Thursday 16</a:t>
            </a:r>
            <a:r>
              <a:rPr lang="en-US" altLang="en-US" sz="1500" baseline="30000" dirty="0"/>
              <a:t>th</a:t>
            </a:r>
            <a:r>
              <a:rPr lang="en-US" altLang="en-US" sz="1500" dirty="0"/>
              <a:t> March</a:t>
            </a:r>
          </a:p>
        </p:txBody>
      </p:sp>
      <p:sp>
        <p:nvSpPr>
          <p:cNvPr id="5" name="Foliennummernplatzhalter 3">
            <a:extLst>
              <a:ext uri="{FF2B5EF4-FFF2-40B4-BE49-F238E27FC236}">
                <a16:creationId xmlns:a16="http://schemas.microsoft.com/office/drawing/2014/main" id="{32A12F71-9F17-B9FB-6A90-5DC53D654D34}"/>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101</a:t>
            </a:fld>
            <a:endParaRPr lang="en-US" sz="1200" dirty="0"/>
          </a:p>
        </p:txBody>
      </p:sp>
    </p:spTree>
    <p:extLst>
      <p:ext uri="{BB962C8B-B14F-4D97-AF65-F5344CB8AC3E}">
        <p14:creationId xmlns:p14="http://schemas.microsoft.com/office/powerpoint/2010/main" val="822775208"/>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700" kern="1200" dirty="0">
                <a:solidFill>
                  <a:schemeClr val="tx1"/>
                </a:solidFill>
                <a:latin typeface="Calibri" panose="020F0502020204030204" pitchFamily="34" charset="0"/>
                <a:ea typeface="+mj-ea"/>
                <a:cs typeface="Calibri" panose="020F0502020204030204" pitchFamily="34" charset="0"/>
              </a:rPr>
              <a:t>P802.1CS-2020/Cor1 - PAR modification</a:t>
            </a:r>
            <a:endParaRPr lang="en-US" sz="27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42503" y="2221389"/>
            <a:ext cx="8229600" cy="3035252"/>
          </a:xfrm>
        </p:spPr>
        <p:txBody>
          <a:bodyPr>
            <a:noAutofit/>
          </a:bodyPr>
          <a:lstStyle/>
          <a:p>
            <a:pPr marL="0" indent="0">
              <a:buNone/>
            </a:pPr>
            <a:r>
              <a:rPr lang="en-CA" sz="2100" kern="1200" dirty="0">
                <a:latin typeface="Calibri" panose="020F0502020204030204" pitchFamily="34" charset="0"/>
                <a:ea typeface="+mj-ea"/>
                <a:cs typeface="Calibri" panose="020F0502020204030204" pitchFamily="34" charset="0"/>
              </a:rPr>
              <a:t>PAR:  </a:t>
            </a:r>
            <a:r>
              <a:rPr lang="en-CA" sz="2100" kern="1200" dirty="0">
                <a:latin typeface="Calibri" panose="020F0502020204030204" pitchFamily="34" charset="0"/>
                <a:ea typeface="+mj-ea"/>
                <a:cs typeface="Calibri" panose="020F0502020204030204" pitchFamily="34" charset="0"/>
                <a:hlinkClick r:id="rId3"/>
              </a:rPr>
              <a:t>https://www.ieee802.org/1/files/public/docs2023/maint-draft-cs-2020-cor1-PAR-modification-0123-v02.pdf</a:t>
            </a:r>
            <a:endParaRPr lang="en-CA" sz="2100" kern="1200" dirty="0">
              <a:latin typeface="Calibri" panose="020F0502020204030204" pitchFamily="34" charset="0"/>
              <a:ea typeface="+mj-ea"/>
              <a:cs typeface="Calibri" panose="020F0502020204030204" pitchFamily="34" charset="0"/>
            </a:endParaRPr>
          </a:p>
          <a:p>
            <a:pPr lvl="0"/>
            <a:r>
              <a:rPr lang="en-CA" sz="2100" kern="1200" dirty="0">
                <a:latin typeface="Calibri" panose="020F0502020204030204" pitchFamily="34" charset="0"/>
                <a:ea typeface="+mj-ea"/>
                <a:cs typeface="Calibri" panose="020F0502020204030204" pitchFamily="34" charset="0"/>
              </a:rPr>
              <a:t>No comments.</a:t>
            </a:r>
            <a:endParaRPr lang="en-US" sz="2100" dirty="0">
              <a:latin typeface="Calibri" panose="020F0502020204030204" pitchFamily="34" charset="0"/>
              <a:cs typeface="Calibri" panose="020F0502020204030204" pitchFamily="34" charset="0"/>
            </a:endParaRPr>
          </a:p>
        </p:txBody>
      </p:sp>
      <p:sp>
        <p:nvSpPr>
          <p:cNvPr id="6" name="Foliennummernplatzhalter 3">
            <a:extLst>
              <a:ext uri="{FF2B5EF4-FFF2-40B4-BE49-F238E27FC236}">
                <a16:creationId xmlns:a16="http://schemas.microsoft.com/office/drawing/2014/main" id="{83754742-2A17-54E8-866E-07AB6C9C28C6}"/>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102</a:t>
            </a:fld>
            <a:endParaRPr lang="en-US" sz="1200" dirty="0"/>
          </a:p>
        </p:txBody>
      </p:sp>
    </p:spTree>
    <p:extLst>
      <p:ext uri="{BB962C8B-B14F-4D97-AF65-F5344CB8AC3E}">
        <p14:creationId xmlns:p14="http://schemas.microsoft.com/office/powerpoint/2010/main" val="687679284"/>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E470-7979-0E32-D4B5-6105270E8529}"/>
              </a:ext>
            </a:extLst>
          </p:cNvPr>
          <p:cNvSpPr>
            <a:spLocks noGrp="1"/>
          </p:cNvSpPr>
          <p:nvPr>
            <p:ph type="title"/>
          </p:nvPr>
        </p:nvSpPr>
        <p:spPr/>
        <p:txBody>
          <a:bodyPr>
            <a:normAutofit/>
          </a:bodyPr>
          <a:lstStyle/>
          <a:p>
            <a:pPr lvl="0"/>
            <a:r>
              <a:rPr lang="en-CA" sz="2700" kern="1200" dirty="0">
                <a:solidFill>
                  <a:schemeClr val="tx1"/>
                </a:solidFill>
                <a:latin typeface="Calibri" panose="020F0502020204030204" pitchFamily="34" charset="0"/>
                <a:ea typeface="+mj-ea"/>
                <a:cs typeface="Calibri" panose="020F0502020204030204" pitchFamily="34" charset="0"/>
              </a:rPr>
              <a:t>P802.1ASdm – PAR modification and CSD</a:t>
            </a:r>
            <a:endParaRPr lang="en-US" sz="27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FB31695-C4E4-1323-ADF9-1799BBDC94C7}"/>
              </a:ext>
            </a:extLst>
          </p:cNvPr>
          <p:cNvSpPr>
            <a:spLocks noGrp="1"/>
          </p:cNvSpPr>
          <p:nvPr>
            <p:ph idx="1"/>
          </p:nvPr>
        </p:nvSpPr>
        <p:spPr/>
        <p:txBody>
          <a:bodyPr>
            <a:noAutofit/>
          </a:bodyPr>
          <a:lstStyle/>
          <a:p>
            <a:pPr marL="0" indent="0">
              <a:spcBef>
                <a:spcPts val="450"/>
              </a:spcBef>
              <a:buNone/>
            </a:pPr>
            <a:r>
              <a:rPr lang="en-CA" sz="2100" kern="1200" dirty="0">
                <a:latin typeface="Calibri" panose="020F0502020204030204" pitchFamily="34" charset="0"/>
                <a:ea typeface="+mj-ea"/>
                <a:cs typeface="Calibri" panose="020F0502020204030204" pitchFamily="34" charset="0"/>
              </a:rPr>
              <a:t>PAR: </a:t>
            </a:r>
            <a:r>
              <a:rPr lang="en-CA" sz="2100" kern="1200" dirty="0">
                <a:latin typeface="Calibri" panose="020F0502020204030204" pitchFamily="34" charset="0"/>
                <a:ea typeface="+mj-ea"/>
                <a:cs typeface="Calibri" panose="020F0502020204030204" pitchFamily="34" charset="0"/>
                <a:hlinkClick r:id="rId3"/>
              </a:rPr>
              <a:t>https://www.ieee802.org/1/files/public/docs2023/dm-draft-PAR-modification-0123-v01.pdf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p>
          <a:p>
            <a:pPr marL="0" indent="0">
              <a:spcBef>
                <a:spcPts val="450"/>
              </a:spcBef>
              <a:buNone/>
            </a:pPr>
            <a:endParaRPr lang="en-CA" sz="2100" kern="1200" dirty="0">
              <a:latin typeface="Calibri" panose="020F0502020204030204" pitchFamily="34" charset="0"/>
              <a:ea typeface="+mj-ea"/>
              <a:cs typeface="Calibri" panose="020F0502020204030204" pitchFamily="34" charset="0"/>
            </a:endParaRPr>
          </a:p>
          <a:p>
            <a:pPr marL="0" indent="0">
              <a:spcBef>
                <a:spcPts val="450"/>
              </a:spcBef>
              <a:buNone/>
            </a:pPr>
            <a:r>
              <a:rPr lang="en-CA" sz="2100" kern="1200" dirty="0">
                <a:latin typeface="Calibri" panose="020F0502020204030204" pitchFamily="34" charset="0"/>
                <a:ea typeface="+mj-ea"/>
                <a:cs typeface="Calibri" panose="020F0502020204030204" pitchFamily="34" charset="0"/>
              </a:rPr>
              <a:t>CSD: </a:t>
            </a:r>
            <a:r>
              <a:rPr lang="en-CA" sz="2100" kern="1200" dirty="0">
                <a:latin typeface="Calibri" panose="020F0502020204030204" pitchFamily="34" charset="0"/>
                <a:ea typeface="+mj-ea"/>
                <a:cs typeface="Calibri" panose="020F0502020204030204" pitchFamily="34" charset="0"/>
                <a:hlinkClick r:id="rId4"/>
              </a:rPr>
              <a:t>https://www.ieee802.org/1/files/public/docs2023/dm-draft-CSD-modification-0123-v01.pdf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p>
        </p:txBody>
      </p:sp>
      <p:sp>
        <p:nvSpPr>
          <p:cNvPr id="5" name="Foliennummernplatzhalter 3">
            <a:extLst>
              <a:ext uri="{FF2B5EF4-FFF2-40B4-BE49-F238E27FC236}">
                <a16:creationId xmlns:a16="http://schemas.microsoft.com/office/drawing/2014/main" id="{5AA100C8-1CF2-A2E0-64FE-93BE0BF2B46F}"/>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103</a:t>
            </a:fld>
            <a:endParaRPr lang="en-US" sz="1200" dirty="0"/>
          </a:p>
        </p:txBody>
      </p:sp>
    </p:spTree>
    <p:extLst>
      <p:ext uri="{BB962C8B-B14F-4D97-AF65-F5344CB8AC3E}">
        <p14:creationId xmlns:p14="http://schemas.microsoft.com/office/powerpoint/2010/main" val="4039307468"/>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FAF6-9DA4-4BED-E71D-CFA7CFA29CBF}"/>
              </a:ext>
            </a:extLst>
          </p:cNvPr>
          <p:cNvSpPr>
            <a:spLocks noGrp="1"/>
          </p:cNvSpPr>
          <p:nvPr>
            <p:ph type="title"/>
          </p:nvPr>
        </p:nvSpPr>
        <p:spPr/>
        <p:txBody>
          <a:bodyPr>
            <a:normAutofit/>
          </a:bodyPr>
          <a:lstStyle/>
          <a:p>
            <a:pPr lvl="0"/>
            <a:r>
              <a:rPr lang="en-CA" sz="2700" kern="1200" dirty="0" err="1">
                <a:solidFill>
                  <a:schemeClr val="tx1"/>
                </a:solidFill>
                <a:latin typeface="Calibri" panose="020F0502020204030204" pitchFamily="34" charset="0"/>
                <a:ea typeface="+mj-ea"/>
                <a:cs typeface="Calibri" panose="020F0502020204030204" pitchFamily="34" charset="0"/>
              </a:rPr>
              <a:t>P802.1Qdt</a:t>
            </a:r>
            <a:r>
              <a:rPr lang="en-CA" sz="2700" kern="1200" dirty="0">
                <a:solidFill>
                  <a:schemeClr val="tx1"/>
                </a:solidFill>
                <a:latin typeface="Calibri" panose="020F0502020204030204" pitchFamily="34" charset="0"/>
                <a:ea typeface="+mj-ea"/>
                <a:cs typeface="Calibri" panose="020F0502020204030204" pitchFamily="34" charset="0"/>
              </a:rPr>
              <a:t> – PAR modification and CSD</a:t>
            </a:r>
            <a:endParaRPr lang="en-US" sz="27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1DE984-C9F2-0371-AC2F-249548ABA392}"/>
              </a:ext>
            </a:extLst>
          </p:cNvPr>
          <p:cNvSpPr>
            <a:spLocks noGrp="1"/>
          </p:cNvSpPr>
          <p:nvPr>
            <p:ph idx="1"/>
          </p:nvPr>
        </p:nvSpPr>
        <p:spPr/>
        <p:txBody>
          <a:bodyPr>
            <a:normAutofit/>
          </a:bodyPr>
          <a:lstStyle/>
          <a:p>
            <a:pPr marL="0" indent="0">
              <a:spcBef>
                <a:spcPts val="450"/>
              </a:spcBef>
              <a:buNone/>
            </a:pPr>
            <a:r>
              <a:rPr lang="en-CA" sz="2100" kern="1200" dirty="0">
                <a:latin typeface="Calibri" panose="020F0502020204030204" pitchFamily="34" charset="0"/>
                <a:ea typeface="+mj-ea"/>
                <a:cs typeface="Calibri" panose="020F0502020204030204" pitchFamily="34" charset="0"/>
              </a:rPr>
              <a:t>PAR: </a:t>
            </a:r>
            <a:r>
              <a:rPr lang="en-CA" sz="2100" kern="1200" dirty="0">
                <a:latin typeface="Calibri" panose="020F0502020204030204" pitchFamily="34" charset="0"/>
                <a:ea typeface="+mj-ea"/>
                <a:cs typeface="Calibri" panose="020F0502020204030204" pitchFamily="34" charset="0"/>
                <a:hlinkClick r:id="rId3"/>
              </a:rPr>
              <a:t>https://www.ieee802.org/1/files/public/docs2023/dt-draft-PAR-modification-0123-v01.pdf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p>
          <a:p>
            <a:pPr marL="0" indent="0">
              <a:spcBef>
                <a:spcPts val="450"/>
              </a:spcBef>
              <a:buNone/>
            </a:pPr>
            <a:endParaRPr lang="en-CA" sz="2100" kern="1200" dirty="0">
              <a:latin typeface="Calibri" panose="020F0502020204030204" pitchFamily="34" charset="0"/>
              <a:ea typeface="+mj-ea"/>
              <a:cs typeface="Calibri" panose="020F0502020204030204" pitchFamily="34" charset="0"/>
            </a:endParaRPr>
          </a:p>
          <a:p>
            <a:pPr marL="0" indent="0">
              <a:spcBef>
                <a:spcPts val="450"/>
              </a:spcBef>
              <a:buNone/>
            </a:pPr>
            <a:r>
              <a:rPr lang="en-CA" sz="2100" kern="1200" dirty="0">
                <a:latin typeface="Calibri" panose="020F0502020204030204" pitchFamily="34" charset="0"/>
                <a:ea typeface="+mj-ea"/>
                <a:cs typeface="Calibri" panose="020F0502020204030204" pitchFamily="34" charset="0"/>
              </a:rPr>
              <a:t>CSD: </a:t>
            </a:r>
            <a:r>
              <a:rPr lang="en-CA" sz="2100" kern="1200" dirty="0">
                <a:latin typeface="Calibri" panose="020F0502020204030204" pitchFamily="34" charset="0"/>
                <a:ea typeface="+mj-ea"/>
                <a:cs typeface="Calibri" panose="020F0502020204030204" pitchFamily="34" charset="0"/>
                <a:hlinkClick r:id="rId4"/>
              </a:rPr>
              <a:t>https://www.ieee802.org/1/files/public/docs2023/dt-draft-CSD-modification-0123-v01.pdf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p>
        </p:txBody>
      </p:sp>
      <p:sp>
        <p:nvSpPr>
          <p:cNvPr id="5" name="Foliennummernplatzhalter 3">
            <a:extLst>
              <a:ext uri="{FF2B5EF4-FFF2-40B4-BE49-F238E27FC236}">
                <a16:creationId xmlns:a16="http://schemas.microsoft.com/office/drawing/2014/main" id="{2618B2F8-FC10-9623-632E-3A8CD39CE941}"/>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104</a:t>
            </a:fld>
            <a:endParaRPr lang="en-US" sz="1200" dirty="0"/>
          </a:p>
        </p:txBody>
      </p:sp>
    </p:spTree>
    <p:extLst>
      <p:ext uri="{BB962C8B-B14F-4D97-AF65-F5344CB8AC3E}">
        <p14:creationId xmlns:p14="http://schemas.microsoft.com/office/powerpoint/2010/main" val="136762869"/>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FAC3-B523-67E8-4921-FCB0F9A35AC0}"/>
              </a:ext>
            </a:extLst>
          </p:cNvPr>
          <p:cNvSpPr>
            <a:spLocks noGrp="1"/>
          </p:cNvSpPr>
          <p:nvPr>
            <p:ph type="title"/>
          </p:nvPr>
        </p:nvSpPr>
        <p:spPr/>
        <p:txBody>
          <a:bodyPr>
            <a:normAutofit/>
          </a:bodyPr>
          <a:lstStyle/>
          <a:p>
            <a:pPr lvl="0"/>
            <a:r>
              <a:rPr lang="en-CA" sz="2700" kern="1200" dirty="0" err="1">
                <a:solidFill>
                  <a:schemeClr val="tx1"/>
                </a:solidFill>
                <a:latin typeface="Calibri" panose="020F0502020204030204" pitchFamily="34" charset="0"/>
                <a:ea typeface="+mj-ea"/>
                <a:cs typeface="Calibri" panose="020F0502020204030204" pitchFamily="34" charset="0"/>
              </a:rPr>
              <a:t>P802.1Qdx</a:t>
            </a:r>
            <a:r>
              <a:rPr lang="en-CA" sz="2700" dirty="0">
                <a:latin typeface="Calibri" panose="020F0502020204030204" pitchFamily="34" charset="0"/>
                <a:cs typeface="Calibri" panose="020F0502020204030204" pitchFamily="34" charset="0"/>
              </a:rPr>
              <a:t> - </a:t>
            </a:r>
            <a:r>
              <a:rPr lang="en-CA" sz="2700" kern="1200" dirty="0">
                <a:solidFill>
                  <a:schemeClr val="tx1"/>
                </a:solidFill>
                <a:latin typeface="Calibri" panose="020F0502020204030204" pitchFamily="34" charset="0"/>
                <a:ea typeface="+mj-ea"/>
                <a:cs typeface="Calibri" panose="020F0502020204030204" pitchFamily="34" charset="0"/>
              </a:rPr>
              <a:t>amendment PAR and CSD</a:t>
            </a:r>
            <a:endParaRPr lang="en-US" sz="27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B4FAA4C-7BE8-06CC-FC02-BBCDC1464C0E}"/>
              </a:ext>
            </a:extLst>
          </p:cNvPr>
          <p:cNvSpPr>
            <a:spLocks noGrp="1"/>
          </p:cNvSpPr>
          <p:nvPr>
            <p:ph idx="1"/>
          </p:nvPr>
        </p:nvSpPr>
        <p:spPr/>
        <p:txBody>
          <a:bodyPr>
            <a:noAutofit/>
          </a:bodyPr>
          <a:lstStyle/>
          <a:p>
            <a:pPr marL="0" indent="0">
              <a:spcBef>
                <a:spcPts val="450"/>
              </a:spcBef>
              <a:buNone/>
            </a:pPr>
            <a:r>
              <a:rPr lang="en-CA" sz="2100" kern="1200" dirty="0">
                <a:latin typeface="Calibri" panose="020F0502020204030204" pitchFamily="34" charset="0"/>
                <a:ea typeface="+mj-ea"/>
                <a:cs typeface="Calibri" panose="020F0502020204030204" pitchFamily="34" charset="0"/>
              </a:rPr>
              <a:t>PAR: </a:t>
            </a:r>
            <a:r>
              <a:rPr lang="en-CA" sz="2100" kern="1200" dirty="0">
                <a:latin typeface="Calibri" panose="020F0502020204030204" pitchFamily="34" charset="0"/>
                <a:ea typeface="+mj-ea"/>
                <a:cs typeface="Calibri" panose="020F0502020204030204" pitchFamily="34" charset="0"/>
                <a:hlinkClick r:id="rId3"/>
              </a:rPr>
              <a:t>https://www.ieee802.org/1/files/public/docs2023/dx-draft-PAR-0123-v01.pdf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 </a:t>
            </a:r>
          </a:p>
          <a:p>
            <a:pPr marL="0" indent="0">
              <a:spcBef>
                <a:spcPts val="450"/>
              </a:spcBef>
              <a:buNone/>
            </a:pPr>
            <a:endParaRPr lang="en-CA" sz="2100" kern="1200" dirty="0">
              <a:latin typeface="Calibri" panose="020F0502020204030204" pitchFamily="34" charset="0"/>
              <a:ea typeface="+mj-ea"/>
              <a:cs typeface="Calibri" panose="020F0502020204030204" pitchFamily="34" charset="0"/>
            </a:endParaRPr>
          </a:p>
          <a:p>
            <a:pPr marL="0" indent="0">
              <a:spcBef>
                <a:spcPts val="450"/>
              </a:spcBef>
              <a:buNone/>
            </a:pPr>
            <a:r>
              <a:rPr lang="en-CA" sz="2100" kern="1200" dirty="0">
                <a:latin typeface="Calibri" panose="020F0502020204030204" pitchFamily="34" charset="0"/>
                <a:ea typeface="+mj-ea"/>
                <a:cs typeface="Calibri" panose="020F0502020204030204" pitchFamily="34" charset="0"/>
              </a:rPr>
              <a:t>CSD: </a:t>
            </a:r>
            <a:r>
              <a:rPr lang="en-CA" sz="2100" kern="1200" dirty="0">
                <a:latin typeface="Calibri" panose="020F0502020204030204" pitchFamily="34" charset="0"/>
                <a:ea typeface="+mj-ea"/>
                <a:cs typeface="Calibri" panose="020F0502020204030204" pitchFamily="34" charset="0"/>
                <a:hlinkClick r:id="rId4"/>
              </a:rPr>
              <a:t>https://www.ieee802.org/1/files/public/docs2023/dx-draft-CSD-0123-v01.pdf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  </a:t>
            </a:r>
          </a:p>
        </p:txBody>
      </p:sp>
      <p:sp>
        <p:nvSpPr>
          <p:cNvPr id="5" name="Foliennummernplatzhalter 3">
            <a:extLst>
              <a:ext uri="{FF2B5EF4-FFF2-40B4-BE49-F238E27FC236}">
                <a16:creationId xmlns:a16="http://schemas.microsoft.com/office/drawing/2014/main" id="{A8ABDC41-B05B-479F-3BA9-4F437CA65155}"/>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105</a:t>
            </a:fld>
            <a:endParaRPr lang="en-US" sz="1200" dirty="0"/>
          </a:p>
        </p:txBody>
      </p:sp>
    </p:spTree>
    <p:extLst>
      <p:ext uri="{BB962C8B-B14F-4D97-AF65-F5344CB8AC3E}">
        <p14:creationId xmlns:p14="http://schemas.microsoft.com/office/powerpoint/2010/main" val="1207024094"/>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F797-7A5B-113A-764D-A8E203BFFA08}"/>
              </a:ext>
            </a:extLst>
          </p:cNvPr>
          <p:cNvSpPr>
            <a:spLocks noGrp="1"/>
          </p:cNvSpPr>
          <p:nvPr>
            <p:ph type="title"/>
          </p:nvPr>
        </p:nvSpPr>
        <p:spPr/>
        <p:txBody>
          <a:bodyPr>
            <a:normAutofit/>
          </a:bodyPr>
          <a:lstStyle/>
          <a:p>
            <a:pPr lvl="0"/>
            <a:r>
              <a:rPr lang="en-CA" sz="2700" kern="1200" dirty="0">
                <a:solidFill>
                  <a:schemeClr val="tx1"/>
                </a:solidFill>
                <a:latin typeface="Calibri" panose="020F0502020204030204" pitchFamily="34" charset="0"/>
                <a:ea typeface="+mj-ea"/>
                <a:cs typeface="Calibri" panose="020F0502020204030204" pitchFamily="34" charset="0"/>
              </a:rPr>
              <a:t>P802.1DU – new standard PAR and CSD</a:t>
            </a:r>
            <a:endParaRPr lang="en-US" sz="27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47A084-E625-84F5-FA8C-2C7C9B081A64}"/>
              </a:ext>
            </a:extLst>
          </p:cNvPr>
          <p:cNvSpPr>
            <a:spLocks noGrp="1"/>
          </p:cNvSpPr>
          <p:nvPr>
            <p:ph idx="1"/>
          </p:nvPr>
        </p:nvSpPr>
        <p:spPr/>
        <p:txBody>
          <a:bodyPr>
            <a:normAutofit/>
          </a:bodyPr>
          <a:lstStyle/>
          <a:p>
            <a:pPr marL="0" indent="0">
              <a:spcBef>
                <a:spcPts val="450"/>
              </a:spcBef>
              <a:buNone/>
            </a:pPr>
            <a:r>
              <a:rPr lang="en-CA" sz="2100" kern="1200" dirty="0">
                <a:latin typeface="Calibri" panose="020F0502020204030204" pitchFamily="34" charset="0"/>
                <a:ea typeface="+mj-ea"/>
                <a:cs typeface="Calibri" panose="020F0502020204030204" pitchFamily="34" charset="0"/>
              </a:rPr>
              <a:t>PAR: </a:t>
            </a:r>
            <a:r>
              <a:rPr lang="en-CA" sz="2100" kern="1200" dirty="0">
                <a:latin typeface="Calibri" panose="020F0502020204030204" pitchFamily="34" charset="0"/>
                <a:ea typeface="+mj-ea"/>
                <a:cs typeface="Calibri" panose="020F0502020204030204" pitchFamily="34" charset="0"/>
                <a:hlinkClick r:id="rId3"/>
              </a:rPr>
              <a:t>https://www.ieee802.org/1/files/public/docs2023/du-draft-PAR-0123-v01.pdf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p>
          <a:p>
            <a:pPr>
              <a:spcBef>
                <a:spcPts val="450"/>
              </a:spcBef>
            </a:pPr>
            <a:endParaRPr lang="en-CA" sz="2100" kern="1200" dirty="0">
              <a:latin typeface="Calibri" panose="020F0502020204030204" pitchFamily="34" charset="0"/>
              <a:ea typeface="+mj-ea"/>
              <a:cs typeface="Calibri" panose="020F0502020204030204" pitchFamily="34" charset="0"/>
            </a:endParaRPr>
          </a:p>
          <a:p>
            <a:pPr marL="0" indent="0">
              <a:spcBef>
                <a:spcPts val="450"/>
              </a:spcBef>
              <a:buNone/>
            </a:pPr>
            <a:r>
              <a:rPr lang="en-CA" sz="2100" kern="1200" dirty="0">
                <a:latin typeface="Calibri" panose="020F0502020204030204" pitchFamily="34" charset="0"/>
                <a:ea typeface="+mj-ea"/>
                <a:cs typeface="Calibri" panose="020F0502020204030204" pitchFamily="34" charset="0"/>
              </a:rPr>
              <a:t>CSD: </a:t>
            </a:r>
            <a:r>
              <a:rPr lang="en-CA" sz="2100" kern="1200" dirty="0">
                <a:latin typeface="Calibri" panose="020F0502020204030204" pitchFamily="34" charset="0"/>
                <a:ea typeface="+mj-ea"/>
                <a:cs typeface="Calibri" panose="020F0502020204030204" pitchFamily="34" charset="0"/>
                <a:hlinkClick r:id="rId4"/>
              </a:rPr>
              <a:t>https://www.ieee802.org/1/files/public/docs2023/du-draft-CSD-0123-v01.pdf</a:t>
            </a:r>
            <a:endParaRPr lang="en-CA" sz="2100" kern="1200" dirty="0">
              <a:latin typeface="Calibri" panose="020F0502020204030204" pitchFamily="34" charset="0"/>
              <a:ea typeface="+mj-ea"/>
              <a:cs typeface="Calibri" panose="020F0502020204030204" pitchFamily="34" charset="0"/>
            </a:endParaRPr>
          </a:p>
          <a:p>
            <a:pPr>
              <a:spcBef>
                <a:spcPts val="450"/>
              </a:spcBef>
            </a:pPr>
            <a:r>
              <a:rPr lang="en-CA" sz="2100" kern="1200" dirty="0">
                <a:latin typeface="Calibri" panose="020F0502020204030204" pitchFamily="34" charset="0"/>
                <a:ea typeface="+mj-ea"/>
                <a:cs typeface="Calibri" panose="020F0502020204030204" pitchFamily="34" charset="0"/>
              </a:rPr>
              <a:t>No comments.</a:t>
            </a:r>
            <a:endParaRPr lang="en-CA" sz="2100" dirty="0">
              <a:latin typeface="Calibri" panose="020F0502020204030204" pitchFamily="34" charset="0"/>
              <a:ea typeface="+mj-ea"/>
              <a:cs typeface="Calibri" panose="020F0502020204030204" pitchFamily="34" charset="0"/>
            </a:endParaRPr>
          </a:p>
        </p:txBody>
      </p:sp>
      <p:sp>
        <p:nvSpPr>
          <p:cNvPr id="5" name="Foliennummernplatzhalter 3">
            <a:extLst>
              <a:ext uri="{FF2B5EF4-FFF2-40B4-BE49-F238E27FC236}">
                <a16:creationId xmlns:a16="http://schemas.microsoft.com/office/drawing/2014/main" id="{35F0980B-0F3A-B26D-DE7D-A1D702AEA20B}"/>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106</a:t>
            </a:fld>
            <a:endParaRPr lang="en-US" sz="1200" dirty="0"/>
          </a:p>
        </p:txBody>
      </p:sp>
    </p:spTree>
    <p:extLst>
      <p:ext uri="{BB962C8B-B14F-4D97-AF65-F5344CB8AC3E}">
        <p14:creationId xmlns:p14="http://schemas.microsoft.com/office/powerpoint/2010/main" val="2397413559"/>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a:latin typeface="Calibri" panose="020F0502020204030204" pitchFamily="34" charset="0"/>
                <a:cs typeface="Calibri" panose="020F0502020204030204" pitchFamily="34" charset="0"/>
              </a:rPr>
              <a:t>SCM other items</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600200"/>
            <a:ext cx="6499384"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450"/>
              </a:spcAft>
            </a:pPr>
            <a:endParaRPr lang="en-US" sz="1500" dirty="0">
              <a:latin typeface="Calibri" panose="020F0502020204030204" pitchFamily="34" charset="0"/>
              <a:cs typeface="Calibri" panose="020F0502020204030204" pitchFamily="34" charset="0"/>
            </a:endParaRPr>
          </a:p>
          <a:p>
            <a:pPr marL="257175" lvl="2" indent="-257175">
              <a:spcAft>
                <a:spcPts val="45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Change requests for Operations Manual - none</a:t>
            </a:r>
          </a:p>
          <a:p>
            <a:pPr marL="257175" lvl="2" indent="-257175">
              <a:spcAft>
                <a:spcPts val="45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Review Project Action Items - </a:t>
            </a:r>
            <a:r>
              <a:rPr lang="en-US" sz="1800" dirty="0">
                <a:latin typeface="Calibri" panose="020F0502020204030204" pitchFamily="34" charset="0"/>
                <a:cs typeface="Calibri" panose="020F0502020204030204" pitchFamily="34" charset="0"/>
                <a:hlinkClick r:id="rId3"/>
              </a:rPr>
              <a:t>https://mentor.ieee.org/802.15/dcn/23/15-23-0083-00-0mag-project-task-list.xlsx</a:t>
            </a:r>
            <a:endParaRPr lang="en-US" sz="1800" dirty="0">
              <a:latin typeface="Calibri" panose="020F0502020204030204" pitchFamily="34" charset="0"/>
              <a:cs typeface="Calibri" panose="020F0502020204030204" pitchFamily="34" charset="0"/>
            </a:endParaRPr>
          </a:p>
        </p:txBody>
      </p:sp>
      <p:sp>
        <p:nvSpPr>
          <p:cNvPr id="2" name="Foliennummernplatzhalter 3">
            <a:extLst>
              <a:ext uri="{FF2B5EF4-FFF2-40B4-BE49-F238E27FC236}">
                <a16:creationId xmlns:a16="http://schemas.microsoft.com/office/drawing/2014/main" id="{01D9A58D-3354-E28A-71EE-C626C1B83CCA}"/>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107</a:t>
            </a:fld>
            <a:endParaRPr lang="en-US" sz="1200" dirty="0"/>
          </a:p>
        </p:txBody>
      </p:sp>
    </p:spTree>
    <p:extLst>
      <p:ext uri="{BB962C8B-B14F-4D97-AF65-F5344CB8AC3E}">
        <p14:creationId xmlns:p14="http://schemas.microsoft.com/office/powerpoint/2010/main" val="14504297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485149" y="1144190"/>
            <a:ext cx="5829300" cy="571500"/>
          </a:xfrm>
        </p:spPr>
        <p:txBody>
          <a:bodyPr/>
          <a:lstStyle/>
          <a:p>
            <a:r>
              <a:rPr lang="en-US" sz="2400" b="1">
                <a:latin typeface="Calibri" panose="020F0502020204030204" pitchFamily="34" charset="0"/>
                <a:cs typeface="Calibri" panose="020F0502020204030204" pitchFamily="34" charset="0"/>
              </a:rPr>
              <a:t>SCM other items</a:t>
            </a:r>
            <a:endParaRPr lang="en-US" sz="24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314451" y="1600200"/>
            <a:ext cx="6499384"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450"/>
              </a:spcAft>
            </a:pPr>
            <a:endParaRPr lang="en-US" sz="1500" dirty="0">
              <a:latin typeface="Calibri" panose="020F0502020204030204" pitchFamily="34" charset="0"/>
              <a:cs typeface="Calibri" panose="020F0502020204030204" pitchFamily="34" charset="0"/>
            </a:endParaRPr>
          </a:p>
          <a:p>
            <a:pPr marL="257175" lvl="2" indent="-257175">
              <a:spcAft>
                <a:spcPts val="45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Change requests for Operations Manual - none</a:t>
            </a:r>
          </a:p>
          <a:p>
            <a:pPr marL="257175" lvl="2" indent="-257175">
              <a:spcAft>
                <a:spcPts val="450"/>
              </a:spcAft>
              <a:buFont typeface="Arial" panose="020B0604020202020204" pitchFamily="34" charset="0"/>
              <a:buChar char="•"/>
            </a:pPr>
            <a:r>
              <a:rPr lang="en-US" sz="1800" dirty="0">
                <a:latin typeface="Calibri" panose="020F0502020204030204" pitchFamily="34" charset="0"/>
                <a:cs typeface="Calibri" panose="020F0502020204030204" pitchFamily="34" charset="0"/>
              </a:rPr>
              <a:t>Review Project Action Items - </a:t>
            </a:r>
            <a:r>
              <a:rPr lang="en-US" sz="1800" dirty="0">
                <a:latin typeface="Calibri" panose="020F0502020204030204" pitchFamily="34" charset="0"/>
                <a:cs typeface="Calibri" panose="020F0502020204030204" pitchFamily="34" charset="0"/>
                <a:hlinkClick r:id="rId3"/>
              </a:rPr>
              <a:t>https://mentor.ieee.org/802.15/dcn/23/15-23-0083-00-0mag-project-task-list.xlsx</a:t>
            </a:r>
            <a:endParaRPr lang="en-US" sz="1800" dirty="0">
              <a:latin typeface="Calibri" panose="020F0502020204030204" pitchFamily="34" charset="0"/>
              <a:cs typeface="Calibri" panose="020F0502020204030204" pitchFamily="34" charset="0"/>
            </a:endParaRPr>
          </a:p>
        </p:txBody>
      </p:sp>
      <p:sp>
        <p:nvSpPr>
          <p:cNvPr id="2" name="Foliennummernplatzhalter 3">
            <a:extLst>
              <a:ext uri="{FF2B5EF4-FFF2-40B4-BE49-F238E27FC236}">
                <a16:creationId xmlns:a16="http://schemas.microsoft.com/office/drawing/2014/main" id="{88461729-2573-6851-CED7-235E68818975}"/>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108</a:t>
            </a:fld>
            <a:endParaRPr lang="en-US" sz="1200" dirty="0"/>
          </a:p>
        </p:txBody>
      </p:sp>
    </p:spTree>
    <p:extLst>
      <p:ext uri="{BB962C8B-B14F-4D97-AF65-F5344CB8AC3E}">
        <p14:creationId xmlns:p14="http://schemas.microsoft.com/office/powerpoint/2010/main" val="9414307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1543050" y="1200150"/>
            <a:ext cx="5829300" cy="571500"/>
          </a:xfrm>
        </p:spPr>
        <p:txBody>
          <a:bodyPr/>
          <a:lstStyle/>
          <a:p>
            <a:r>
              <a:rPr lang="en-US" b="1" dirty="0">
                <a:latin typeface="Calibri" panose="020F0502020204030204" pitchFamily="34" charset="0"/>
                <a:ea typeface="ＭＳ Ｐゴシック" charset="0"/>
                <a:cs typeface="Calibri" panose="020F0502020204030204" pitchFamily="34" charset="0"/>
              </a:rPr>
              <a:t>SC Meeting Achievements</a:t>
            </a:r>
            <a:endParaRPr lang="en-US" sz="2100" dirty="0">
              <a:latin typeface="Calibri" panose="020F0502020204030204" pitchFamily="34" charset="0"/>
              <a:cs typeface="Calibri" panose="020F0502020204030204" pitchFamily="34" charset="0"/>
            </a:endParaRPr>
          </a:p>
        </p:txBody>
      </p:sp>
      <p:sp>
        <p:nvSpPr>
          <p:cNvPr id="21510" name="Rectangle 5"/>
          <p:cNvSpPr>
            <a:spLocks noChangeArrowheads="1"/>
          </p:cNvSpPr>
          <p:nvPr/>
        </p:nvSpPr>
        <p:spPr bwMode="auto">
          <a:xfrm>
            <a:off x="114300" y="1771650"/>
            <a:ext cx="86868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342900" lvl="2" indent="-342900">
              <a:spcAft>
                <a:spcPts val="450"/>
              </a:spcAft>
              <a:buFont typeface="+mj-lt"/>
              <a:buAutoNum type="arabicPeriod"/>
            </a:pPr>
            <a:r>
              <a:rPr lang="en-US" sz="2100" dirty="0">
                <a:latin typeface="Calibri" panose="020F0502020204030204" pitchFamily="34" charset="0"/>
                <a:cs typeface="Calibri" panose="020F0502020204030204" pitchFamily="34" charset="0"/>
              </a:rPr>
              <a:t>Reviewed PARs from 802.1</a:t>
            </a:r>
          </a:p>
          <a:p>
            <a:pPr marL="257175" lvl="2" indent="-257175">
              <a:spcAft>
                <a:spcPts val="450"/>
              </a:spcAft>
              <a:buFont typeface="Arial" panose="020B0604020202020204" pitchFamily="34" charset="0"/>
              <a:buChar char="•"/>
            </a:pPr>
            <a:r>
              <a:rPr lang="en-US" sz="2100" dirty="0">
                <a:latin typeface="Calibri" panose="020F0502020204030204" pitchFamily="34" charset="0"/>
                <a:cs typeface="Calibri" panose="020F0502020204030204" pitchFamily="34" charset="0"/>
              </a:rPr>
              <a:t>Change requests for Operations Manual - none</a:t>
            </a:r>
          </a:p>
          <a:p>
            <a:pPr marL="257175" lvl="2" indent="-257175">
              <a:spcAft>
                <a:spcPts val="450"/>
              </a:spcAft>
              <a:buFont typeface="Arial" panose="020B0604020202020204" pitchFamily="34" charset="0"/>
              <a:buChar char="•"/>
            </a:pPr>
            <a:r>
              <a:rPr lang="en-US" sz="2100" dirty="0">
                <a:latin typeface="Calibri" panose="020F0502020204030204" pitchFamily="34" charset="0"/>
                <a:cs typeface="Calibri" panose="020F0502020204030204" pitchFamily="34" charset="0"/>
              </a:rPr>
              <a:t>Reviewed and edited Project Action Items template –will be reposted as  </a:t>
            </a:r>
            <a:r>
              <a:rPr lang="en-US" sz="2100" dirty="0">
                <a:latin typeface="Calibri" panose="020F0502020204030204" pitchFamily="34" charset="0"/>
                <a:cs typeface="Calibri" panose="020F0502020204030204" pitchFamily="34" charset="0"/>
                <a:hlinkClick r:id="rId3"/>
              </a:rPr>
              <a:t>https://mentor.ieee.org/802.15/dcn/23/15-23-0083-01-0mag-project-task-list.xlsx</a:t>
            </a:r>
            <a:endParaRPr lang="en-US" sz="2100" dirty="0">
              <a:latin typeface="Calibri" panose="020F0502020204030204" pitchFamily="34" charset="0"/>
              <a:cs typeface="Calibri" panose="020F0502020204030204" pitchFamily="34" charset="0"/>
            </a:endParaRPr>
          </a:p>
          <a:p>
            <a:pPr marL="0" lvl="2">
              <a:spcAft>
                <a:spcPts val="450"/>
              </a:spcAft>
            </a:pPr>
            <a:r>
              <a:rPr lang="en-US" sz="2100"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sym typeface="Wingdings" panose="05000000000000000000" pitchFamily="2" charset="2"/>
              </a:rPr>
              <a:t> </a:t>
            </a:r>
            <a:endParaRPr lang="en-US" sz="2100" dirty="0">
              <a:latin typeface="Calibri" panose="020F0502020204030204" pitchFamily="34" charset="0"/>
              <a:cs typeface="Calibri" panose="020F0502020204030204" pitchFamily="34" charset="0"/>
            </a:endParaRPr>
          </a:p>
        </p:txBody>
      </p:sp>
      <p:sp>
        <p:nvSpPr>
          <p:cNvPr id="3" name="Foliennummernplatzhalter 3">
            <a:extLst>
              <a:ext uri="{FF2B5EF4-FFF2-40B4-BE49-F238E27FC236}">
                <a16:creationId xmlns:a16="http://schemas.microsoft.com/office/drawing/2014/main" id="{9F3C486F-51DD-FFEC-4F67-19E688F77415}"/>
              </a:ext>
            </a:extLst>
          </p:cNvPr>
          <p:cNvSpPr txBox="1">
            <a:spLocks/>
          </p:cNvSpPr>
          <p:nvPr/>
        </p:nvSpPr>
        <p:spPr>
          <a:xfrm>
            <a:off x="4001529" y="6425514"/>
            <a:ext cx="1217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109</a:t>
            </a:fld>
            <a:endParaRPr lang="en-US" sz="1200" dirty="0"/>
          </a:p>
        </p:txBody>
      </p:sp>
    </p:spTree>
    <p:extLst>
      <p:ext uri="{BB962C8B-B14F-4D97-AF65-F5344CB8AC3E}">
        <p14:creationId xmlns:p14="http://schemas.microsoft.com/office/powerpoint/2010/main" val="114524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THz</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110</a:t>
            </a:fld>
            <a:endParaRPr lang="en-US"/>
          </a:p>
        </p:txBody>
      </p:sp>
    </p:spTree>
    <p:extLst>
      <p:ext uri="{BB962C8B-B14F-4D97-AF65-F5344CB8AC3E}">
        <p14:creationId xmlns:p14="http://schemas.microsoft.com/office/powerpoint/2010/main" val="30109159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2000" dirty="0"/>
              <a:t>2  </a:t>
            </a:r>
            <a:r>
              <a:rPr lang="de-DE" sz="2000" dirty="0" err="1"/>
              <a:t>meetings</a:t>
            </a:r>
            <a:r>
              <a:rPr lang="de-DE" sz="2000" dirty="0"/>
              <a:t> on Mon PM1, Tue PM2 (</a:t>
            </a:r>
            <a:r>
              <a:rPr lang="de-DE" sz="2000" dirty="0" err="1"/>
              <a:t>joint</a:t>
            </a:r>
            <a:r>
              <a:rPr lang="de-DE" sz="2000" dirty="0"/>
              <a:t> withTG3mb)</a:t>
            </a:r>
          </a:p>
          <a:p>
            <a:pPr marL="0" indent="0">
              <a:buNone/>
            </a:pPr>
            <a:endParaRPr lang="de-DE" sz="2000" dirty="0"/>
          </a:p>
          <a:p>
            <a:pPr>
              <a:spcAft>
                <a:spcPts val="0"/>
              </a:spcAft>
            </a:pPr>
            <a:r>
              <a:rPr lang="en-US" sz="2000" dirty="0">
                <a:solidFill>
                  <a:srgbClr val="000000"/>
                </a:solidFill>
                <a:latin typeface="Times New Roman" panose="02020603050405020304" pitchFamily="18" charset="0"/>
                <a:ea typeface="MS PGothic" panose="020B0600070205080204" pitchFamily="34" charset="-128"/>
              </a:rPr>
              <a:t>Listening contributions:</a:t>
            </a:r>
            <a:endParaRPr lang="de-DE" sz="2000" dirty="0">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Thomas Kürner (TU Braunschweig, Germany): Overview on the Horizon Europe 6G SNS Project TERRAMETA (23/0132r1)</a:t>
            </a:r>
          </a:p>
          <a:p>
            <a:pPr marL="457200" lvl="1" indent="0">
              <a:spcAft>
                <a:spcPts val="0"/>
              </a:spcAft>
              <a:buNone/>
            </a:pPr>
            <a:endParaRPr lang="en-US" sz="2000" dirty="0">
              <a:solidFill>
                <a:srgbClr val="000000"/>
              </a:solidFill>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Thomas Kürner (TU Braunschweig, Germany): Overview on the Horizon Europe 6G SNS Project TIMES (23/0133)</a:t>
            </a:r>
          </a:p>
          <a:p>
            <a:pPr lvl="1">
              <a:spcAft>
                <a:spcPts val="0"/>
              </a:spcAft>
            </a:pPr>
            <a:endParaRPr lang="en-US" sz="2000" dirty="0">
              <a:solidFill>
                <a:srgbClr val="000000"/>
              </a:solidFill>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Overview on IEEE </a:t>
            </a:r>
            <a:r>
              <a:rPr lang="en-US" sz="2000" dirty="0" err="1">
                <a:solidFill>
                  <a:srgbClr val="000000"/>
                </a:solidFill>
                <a:latin typeface="Times New Roman" panose="02020603050405020304" pitchFamily="18" charset="0"/>
                <a:ea typeface="MS PGothic" panose="020B0600070205080204" pitchFamily="34" charset="-128"/>
              </a:rPr>
              <a:t>Std</a:t>
            </a:r>
            <a:r>
              <a:rPr lang="en-US" sz="2000" dirty="0">
                <a:solidFill>
                  <a:srgbClr val="000000"/>
                </a:solidFill>
                <a:latin typeface="Times New Roman" panose="02020603050405020304" pitchFamily="18" charset="0"/>
                <a:ea typeface="MS PGothic" panose="020B0600070205080204" pitchFamily="34" charset="-128"/>
              </a:rPr>
              <a:t> 802.15.3 (Presentation to joint 802.15/802.1 Meeting) </a:t>
            </a:r>
            <a:r>
              <a:rPr lang="en-US" sz="2000">
                <a:solidFill>
                  <a:srgbClr val="000000"/>
                </a:solidFill>
                <a:latin typeface="Times New Roman" panose="02020603050405020304" pitchFamily="18" charset="0"/>
                <a:ea typeface="MS PGothic" panose="020B0600070205080204" pitchFamily="34" charset="-128"/>
              </a:rPr>
              <a:t>(23/0135r1)</a:t>
            </a:r>
            <a:endParaRPr lang="en-US" sz="2000" dirty="0">
              <a:solidFill>
                <a:srgbClr val="000000"/>
              </a:solidFill>
              <a:latin typeface="Times New Roman" panose="02020603050405020304" pitchFamily="18" charset="0"/>
              <a:ea typeface="MS PGothic" panose="020B0600070205080204" pitchFamily="34" charset="-128"/>
            </a:endParaRPr>
          </a:p>
        </p:txBody>
      </p:sp>
      <p:sp>
        <p:nvSpPr>
          <p:cNvPr id="2" name="Datumsplatzhalter 1"/>
          <p:cNvSpPr>
            <a:spLocks noGrp="1"/>
          </p:cNvSpPr>
          <p:nvPr>
            <p:ph type="dt" sz="half" idx="10"/>
          </p:nvPr>
        </p:nvSpPr>
        <p:spPr/>
        <p:txBody>
          <a:bodyPr/>
          <a:lstStyle/>
          <a:p>
            <a:r>
              <a:rPr lang="en-US" dirty="0"/>
              <a:t> </a:t>
            </a:r>
          </a:p>
        </p:txBody>
      </p:sp>
      <p:sp>
        <p:nvSpPr>
          <p:cNvPr id="3" name="Fußzeilenplatzhalter 2"/>
          <p:cNvSpPr>
            <a:spLocks noGrp="1"/>
          </p:cNvSpPr>
          <p:nvPr>
            <p:ph type="ftr" sz="quarter" idx="11"/>
          </p:nvPr>
        </p:nvSpPr>
        <p:spPr/>
        <p:txBody>
          <a:bodyPr/>
          <a:lstStyle/>
          <a:p>
            <a:r>
              <a:rPr lang="en-US" dirty="0"/>
              <a:t> </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Response to Liaison form ETSI ISG </a:t>
            </a:r>
            <a:r>
              <a:rPr lang="de-DE" dirty="0" err="1"/>
              <a:t>THz</a:t>
            </a:r>
            <a:endParaRPr lang="de-DE" dirty="0"/>
          </a:p>
        </p:txBody>
      </p:sp>
      <p:sp>
        <p:nvSpPr>
          <p:cNvPr id="3" name="Inhaltsplatzhalter 2"/>
          <p:cNvSpPr>
            <a:spLocks noGrp="1"/>
          </p:cNvSpPr>
          <p:nvPr>
            <p:ph idx="1"/>
          </p:nvPr>
        </p:nvSpPr>
        <p:spPr/>
        <p:txBody>
          <a:bodyPr/>
          <a:lstStyle/>
          <a:p>
            <a:r>
              <a:rPr lang="en-US" sz="2000" dirty="0"/>
              <a:t>Discussing the Liaison Statement from ETSI ISG THz (18-23-0024) </a:t>
            </a:r>
          </a:p>
          <a:p>
            <a:r>
              <a:rPr lang="en-US" sz="2000" dirty="0"/>
              <a:t>Formulating the response to the liaison statement (15-22-134r3)</a:t>
            </a:r>
            <a:endParaRPr lang="de-DE" sz="2000" dirty="0"/>
          </a:p>
          <a:p>
            <a:endParaRPr lang="de-DE" sz="2000" dirty="0"/>
          </a:p>
        </p:txBody>
      </p:sp>
      <p:sp>
        <p:nvSpPr>
          <p:cNvPr id="4" name="Datumsplatzhalter 3"/>
          <p:cNvSpPr>
            <a:spLocks noGrp="1"/>
          </p:cNvSpPr>
          <p:nvPr>
            <p:ph type="dt" sz="half" idx="10"/>
          </p:nvPr>
        </p:nvSpPr>
        <p:spPr/>
        <p:txBody>
          <a:bodyPr/>
          <a:lstStyle/>
          <a:p>
            <a:r>
              <a:rPr lang="en-US" dirty="0"/>
              <a:t> </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112</a:t>
            </a:fld>
            <a:endParaRPr lang="en-US"/>
          </a:p>
        </p:txBody>
      </p:sp>
    </p:spTree>
    <p:extLst>
      <p:ext uri="{BB962C8B-B14F-4D97-AF65-F5344CB8AC3E}">
        <p14:creationId xmlns:p14="http://schemas.microsoft.com/office/powerpoint/2010/main" val="28897491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 Motion</a:t>
            </a:r>
          </a:p>
        </p:txBody>
      </p:sp>
      <p:sp>
        <p:nvSpPr>
          <p:cNvPr id="3" name="Inhaltsplatzhalter 2"/>
          <p:cNvSpPr>
            <a:spLocks noGrp="1"/>
          </p:cNvSpPr>
          <p:nvPr>
            <p:ph idx="1"/>
          </p:nvPr>
        </p:nvSpPr>
        <p:spPr/>
        <p:txBody>
          <a:bodyPr/>
          <a:lstStyle/>
          <a:p>
            <a:r>
              <a:rPr lang="en-US" sz="2800" dirty="0"/>
              <a:t>Move that SC THz formally request that the 802.15 WG reviews and approve the response to the liaison from ETSI ISG THz in doc. IEEE 802.15-23-0134-03 and forward it to 802.18 TAG for submission to 802 EC.</a:t>
            </a:r>
          </a:p>
          <a:p>
            <a:r>
              <a:rPr lang="en-US" sz="2800" dirty="0"/>
              <a:t>Mover: Iwao Hosako</a:t>
            </a:r>
          </a:p>
          <a:p>
            <a:r>
              <a:rPr lang="en-US" sz="2800" dirty="0"/>
              <a:t>Seconder: Harry </a:t>
            </a:r>
            <a:r>
              <a:rPr lang="en-US" sz="2800" dirty="0" err="1"/>
              <a:t>Bims</a:t>
            </a:r>
            <a:endParaRPr lang="en-US" sz="2800" dirty="0"/>
          </a:p>
          <a:p>
            <a:pPr marL="0" indent="0">
              <a:buNone/>
            </a:pPr>
            <a:r>
              <a:rPr lang="en-US" sz="2800" dirty="0"/>
              <a:t>   6Y/0N/0 Abstain</a:t>
            </a:r>
            <a:endParaRPr lang="de-DE" sz="2800" dirty="0"/>
          </a:p>
          <a:p>
            <a:endParaRPr lang="de-DE" sz="2800" dirty="0"/>
          </a:p>
        </p:txBody>
      </p:sp>
      <p:sp>
        <p:nvSpPr>
          <p:cNvPr id="4" name="Datumsplatzhalter 3"/>
          <p:cNvSpPr>
            <a:spLocks noGrp="1"/>
          </p:cNvSpPr>
          <p:nvPr>
            <p:ph type="dt" sz="half" idx="10"/>
          </p:nvPr>
        </p:nvSpPr>
        <p:spPr/>
        <p:txBody>
          <a:bodyPr/>
          <a:lstStyle/>
          <a:p>
            <a:r>
              <a:rPr lang="en-US" dirty="0"/>
              <a:t> </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113</a:t>
            </a:fld>
            <a:endParaRPr lang="en-US"/>
          </a:p>
        </p:txBody>
      </p:sp>
    </p:spTree>
    <p:extLst>
      <p:ext uri="{BB962C8B-B14F-4D97-AF65-F5344CB8AC3E}">
        <p14:creationId xmlns:p14="http://schemas.microsoft.com/office/powerpoint/2010/main" val="4073089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WG Motion</a:t>
            </a:r>
          </a:p>
        </p:txBody>
      </p:sp>
      <p:sp>
        <p:nvSpPr>
          <p:cNvPr id="3" name="Inhaltsplatzhalter 2"/>
          <p:cNvSpPr>
            <a:spLocks noGrp="1"/>
          </p:cNvSpPr>
          <p:nvPr>
            <p:ph idx="1"/>
          </p:nvPr>
        </p:nvSpPr>
        <p:spPr/>
        <p:txBody>
          <a:bodyPr/>
          <a:lstStyle/>
          <a:p>
            <a:r>
              <a:rPr lang="en-US" sz="2800" dirty="0"/>
              <a:t>Move that 802.15 WG reviews and approves the response to the liaison from ETSI ISG THz in doc. IEEE 802.15-23-0134-03 and forward it to 802.18 TAG for submission to 802 EC.</a:t>
            </a:r>
          </a:p>
          <a:p>
            <a:r>
              <a:rPr lang="en-US" sz="2800" dirty="0"/>
              <a:t>Mover:</a:t>
            </a:r>
          </a:p>
          <a:p>
            <a:r>
              <a:rPr lang="en-US" sz="2800" dirty="0"/>
              <a:t>Seconder:</a:t>
            </a:r>
            <a:endParaRPr lang="de-DE" sz="2800" dirty="0"/>
          </a:p>
          <a:p>
            <a:endParaRPr lang="de-DE" sz="2800" dirty="0"/>
          </a:p>
        </p:txBody>
      </p:sp>
      <p:sp>
        <p:nvSpPr>
          <p:cNvPr id="4" name="Datumsplatzhalter 3"/>
          <p:cNvSpPr>
            <a:spLocks noGrp="1"/>
          </p:cNvSpPr>
          <p:nvPr>
            <p:ph type="dt" sz="half" idx="10"/>
          </p:nvPr>
        </p:nvSpPr>
        <p:spPr/>
        <p:txBody>
          <a:bodyPr/>
          <a:lstStyle/>
          <a:p>
            <a:r>
              <a:rPr lang="en-US" dirty="0"/>
              <a:t> </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114</a:t>
            </a:fld>
            <a:endParaRPr lang="en-US"/>
          </a:p>
        </p:txBody>
      </p:sp>
    </p:spTree>
    <p:extLst>
      <p:ext uri="{BB962C8B-B14F-4D97-AF65-F5344CB8AC3E}">
        <p14:creationId xmlns:p14="http://schemas.microsoft.com/office/powerpoint/2010/main" val="36427565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Next Meetings</a:t>
            </a:r>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May meetings slots  for SC THz:</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de-DE" sz="1800" dirty="0"/>
              <a:t>None</a:t>
            </a:r>
          </a:p>
          <a:p>
            <a:pPr marL="698500" lvl="2" indent="-266700">
              <a:spcAft>
                <a:spcPts val="0"/>
              </a:spcAft>
              <a:buFont typeface="Arial" pitchFamily="34" charset="0"/>
              <a:buChar char="•"/>
            </a:pPr>
            <a:r>
              <a:rPr lang="de-DE" sz="1800" dirty="0"/>
              <a:t>Next SC </a:t>
            </a:r>
            <a:r>
              <a:rPr lang="de-DE" sz="1800" dirty="0" err="1"/>
              <a:t>THz</a:t>
            </a:r>
            <a:r>
              <a:rPr lang="de-DE" sz="1800" dirty="0"/>
              <a:t> </a:t>
            </a:r>
            <a:r>
              <a:rPr lang="de-DE" sz="1800" dirty="0" err="1"/>
              <a:t>meeting</a:t>
            </a:r>
            <a:r>
              <a:rPr lang="de-DE" sz="1800" dirty="0"/>
              <a:t> will </a:t>
            </a:r>
            <a:r>
              <a:rPr lang="de-DE" sz="1800" dirty="0" err="1"/>
              <a:t>take</a:t>
            </a:r>
            <a:r>
              <a:rPr lang="de-DE" sz="1800" dirty="0"/>
              <a:t> </a:t>
            </a:r>
            <a:r>
              <a:rPr lang="de-DE" sz="1800" dirty="0" err="1"/>
              <a:t>place</a:t>
            </a:r>
            <a:r>
              <a:rPr lang="de-DE" sz="1800" dirty="0"/>
              <a:t> in </a:t>
            </a:r>
            <a:r>
              <a:rPr lang="de-DE" sz="1800" dirty="0" err="1"/>
              <a:t>July</a:t>
            </a:r>
            <a:r>
              <a:rPr lang="de-DE" sz="1800" dirty="0"/>
              <a:t> at </a:t>
            </a:r>
            <a:r>
              <a:rPr lang="de-DE" sz="1800" dirty="0" err="1"/>
              <a:t>the</a:t>
            </a:r>
            <a:r>
              <a:rPr lang="de-DE" sz="1800" dirty="0"/>
              <a:t> Berlin </a:t>
            </a:r>
            <a:r>
              <a:rPr lang="de-DE" sz="1800" dirty="0" err="1"/>
              <a:t>Plenary</a:t>
            </a: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 </a:t>
            </a:r>
          </a:p>
        </p:txBody>
      </p:sp>
      <p:sp>
        <p:nvSpPr>
          <p:cNvPr id="3" name="Fußzeilenplatzhalter 2"/>
          <p:cNvSpPr>
            <a:spLocks noGrp="1"/>
          </p:cNvSpPr>
          <p:nvPr>
            <p:ph type="ftr" sz="quarter" idx="11"/>
          </p:nvPr>
        </p:nvSpPr>
        <p:spPr/>
        <p:txBody>
          <a:bodyPr/>
          <a:lstStyle/>
          <a:p>
            <a:r>
              <a:rPr lang="en-US" dirty="0"/>
              <a:t> </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115</a:t>
            </a:fld>
            <a:endParaRPr lang="en-US"/>
          </a:p>
        </p:txBody>
      </p:sp>
    </p:spTree>
    <p:extLst>
      <p:ext uri="{BB962C8B-B14F-4D97-AF65-F5344CB8AC3E}">
        <p14:creationId xmlns:p14="http://schemas.microsoft.com/office/powerpoint/2010/main" val="2855708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116</a:t>
            </a:fld>
            <a:endParaRPr lang="en-US"/>
          </a:p>
        </p:txBody>
      </p:sp>
    </p:spTree>
    <p:extLst>
      <p:ext uri="{BB962C8B-B14F-4D97-AF65-F5344CB8AC3E}">
        <p14:creationId xmlns:p14="http://schemas.microsoft.com/office/powerpoint/2010/main" val="39415016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Low data rate extension of the 802.15.4-2020 OFDM PHY</a:t>
            </a:r>
          </a:p>
          <a:p>
            <a:pPr marL="914400" lvl="1" indent="-514350">
              <a:buFont typeface="+mj-lt"/>
              <a:buAutoNum type="arabicPeriod"/>
              <a:defRPr/>
            </a:pPr>
            <a:r>
              <a:rPr lang="en-US" sz="2400" dirty="0"/>
              <a:t>CSMA Gap Analysis Between IEEE Std 802.15.4 and Japanese Standard JJ-300.10</a:t>
            </a:r>
          </a:p>
          <a:p>
            <a:pPr marL="914400" lvl="1" indent="-514350">
              <a:buFont typeface="+mj-lt"/>
              <a:buAutoNum type="arabicPeriod"/>
              <a:defRPr/>
            </a:pPr>
            <a:r>
              <a:rPr lang="en-US" sz="2400" dirty="0"/>
              <a:t>802.15.4 Channel Plan update for India sub-1GHz band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3">
            <a:extLst>
              <a:ext uri="{FF2B5EF4-FFF2-40B4-BE49-F238E27FC236}">
                <a16:creationId xmlns:a16="http://schemas.microsoft.com/office/drawing/2014/main" id="{3F3E39EF-5DF0-4D34-4DDA-A9B4D3116064}"/>
              </a:ext>
            </a:extLst>
          </p:cNvPr>
          <p:cNvSpPr txBox="1">
            <a:spLocks/>
          </p:cNvSpPr>
          <p:nvPr/>
        </p:nvSpPr>
        <p:spPr>
          <a:xfrm>
            <a:off x="4076465" y="6434223"/>
            <a:ext cx="10652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117</a:t>
            </a:fld>
            <a:endParaRPr lang="en-US" sz="1200" dirty="0"/>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
        <p:nvSpPr>
          <p:cNvPr id="2" name="Foliennummernplatzhalter 3">
            <a:extLst>
              <a:ext uri="{FF2B5EF4-FFF2-40B4-BE49-F238E27FC236}">
                <a16:creationId xmlns:a16="http://schemas.microsoft.com/office/drawing/2014/main" id="{D2D80C21-877B-8811-A153-02E0C655D76D}"/>
              </a:ext>
            </a:extLst>
          </p:cNvPr>
          <p:cNvSpPr txBox="1">
            <a:spLocks/>
          </p:cNvSpPr>
          <p:nvPr/>
        </p:nvSpPr>
        <p:spPr>
          <a:xfrm>
            <a:off x="4076465" y="6434223"/>
            <a:ext cx="10652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118</a:t>
            </a:fld>
            <a:endParaRPr lang="en-US" sz="1200" dirty="0"/>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buNone/>
            </a:pPr>
            <a:r>
              <a:rPr lang="en-US" altLang="en-US" dirty="0"/>
              <a:t>Options include:</a:t>
            </a:r>
          </a:p>
          <a:p>
            <a:pPr marL="914400" lvl="1" indent="-514350">
              <a:buFont typeface="+mj-lt"/>
              <a:buAutoNum type="arabicPeriod"/>
            </a:pPr>
            <a:r>
              <a:rPr lang="en-US" altLang="en-US" dirty="0"/>
              <a:t>Contribute into a current project</a:t>
            </a:r>
          </a:p>
          <a:p>
            <a:pPr marL="914400" lvl="1" indent="-514350">
              <a:buFont typeface="+mj-lt"/>
              <a:buAutoNum type="arabicPeriod"/>
            </a:pPr>
            <a:r>
              <a:rPr lang="en-US" altLang="en-US" dirty="0"/>
              <a:t>Start an interest group to determine if there is interest in a new standards activity</a:t>
            </a:r>
          </a:p>
          <a:p>
            <a:pPr marL="1543050" lvl="3"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914400" lvl="1" indent="-514350">
              <a:buFont typeface="+mj-lt"/>
              <a:buAutoNum type="arabicPeriod"/>
            </a:pPr>
            <a:r>
              <a:rPr lang="en-US" altLang="en-US" dirty="0"/>
              <a:t>Seek further collaboration with the group</a:t>
            </a:r>
          </a:p>
        </p:txBody>
      </p:sp>
      <p:sp>
        <p:nvSpPr>
          <p:cNvPr id="2" name="Foliennummernplatzhalter 3">
            <a:extLst>
              <a:ext uri="{FF2B5EF4-FFF2-40B4-BE49-F238E27FC236}">
                <a16:creationId xmlns:a16="http://schemas.microsoft.com/office/drawing/2014/main" id="{29D871D0-5AD0-486A-A872-385DBCA8A397}"/>
              </a:ext>
            </a:extLst>
          </p:cNvPr>
          <p:cNvSpPr txBox="1">
            <a:spLocks/>
          </p:cNvSpPr>
          <p:nvPr/>
        </p:nvSpPr>
        <p:spPr>
          <a:xfrm>
            <a:off x="4076465" y="6434223"/>
            <a:ext cx="10652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119</a:t>
            </a:fld>
            <a:endParaRPr lang="en-US" sz="1200" dirty="0"/>
          </a:p>
        </p:txBody>
      </p:sp>
    </p:spTree>
    <p:extLst>
      <p:ext uri="{BB962C8B-B14F-4D97-AF65-F5344CB8AC3E}">
        <p14:creationId xmlns:p14="http://schemas.microsoft.com/office/powerpoint/2010/main" val="5636582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TG3mb HDR</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a:t>Starting</a:t>
            </a:r>
            <a:r>
              <a:rPr lang="de-DE" dirty="0"/>
              <a:t> Point of </a:t>
            </a:r>
            <a:r>
              <a:rPr lang="de-DE" dirty="0" err="1"/>
              <a:t>the</a:t>
            </a:r>
            <a:r>
              <a:rPr lang="de-DE" dirty="0"/>
              <a:t> </a:t>
            </a:r>
            <a:r>
              <a:rPr lang="de-DE" dirty="0" err="1"/>
              <a:t>week</a:t>
            </a:r>
            <a:r>
              <a:rPr lang="de-DE" dirty="0"/>
              <a:t>:</a:t>
            </a:r>
            <a:br>
              <a:rPr lang="de-DE" dirty="0"/>
            </a:br>
            <a:r>
              <a:rPr lang="de-DE" dirty="0" err="1"/>
              <a:t>Results</a:t>
            </a:r>
            <a:r>
              <a:rPr lang="de-DE" dirty="0"/>
              <a:t> of Initial SA Ballot</a:t>
            </a:r>
          </a:p>
        </p:txBody>
      </p:sp>
      <p:sp>
        <p:nvSpPr>
          <p:cNvPr id="2" name="Datumsplatzhalter 1"/>
          <p:cNvSpPr>
            <a:spLocks noGrp="1"/>
          </p:cNvSpPr>
          <p:nvPr>
            <p:ph type="dt" sz="half" idx="10"/>
          </p:nvPr>
        </p:nvSpPr>
        <p:spPr/>
        <p:txBody>
          <a:bodyPr/>
          <a:lstStyle/>
          <a:p>
            <a:r>
              <a:rPr lang="en-US" dirty="0"/>
              <a:t> </a:t>
            </a:r>
          </a:p>
        </p:txBody>
      </p:sp>
      <p:sp>
        <p:nvSpPr>
          <p:cNvPr id="3" name="Fußzeilenplatzhalter 2"/>
          <p:cNvSpPr>
            <a:spLocks noGrp="1"/>
          </p:cNvSpPr>
          <p:nvPr>
            <p:ph type="ftr" sz="quarter" idx="11"/>
          </p:nvPr>
        </p:nvSpPr>
        <p:spPr/>
        <p:txBody>
          <a:bodyPr/>
          <a:lstStyle/>
          <a:p>
            <a:r>
              <a:rPr lang="en-US" dirty="0"/>
              <a:t> </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16</a:t>
            </a:fld>
            <a:endParaRPr lang="en-US"/>
          </a:p>
        </p:txBody>
      </p:sp>
      <p:graphicFrame>
        <p:nvGraphicFramePr>
          <p:cNvPr id="8" name="Inhaltsplatzhalter 7"/>
          <p:cNvGraphicFramePr>
            <a:graphicFrameLocks noGrp="1"/>
          </p:cNvGraphicFramePr>
          <p:nvPr>
            <p:ph idx="1"/>
          </p:nvPr>
        </p:nvGraphicFramePr>
        <p:xfrm>
          <a:off x="4619267" y="2284446"/>
          <a:ext cx="3793146" cy="3609270"/>
        </p:xfrm>
        <a:graphic>
          <a:graphicData uri="http://schemas.openxmlformats.org/drawingml/2006/table">
            <a:tbl>
              <a:tblPr firstRow="1" firstCol="1" bandRow="1">
                <a:tableStyleId>{5C22544A-7EE6-4342-B048-85BDC9FD1C3A}</a:tableStyleId>
              </a:tblPr>
              <a:tblGrid>
                <a:gridCol w="2608153">
                  <a:extLst>
                    <a:ext uri="{9D8B030D-6E8A-4147-A177-3AD203B41FA5}">
                      <a16:colId xmlns:a16="http://schemas.microsoft.com/office/drawing/2014/main" val="20000"/>
                    </a:ext>
                  </a:extLst>
                </a:gridCol>
                <a:gridCol w="1184993">
                  <a:extLst>
                    <a:ext uri="{9D8B030D-6E8A-4147-A177-3AD203B41FA5}">
                      <a16:colId xmlns:a16="http://schemas.microsoft.com/office/drawing/2014/main" val="20001"/>
                    </a:ext>
                  </a:extLst>
                </a:gridCol>
              </a:tblGrid>
              <a:tr h="830479">
                <a:tc>
                  <a:txBody>
                    <a:bodyPr/>
                    <a:lstStyle/>
                    <a:p>
                      <a:endParaRPr lang="de-DE" sz="1800" dirty="0">
                        <a:effectLst/>
                        <a:latin typeface="Times New Roman" panose="02020603050405020304" pitchFamily="18" charset="0"/>
                      </a:endParaRPr>
                    </a:p>
                  </a:txBody>
                  <a:tcPr marL="124573" marR="124573" marT="0" marB="0" anchor="b"/>
                </a:tc>
                <a:tc>
                  <a:txBody>
                    <a:bodyPr/>
                    <a:lstStyle/>
                    <a:p>
                      <a:pPr algn="ctr">
                        <a:spcAft>
                          <a:spcPts val="0"/>
                        </a:spcAft>
                      </a:pPr>
                      <a:br>
                        <a:rPr lang="de-DE" sz="1800" dirty="0">
                          <a:effectLst/>
                        </a:rPr>
                      </a:br>
                      <a:r>
                        <a:rPr lang="de-DE" sz="1800" dirty="0" err="1">
                          <a:effectLst/>
                        </a:rPr>
                        <a:t>Results</a:t>
                      </a:r>
                      <a:endParaRPr lang="de-DE" sz="1800" dirty="0">
                        <a:effectLst/>
                      </a:endParaRPr>
                    </a:p>
                    <a:p>
                      <a:pPr algn="ctr">
                        <a:spcAft>
                          <a:spcPts val="0"/>
                        </a:spcAft>
                      </a:pP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0"/>
                  </a:ext>
                </a:extLst>
              </a:tr>
              <a:tr h="304510">
                <a:tc>
                  <a:txBody>
                    <a:bodyPr/>
                    <a:lstStyle/>
                    <a:p>
                      <a:pPr>
                        <a:spcAft>
                          <a:spcPts val="0"/>
                        </a:spcAft>
                      </a:pPr>
                      <a:r>
                        <a:rPr lang="de-DE" sz="1800">
                          <a:effectLst/>
                        </a:rPr>
                        <a:t>VOTERS</a:t>
                      </a:r>
                      <a:endParaRPr lang="de-DE" sz="210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106</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1"/>
                  </a:ext>
                </a:extLst>
              </a:tr>
              <a:tr h="304510">
                <a:tc>
                  <a:txBody>
                    <a:bodyPr/>
                    <a:lstStyle/>
                    <a:p>
                      <a:pPr>
                        <a:spcAft>
                          <a:spcPts val="0"/>
                        </a:spcAft>
                      </a:pPr>
                      <a:r>
                        <a:rPr lang="de-DE" sz="1800">
                          <a:effectLst/>
                        </a:rPr>
                        <a:t>VOTED</a:t>
                      </a:r>
                      <a:endParaRPr lang="de-DE" sz="210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80</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2"/>
                  </a:ext>
                </a:extLst>
              </a:tr>
              <a:tr h="304510">
                <a:tc>
                  <a:txBody>
                    <a:bodyPr/>
                    <a:lstStyle/>
                    <a:p>
                      <a:pPr>
                        <a:spcAft>
                          <a:spcPts val="0"/>
                        </a:spcAft>
                      </a:pPr>
                      <a:r>
                        <a:rPr lang="de-DE" sz="1800" dirty="0">
                          <a:effectLst/>
                        </a:rPr>
                        <a:t>APPROVE</a:t>
                      </a:r>
                      <a:endParaRPr lang="de-DE" sz="2100" dirty="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68</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3"/>
                  </a:ext>
                </a:extLst>
              </a:tr>
              <a:tr h="304510">
                <a:tc>
                  <a:txBody>
                    <a:bodyPr/>
                    <a:lstStyle/>
                    <a:p>
                      <a:pPr>
                        <a:spcAft>
                          <a:spcPts val="0"/>
                        </a:spcAft>
                      </a:pPr>
                      <a:r>
                        <a:rPr lang="de-DE" sz="1800">
                          <a:effectLst/>
                        </a:rPr>
                        <a:t>ABSTAIN</a:t>
                      </a:r>
                      <a:endParaRPr lang="de-DE" sz="210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10</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4"/>
                  </a:ext>
                </a:extLst>
              </a:tr>
              <a:tr h="304510">
                <a:tc>
                  <a:txBody>
                    <a:bodyPr/>
                    <a:lstStyle/>
                    <a:p>
                      <a:pPr>
                        <a:spcAft>
                          <a:spcPts val="0"/>
                        </a:spcAft>
                      </a:pPr>
                      <a:r>
                        <a:rPr lang="de-DE" sz="1800" dirty="0">
                          <a:effectLst/>
                          <a:latin typeface="+mn-lt"/>
                          <a:ea typeface="+mn-ea"/>
                        </a:rPr>
                        <a:t>DISAPPROVE</a:t>
                      </a:r>
                      <a:endParaRPr lang="de-DE" sz="2100" dirty="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latin typeface="+mn-lt"/>
                          <a:ea typeface="+mn-ea"/>
                        </a:rPr>
                        <a:t>2</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5"/>
                  </a:ext>
                </a:extLst>
              </a:tr>
              <a:tr h="304510">
                <a:tc>
                  <a:txBody>
                    <a:bodyPr/>
                    <a:lstStyle/>
                    <a:p>
                      <a:pPr>
                        <a:spcAft>
                          <a:spcPts val="0"/>
                        </a:spcAft>
                      </a:pPr>
                      <a:r>
                        <a:rPr lang="de-DE" sz="1800">
                          <a:effectLst/>
                        </a:rPr>
                        <a:t>% VOTERS</a:t>
                      </a:r>
                      <a:endParaRPr lang="de-DE" sz="210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75,5%</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6"/>
                  </a:ext>
                </a:extLst>
              </a:tr>
              <a:tr h="304510">
                <a:tc>
                  <a:txBody>
                    <a:bodyPr/>
                    <a:lstStyle/>
                    <a:p>
                      <a:pPr>
                        <a:spcAft>
                          <a:spcPts val="0"/>
                        </a:spcAft>
                      </a:pPr>
                      <a:r>
                        <a:rPr lang="de-DE" sz="1800" dirty="0">
                          <a:effectLst/>
                        </a:rPr>
                        <a:t>% APRROVE</a:t>
                      </a:r>
                      <a:endParaRPr lang="de-DE" sz="2100" dirty="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97,1%</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7"/>
                  </a:ext>
                </a:extLst>
              </a:tr>
              <a:tr h="304510">
                <a:tc>
                  <a:txBody>
                    <a:bodyPr/>
                    <a:lstStyle/>
                    <a:p>
                      <a:pPr>
                        <a:spcAft>
                          <a:spcPts val="0"/>
                        </a:spcAft>
                      </a:pPr>
                      <a:r>
                        <a:rPr lang="de-DE" sz="1800">
                          <a:effectLst/>
                        </a:rPr>
                        <a:t>% ABSTAIN</a:t>
                      </a:r>
                      <a:endParaRPr lang="de-DE" sz="2100">
                        <a:effectLst/>
                        <a:latin typeface="Calibri" panose="020F0502020204030204" pitchFamily="34" charset="0"/>
                        <a:ea typeface="Calibri" panose="020F0502020204030204" pitchFamily="34" charset="0"/>
                      </a:endParaRPr>
                    </a:p>
                  </a:txBody>
                  <a:tcPr marL="124573" marR="124573" marT="0" marB="0" anchor="b"/>
                </a:tc>
                <a:tc>
                  <a:txBody>
                    <a:bodyPr/>
                    <a:lstStyle/>
                    <a:p>
                      <a:pPr algn="ctr">
                        <a:spcAft>
                          <a:spcPts val="0"/>
                        </a:spcAft>
                      </a:pPr>
                      <a:r>
                        <a:rPr lang="de-DE" sz="1800" dirty="0">
                          <a:effectLst/>
                        </a:rPr>
                        <a:t>12,5%</a:t>
                      </a:r>
                      <a:endParaRPr lang="de-DE" sz="2100" dirty="0">
                        <a:effectLst/>
                        <a:latin typeface="Calibri" panose="020F0502020204030204" pitchFamily="34" charset="0"/>
                        <a:ea typeface="Calibri" panose="020F0502020204030204" pitchFamily="34" charset="0"/>
                      </a:endParaRPr>
                    </a:p>
                  </a:txBody>
                  <a:tcPr marL="124573" marR="124573" marT="0" marB="0" anchor="b"/>
                </a:tc>
                <a:extLst>
                  <a:ext uri="{0D108BD9-81ED-4DB2-BD59-A6C34878D82A}">
                    <a16:rowId xmlns:a16="http://schemas.microsoft.com/office/drawing/2014/main" val="10008"/>
                  </a:ext>
                </a:extLst>
              </a:tr>
              <a:tr h="304510">
                <a:tc>
                  <a:txBody>
                    <a:bodyPr/>
                    <a:lstStyle/>
                    <a:p>
                      <a:pPr>
                        <a:spcAft>
                          <a:spcPts val="0"/>
                        </a:spcAft>
                      </a:pPr>
                      <a:r>
                        <a:rPr lang="de-DE" sz="1800" dirty="0">
                          <a:effectLst/>
                          <a:latin typeface="+mn-lt"/>
                          <a:ea typeface="+mn-ea"/>
                        </a:rPr>
                        <a:t>#Comments</a:t>
                      </a:r>
                      <a:endParaRPr lang="de-DE" sz="2100" dirty="0">
                        <a:effectLst/>
                        <a:latin typeface="Calibri" panose="020F0502020204030204" pitchFamily="34" charset="0"/>
                        <a:ea typeface="Calibri" panose="020F0502020204030204" pitchFamily="34" charset="0"/>
                      </a:endParaRPr>
                    </a:p>
                  </a:txBody>
                  <a:tcPr marL="124573" marR="124573" marT="0" marB="0" anchor="b"/>
                </a:tc>
                <a:tc>
                  <a:txBody>
                    <a:bodyPr/>
                    <a:lstStyle/>
                    <a:p>
                      <a:pPr algn="ctr"/>
                      <a:r>
                        <a:rPr lang="de-DE" sz="1800" dirty="0">
                          <a:effectLst/>
                          <a:latin typeface="+mn-lt"/>
                        </a:rPr>
                        <a:t>87</a:t>
                      </a:r>
                    </a:p>
                  </a:txBody>
                  <a:tcPr marL="124573" marR="124573" marT="0" marB="0" anchor="b"/>
                </a:tc>
                <a:extLst>
                  <a:ext uri="{0D108BD9-81ED-4DB2-BD59-A6C34878D82A}">
                    <a16:rowId xmlns:a16="http://schemas.microsoft.com/office/drawing/2014/main" val="10009"/>
                  </a:ext>
                </a:extLst>
              </a:tr>
            </a:tbl>
          </a:graphicData>
        </a:graphic>
      </p:graphicFrame>
      <p:sp>
        <p:nvSpPr>
          <p:cNvPr id="9" name="Rectangle 1"/>
          <p:cNvSpPr>
            <a:spLocks noChangeArrowheads="1"/>
          </p:cNvSpPr>
          <p:nvPr/>
        </p:nvSpPr>
        <p:spPr bwMode="auto">
          <a:xfrm>
            <a:off x="685800" y="2284446"/>
            <a:ext cx="387460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initial SA Ballot for the P802.15.3-RevB draft, concluded on March 12</a:t>
            </a:r>
            <a:r>
              <a:rPr kumimoji="0" lang="en-US" altLang="de-DE" sz="20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th</a:t>
            </a:r>
            <a:r>
              <a:rPr kumimoji="0" lang="en-US"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with the following results:</a:t>
            </a:r>
            <a:endParaRPr lang="de-DE" altLang="de-DE" sz="1050" dirty="0">
              <a:latin typeface="Arial" panose="020B0604020202020204" pitchFamily="34" charset="0"/>
            </a:endParaRPr>
          </a:p>
          <a:p>
            <a:pPr marL="742950" lvl="1" indent="-285750">
              <a:buFont typeface="Wingdings" panose="05000000000000000000" pitchFamily="2" charset="2"/>
              <a:buChar char="§"/>
            </a:pPr>
            <a:r>
              <a:rPr kumimoji="0" lang="en-US"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ballot meets quorum and passes.</a:t>
            </a:r>
            <a:endParaRPr lang="de-DE" altLang="de-DE" sz="1050" dirty="0">
              <a:latin typeface="Arial" panose="020B0604020202020204" pitchFamily="34" charset="0"/>
            </a:endParaRPr>
          </a:p>
          <a:p>
            <a:pPr marL="742950" lvl="1" indent="-285750">
              <a:buFont typeface="Wingdings" panose="05000000000000000000" pitchFamily="2" charset="2"/>
              <a:buChar char="§"/>
            </a:pPr>
            <a:r>
              <a:rPr kumimoji="0" lang="en-US"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87 comments were submitted against the draft and </a:t>
            </a:r>
            <a:r>
              <a:rPr lang="en-US" altLang="de-DE" sz="2000" dirty="0">
                <a:latin typeface="Arial" panose="020B0604020202020204" pitchFamily="34" charset="0"/>
                <a:ea typeface="Calibri" panose="020F0502020204030204" pitchFamily="34" charset="0"/>
              </a:rPr>
              <a:t>2 DISSAPPROVE </a:t>
            </a:r>
            <a:r>
              <a:rPr kumimoji="0" lang="en-US"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Votes were received. </a:t>
            </a:r>
          </a:p>
        </p:txBody>
      </p:sp>
    </p:spTree>
    <p:extLst>
      <p:ext uri="{BB962C8B-B14F-4D97-AF65-F5344CB8AC3E}">
        <p14:creationId xmlns:p14="http://schemas.microsoft.com/office/powerpoint/2010/main" val="365359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Activities</a:t>
            </a:r>
            <a:r>
              <a:rPr lang="de-DE" dirty="0"/>
              <a:t> </a:t>
            </a:r>
            <a:r>
              <a:rPr lang="de-DE" dirty="0" err="1"/>
              <a:t>during</a:t>
            </a:r>
            <a:r>
              <a:rPr lang="de-DE" dirty="0"/>
              <a:t> </a:t>
            </a:r>
            <a:r>
              <a:rPr lang="de-DE" dirty="0" err="1"/>
              <a:t>the</a:t>
            </a:r>
            <a:r>
              <a:rPr lang="de-DE" dirty="0"/>
              <a:t> </a:t>
            </a:r>
            <a:r>
              <a:rPr lang="de-DE" dirty="0" err="1"/>
              <a:t>week</a:t>
            </a:r>
            <a:endParaRPr lang="de-DE" dirty="0"/>
          </a:p>
        </p:txBody>
      </p:sp>
      <p:sp>
        <p:nvSpPr>
          <p:cNvPr id="3" name="Inhaltsplatzhalter 2"/>
          <p:cNvSpPr>
            <a:spLocks noGrp="1"/>
          </p:cNvSpPr>
          <p:nvPr>
            <p:ph idx="1"/>
          </p:nvPr>
        </p:nvSpPr>
        <p:spPr/>
        <p:txBody>
          <a:bodyPr/>
          <a:lstStyle/>
          <a:p>
            <a:r>
              <a:rPr lang="de-DE" sz="2000" dirty="0"/>
              <a:t>Joint Meeting </a:t>
            </a:r>
            <a:r>
              <a:rPr lang="de-DE" sz="2000" dirty="0" err="1"/>
              <a:t>with</a:t>
            </a:r>
            <a:r>
              <a:rPr lang="de-DE" sz="2000" dirty="0"/>
              <a:t> SC </a:t>
            </a:r>
            <a:r>
              <a:rPr lang="de-DE" sz="2000" dirty="0" err="1"/>
              <a:t>THz</a:t>
            </a:r>
            <a:endParaRPr lang="de-DE" sz="2000" dirty="0"/>
          </a:p>
          <a:p>
            <a:pPr lvl="1"/>
            <a:r>
              <a:rPr lang="en-US" sz="1800" dirty="0"/>
              <a:t>Discussing the response to the liaison statement from ETSI ISG THz(15-22-134r3); </a:t>
            </a:r>
          </a:p>
          <a:p>
            <a:pPr lvl="1"/>
            <a:r>
              <a:rPr lang="en-US" sz="1800" dirty="0"/>
              <a:t>TG Motion on Response to ISG THz </a:t>
            </a:r>
          </a:p>
          <a:p>
            <a:pPr lvl="1"/>
            <a:r>
              <a:rPr lang="en-US" sz="1800" dirty="0"/>
              <a:t>Prepared overview on IEEE </a:t>
            </a:r>
            <a:r>
              <a:rPr lang="en-US" sz="1800" dirty="0" err="1"/>
              <a:t>Std</a:t>
            </a:r>
            <a:r>
              <a:rPr lang="en-US" sz="1800" dirty="0"/>
              <a:t> 802.15.3 (Presentation to joint 802.15/802.1 Meeting) (23/0135)</a:t>
            </a:r>
          </a:p>
          <a:p>
            <a:pPr lvl="1"/>
            <a:endParaRPr lang="en-US" sz="1800" dirty="0"/>
          </a:p>
          <a:p>
            <a:r>
              <a:rPr lang="en-US" sz="2200" dirty="0"/>
              <a:t>Ballot Resolution</a:t>
            </a:r>
          </a:p>
          <a:p>
            <a:pPr lvl="1"/>
            <a:endParaRPr lang="de-DE" sz="1800" dirty="0"/>
          </a:p>
        </p:txBody>
      </p:sp>
      <p:sp>
        <p:nvSpPr>
          <p:cNvPr id="4" name="Datumsplatzhalter 3"/>
          <p:cNvSpPr>
            <a:spLocks noGrp="1"/>
          </p:cNvSpPr>
          <p:nvPr>
            <p:ph type="dt" sz="half" idx="10"/>
          </p:nvPr>
        </p:nvSpPr>
        <p:spPr/>
        <p:txBody>
          <a:bodyPr/>
          <a:lstStyle/>
          <a:p>
            <a:r>
              <a:rPr lang="en-US" dirty="0"/>
              <a:t> </a:t>
            </a:r>
          </a:p>
        </p:txBody>
      </p:sp>
      <p:sp>
        <p:nvSpPr>
          <p:cNvPr id="5" name="Fußzeilenplatzhalter 4"/>
          <p:cNvSpPr>
            <a:spLocks noGrp="1"/>
          </p:cNvSpPr>
          <p:nvPr>
            <p:ph type="ftr" sz="quarter" idx="11"/>
          </p:nvPr>
        </p:nvSpPr>
        <p:spPr/>
        <p:txBody>
          <a:bodyPr/>
          <a:lstStyle/>
          <a:p>
            <a:r>
              <a:rPr lang="en-US" dirty="0"/>
              <a:t> </a:t>
            </a:r>
          </a:p>
        </p:txBody>
      </p:sp>
      <p:sp>
        <p:nvSpPr>
          <p:cNvPr id="6" name="Foliennummernplatzhalter 5"/>
          <p:cNvSpPr>
            <a:spLocks noGrp="1"/>
          </p:cNvSpPr>
          <p:nvPr>
            <p:ph type="sldNum" sz="quarter" idx="12"/>
          </p:nvPr>
        </p:nvSpPr>
        <p:spPr/>
        <p:txBody>
          <a:bodyPr/>
          <a:lstStyle/>
          <a:p>
            <a:r>
              <a:rPr lang="en-US"/>
              <a:t>Slide </a:t>
            </a:r>
            <a:fld id="{D8E7F6C2-DF2F-4116-8D71-DCDEFB590920}" type="slidenum">
              <a:rPr lang="en-US" smtClean="0"/>
              <a:pPr/>
              <a:t>17</a:t>
            </a:fld>
            <a:endParaRPr lang="en-US"/>
          </a:p>
        </p:txBody>
      </p:sp>
    </p:spTree>
    <p:extLst>
      <p:ext uri="{BB962C8B-B14F-4D97-AF65-F5344CB8AC3E}">
        <p14:creationId xmlns:p14="http://schemas.microsoft.com/office/powerpoint/2010/main" val="163618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Review of Time Line </a:t>
            </a:r>
            <a:r>
              <a:rPr lang="de-DE" dirty="0" err="1"/>
              <a:t>for</a:t>
            </a:r>
            <a:r>
              <a:rPr lang="de-DE" dirty="0"/>
              <a:t> TG3ma</a:t>
            </a:r>
          </a:p>
        </p:txBody>
      </p:sp>
      <p:sp>
        <p:nvSpPr>
          <p:cNvPr id="3" name="Inhaltsplatzhalter 2"/>
          <p:cNvSpPr>
            <a:spLocks noGrp="1"/>
          </p:cNvSpPr>
          <p:nvPr>
            <p:ph idx="1"/>
          </p:nvPr>
        </p:nvSpPr>
        <p:spPr>
          <a:xfrm>
            <a:off x="685800" y="1844675"/>
            <a:ext cx="7772400" cy="4114800"/>
          </a:xfrm>
        </p:spPr>
        <p:txBody>
          <a:bodyPr/>
          <a:lstStyle/>
          <a:p>
            <a:pPr lvl="1"/>
            <a:r>
              <a:rPr lang="en-US" sz="1800" dirty="0">
                <a:solidFill>
                  <a:schemeClr val="bg1">
                    <a:lumMod val="65000"/>
                  </a:schemeClr>
                </a:solidFill>
              </a:rPr>
              <a:t>January 2022 	Kick-Off; Issuing Call for Proposals</a:t>
            </a:r>
          </a:p>
          <a:p>
            <a:pPr lvl="1"/>
            <a:r>
              <a:rPr lang="en-US" sz="1800" dirty="0">
                <a:solidFill>
                  <a:schemeClr val="bg1">
                    <a:lumMod val="65000"/>
                  </a:schemeClr>
                </a:solidFill>
              </a:rPr>
              <a:t>March 2022 	Roll-up available ; start reviewing the roll-up 				version;  Listening proposals;</a:t>
            </a:r>
          </a:p>
          <a:p>
            <a:pPr lvl="1"/>
            <a:r>
              <a:rPr lang="en-US" sz="1800" dirty="0" err="1">
                <a:solidFill>
                  <a:schemeClr val="bg1">
                    <a:lumMod val="65000"/>
                  </a:schemeClr>
                </a:solidFill>
              </a:rPr>
              <a:t>Webcons</a:t>
            </a:r>
            <a:r>
              <a:rPr lang="en-US" sz="1800" dirty="0">
                <a:solidFill>
                  <a:schemeClr val="bg1">
                    <a:lumMod val="65000"/>
                  </a:schemeClr>
                </a:solidFill>
              </a:rPr>
              <a:t> April/May Roll-up available; start reviewing roll-up</a:t>
            </a:r>
          </a:p>
          <a:p>
            <a:pPr lvl="1"/>
            <a:r>
              <a:rPr lang="en-US" sz="1800" dirty="0">
                <a:solidFill>
                  <a:schemeClr val="bg1">
                    <a:lumMod val="65000"/>
                  </a:schemeClr>
                </a:solidFill>
              </a:rPr>
              <a:t>May 2022 		Start drafting D0</a:t>
            </a:r>
          </a:p>
          <a:p>
            <a:pPr lvl="1"/>
            <a:r>
              <a:rPr lang="en-US" sz="1800" dirty="0">
                <a:solidFill>
                  <a:schemeClr val="bg1">
                    <a:lumMod val="65000"/>
                  </a:schemeClr>
                </a:solidFill>
              </a:rPr>
              <a:t>July 2022 		Starting TG Review /WG Editor Review</a:t>
            </a:r>
          </a:p>
          <a:p>
            <a:pPr lvl="1"/>
            <a:r>
              <a:rPr lang="en-US" sz="1800" dirty="0">
                <a:solidFill>
                  <a:schemeClr val="bg1">
                    <a:lumMod val="65000"/>
                  </a:schemeClr>
                </a:solidFill>
              </a:rPr>
              <a:t>September 2022 	Starting LB</a:t>
            </a:r>
          </a:p>
          <a:p>
            <a:pPr lvl="1"/>
            <a:r>
              <a:rPr lang="en-US" sz="1800" dirty="0">
                <a:solidFill>
                  <a:schemeClr val="bg1">
                    <a:lumMod val="65000"/>
                  </a:schemeClr>
                </a:solidFill>
              </a:rPr>
              <a:t>November 2022 	LB Comment Resolution</a:t>
            </a:r>
          </a:p>
          <a:p>
            <a:pPr lvl="1"/>
            <a:r>
              <a:rPr lang="en-US" sz="1800" dirty="0">
                <a:solidFill>
                  <a:schemeClr val="bg1">
                    <a:lumMod val="65000"/>
                  </a:schemeClr>
                </a:solidFill>
              </a:rPr>
              <a:t>January 2023	Starting SB</a:t>
            </a:r>
          </a:p>
          <a:p>
            <a:pPr lvl="1"/>
            <a:r>
              <a:rPr lang="en-US" sz="1800" b="1" dirty="0"/>
              <a:t>March 2023 	SB Comment Resolution</a:t>
            </a:r>
          </a:p>
          <a:p>
            <a:pPr lvl="1"/>
            <a:r>
              <a:rPr lang="en-US" sz="1800" dirty="0"/>
              <a:t>May 2023		Submission to </a:t>
            </a:r>
            <a:r>
              <a:rPr lang="en-US" sz="1800" dirty="0" err="1"/>
              <a:t>RevCom</a:t>
            </a:r>
            <a:endParaRPr lang="en-US" sz="1800" dirty="0"/>
          </a:p>
          <a:p>
            <a:pPr lvl="1"/>
            <a:endParaRPr lang="de-DE" sz="1800" dirty="0"/>
          </a:p>
          <a:p>
            <a:endParaRPr lang="de-DE" sz="2000" dirty="0"/>
          </a:p>
        </p:txBody>
      </p:sp>
      <p:sp>
        <p:nvSpPr>
          <p:cNvPr id="4" name="Datumsplatzhalter 3"/>
          <p:cNvSpPr>
            <a:spLocks noGrp="1"/>
          </p:cNvSpPr>
          <p:nvPr>
            <p:ph type="dt" sz="half" idx="10"/>
          </p:nvPr>
        </p:nvSpPr>
        <p:spPr/>
        <p:txBody>
          <a:bodyPr/>
          <a:lstStyle/>
          <a:p>
            <a:r>
              <a:rPr lang="en-US" dirty="0"/>
              <a:t> </a:t>
            </a:r>
          </a:p>
        </p:txBody>
      </p:sp>
      <p:sp>
        <p:nvSpPr>
          <p:cNvPr id="5" name="Fußzeilenplatzhalter 4"/>
          <p:cNvSpPr>
            <a:spLocks noGrp="1"/>
          </p:cNvSpPr>
          <p:nvPr>
            <p:ph type="ftr" sz="quarter" idx="11"/>
          </p:nvPr>
        </p:nvSpPr>
        <p:spPr/>
        <p:txBody>
          <a:bodyPr/>
          <a:lstStyle/>
          <a:p>
            <a:r>
              <a:rPr lang="en-US" dirty="0"/>
              <a:t> </a:t>
            </a:r>
          </a:p>
        </p:txBody>
      </p:sp>
      <p:sp>
        <p:nvSpPr>
          <p:cNvPr id="6" name="Foliennummernplatzhalter 5"/>
          <p:cNvSpPr>
            <a:spLocks noGrp="1"/>
          </p:cNvSpPr>
          <p:nvPr>
            <p:ph type="sldNum" sz="quarter" idx="12"/>
          </p:nvPr>
        </p:nvSpPr>
        <p:spPr/>
        <p:txBody>
          <a:bodyPr/>
          <a:lstStyle/>
          <a:p>
            <a:r>
              <a:rPr lang="en-US" dirty="0"/>
              <a:t>Slide </a:t>
            </a:r>
            <a:fld id="{D8E7F6C2-DF2F-4116-8D71-DCDEFB590920}" type="slidenum">
              <a:rPr lang="en-US" smtClean="0"/>
              <a:pPr/>
              <a:t>18</a:t>
            </a:fld>
            <a:endParaRPr lang="en-US" dirty="0"/>
          </a:p>
        </p:txBody>
      </p:sp>
    </p:spTree>
    <p:extLst>
      <p:ext uri="{BB962C8B-B14F-4D97-AF65-F5344CB8AC3E}">
        <p14:creationId xmlns:p14="http://schemas.microsoft.com/office/powerpoint/2010/main" val="336604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TG Motion</a:t>
            </a:r>
          </a:p>
        </p:txBody>
      </p:sp>
      <p:sp>
        <p:nvSpPr>
          <p:cNvPr id="3" name="Text Placeholder 2"/>
          <p:cNvSpPr>
            <a:spLocks noGrp="1"/>
          </p:cNvSpPr>
          <p:nvPr>
            <p:ph type="body" idx="1"/>
          </p:nvPr>
        </p:nvSpPr>
        <p:spPr>
          <a:xfrm>
            <a:off x="685802" y="1676400"/>
            <a:ext cx="7772400" cy="4724400"/>
          </a:xfrm>
        </p:spPr>
        <p:txBody>
          <a:bodyPr/>
          <a:lstStyle/>
          <a:p>
            <a:r>
              <a:rPr lang="en-US" sz="2000" dirty="0"/>
              <a:t>Move </a:t>
            </a:r>
            <a:r>
              <a:rPr lang="en-US" sz="2000" i="1" dirty="0"/>
              <a:t>that 802.15 TG3mb approves TG3mb SA ballot comment resolutions in doc. 15-23-0164-03-03ma and to put them forward to 802.15 WG  to approve the start of recirculation ballot of the revised draft P802-15-3-Rev B-D5. Comment resolution on recirculation ballots between sessions will be conducted via reflector email and via teleconferences announced to the reflector as per the LMSC 802 WG P&amp;P.</a:t>
            </a:r>
            <a:r>
              <a:rPr lang="en-US" sz="2000" dirty="0"/>
              <a:t> </a:t>
            </a:r>
            <a:endParaRPr lang="de-DE" sz="2000" dirty="0"/>
          </a:p>
          <a:p>
            <a:pPr marL="0" indent="0">
              <a:buNone/>
            </a:pPr>
            <a:endParaRPr lang="en-US" sz="2000" i="1" dirty="0"/>
          </a:p>
          <a:p>
            <a:pPr marL="0" indent="0">
              <a:buNone/>
            </a:pPr>
            <a:endParaRPr lang="en-US" sz="2000" dirty="0"/>
          </a:p>
          <a:p>
            <a:pPr marL="0" indent="0">
              <a:buNone/>
            </a:pPr>
            <a:r>
              <a:rPr lang="en-US" sz="2000" dirty="0"/>
              <a:t>Moved By:  Iwao Hosako</a:t>
            </a:r>
          </a:p>
          <a:p>
            <a:pPr marL="0" indent="0">
              <a:buNone/>
            </a:pPr>
            <a:r>
              <a:rPr lang="en-US" sz="2000" dirty="0"/>
              <a:t>Seconded By: Monique Brown </a:t>
            </a:r>
          </a:p>
          <a:p>
            <a:pPr marL="0" indent="0">
              <a:buNone/>
            </a:pPr>
            <a:r>
              <a:rPr lang="en-US" sz="2000" dirty="0"/>
              <a:t>Motion </a:t>
            </a:r>
            <a:r>
              <a:rPr lang="en-US" sz="2000"/>
              <a:t>carries with 5/0/0</a:t>
            </a:r>
            <a:endParaRPr lang="en-US" sz="2000" dirty="0"/>
          </a:p>
          <a:p>
            <a:pPr marL="0" indent="0">
              <a:buNone/>
            </a:pPr>
            <a:r>
              <a:rPr lang="en-US" sz="2000" dirty="0"/>
              <a:t> </a:t>
            </a:r>
          </a:p>
          <a:p>
            <a:pPr marL="0" indent="0">
              <a:buNone/>
            </a:pPr>
            <a:endParaRPr lang="en-US" dirty="0"/>
          </a:p>
        </p:txBody>
      </p:sp>
      <p:sp>
        <p:nvSpPr>
          <p:cNvPr id="5" name="Foliennummernplatzhalter 5">
            <a:extLst>
              <a:ext uri="{FF2B5EF4-FFF2-40B4-BE49-F238E27FC236}">
                <a16:creationId xmlns:a16="http://schemas.microsoft.com/office/drawing/2014/main" id="{62234E55-6F2D-C69C-7654-9218C80D9769}"/>
              </a:ext>
            </a:extLst>
          </p:cNvPr>
          <p:cNvSpPr txBox="1">
            <a:spLocks/>
          </p:cNvSpPr>
          <p:nvPr/>
        </p:nvSpPr>
        <p:spPr>
          <a:xfrm>
            <a:off x="4192194" y="6429675"/>
            <a:ext cx="836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8E7F6C2-DF2F-4116-8D71-DCDEFB590920}" type="slidenum">
              <a:rPr lang="en-US" sz="1200" smtClean="0"/>
              <a:pPr algn="ctr"/>
              <a:t>19</a:t>
            </a:fld>
            <a:endParaRPr lang="en-US" sz="1200" dirty="0"/>
          </a:p>
        </p:txBody>
      </p:sp>
    </p:spTree>
    <p:extLst>
      <p:ext uri="{BB962C8B-B14F-4D97-AF65-F5344CB8AC3E}">
        <p14:creationId xmlns:p14="http://schemas.microsoft.com/office/powerpoint/2010/main" val="40608166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WG Motion</a:t>
            </a:r>
          </a:p>
        </p:txBody>
      </p:sp>
      <p:sp>
        <p:nvSpPr>
          <p:cNvPr id="3" name="Text Placeholder 2"/>
          <p:cNvSpPr>
            <a:spLocks noGrp="1"/>
          </p:cNvSpPr>
          <p:nvPr>
            <p:ph type="body" idx="1"/>
          </p:nvPr>
        </p:nvSpPr>
        <p:spPr>
          <a:xfrm>
            <a:off x="685802" y="1676400"/>
            <a:ext cx="7772400" cy="4724400"/>
          </a:xfrm>
        </p:spPr>
        <p:txBody>
          <a:bodyPr/>
          <a:lstStyle/>
          <a:p>
            <a:pPr marL="0" indent="0">
              <a:buNone/>
            </a:pPr>
            <a:r>
              <a:rPr lang="en-US" sz="2000" b="1" i="1" dirty="0"/>
              <a:t>Move</a:t>
            </a:r>
            <a:r>
              <a:rPr lang="en-US" sz="2000" i="1" dirty="0"/>
              <a:t> that 802.15 WG approves TG3mb SA ballot comment resolutions in doc. 15-23-0164-03-03ma and to start the recirculation ballot of the revised draft P802-15-3-Rev B-D5. Comment resolution on recirculation ballots between sessions will be conducted via reflector email and via teleconferences announced to the reflector as per the LMSC 802 WG P&amp;P.</a:t>
            </a:r>
            <a:r>
              <a:rPr lang="en-US" sz="2000" dirty="0"/>
              <a:t> </a:t>
            </a:r>
            <a:endParaRPr lang="en-US" sz="2400" dirty="0"/>
          </a:p>
          <a:p>
            <a:endParaRPr lang="en-US" sz="2000" dirty="0"/>
          </a:p>
          <a:p>
            <a:pPr marL="0" indent="0">
              <a:buNone/>
            </a:pPr>
            <a:r>
              <a:rPr lang="en-US" sz="2000" dirty="0"/>
              <a:t>Moved By: Thomas Kürner</a:t>
            </a:r>
          </a:p>
          <a:p>
            <a:pPr marL="0" indent="0">
              <a:buNone/>
            </a:pPr>
            <a:r>
              <a:rPr lang="en-US" sz="2000" dirty="0"/>
              <a:t>Seconded By: Phil Beecher</a:t>
            </a:r>
          </a:p>
          <a:p>
            <a:pPr marL="0" indent="0">
              <a:buNone/>
            </a:pPr>
            <a:r>
              <a:rPr lang="en-US" sz="2400" dirty="0"/>
              <a:t> </a:t>
            </a:r>
          </a:p>
          <a:p>
            <a:pPr marL="0" indent="0">
              <a:buNone/>
            </a:pPr>
            <a:endParaRPr lang="en-US" sz="2400" dirty="0"/>
          </a:p>
        </p:txBody>
      </p:sp>
      <p:sp>
        <p:nvSpPr>
          <p:cNvPr id="6" name="Foliennummernplatzhalter 5">
            <a:extLst>
              <a:ext uri="{FF2B5EF4-FFF2-40B4-BE49-F238E27FC236}">
                <a16:creationId xmlns:a16="http://schemas.microsoft.com/office/drawing/2014/main" id="{880CD204-1F3C-0179-A09C-AA7E75C175C0}"/>
              </a:ext>
            </a:extLst>
          </p:cNvPr>
          <p:cNvSpPr txBox="1">
            <a:spLocks/>
          </p:cNvSpPr>
          <p:nvPr/>
        </p:nvSpPr>
        <p:spPr>
          <a:xfrm>
            <a:off x="4192194" y="6429675"/>
            <a:ext cx="836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8E7F6C2-DF2F-4116-8D71-DCDEFB590920}" type="slidenum">
              <a:rPr lang="en-US" sz="1200" smtClean="0"/>
              <a:pPr algn="ctr"/>
              <a:t>20</a:t>
            </a:fld>
            <a:endParaRPr lang="en-US" sz="1200" dirty="0"/>
          </a:p>
        </p:txBody>
      </p:sp>
    </p:spTree>
    <p:extLst>
      <p:ext uri="{BB962C8B-B14F-4D97-AF65-F5344CB8AC3E}">
        <p14:creationId xmlns:p14="http://schemas.microsoft.com/office/powerpoint/2010/main" val="1460609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WG Motion</a:t>
            </a:r>
          </a:p>
        </p:txBody>
      </p:sp>
      <p:sp>
        <p:nvSpPr>
          <p:cNvPr id="3" name="Text Placeholder 2"/>
          <p:cNvSpPr>
            <a:spLocks noGrp="1"/>
          </p:cNvSpPr>
          <p:nvPr>
            <p:ph type="body" idx="1"/>
          </p:nvPr>
        </p:nvSpPr>
        <p:spPr>
          <a:xfrm>
            <a:off x="685802" y="1676400"/>
            <a:ext cx="7772400" cy="4724400"/>
          </a:xfrm>
        </p:spPr>
        <p:txBody>
          <a:bodyPr/>
          <a:lstStyle/>
          <a:p>
            <a:pPr marL="0" indent="0">
              <a:buNone/>
            </a:pPr>
            <a:r>
              <a:rPr lang="en-GB" sz="2000" i="1" dirty="0"/>
              <a:t>Move that 802.15 WG start a Standards Association Recirculation Ballot of CA document </a:t>
            </a:r>
            <a:r>
              <a:rPr lang="en-US" sz="2000" i="1" dirty="0"/>
              <a:t>15-22-0462-05-03ma-coexistence-assurance.doc </a:t>
            </a:r>
            <a:r>
              <a:rPr lang="en-GB" sz="2000" i="1" dirty="0"/>
              <a:t>and document P802.15.3-D5 (as edited in accordance with the instructions in document 1</a:t>
            </a:r>
            <a:r>
              <a:rPr lang="en-US" sz="2000" i="1" dirty="0"/>
              <a:t>15-23-0164-04-03ma</a:t>
            </a:r>
            <a:r>
              <a:rPr lang="en-GB" sz="2000" i="1" dirty="0"/>
              <a:t>). </a:t>
            </a:r>
            <a:r>
              <a:rPr lang="en-US" sz="2000" i="1" dirty="0"/>
              <a:t>Comment resolution on recirculation ballots between sessions will be conducted via reflector email and via teleconferences announced to the reflector as per the LMSC 802 WG P&amp;P.</a:t>
            </a:r>
            <a:r>
              <a:rPr lang="en-US" sz="2000" dirty="0"/>
              <a:t> </a:t>
            </a:r>
            <a:endParaRPr lang="en-US" sz="2400" dirty="0"/>
          </a:p>
          <a:p>
            <a:endParaRPr lang="en-US" sz="2000" dirty="0"/>
          </a:p>
          <a:p>
            <a:pPr marL="0" indent="0">
              <a:buNone/>
            </a:pPr>
            <a:r>
              <a:rPr lang="en-US" sz="2000" dirty="0"/>
              <a:t>Moved By: Thomas Kürner</a:t>
            </a:r>
          </a:p>
          <a:p>
            <a:pPr marL="0" indent="0">
              <a:buNone/>
            </a:pPr>
            <a:r>
              <a:rPr lang="en-US" sz="2000" dirty="0"/>
              <a:t>Seconded By: Phil Beecher</a:t>
            </a:r>
          </a:p>
          <a:p>
            <a:pPr marL="0" indent="0">
              <a:buNone/>
            </a:pPr>
            <a:r>
              <a:rPr lang="en-US" sz="2400" dirty="0"/>
              <a:t> </a:t>
            </a:r>
          </a:p>
          <a:p>
            <a:pPr marL="0" indent="0">
              <a:buNone/>
            </a:pPr>
            <a:endParaRPr lang="en-US" sz="2400" dirty="0"/>
          </a:p>
        </p:txBody>
      </p:sp>
      <p:sp>
        <p:nvSpPr>
          <p:cNvPr id="6" name="Foliennummernplatzhalter 5">
            <a:extLst>
              <a:ext uri="{FF2B5EF4-FFF2-40B4-BE49-F238E27FC236}">
                <a16:creationId xmlns:a16="http://schemas.microsoft.com/office/drawing/2014/main" id="{FAC46505-F76B-48F0-6A42-34F8510053E6}"/>
              </a:ext>
            </a:extLst>
          </p:cNvPr>
          <p:cNvSpPr txBox="1">
            <a:spLocks/>
          </p:cNvSpPr>
          <p:nvPr/>
        </p:nvSpPr>
        <p:spPr>
          <a:xfrm>
            <a:off x="4192194" y="6429675"/>
            <a:ext cx="836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8E7F6C2-DF2F-4116-8D71-DCDEFB590920}" type="slidenum">
              <a:rPr lang="en-US" sz="1200" smtClean="0"/>
              <a:pPr algn="ctr"/>
              <a:t>21</a:t>
            </a:fld>
            <a:endParaRPr lang="en-US" sz="1200" dirty="0"/>
          </a:p>
        </p:txBody>
      </p:sp>
    </p:spTree>
    <p:extLst>
      <p:ext uri="{BB962C8B-B14F-4D97-AF65-F5344CB8AC3E}">
        <p14:creationId xmlns:p14="http://schemas.microsoft.com/office/powerpoint/2010/main" val="107762911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TG Motion</a:t>
            </a:r>
          </a:p>
        </p:txBody>
      </p:sp>
      <p:sp>
        <p:nvSpPr>
          <p:cNvPr id="3" name="Text Placeholder 2"/>
          <p:cNvSpPr>
            <a:spLocks noGrp="1"/>
          </p:cNvSpPr>
          <p:nvPr>
            <p:ph type="body" idx="1"/>
          </p:nvPr>
        </p:nvSpPr>
        <p:spPr>
          <a:xfrm>
            <a:off x="685802" y="1447800"/>
            <a:ext cx="7772400" cy="4953000"/>
          </a:xfrm>
        </p:spPr>
        <p:txBody>
          <a:bodyPr/>
          <a:lstStyle/>
          <a:p>
            <a:pPr marL="0" indent="0">
              <a:buNone/>
            </a:pPr>
            <a:r>
              <a:rPr lang="en-US" sz="2000" i="1" dirty="0"/>
              <a:t>Move that 802.15.3mb TG approve the formation of a Comment Resolution Group (CRG) for the Standards Association balloting of the P802-15-3-Rev B-D5.pdf   with the following membership: Thomas Kürner (Chair), Iwao Hosako, Josep Jornet, </a:t>
            </a:r>
            <a:r>
              <a:rPr lang="en-US" sz="2000" i="1" dirty="0" err="1"/>
              <a:t>Shoichi</a:t>
            </a:r>
            <a:r>
              <a:rPr lang="en-US" sz="2000" i="1" dirty="0"/>
              <a:t> Kitazawa and Jörg Robert. The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de-DE" sz="2000" dirty="0"/>
          </a:p>
          <a:p>
            <a:pPr marL="0" indent="0">
              <a:buNone/>
            </a:pPr>
            <a:endParaRPr lang="en-US" sz="2000" dirty="0"/>
          </a:p>
          <a:p>
            <a:pPr marL="0" indent="0">
              <a:buNone/>
            </a:pPr>
            <a:r>
              <a:rPr lang="en-US" sz="2000" dirty="0"/>
              <a:t>Moved By:  Iwao Hosako</a:t>
            </a:r>
          </a:p>
          <a:p>
            <a:pPr marL="0" indent="0">
              <a:buNone/>
            </a:pPr>
            <a:r>
              <a:rPr lang="en-US" sz="2000" dirty="0"/>
              <a:t>Seconded By: Monique Brown </a:t>
            </a:r>
          </a:p>
          <a:p>
            <a:pPr marL="0" indent="0">
              <a:buNone/>
            </a:pPr>
            <a:r>
              <a:rPr lang="en-US" sz="2000" dirty="0"/>
              <a:t>Motion carries with 5/0/0</a:t>
            </a:r>
          </a:p>
        </p:txBody>
      </p:sp>
      <p:sp>
        <p:nvSpPr>
          <p:cNvPr id="6" name="Foliennummernplatzhalter 5">
            <a:extLst>
              <a:ext uri="{FF2B5EF4-FFF2-40B4-BE49-F238E27FC236}">
                <a16:creationId xmlns:a16="http://schemas.microsoft.com/office/drawing/2014/main" id="{868641F3-0BC8-E9D6-C117-0E0E7A314699}"/>
              </a:ext>
            </a:extLst>
          </p:cNvPr>
          <p:cNvSpPr txBox="1">
            <a:spLocks/>
          </p:cNvSpPr>
          <p:nvPr/>
        </p:nvSpPr>
        <p:spPr>
          <a:xfrm>
            <a:off x="4192194" y="6429675"/>
            <a:ext cx="836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8E7F6C2-DF2F-4116-8D71-DCDEFB590920}" type="slidenum">
              <a:rPr lang="en-US" sz="1200" smtClean="0"/>
              <a:pPr algn="ctr"/>
              <a:t>22</a:t>
            </a:fld>
            <a:endParaRPr lang="en-US" sz="1200" dirty="0"/>
          </a:p>
        </p:txBody>
      </p:sp>
    </p:spTree>
    <p:extLst>
      <p:ext uri="{BB962C8B-B14F-4D97-AF65-F5344CB8AC3E}">
        <p14:creationId xmlns:p14="http://schemas.microsoft.com/office/powerpoint/2010/main" val="30654706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WG Motion</a:t>
            </a:r>
          </a:p>
        </p:txBody>
      </p:sp>
      <p:sp>
        <p:nvSpPr>
          <p:cNvPr id="3" name="Text Placeholder 2"/>
          <p:cNvSpPr>
            <a:spLocks noGrp="1"/>
          </p:cNvSpPr>
          <p:nvPr>
            <p:ph type="body" idx="1"/>
          </p:nvPr>
        </p:nvSpPr>
        <p:spPr>
          <a:xfrm>
            <a:off x="685802" y="1447800"/>
            <a:ext cx="7772400" cy="4724400"/>
          </a:xfrm>
        </p:spPr>
        <p:txBody>
          <a:bodyPr/>
          <a:lstStyle/>
          <a:p>
            <a:pPr marL="0" indent="0">
              <a:buNone/>
            </a:pPr>
            <a:r>
              <a:rPr lang="en-US" sz="2000" i="1" dirty="0"/>
              <a:t>Move that 802.15 WG approve the formation of a Comment Resolution Group (CRG) for the Standards Association balloting of the P802-15-3-Rev B-D5.pdf   with the following membership: Thomas Kürner (Chair), Iwao Hosako, Josep Jornet, </a:t>
            </a:r>
            <a:r>
              <a:rPr lang="en-US" sz="2000" i="1" dirty="0" err="1"/>
              <a:t>Shoichi</a:t>
            </a:r>
            <a:r>
              <a:rPr lang="en-US" sz="2000" i="1" dirty="0"/>
              <a:t> Kitazawa and Jörg Robert. The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de-DE" sz="2000" dirty="0"/>
          </a:p>
          <a:p>
            <a:pPr marL="0" indent="0">
              <a:buNone/>
            </a:pPr>
            <a:r>
              <a:rPr lang="en-US" sz="2800" dirty="0"/>
              <a:t>Moved By: Thomas Kürner</a:t>
            </a:r>
          </a:p>
          <a:p>
            <a:pPr marL="0" indent="0">
              <a:buNone/>
            </a:pPr>
            <a:r>
              <a:rPr lang="en-US" sz="2800" dirty="0"/>
              <a:t>Seconded By: Phil Beecher</a:t>
            </a:r>
          </a:p>
        </p:txBody>
      </p:sp>
      <p:sp>
        <p:nvSpPr>
          <p:cNvPr id="6" name="Foliennummernplatzhalter 5">
            <a:extLst>
              <a:ext uri="{FF2B5EF4-FFF2-40B4-BE49-F238E27FC236}">
                <a16:creationId xmlns:a16="http://schemas.microsoft.com/office/drawing/2014/main" id="{3FB3C430-4E85-8EFC-7021-36B89488A506}"/>
              </a:ext>
            </a:extLst>
          </p:cNvPr>
          <p:cNvSpPr txBox="1">
            <a:spLocks/>
          </p:cNvSpPr>
          <p:nvPr/>
        </p:nvSpPr>
        <p:spPr>
          <a:xfrm>
            <a:off x="4192194" y="6429675"/>
            <a:ext cx="8366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8E7F6C2-DF2F-4116-8D71-DCDEFB590920}" type="slidenum">
              <a:rPr lang="en-US" sz="1200" smtClean="0"/>
              <a:pPr algn="ctr"/>
              <a:t>23</a:t>
            </a:fld>
            <a:endParaRPr lang="en-US" sz="1200" dirty="0"/>
          </a:p>
        </p:txBody>
      </p:sp>
    </p:spTree>
    <p:extLst>
      <p:ext uri="{BB962C8B-B14F-4D97-AF65-F5344CB8AC3E}">
        <p14:creationId xmlns:p14="http://schemas.microsoft.com/office/powerpoint/2010/main" val="29077383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Next Meetings</a:t>
            </a:r>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en-US" sz="1800" dirty="0"/>
          </a:p>
          <a:p>
            <a:pPr marL="355600" lvl="1" indent="-266700">
              <a:spcAft>
                <a:spcPts val="0"/>
              </a:spcAft>
              <a:buFont typeface="Arial" pitchFamily="34" charset="0"/>
              <a:buChar char="•"/>
            </a:pPr>
            <a:r>
              <a:rPr lang="en-US" sz="1800" dirty="0"/>
              <a:t>Requested May 2023 meeting slots  for TG3mb</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en-US" sz="1800" dirty="0"/>
              <a:t>1 Time slot</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a:t>CRG-Calls</a:t>
            </a:r>
          </a:p>
          <a:p>
            <a:pPr marL="698500" lvl="2" indent="-266700">
              <a:spcAft>
                <a:spcPts val="0"/>
              </a:spcAft>
              <a:buFont typeface="Arial" pitchFamily="34" charset="0"/>
              <a:buChar char="•"/>
            </a:pPr>
            <a:r>
              <a:rPr lang="en-US" sz="1800" dirty="0"/>
              <a:t>12 April 2023, 13-15h CEST</a:t>
            </a:r>
          </a:p>
          <a:p>
            <a:pPr marL="698500" lvl="2" indent="-266700">
              <a:spcAft>
                <a:spcPts val="0"/>
              </a:spcAft>
              <a:buFont typeface="Arial" pitchFamily="34" charset="0"/>
              <a:buChar char="•"/>
            </a:pPr>
            <a:r>
              <a:rPr lang="en-US" sz="1800" dirty="0"/>
              <a:t>28 April 2023, 13-15h CEST</a:t>
            </a: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2200" dirty="0"/>
              <a:t>TG Call</a:t>
            </a:r>
          </a:p>
          <a:p>
            <a:pPr marL="698500" lvl="2" indent="-266700">
              <a:spcAft>
                <a:spcPts val="0"/>
              </a:spcAft>
              <a:buFont typeface="Arial" pitchFamily="34" charset="0"/>
              <a:buChar char="•"/>
            </a:pPr>
            <a:r>
              <a:rPr lang="en-US" sz="1800"/>
              <a:t>9 </a:t>
            </a:r>
            <a:r>
              <a:rPr lang="en-US" sz="1800" dirty="0"/>
              <a:t>May 2023, 13-15h CEST</a:t>
            </a:r>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endParaRPr lang="en-US" sz="22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en-US" sz="1800" dirty="0"/>
          </a:p>
          <a:p>
            <a:pPr marL="698500" lvl="2" indent="-266700">
              <a:spcAft>
                <a:spcPts val="0"/>
              </a:spcAft>
              <a:buFont typeface="Arial" pitchFamily="34" charset="0"/>
              <a:buChar char="•"/>
            </a:pPr>
            <a:endParaRPr lang="de-DE" sz="1800" dirty="0"/>
          </a:p>
          <a:p>
            <a:pPr marL="698500" lvl="2" indent="-266700">
              <a:spcAft>
                <a:spcPts val="0"/>
              </a:spcAft>
              <a:buFont typeface="Arial" pitchFamily="34" charset="0"/>
              <a:buChar char="•"/>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dirty="0"/>
              <a:t> </a:t>
            </a:r>
          </a:p>
        </p:txBody>
      </p:sp>
      <p:sp>
        <p:nvSpPr>
          <p:cNvPr id="3" name="Fußzeilenplatzhalter 2"/>
          <p:cNvSpPr>
            <a:spLocks noGrp="1"/>
          </p:cNvSpPr>
          <p:nvPr>
            <p:ph type="ftr" sz="quarter" idx="11"/>
          </p:nvPr>
        </p:nvSpPr>
        <p:spPr/>
        <p:txBody>
          <a:bodyPr/>
          <a:lstStyle/>
          <a:p>
            <a:r>
              <a:rPr lang="en-US" dirty="0"/>
              <a:t> </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24</a:t>
            </a:fld>
            <a:endParaRPr lang="en-US"/>
          </a:p>
        </p:txBody>
      </p:sp>
    </p:spTree>
    <p:extLst>
      <p:ext uri="{BB962C8B-B14F-4D97-AF65-F5344CB8AC3E}">
        <p14:creationId xmlns:p14="http://schemas.microsoft.com/office/powerpoint/2010/main" val="342651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828675" y="2617005"/>
            <a:ext cx="7486650" cy="1102519"/>
          </a:xfrm>
        </p:spPr>
        <p:txBody>
          <a:bodyPr/>
          <a:lstStyle/>
          <a:p>
            <a:r>
              <a:rPr lang="en-US" dirty="0"/>
              <a:t>Task Group 15.4ab Closing Report</a:t>
            </a:r>
            <a:br>
              <a:rPr lang="en-US" dirty="0"/>
            </a:br>
            <a:r>
              <a:rPr lang="en-US" sz="27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171700" y="3950754"/>
            <a:ext cx="4800600" cy="1314450"/>
          </a:xfrm>
        </p:spPr>
        <p:txBody>
          <a:bodyPr>
            <a:normAutofit fontScale="85000" lnSpcReduction="10000"/>
          </a:bodyPr>
          <a:lstStyle/>
          <a:p>
            <a:pPr algn="l"/>
            <a:r>
              <a:rPr lang="en-US" sz="1800" dirty="0"/>
              <a:t>Objective: enhancements to 802.15.4 Ultra Wideband (UWB) physical layers (PHYs) medium access control (MAC) and associated ranging techniques while retaining backward compatibility with enhanced ranging capable devices (ERDEVs).</a:t>
            </a:r>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4035407" y="1484784"/>
            <a:ext cx="1073186" cy="113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liennummernplatzhalter 3">
            <a:extLst>
              <a:ext uri="{FF2B5EF4-FFF2-40B4-BE49-F238E27FC236}">
                <a16:creationId xmlns:a16="http://schemas.microsoft.com/office/drawing/2014/main" id="{85CDAD4B-A458-2E0F-1DA5-C329A6FC6C96}"/>
              </a:ext>
            </a:extLst>
          </p:cNvPr>
          <p:cNvSpPr>
            <a:spLocks noGrp="1"/>
          </p:cNvSpPr>
          <p:nvPr>
            <p:ph type="sldNum" sz="quarter" idx="12"/>
          </p:nvPr>
        </p:nvSpPr>
        <p:spPr>
          <a:xfrm>
            <a:off x="4344988" y="6475413"/>
            <a:ext cx="530225" cy="182562"/>
          </a:xfrm>
        </p:spPr>
        <p:txBody>
          <a:bodyPr/>
          <a:lstStyle/>
          <a:p>
            <a:r>
              <a:rPr lang="en-US"/>
              <a:t>Slide </a:t>
            </a:r>
            <a:fld id="{D0FF068C-9A81-4A5F-8F84-6EE3A290DD00}" type="slidenum">
              <a:rPr lang="en-US" smtClean="0"/>
              <a:pPr/>
              <a:t>25</a:t>
            </a:fld>
            <a:endParaRPr lang="en-US"/>
          </a:p>
        </p:txBody>
      </p:sp>
    </p:spTree>
    <p:extLst>
      <p:ext uri="{BB962C8B-B14F-4D97-AF65-F5344CB8AC3E}">
        <p14:creationId xmlns:p14="http://schemas.microsoft.com/office/powerpoint/2010/main" val="124547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350" b="1" dirty="0">
                <a:latin typeface="Verdana-Bold"/>
              </a:rPr>
              <a:t>5.2.b Scope of the project (As approved):</a:t>
            </a:r>
            <a:br>
              <a:rPr lang="en-US" sz="1350" b="1" dirty="0">
                <a:latin typeface="Verdana-Bold"/>
              </a:rPr>
            </a:br>
            <a:endParaRPr lang="en-US" sz="135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00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2" name="TextBox 1">
            <a:extLst>
              <a:ext uri="{FF2B5EF4-FFF2-40B4-BE49-F238E27FC236}">
                <a16:creationId xmlns:a16="http://schemas.microsoft.com/office/drawing/2014/main" id="{5A9992AB-5999-4630-A14F-C65F495945D2}"/>
              </a:ext>
            </a:extLst>
          </p:cNvPr>
          <p:cNvSpPr txBox="1"/>
          <p:nvPr/>
        </p:nvSpPr>
        <p:spPr>
          <a:xfrm>
            <a:off x="1817695" y="5481229"/>
            <a:ext cx="5607323" cy="830997"/>
          </a:xfrm>
          <a:prstGeom prst="rect">
            <a:avLst/>
          </a:prstGeom>
          <a:solidFill>
            <a:schemeClr val="accent6">
              <a:lumMod val="50000"/>
            </a:schemeClr>
          </a:solidFill>
        </p:spPr>
        <p:txBody>
          <a:bodyPr wrap="square" rtlCol="0">
            <a:spAutoFit/>
          </a:bodyPr>
          <a:lstStyle/>
          <a:p>
            <a:pPr algn="ctr"/>
            <a:r>
              <a:rPr lang="en-US" sz="2400" dirty="0">
                <a:hlinkClick r:id="rId2"/>
              </a:rPr>
              <a:t>https://development.standards.ieee.org/myproject-web/app#viewpar/9081</a:t>
            </a:r>
            <a:endParaRPr lang="en-US" sz="2400" dirty="0"/>
          </a:p>
        </p:txBody>
      </p:sp>
      <p:sp>
        <p:nvSpPr>
          <p:cNvPr id="3" name="Foliennummernplatzhalter 3">
            <a:extLst>
              <a:ext uri="{FF2B5EF4-FFF2-40B4-BE49-F238E27FC236}">
                <a16:creationId xmlns:a16="http://schemas.microsoft.com/office/drawing/2014/main" id="{0738B839-62D9-6F53-FC0F-665CD65EA257}"/>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26</a:t>
            </a:fld>
            <a:endParaRPr lang="en-US" sz="1200" dirty="0"/>
          </a:p>
        </p:txBody>
      </p:sp>
    </p:spTree>
    <p:extLst>
      <p:ext uri="{BB962C8B-B14F-4D97-AF65-F5344CB8AC3E}">
        <p14:creationId xmlns:p14="http://schemas.microsoft.com/office/powerpoint/2010/main" val="32679486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467941" y="1885951"/>
            <a:ext cx="6208121" cy="3379254"/>
          </a:xfrm>
        </p:spPr>
        <p:txBody>
          <a:bodyPr>
            <a:normAutofit fontScale="70000" lnSpcReduction="20000"/>
          </a:bodyPr>
          <a:lstStyle/>
          <a:p>
            <a:pPr>
              <a:buFont typeface="Arial" panose="020B0604020202020204" pitchFamily="34" charset="0"/>
              <a:buChar char="•"/>
            </a:pPr>
            <a:r>
              <a:rPr lang="en-US" dirty="0"/>
              <a:t>Chair: Benjamin Rolfe (BCA)</a:t>
            </a:r>
            <a:r>
              <a:rPr lang="en-US" baseline="30000" dirty="0"/>
              <a:t>1</a:t>
            </a:r>
            <a:endParaRPr lang="en-US" dirty="0"/>
          </a:p>
          <a:p>
            <a:pPr>
              <a:buFont typeface="Arial" panose="020B0604020202020204" pitchFamily="34" charset="0"/>
              <a:buChar char="•"/>
            </a:pPr>
            <a:r>
              <a:rPr lang="en-US" dirty="0"/>
              <a:t>Vice Chair: Clint Powell (Meta)</a:t>
            </a:r>
          </a:p>
          <a:p>
            <a:pPr>
              <a:buFont typeface="Arial" panose="020B0604020202020204" pitchFamily="34" charset="0"/>
              <a:buChar char="•"/>
            </a:pPr>
            <a:r>
              <a:rPr lang="en-US" dirty="0"/>
              <a:t>Vice Chair: Clint Chaplin (SRA) [Remote]</a:t>
            </a:r>
          </a:p>
          <a:p>
            <a:pPr>
              <a:buFont typeface="Arial" panose="020B0604020202020204" pitchFamily="34" charset="0"/>
              <a:buChar char="•"/>
            </a:pPr>
            <a:r>
              <a:rPr lang="en-US" dirty="0"/>
              <a:t>Vice Chair and Recording Secretary: David </a:t>
            </a:r>
            <a:r>
              <a:rPr lang="en-US" dirty="0" err="1"/>
              <a:t>Xun</a:t>
            </a:r>
            <a:r>
              <a:rPr lang="en-US" dirty="0"/>
              <a:t> Yang (Huawei) </a:t>
            </a:r>
          </a:p>
          <a:p>
            <a:pPr>
              <a:buFont typeface="Arial" panose="020B0604020202020204" pitchFamily="34" charset="0"/>
              <a:buChar char="•"/>
            </a:pPr>
            <a:r>
              <a:rPr lang="en-US" dirty="0"/>
              <a:t>Lead Technical Editor: Billy Verso (Qorvo)</a:t>
            </a:r>
          </a:p>
          <a:p>
            <a:pPr marL="300038" lvl="1" indent="0"/>
            <a:endParaRPr lang="en-US" dirty="0"/>
          </a:p>
          <a:p>
            <a:pPr marL="300038" lvl="1" indent="0"/>
            <a:r>
              <a:rPr lang="en-US" dirty="0"/>
              <a:t>Thank you to all the volunteers!</a:t>
            </a:r>
          </a:p>
          <a:p>
            <a:endParaRPr lang="en-US" dirty="0"/>
          </a:p>
        </p:txBody>
      </p:sp>
      <p:sp>
        <p:nvSpPr>
          <p:cNvPr id="5" name="TextBox 4">
            <a:extLst>
              <a:ext uri="{FF2B5EF4-FFF2-40B4-BE49-F238E27FC236}">
                <a16:creationId xmlns:a16="http://schemas.microsoft.com/office/drawing/2014/main" id="{441FB0AA-BF63-492B-906A-1A950062459A}"/>
              </a:ext>
            </a:extLst>
          </p:cNvPr>
          <p:cNvSpPr txBox="1"/>
          <p:nvPr/>
        </p:nvSpPr>
        <p:spPr>
          <a:xfrm>
            <a:off x="1550233" y="5177361"/>
            <a:ext cx="6907967" cy="1200329"/>
          </a:xfrm>
          <a:prstGeom prst="rect">
            <a:avLst/>
          </a:prstGeom>
          <a:noFill/>
        </p:spPr>
        <p:txBody>
          <a:bodyPr wrap="square" rtlCol="0">
            <a:spAutoFit/>
          </a:bodyPr>
          <a:lstStyle/>
          <a:p>
            <a:r>
              <a:rPr lang="en-US" sz="2400" baseline="30000" dirty="0">
                <a:solidFill>
                  <a:schemeClr val="accent6">
                    <a:lumMod val="75000"/>
                  </a:schemeClr>
                </a:solidFill>
              </a:rPr>
              <a:t>1</a:t>
            </a:r>
            <a:r>
              <a:rPr lang="en-US" sz="2400" dirty="0">
                <a:solidFill>
                  <a:schemeClr val="accent6">
                    <a:lumMod val="75000"/>
                  </a:schemeClr>
                </a:solidFill>
              </a:rPr>
              <a:t> Affiliation Details here: https://mentor.ieee.org/802-ec/dcn/22/ec-22-0061-00-00EC-rolfe-affiliations-by-802-activity.pdf</a:t>
            </a:r>
          </a:p>
        </p:txBody>
      </p:sp>
      <p:sp>
        <p:nvSpPr>
          <p:cNvPr id="8" name="Foliennummernplatzhalter 3">
            <a:extLst>
              <a:ext uri="{FF2B5EF4-FFF2-40B4-BE49-F238E27FC236}">
                <a16:creationId xmlns:a16="http://schemas.microsoft.com/office/drawing/2014/main" id="{1CBD853F-C558-706D-DD1B-73C58ECF89CB}"/>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27</a:t>
            </a:fld>
            <a:endParaRPr lang="en-US" sz="1200" dirty="0"/>
          </a:p>
        </p:txBody>
      </p:sp>
    </p:spTree>
    <p:extLst>
      <p:ext uri="{BB962C8B-B14F-4D97-AF65-F5344CB8AC3E}">
        <p14:creationId xmlns:p14="http://schemas.microsoft.com/office/powerpoint/2010/main" val="39264729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1709683" y="1371601"/>
            <a:ext cx="5823347" cy="275202"/>
          </a:xfrm>
        </p:spPr>
        <p:txBody>
          <a:bodyPr/>
          <a:lstStyle/>
          <a:p>
            <a:r>
              <a:rPr lang="en-US" dirty="0"/>
              <a:t>Task Group Agenda</a:t>
            </a:r>
          </a:p>
        </p:txBody>
      </p:sp>
      <p:sp>
        <p:nvSpPr>
          <p:cNvPr id="7" name="TextBox 6">
            <a:extLst>
              <a:ext uri="{FF2B5EF4-FFF2-40B4-BE49-F238E27FC236}">
                <a16:creationId xmlns:a16="http://schemas.microsoft.com/office/drawing/2014/main" id="{7145781D-423D-BB19-A669-82A6C3398D9A}"/>
              </a:ext>
            </a:extLst>
          </p:cNvPr>
          <p:cNvSpPr txBox="1"/>
          <p:nvPr/>
        </p:nvSpPr>
        <p:spPr>
          <a:xfrm>
            <a:off x="683568" y="1665211"/>
            <a:ext cx="7776864" cy="369332"/>
          </a:xfrm>
          <a:prstGeom prst="rect">
            <a:avLst/>
          </a:prstGeom>
          <a:noFill/>
        </p:spPr>
        <p:txBody>
          <a:bodyPr wrap="square">
            <a:spAutoFit/>
          </a:bodyPr>
          <a:lstStyle/>
          <a:p>
            <a:pPr algn="ctr"/>
            <a:r>
              <a:rPr lang="en-US" sz="1800" dirty="0">
                <a:latin typeface="+mj-lt"/>
              </a:rPr>
              <a:t>Document: </a:t>
            </a:r>
            <a:r>
              <a:rPr lang="en-US" sz="1800" dirty="0">
                <a:latin typeface="+mj-lt"/>
                <a:hlinkClick r:id="rId2"/>
              </a:rPr>
              <a:t>15-23-0104-10-04ab-tg4ab-agenda-march-2023-plenary.xlsx</a:t>
            </a:r>
            <a:endParaRPr lang="en-US" sz="1800" dirty="0">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nvGraphicFramePr>
        <p:xfrm>
          <a:off x="1979461" y="2045610"/>
          <a:ext cx="5341060" cy="3731490"/>
        </p:xfrm>
        <a:graphic>
          <a:graphicData uri="http://schemas.openxmlformats.org/drawingml/2006/table">
            <a:tbl>
              <a:tblPr/>
              <a:tblGrid>
                <a:gridCol w="232220">
                  <a:extLst>
                    <a:ext uri="{9D8B030D-6E8A-4147-A177-3AD203B41FA5}">
                      <a16:colId xmlns:a16="http://schemas.microsoft.com/office/drawing/2014/main" val="1810496845"/>
                    </a:ext>
                  </a:extLst>
                </a:gridCol>
                <a:gridCol w="232220">
                  <a:extLst>
                    <a:ext uri="{9D8B030D-6E8A-4147-A177-3AD203B41FA5}">
                      <a16:colId xmlns:a16="http://schemas.microsoft.com/office/drawing/2014/main" val="343272149"/>
                    </a:ext>
                  </a:extLst>
                </a:gridCol>
                <a:gridCol w="232220">
                  <a:extLst>
                    <a:ext uri="{9D8B030D-6E8A-4147-A177-3AD203B41FA5}">
                      <a16:colId xmlns:a16="http://schemas.microsoft.com/office/drawing/2014/main" val="1468109972"/>
                    </a:ext>
                  </a:extLst>
                </a:gridCol>
                <a:gridCol w="232220">
                  <a:extLst>
                    <a:ext uri="{9D8B030D-6E8A-4147-A177-3AD203B41FA5}">
                      <a16:colId xmlns:a16="http://schemas.microsoft.com/office/drawing/2014/main" val="1888089199"/>
                    </a:ext>
                  </a:extLst>
                </a:gridCol>
                <a:gridCol w="232220">
                  <a:extLst>
                    <a:ext uri="{9D8B030D-6E8A-4147-A177-3AD203B41FA5}">
                      <a16:colId xmlns:a16="http://schemas.microsoft.com/office/drawing/2014/main" val="110635052"/>
                    </a:ext>
                  </a:extLst>
                </a:gridCol>
                <a:gridCol w="232220">
                  <a:extLst>
                    <a:ext uri="{9D8B030D-6E8A-4147-A177-3AD203B41FA5}">
                      <a16:colId xmlns:a16="http://schemas.microsoft.com/office/drawing/2014/main" val="446020337"/>
                    </a:ext>
                  </a:extLst>
                </a:gridCol>
                <a:gridCol w="232220">
                  <a:extLst>
                    <a:ext uri="{9D8B030D-6E8A-4147-A177-3AD203B41FA5}">
                      <a16:colId xmlns:a16="http://schemas.microsoft.com/office/drawing/2014/main" val="3222499487"/>
                    </a:ext>
                  </a:extLst>
                </a:gridCol>
                <a:gridCol w="232220">
                  <a:extLst>
                    <a:ext uri="{9D8B030D-6E8A-4147-A177-3AD203B41FA5}">
                      <a16:colId xmlns:a16="http://schemas.microsoft.com/office/drawing/2014/main" val="1056598842"/>
                    </a:ext>
                  </a:extLst>
                </a:gridCol>
                <a:gridCol w="232220">
                  <a:extLst>
                    <a:ext uri="{9D8B030D-6E8A-4147-A177-3AD203B41FA5}">
                      <a16:colId xmlns:a16="http://schemas.microsoft.com/office/drawing/2014/main" val="1206471161"/>
                    </a:ext>
                  </a:extLst>
                </a:gridCol>
                <a:gridCol w="232220">
                  <a:extLst>
                    <a:ext uri="{9D8B030D-6E8A-4147-A177-3AD203B41FA5}">
                      <a16:colId xmlns:a16="http://schemas.microsoft.com/office/drawing/2014/main" val="600884571"/>
                    </a:ext>
                  </a:extLst>
                </a:gridCol>
                <a:gridCol w="232220">
                  <a:extLst>
                    <a:ext uri="{9D8B030D-6E8A-4147-A177-3AD203B41FA5}">
                      <a16:colId xmlns:a16="http://schemas.microsoft.com/office/drawing/2014/main" val="3238444783"/>
                    </a:ext>
                  </a:extLst>
                </a:gridCol>
                <a:gridCol w="232220">
                  <a:extLst>
                    <a:ext uri="{9D8B030D-6E8A-4147-A177-3AD203B41FA5}">
                      <a16:colId xmlns:a16="http://schemas.microsoft.com/office/drawing/2014/main" val="1221476591"/>
                    </a:ext>
                  </a:extLst>
                </a:gridCol>
                <a:gridCol w="232220">
                  <a:extLst>
                    <a:ext uri="{9D8B030D-6E8A-4147-A177-3AD203B41FA5}">
                      <a16:colId xmlns:a16="http://schemas.microsoft.com/office/drawing/2014/main" val="775224810"/>
                    </a:ext>
                  </a:extLst>
                </a:gridCol>
                <a:gridCol w="232220">
                  <a:extLst>
                    <a:ext uri="{9D8B030D-6E8A-4147-A177-3AD203B41FA5}">
                      <a16:colId xmlns:a16="http://schemas.microsoft.com/office/drawing/2014/main" val="806912485"/>
                    </a:ext>
                  </a:extLst>
                </a:gridCol>
                <a:gridCol w="232220">
                  <a:extLst>
                    <a:ext uri="{9D8B030D-6E8A-4147-A177-3AD203B41FA5}">
                      <a16:colId xmlns:a16="http://schemas.microsoft.com/office/drawing/2014/main" val="4272740155"/>
                    </a:ext>
                  </a:extLst>
                </a:gridCol>
                <a:gridCol w="232220">
                  <a:extLst>
                    <a:ext uri="{9D8B030D-6E8A-4147-A177-3AD203B41FA5}">
                      <a16:colId xmlns:a16="http://schemas.microsoft.com/office/drawing/2014/main" val="3915478253"/>
                    </a:ext>
                  </a:extLst>
                </a:gridCol>
                <a:gridCol w="232220">
                  <a:extLst>
                    <a:ext uri="{9D8B030D-6E8A-4147-A177-3AD203B41FA5}">
                      <a16:colId xmlns:a16="http://schemas.microsoft.com/office/drawing/2014/main" val="3838815189"/>
                    </a:ext>
                  </a:extLst>
                </a:gridCol>
                <a:gridCol w="232220">
                  <a:extLst>
                    <a:ext uri="{9D8B030D-6E8A-4147-A177-3AD203B41FA5}">
                      <a16:colId xmlns:a16="http://schemas.microsoft.com/office/drawing/2014/main" val="917977474"/>
                    </a:ext>
                  </a:extLst>
                </a:gridCol>
                <a:gridCol w="232220">
                  <a:extLst>
                    <a:ext uri="{9D8B030D-6E8A-4147-A177-3AD203B41FA5}">
                      <a16:colId xmlns:a16="http://schemas.microsoft.com/office/drawing/2014/main" val="3891216164"/>
                    </a:ext>
                  </a:extLst>
                </a:gridCol>
                <a:gridCol w="232220">
                  <a:extLst>
                    <a:ext uri="{9D8B030D-6E8A-4147-A177-3AD203B41FA5}">
                      <a16:colId xmlns:a16="http://schemas.microsoft.com/office/drawing/2014/main" val="773897594"/>
                    </a:ext>
                  </a:extLst>
                </a:gridCol>
                <a:gridCol w="232220">
                  <a:extLst>
                    <a:ext uri="{9D8B030D-6E8A-4147-A177-3AD203B41FA5}">
                      <a16:colId xmlns:a16="http://schemas.microsoft.com/office/drawing/2014/main" val="2486839735"/>
                    </a:ext>
                  </a:extLst>
                </a:gridCol>
                <a:gridCol w="232220">
                  <a:extLst>
                    <a:ext uri="{9D8B030D-6E8A-4147-A177-3AD203B41FA5}">
                      <a16:colId xmlns:a16="http://schemas.microsoft.com/office/drawing/2014/main" val="1412973485"/>
                    </a:ext>
                  </a:extLst>
                </a:gridCol>
                <a:gridCol w="232220">
                  <a:extLst>
                    <a:ext uri="{9D8B030D-6E8A-4147-A177-3AD203B41FA5}">
                      <a16:colId xmlns:a16="http://schemas.microsoft.com/office/drawing/2014/main" val="1560328500"/>
                    </a:ext>
                  </a:extLst>
                </a:gridCol>
              </a:tblGrid>
              <a:tr h="110304">
                <a:tc rowSpan="6">
                  <a:txBody>
                    <a:bodyPr/>
                    <a:lstStyle/>
                    <a:p>
                      <a:pPr algn="ctr" fontAlgn="b"/>
                      <a:r>
                        <a:rPr lang="en-US" sz="400" b="1" i="0" u="none" strike="noStrike">
                          <a:effectLst/>
                          <a:latin typeface="Arial" panose="020B0604020202020204" pitchFamily="34" charset="0"/>
                        </a:rPr>
                        <a:t>EST</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400" b="1" i="0" u="none" strike="noStrike">
                          <a:effectLst/>
                          <a:latin typeface="Arial" panose="020B0604020202020204" pitchFamily="34" charset="0"/>
                        </a:rPr>
                        <a:t>PST</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400" b="1" i="0" u="none" strike="noStrike">
                          <a:effectLst/>
                          <a:latin typeface="Arial" panose="020B0604020202020204" pitchFamily="34" charset="0"/>
                        </a:rPr>
                        <a:t>UTC</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400" b="1" i="0" u="none" strike="noStrike">
                          <a:effectLst/>
                          <a:latin typeface="Arial" panose="020B0604020202020204" pitchFamily="34" charset="0"/>
                        </a:rPr>
                        <a:t>JST</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400" b="1" i="0" u="none" strike="noStrike">
                          <a:effectLst/>
                          <a:latin typeface="Arial" panose="020B0604020202020204" pitchFamily="34" charset="0"/>
                        </a:rPr>
                        <a:t>R4</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700" b="1" i="0" u="none" strike="noStrike">
                          <a:effectLst/>
                          <a:latin typeface="Arial" panose="020B0604020202020204" pitchFamily="34" charset="0"/>
                        </a:rPr>
                        <a:t>142nd IEEE 802.15 WSN MEETING</a:t>
                      </a:r>
                    </a:p>
                  </a:txBody>
                  <a:tcPr marL="87083" marR="2903" marT="29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103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700" b="1" i="0" u="none" strike="noStrike">
                          <a:effectLst/>
                          <a:latin typeface="Arial" panose="020B0604020202020204" pitchFamily="34" charset="0"/>
                        </a:rPr>
                        <a:t>Hilton Atlanta</a:t>
                      </a:r>
                    </a:p>
                  </a:txBody>
                  <a:tcPr marL="87083" marR="2903" marT="2903"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tc>
                  <a:txBody>
                    <a:bodyPr/>
                    <a:lstStyle/>
                    <a:p>
                      <a:pPr algn="l" fontAlgn="b"/>
                      <a:r>
                        <a:rPr lang="en-US" sz="400" b="0" i="0" u="none" strike="noStrike">
                          <a:effectLst/>
                          <a:latin typeface="Arial" panose="020B0604020202020204" pitchFamily="34" charset="0"/>
                        </a:rPr>
                        <a:t> </a:t>
                      </a:r>
                    </a:p>
                  </a:txBody>
                  <a:tcPr marL="2903" marR="2903" marT="2903"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103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700" b="1" i="0" u="none" strike="noStrike">
                          <a:solidFill>
                            <a:srgbClr val="000000"/>
                          </a:solidFill>
                          <a:effectLst/>
                          <a:latin typeface="Arial" panose="020B0604020202020204" pitchFamily="34" charset="0"/>
                        </a:rPr>
                        <a:t>Atlanta, Georgia</a:t>
                      </a:r>
                    </a:p>
                  </a:txBody>
                  <a:tcPr marL="8708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tc>
                  <a:txBody>
                    <a:bodyPr/>
                    <a:lstStyle/>
                    <a:p>
                      <a:pPr algn="l" fontAlgn="b"/>
                      <a:r>
                        <a:rPr lang="en-US" sz="400" b="0" i="0" u="none" strike="noStrike">
                          <a:solidFill>
                            <a:srgbClr val="000000"/>
                          </a:solidFill>
                          <a:effectLst/>
                          <a:latin typeface="Arial" panose="020B0604020202020204" pitchFamily="34" charset="0"/>
                        </a:rPr>
                        <a:t> </a:t>
                      </a:r>
                    </a:p>
                  </a:txBody>
                  <a:tcPr marL="87083" marR="2903" marT="2903"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667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400" b="1" i="0" u="none" strike="noStrike">
                          <a:effectLst/>
                          <a:latin typeface="Arial" panose="020B0604020202020204" pitchFamily="34" charset="0"/>
                        </a:rPr>
                        <a:t>The graphic below describes the weekly session of the IEEE P802.15 WG in graphic format. All local times are Baltimore time.</a:t>
                      </a:r>
                    </a:p>
                  </a:txBody>
                  <a:tcPr marL="2903" marR="2903" marT="290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400" b="1" i="0" u="none" strike="noStrike">
                          <a:effectLst/>
                          <a:latin typeface="Arial" panose="020B0604020202020204" pitchFamily="34" charset="0"/>
                        </a:rPr>
                        <a:t> </a:t>
                      </a:r>
                    </a:p>
                  </a:txBody>
                  <a:tcPr marL="2903" marR="2903" marT="2903"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1770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400" b="1" i="0" u="none" strike="noStrike">
                          <a:effectLst/>
                          <a:latin typeface="Arial" panose="020B0604020202020204" pitchFamily="34" charset="0"/>
                        </a:rPr>
                        <a:t>Mtg. Local Time</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400" b="1" i="0" u="none" strike="noStrike">
                          <a:effectLst/>
                          <a:latin typeface="Arial" panose="020B0604020202020204" pitchFamily="34" charset="0"/>
                        </a:rPr>
                        <a:t>SUNDAY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MONDAY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TUESDAY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WEDNESDAY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THURSDAY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667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400" b="1" i="0" u="none" strike="noStrike">
                          <a:effectLst/>
                          <a:latin typeface="Arial" panose="020B0604020202020204" pitchFamily="34" charset="0"/>
                        </a:rPr>
                        <a:t>Atlanta</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400" b="1" i="0" u="none" strike="noStrike">
                          <a:effectLst/>
                          <a:latin typeface="Arial" panose="020B0604020202020204" pitchFamily="34" charset="0"/>
                        </a:rPr>
                        <a:t>12-Mar-2023</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13-Mar-2023</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14-Mar-2023</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15-Mar-2023</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16-Mar-2023</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42235">
                <a:tc gridSpan="4">
                  <a:txBody>
                    <a:bodyPr/>
                    <a:lstStyle/>
                    <a:p>
                      <a:pPr algn="ctr" fontAlgn="b"/>
                      <a:r>
                        <a:rPr lang="en-US" sz="400" b="1" i="0" u="none" strike="noStrike">
                          <a:effectLst/>
                          <a:latin typeface="Arial" panose="020B0604020202020204" pitchFamily="34" charset="0"/>
                        </a:rPr>
                        <a:t> </a:t>
                      </a:r>
                    </a:p>
                  </a:txBody>
                  <a:tcPr marL="2903" marR="2903" marT="2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1" i="0" u="none" strike="noStrike">
                          <a:effectLst/>
                          <a:latin typeface="Arial" panose="020B0604020202020204" pitchFamily="34" charset="0"/>
                        </a:rPr>
                        <a:t> </a:t>
                      </a:r>
                    </a:p>
                  </a:txBody>
                  <a:tcPr marL="2903" marR="2903" marT="2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500" b="1" i="0" u="sng" strike="noStrike">
                          <a:solidFill>
                            <a:srgbClr val="0000FF"/>
                          </a:solidFill>
                          <a:effectLst/>
                          <a:latin typeface="Calibri" panose="020F0502020204030204" pitchFamily="34" charset="0"/>
                          <a:hlinkClick r:id="rId3"/>
                        </a:rPr>
                        <a:t>Virtual Rm 1</a:t>
                      </a:r>
                      <a:endParaRPr lang="en-US" sz="500" b="1" i="0" u="sng" strike="noStrike">
                        <a:solidFill>
                          <a:srgbClr val="0000FF"/>
                        </a:solidFill>
                        <a:effectLst/>
                        <a:latin typeface="Calibri" panose="020F0502020204030204" pitchFamily="34" charset="0"/>
                      </a:endParaRP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1" i="0" u="sng" strike="noStrike">
                          <a:solidFill>
                            <a:srgbClr val="0000FF"/>
                          </a:solidFill>
                          <a:effectLst/>
                          <a:latin typeface="Calibri" panose="020F0502020204030204" pitchFamily="34" charset="0"/>
                          <a:hlinkClick r:id="rId3"/>
                        </a:rPr>
                        <a:t>Virtual Rm 1</a:t>
                      </a:r>
                      <a:endParaRPr lang="en-US" sz="500" b="1" i="0" u="sng" strike="noStrike">
                        <a:solidFill>
                          <a:srgbClr val="0000FF"/>
                        </a:solidFill>
                        <a:effectLst/>
                        <a:latin typeface="Calibri" panose="020F0502020204030204" pitchFamily="34" charset="0"/>
                      </a:endParaRPr>
                    </a:p>
                  </a:txBody>
                  <a:tcPr marL="2903" marR="2903" marT="29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4"/>
                        </a:rPr>
                        <a:t>Virtual Rm 2</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5"/>
                        </a:rPr>
                        <a:t>Virtual Rm 3</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6"/>
                        </a:rPr>
                        <a:t>Virtual Rm 4</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3"/>
                        </a:rPr>
                        <a:t>Virtual Rm 1</a:t>
                      </a:r>
                      <a:endParaRPr lang="en-US" sz="500" b="1" i="0" u="sng" strike="noStrike">
                        <a:solidFill>
                          <a:srgbClr val="0000FF"/>
                        </a:solidFill>
                        <a:effectLst/>
                        <a:latin typeface="Calibri" panose="020F0502020204030204" pitchFamily="34" charset="0"/>
                      </a:endParaRPr>
                    </a:p>
                  </a:txBody>
                  <a:tcPr marL="2903" marR="2903" marT="29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4"/>
                        </a:rPr>
                        <a:t>Virtual Rm 2</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5"/>
                        </a:rPr>
                        <a:t>Virtual Rm 3</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6"/>
                        </a:rPr>
                        <a:t>Virtual Rm 4</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3"/>
                        </a:rPr>
                        <a:t>Virtual Rm 1</a:t>
                      </a:r>
                      <a:endParaRPr lang="en-US" sz="500" b="1" i="0" u="sng" strike="noStrike">
                        <a:solidFill>
                          <a:srgbClr val="0000FF"/>
                        </a:solidFill>
                        <a:effectLst/>
                        <a:latin typeface="Calibri" panose="020F0502020204030204" pitchFamily="34" charset="0"/>
                      </a:endParaRPr>
                    </a:p>
                  </a:txBody>
                  <a:tcPr marL="2903" marR="2903" marT="29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4"/>
                        </a:rPr>
                        <a:t>Virtual Rm 2</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5"/>
                        </a:rPr>
                        <a:t>Virtual Rm 3</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6"/>
                        </a:rPr>
                        <a:t>Virtual Rm 4</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3"/>
                        </a:rPr>
                        <a:t>Virtual Rm 1</a:t>
                      </a:r>
                      <a:endParaRPr lang="en-US" sz="500" b="1" i="0" u="sng" strike="noStrike">
                        <a:solidFill>
                          <a:srgbClr val="0000FF"/>
                        </a:solidFill>
                        <a:effectLst/>
                        <a:latin typeface="Calibri" panose="020F0502020204030204" pitchFamily="34" charset="0"/>
                      </a:endParaRPr>
                    </a:p>
                  </a:txBody>
                  <a:tcPr marL="2903" marR="2903" marT="29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4"/>
                        </a:rPr>
                        <a:t>Virtual Rm 2</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5"/>
                        </a:rPr>
                        <a:t>Virtual Rm 3</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sng" strike="noStrike">
                          <a:solidFill>
                            <a:srgbClr val="0000FF"/>
                          </a:solidFill>
                          <a:effectLst/>
                          <a:latin typeface="Calibri" panose="020F0502020204030204" pitchFamily="34" charset="0"/>
                          <a:hlinkClick r:id="rId6"/>
                        </a:rPr>
                        <a:t>Virtual Rm 4</a:t>
                      </a:r>
                      <a:endParaRPr lang="en-US" sz="500" b="1" i="0" u="sng" strike="noStrike">
                        <a:solidFill>
                          <a:srgbClr val="0000FF"/>
                        </a:solidFill>
                        <a:effectLst/>
                        <a:latin typeface="Calibri" panose="020F0502020204030204" pitchFamily="34" charset="0"/>
                      </a:endParaRPr>
                    </a:p>
                  </a:txBody>
                  <a:tcPr marL="2903" marR="2903" marT="29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30623">
                <a:tc>
                  <a:txBody>
                    <a:bodyPr/>
                    <a:lstStyle/>
                    <a:p>
                      <a:pPr algn="ctr" fontAlgn="b"/>
                      <a:r>
                        <a:rPr lang="en-US" sz="500" b="1" i="0" u="none" strike="noStrike">
                          <a:effectLst/>
                          <a:latin typeface="Arial" panose="020B0604020202020204" pitchFamily="34" charset="0"/>
                        </a:rPr>
                        <a:t>7:00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4:00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12:00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21:00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000000"/>
                          </a:solidFill>
                          <a:effectLst/>
                          <a:latin typeface="Arial" panose="020B0604020202020204" pitchFamily="34" charset="0"/>
                        </a:rPr>
                        <a:t>07:00-07:30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400" b="1" i="0" u="none" strike="noStrike">
                          <a:effectLst/>
                          <a:latin typeface="Arial" panose="020B0604020202020204" pitchFamily="34" charset="0"/>
                        </a:rPr>
                        <a:t>CONTINENTAL BREAKFAST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400" b="1" i="0" u="none" strike="noStrike">
                          <a:effectLst/>
                          <a:latin typeface="Arial" panose="020B0604020202020204" pitchFamily="34" charset="0"/>
                        </a:rPr>
                        <a:t>CONTINENTAL BREAKFAST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CONTINENTAL BREAKFAST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400" b="1" i="0" u="none" strike="noStrike">
                          <a:effectLst/>
                          <a:latin typeface="Arial" panose="020B0604020202020204" pitchFamily="34" charset="0"/>
                        </a:rPr>
                        <a:t>CONTINENTAL BREAKFAST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30623">
                <a:tc>
                  <a:txBody>
                    <a:bodyPr/>
                    <a:lstStyle/>
                    <a:p>
                      <a:pPr algn="ctr" fontAlgn="b"/>
                      <a:r>
                        <a:rPr lang="en-US" sz="500" b="1" i="0" u="none" strike="noStrike">
                          <a:effectLst/>
                          <a:latin typeface="Arial" panose="020B0604020202020204" pitchFamily="34" charset="0"/>
                        </a:rPr>
                        <a:t>7:30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4:30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12:30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21:30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000000"/>
                          </a:solidFill>
                          <a:effectLst/>
                          <a:latin typeface="Arial" panose="020B0604020202020204" pitchFamily="34" charset="0"/>
                        </a:rPr>
                        <a:t>07:30-08:00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 Meeting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30623">
                <a:tc>
                  <a:txBody>
                    <a:bodyPr/>
                    <a:lstStyle/>
                    <a:p>
                      <a:pPr algn="ctr" fontAlgn="b"/>
                      <a:r>
                        <a:rPr lang="en-US" sz="500" b="1" i="0" u="none" strike="noStrike">
                          <a:effectLst/>
                          <a:latin typeface="Arial" panose="020B0604020202020204" pitchFamily="34" charset="0"/>
                        </a:rPr>
                        <a:t>8:00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5:00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13:00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22:00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08:00-08:30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400" b="1" i="0" u="none" strike="noStrike">
                          <a:solidFill>
                            <a:srgbClr val="000000"/>
                          </a:solidFill>
                          <a:effectLst/>
                          <a:latin typeface="Arial" panose="020B0604020202020204" pitchFamily="34" charset="0"/>
                        </a:rPr>
                        <a:t>802 LMSC</a:t>
                      </a:r>
                      <a:br>
                        <a:rPr lang="en-US" sz="400" b="1" i="0" u="none" strike="noStrike">
                          <a:solidFill>
                            <a:srgbClr val="000000"/>
                          </a:solidFill>
                          <a:effectLst/>
                          <a:latin typeface="Arial" panose="020B0604020202020204" pitchFamily="34" charset="0"/>
                        </a:rPr>
                      </a:br>
                      <a:r>
                        <a:rPr lang="en-US" sz="400" b="1" i="0" u="none" strike="noStrike">
                          <a:solidFill>
                            <a:srgbClr val="000000"/>
                          </a:solidFill>
                          <a:effectLst/>
                          <a:latin typeface="Arial" panose="020B0604020202020204" pitchFamily="34" charset="0"/>
                        </a:rPr>
                        <a:t>OPENING MEETING</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solidFill>
                            <a:srgbClr val="FFFFFF"/>
                          </a:solidFill>
                          <a:effectLst/>
                          <a:latin typeface="Arial" panose="020B0604020202020204" pitchFamily="34" charset="0"/>
                        </a:rPr>
                        <a:t>TG6ma</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BAN/</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VAN</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300" b="1" i="0" u="none" strike="noStrike">
                          <a:effectLst/>
                          <a:latin typeface="Arial" panose="020B0604020202020204" pitchFamily="34" charset="0"/>
                        </a:rPr>
                        <a:t>TG7a OCC</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300" b="1" i="0" u="none" strike="noStrike">
                          <a:effectLst/>
                          <a:latin typeface="Arial" panose="020B0604020202020204" pitchFamily="34" charset="0"/>
                        </a:rPr>
                        <a:t>AdHoc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Reqs.</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WG15</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Chair</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Approv.</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SG</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Privacy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300" b="1" i="0" u="none" strike="noStrike">
                          <a:effectLst/>
                          <a:latin typeface="Arial" panose="020B0604020202020204" pitchFamily="34" charset="0"/>
                        </a:rPr>
                        <a:t>TG7a OCC</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300" b="1" i="0" u="none" strike="noStrike">
                          <a:effectLst/>
                          <a:latin typeface="Arial" panose="020B0604020202020204" pitchFamily="34" charset="0"/>
                        </a:rPr>
                        <a:t>AdHoc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Reqs.</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WG15</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Chair</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Approv.</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30623">
                <a:tc>
                  <a:txBody>
                    <a:bodyPr/>
                    <a:lstStyle/>
                    <a:p>
                      <a:pPr algn="ctr" fontAlgn="b"/>
                      <a:r>
                        <a:rPr lang="en-US" sz="500" b="1" i="0" u="none" strike="noStrike">
                          <a:effectLst/>
                          <a:latin typeface="Arial" panose="020B0604020202020204" pitchFamily="34" charset="0"/>
                        </a:rPr>
                        <a:t>8:30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5:30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13:30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22:30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08:30-09:00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27721">
                <a:tc>
                  <a:txBody>
                    <a:bodyPr/>
                    <a:lstStyle/>
                    <a:p>
                      <a:pPr algn="ctr" fontAlgn="b"/>
                      <a:r>
                        <a:rPr lang="en-US" sz="500" b="1" i="0" u="none" strike="noStrike">
                          <a:effectLst/>
                          <a:latin typeface="Arial" panose="020B0604020202020204" pitchFamily="34" charset="0"/>
                        </a:rPr>
                        <a:t>9:00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6:00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14:00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23:00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09:00-09:30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300" b="1" i="0" u="none" strike="noStrike">
                          <a:solidFill>
                            <a:srgbClr val="FFFFFF"/>
                          </a:solidFill>
                          <a:effectLst/>
                          <a:latin typeface="Arial" panose="020B0604020202020204" pitchFamily="34" charset="0"/>
                        </a:rPr>
                        <a:t>TG13  OWC</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300" b="1" i="0" u="none" strike="noStrike">
                          <a:effectLst/>
                          <a:latin typeface="Arial" panose="020B0604020202020204" pitchFamily="34" charset="0"/>
                        </a:rPr>
                        <a:t>SG</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Privacy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300" b="1" i="0" u="none" strike="noStrike">
                          <a:effectLst/>
                          <a:latin typeface="Arial" panose="020B0604020202020204" pitchFamily="34" charset="0"/>
                        </a:rPr>
                        <a:t>TG7a</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OCC</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300" b="1" i="0" u="none" strike="noStrike">
                          <a:solidFill>
                            <a:srgbClr val="FFFFFF"/>
                          </a:solidFill>
                          <a:effectLst/>
                          <a:latin typeface="Arial" panose="020B0604020202020204" pitchFamily="34" charset="0"/>
                        </a:rPr>
                        <a:t>TG3mb</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HDR</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30623">
                <a:tc>
                  <a:txBody>
                    <a:bodyPr/>
                    <a:lstStyle/>
                    <a:p>
                      <a:pPr algn="ctr" fontAlgn="b"/>
                      <a:r>
                        <a:rPr lang="en-US" sz="500" b="1" i="0" u="none" strike="noStrike">
                          <a:effectLst/>
                          <a:latin typeface="Arial" panose="020B0604020202020204" pitchFamily="34" charset="0"/>
                        </a:rPr>
                        <a:t>9:30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6:30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500" b="1" i="0" u="none" strike="noStrike">
                          <a:effectLst/>
                          <a:latin typeface="Arial" panose="020B0604020202020204" pitchFamily="34" charset="0"/>
                        </a:rPr>
                        <a:t>14:30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23:30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09:30-10:00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30623">
                <a:tc>
                  <a:txBody>
                    <a:bodyPr/>
                    <a:lstStyle/>
                    <a:p>
                      <a:pPr algn="ctr" fontAlgn="b"/>
                      <a:r>
                        <a:rPr lang="en-US" sz="500" b="1" i="0" u="none" strike="noStrike">
                          <a:effectLst/>
                          <a:latin typeface="Arial" panose="020B0604020202020204" pitchFamily="34" charset="0"/>
                        </a:rPr>
                        <a:t>10:00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7:00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15:00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0:00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effectLst/>
                          <a:latin typeface="Arial" panose="020B0604020202020204" pitchFamily="34" charset="0"/>
                        </a:rPr>
                        <a:t>10:00-10:30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400" b="1" i="0" u="none" strike="noStrike">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27721">
                <a:tc>
                  <a:txBody>
                    <a:bodyPr/>
                    <a:lstStyle/>
                    <a:p>
                      <a:pPr algn="ctr" fontAlgn="b"/>
                      <a:r>
                        <a:rPr lang="en-US" sz="500" b="1" i="0" u="none" strike="noStrike">
                          <a:effectLst/>
                          <a:latin typeface="Arial" panose="020B0604020202020204" pitchFamily="34" charset="0"/>
                        </a:rPr>
                        <a:t>10:30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7:30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15:30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0:30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10:30-11:00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400" b="1" i="0" u="none" strike="noStrike">
                          <a:solidFill>
                            <a:srgbClr val="FFFFFF"/>
                          </a:solidFill>
                          <a:effectLst/>
                          <a:latin typeface="Arial" panose="020B0604020202020204" pitchFamily="34" charset="0"/>
                        </a:rPr>
                        <a:t>802.15 WG Opening Plenary</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400" b="1" i="0" u="none" strike="noStrike">
                          <a:solidFill>
                            <a:srgbClr val="FFFFFF"/>
                          </a:solidFill>
                          <a:effectLst/>
                          <a:latin typeface="Arial" panose="020B0604020202020204" pitchFamily="34" charset="0"/>
                        </a:rPr>
                        <a:t>802.18</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Regulatory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WG Midweek Plenary (Virtual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300" b="1" i="0" u="none" strike="noStrike">
                          <a:effectLst/>
                          <a:latin typeface="Arial" panose="020B0604020202020204" pitchFamily="34" charset="0"/>
                        </a:rPr>
                        <a:t>Joint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&amp;</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TG6ma</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TG4me</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300" b="1" i="0" u="none" strike="noStrike">
                          <a:solidFill>
                            <a:srgbClr val="FFFFFF"/>
                          </a:solidFill>
                          <a:effectLst/>
                          <a:latin typeface="Arial" panose="020B0604020202020204" pitchFamily="34" charset="0"/>
                        </a:rPr>
                        <a:t>TG3mb</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HDR</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30623">
                <a:tc>
                  <a:txBody>
                    <a:bodyPr/>
                    <a:lstStyle/>
                    <a:p>
                      <a:pPr algn="ctr" fontAlgn="b"/>
                      <a:r>
                        <a:rPr lang="en-US" sz="500" b="1" i="0" u="none" strike="noStrike">
                          <a:effectLst/>
                          <a:latin typeface="Arial" panose="020B0604020202020204" pitchFamily="34" charset="0"/>
                        </a:rPr>
                        <a:t>11:00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8:00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16:00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11:00-11:30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27721">
                <a:tc>
                  <a:txBody>
                    <a:bodyPr/>
                    <a:lstStyle/>
                    <a:p>
                      <a:pPr algn="ctr" fontAlgn="b"/>
                      <a:r>
                        <a:rPr lang="en-US" sz="500" b="1" i="0" u="none" strike="noStrike">
                          <a:effectLst/>
                          <a:latin typeface="Arial" panose="020B0604020202020204" pitchFamily="34" charset="0"/>
                        </a:rPr>
                        <a:t>11:30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8:30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16:30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11:30-12:00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WNG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30623">
                <a:tc>
                  <a:txBody>
                    <a:bodyPr/>
                    <a:lstStyle/>
                    <a:p>
                      <a:pPr algn="ctr" fontAlgn="b"/>
                      <a:r>
                        <a:rPr lang="en-US" sz="500" b="1" i="0" u="none" strike="noStrike">
                          <a:effectLst/>
                          <a:latin typeface="Arial" panose="020B0604020202020204" pitchFamily="34" charset="0"/>
                        </a:rPr>
                        <a:t>12:00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9:00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17:00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12:00-12:30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30623">
                <a:tc>
                  <a:txBody>
                    <a:bodyPr/>
                    <a:lstStyle/>
                    <a:p>
                      <a:pPr algn="ctr" fontAlgn="b"/>
                      <a:r>
                        <a:rPr lang="en-US" sz="500" b="1" i="0" u="none" strike="noStrike">
                          <a:effectLst/>
                          <a:latin typeface="Arial" panose="020B0604020202020204" pitchFamily="34" charset="0"/>
                        </a:rPr>
                        <a:t>12:30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9:30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17:30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000000"/>
                          </a:solidFill>
                          <a:effectLst/>
                          <a:latin typeface="Arial" panose="020B0604020202020204" pitchFamily="34" charset="0"/>
                        </a:rPr>
                        <a:t>12:30-13:00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400" b="1" i="0" u="none" strike="noStrike">
                          <a:effectLst/>
                          <a:latin typeface="Arial" panose="020B0604020202020204" pitchFamily="34" charset="0"/>
                        </a:rPr>
                        <a:t>LUNCH</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400" b="1" i="0" u="none" strike="noStrike">
                          <a:effectLst/>
                          <a:latin typeface="Arial" panose="020B0604020202020204" pitchFamily="34" charset="0"/>
                        </a:rPr>
                        <a:t>LUNCH</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400" b="1" i="0" u="none" strike="noStrike">
                          <a:effectLst/>
                          <a:latin typeface="Arial" panose="020B0604020202020204" pitchFamily="34" charset="0"/>
                        </a:rPr>
                        <a:t>LUNCH</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400" b="1" i="0" u="none" strike="noStrike">
                          <a:effectLst/>
                          <a:latin typeface="Arial" panose="020B0604020202020204" pitchFamily="34" charset="0"/>
                        </a:rPr>
                        <a:t>LUNCH</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30623">
                <a:tc>
                  <a:txBody>
                    <a:bodyPr/>
                    <a:lstStyle/>
                    <a:p>
                      <a:pPr algn="ctr" fontAlgn="b"/>
                      <a:r>
                        <a:rPr lang="en-US" sz="500" b="1" i="0" u="none" strike="noStrike">
                          <a:effectLst/>
                          <a:latin typeface="Arial" panose="020B0604020202020204" pitchFamily="34" charset="0"/>
                        </a:rPr>
                        <a:t>13:00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10:00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18:00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3:00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000000"/>
                          </a:solidFill>
                          <a:effectLst/>
                          <a:latin typeface="Arial" panose="020B0604020202020204" pitchFamily="34" charset="0"/>
                        </a:rPr>
                        <a:t>13:00-13:30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30623">
                <a:tc>
                  <a:txBody>
                    <a:bodyPr/>
                    <a:lstStyle/>
                    <a:p>
                      <a:pPr algn="ctr" fontAlgn="b"/>
                      <a:r>
                        <a:rPr lang="en-US" sz="500" b="1" i="0" u="none" strike="noStrike">
                          <a:effectLst/>
                          <a:latin typeface="Arial" panose="020B0604020202020204" pitchFamily="34" charset="0"/>
                        </a:rPr>
                        <a:t>13:30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10:30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18:30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3:30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13:30-14:00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SC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MAINT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300" b="1" i="0" u="none" strike="noStrike">
                          <a:effectLst/>
                          <a:latin typeface="Arial" panose="020B0604020202020204" pitchFamily="34" charset="0"/>
                        </a:rPr>
                        <a:t>SC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IETF</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300" b="1" i="0" u="none" strike="noStrike">
                          <a:solidFill>
                            <a:srgbClr val="FFFFFF"/>
                          </a:solidFill>
                          <a:effectLst/>
                          <a:latin typeface="Arial" panose="020B0604020202020204" pitchFamily="34" charset="0"/>
                        </a:rPr>
                        <a:t>SC</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THz</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SC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MAINT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300" b="1" i="0" u="none" strike="noStrike">
                          <a:effectLst/>
                          <a:latin typeface="Arial" panose="020B0604020202020204" pitchFamily="34" charset="0"/>
                        </a:rPr>
                        <a:t>TG16t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LicNB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300" b="1" i="0" u="none" strike="noStrike">
                          <a:effectLst/>
                          <a:latin typeface="Arial" panose="020B0604020202020204" pitchFamily="34" charset="0"/>
                        </a:rPr>
                        <a:t>AdHoc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Reqs.</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WG15</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Chair</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Approv.</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SG</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Privacy</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300" b="1" i="0" u="none" strike="noStrike">
                          <a:effectLst/>
                          <a:latin typeface="Arial" panose="020B0604020202020204" pitchFamily="34" charset="0"/>
                        </a:rPr>
                        <a:t>TG16t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LicNB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300" b="1" i="0" u="none" strike="noStrike">
                          <a:solidFill>
                            <a:srgbClr val="FFFFFF"/>
                          </a:solidFill>
                          <a:effectLst/>
                          <a:latin typeface="Arial" panose="020B0604020202020204" pitchFamily="34" charset="0"/>
                        </a:rPr>
                        <a:t>TG3mb</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HDR</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SC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MAINT</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300" b="1" i="0" u="none" strike="noStrike">
                          <a:effectLst/>
                          <a:latin typeface="Arial" panose="020B0604020202020204" pitchFamily="34" charset="0"/>
                        </a:rPr>
                        <a:t>TG16t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LicNB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300" b="1" i="0" u="none" strike="noStrike">
                          <a:solidFill>
                            <a:srgbClr val="FFFFFF"/>
                          </a:solidFill>
                          <a:effectLst/>
                          <a:latin typeface="Arial" panose="020B0604020202020204" pitchFamily="34" charset="0"/>
                        </a:rPr>
                        <a:t>TG3mb</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HDR</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27721">
                <a:tc>
                  <a:txBody>
                    <a:bodyPr/>
                    <a:lstStyle/>
                    <a:p>
                      <a:pPr algn="ctr" fontAlgn="b"/>
                      <a:r>
                        <a:rPr lang="en-US" sz="500" b="1" i="0" u="none" strike="noStrike">
                          <a:effectLst/>
                          <a:latin typeface="Arial" panose="020B0604020202020204" pitchFamily="34" charset="0"/>
                        </a:rPr>
                        <a:t>14:00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11:00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19:00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4:00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14:00-14:30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300" b="1" i="0" u="none" strike="noStrike">
                          <a:solidFill>
                            <a:srgbClr val="FFFFFF"/>
                          </a:solidFill>
                          <a:effectLst/>
                          <a:latin typeface="Arial" panose="020B0604020202020204" pitchFamily="34" charset="0"/>
                        </a:rPr>
                        <a:t>802.15</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WG Leadership</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30623">
                <a:tc>
                  <a:txBody>
                    <a:bodyPr/>
                    <a:lstStyle/>
                    <a:p>
                      <a:pPr algn="ctr" fontAlgn="b"/>
                      <a:r>
                        <a:rPr lang="en-US" sz="500" b="1" i="0" u="none" strike="noStrike">
                          <a:effectLst/>
                          <a:latin typeface="Arial" panose="020B0604020202020204" pitchFamily="34" charset="0"/>
                        </a:rPr>
                        <a:t>14:30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11:30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19:30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4:30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14:30-15:00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30623">
                <a:tc>
                  <a:txBody>
                    <a:bodyPr/>
                    <a:lstStyle/>
                    <a:p>
                      <a:pPr algn="ctr" fontAlgn="b"/>
                      <a:r>
                        <a:rPr lang="en-US" sz="500" b="1" i="0" u="none" strike="noStrike">
                          <a:effectLst/>
                          <a:latin typeface="Arial" panose="020B0604020202020204" pitchFamily="34" charset="0"/>
                        </a:rPr>
                        <a:t>15:00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12:00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20:00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5:00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15:00-15:30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400" b="1" i="0" u="none" strike="noStrike">
                          <a:solidFill>
                            <a:srgbClr val="99CC00"/>
                          </a:solidFill>
                          <a:effectLst/>
                          <a:latin typeface="Arial" panose="020B0604020202020204" pitchFamily="34" charset="0"/>
                        </a:rPr>
                        <a:t> </a:t>
                      </a:r>
                    </a:p>
                  </a:txBody>
                  <a:tcPr marL="2903" marR="2903" marT="290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30623">
                <a:tc>
                  <a:txBody>
                    <a:bodyPr/>
                    <a:lstStyle/>
                    <a:p>
                      <a:pPr algn="ctr" fontAlgn="b"/>
                      <a:r>
                        <a:rPr lang="en-US" sz="500" b="1" i="0" u="none" strike="noStrike">
                          <a:effectLst/>
                          <a:latin typeface="Arial" panose="020B0604020202020204" pitchFamily="34" charset="0"/>
                        </a:rPr>
                        <a:t>15:30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12:30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20:30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5:30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effectLst/>
                          <a:latin typeface="Arial" panose="020B0604020202020204" pitchFamily="34" charset="0"/>
                        </a:rPr>
                        <a:t>15:30-16:00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400" b="1" i="0" u="none" strike="noStrike">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300" b="1" i="0" u="none" strike="noStrike">
                          <a:effectLst/>
                          <a:latin typeface="Arial" panose="020B0604020202020204" pitchFamily="34" charset="0"/>
                        </a:rPr>
                        <a:t>Break</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27721">
                <a:tc>
                  <a:txBody>
                    <a:bodyPr/>
                    <a:lstStyle/>
                    <a:p>
                      <a:pPr algn="ctr" fontAlgn="b"/>
                      <a:r>
                        <a:rPr lang="en-US" sz="500" b="1" i="0" u="none" strike="noStrike">
                          <a:effectLst/>
                          <a:latin typeface="Arial" panose="020B0604020202020204" pitchFamily="34" charset="0"/>
                        </a:rPr>
                        <a:t>16:00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13:00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21:00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6:00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16:00-16:30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300" b="1" i="0" u="none" strike="noStrike">
                          <a:solidFill>
                            <a:srgbClr val="FFFFFF"/>
                          </a:solidFill>
                          <a:effectLst/>
                          <a:latin typeface="Arial" panose="020B0604020202020204" pitchFamily="34" charset="0"/>
                        </a:rPr>
                        <a:t>WIRELESS CHAIRS MTG</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(see note</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for Webex)</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300" b="1" i="0" u="none" strike="noStrike">
                          <a:effectLst/>
                          <a:latin typeface="Arial" panose="020B0604020202020204" pitchFamily="34" charset="0"/>
                        </a:rPr>
                        <a:t>TG4ab</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dirty="0">
                          <a:effectLst/>
                          <a:latin typeface="Arial" panose="020B0604020202020204" pitchFamily="34" charset="0"/>
                        </a:rPr>
                        <a:t>TG4me</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300" b="1" i="0" u="none" strike="noStrike">
                          <a:solidFill>
                            <a:srgbClr val="FFFFFF"/>
                          </a:solidFill>
                          <a:effectLst/>
                          <a:latin typeface="Arial" panose="020B0604020202020204" pitchFamily="34" charset="0"/>
                        </a:rPr>
                        <a:t>TG6ma</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BAN/</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VAN</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300" b="1" i="0" u="none" strike="noStrike">
                          <a:effectLst/>
                          <a:latin typeface="Arial" panose="020B0604020202020204" pitchFamily="34" charset="0"/>
                        </a:rPr>
                        <a:t>AdHoc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Reqs.</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WG15</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Chair</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Approv.</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300" b="1" i="0" u="none" strike="noStrike">
                          <a:solidFill>
                            <a:srgbClr val="FFFFFF"/>
                          </a:solidFill>
                          <a:effectLst/>
                          <a:latin typeface="Arial" panose="020B0604020202020204" pitchFamily="34" charset="0"/>
                        </a:rPr>
                        <a:t> </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300" b="1" i="0" u="none" strike="noStrike">
                          <a:effectLst/>
                          <a:latin typeface="Arial" panose="020B0604020202020204" pitchFamily="34" charset="0"/>
                        </a:rPr>
                        <a:t>TG4me</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300" b="1" i="0" u="none" strike="noStrike">
                          <a:solidFill>
                            <a:srgbClr val="FFFFFF"/>
                          </a:solidFill>
                          <a:effectLst/>
                          <a:latin typeface="Arial" panose="020B0604020202020204" pitchFamily="34" charset="0"/>
                        </a:rPr>
                        <a:t>Joint</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TG3mb</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&amp;</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SC THz</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300" b="1" i="0" u="none" strike="noStrike">
                          <a:solidFill>
                            <a:srgbClr val="FFFFFF"/>
                          </a:solidFill>
                          <a:effectLst/>
                          <a:latin typeface="Arial" panose="020B0604020202020204" pitchFamily="34" charset="0"/>
                        </a:rPr>
                        <a:t>IG</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JS1G</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300" b="1" i="0" u="none" strike="noStrike" dirty="0">
                          <a:effectLst/>
                          <a:latin typeface="Arial" panose="020B0604020202020204" pitchFamily="34" charset="0"/>
                        </a:rPr>
                        <a:t>TG4ab</a:t>
                      </a:r>
                      <a:br>
                        <a:rPr lang="en-US" sz="300" b="1" i="0" u="none" strike="noStrike" dirty="0">
                          <a:effectLst/>
                          <a:latin typeface="Arial" panose="020B0604020202020204" pitchFamily="34" charset="0"/>
                        </a:rPr>
                      </a:br>
                      <a:r>
                        <a:rPr lang="en-US" sz="300" b="1" i="0" u="none" strike="noStrike" dirty="0">
                          <a:effectLst/>
                          <a:latin typeface="Arial" panose="020B0604020202020204" pitchFamily="34" charset="0"/>
                        </a:rPr>
                        <a:t>NG-UWB</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300" b="1" i="0" u="none" strike="noStrike">
                          <a:effectLst/>
                          <a:latin typeface="Arial" panose="020B0604020202020204" pitchFamily="34" charset="0"/>
                        </a:rPr>
                        <a:t>TG4me</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300" b="1" i="0" u="none" strike="noStrike">
                          <a:solidFill>
                            <a:srgbClr val="FFFFFF"/>
                          </a:solidFill>
                          <a:effectLst/>
                          <a:latin typeface="Arial" panose="020B0604020202020204" pitchFamily="34" charset="0"/>
                        </a:rPr>
                        <a:t>TG6ma</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BAN/</a:t>
                      </a:r>
                      <a:br>
                        <a:rPr lang="en-US" sz="300" b="1" i="0" u="none" strike="noStrike">
                          <a:solidFill>
                            <a:srgbClr val="FFFFFF"/>
                          </a:solidFill>
                          <a:effectLst/>
                          <a:latin typeface="Arial" panose="020B0604020202020204" pitchFamily="34" charset="0"/>
                        </a:rPr>
                      </a:br>
                      <a:r>
                        <a:rPr lang="en-US" sz="300" b="1" i="0" u="none" strike="noStrike">
                          <a:solidFill>
                            <a:srgbClr val="FFFFFF"/>
                          </a:solidFill>
                          <a:effectLst/>
                          <a:latin typeface="Arial" panose="020B0604020202020204" pitchFamily="34" charset="0"/>
                        </a:rPr>
                        <a:t>VAN</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300" b="1" i="0" u="none" strike="noStrike">
                          <a:effectLst/>
                          <a:latin typeface="Arial" panose="020B0604020202020204" pitchFamily="34" charset="0"/>
                        </a:rPr>
                        <a:t>AdHoc</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Reqs.</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WG15</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Chair</a:t>
                      </a:r>
                      <a:br>
                        <a:rPr lang="en-US" sz="300" b="1" i="0" u="none" strike="noStrike">
                          <a:effectLst/>
                          <a:latin typeface="Arial" panose="020B0604020202020204" pitchFamily="34" charset="0"/>
                        </a:rPr>
                      </a:br>
                      <a:r>
                        <a:rPr lang="en-US" sz="300" b="1" i="0" u="none" strike="noStrike">
                          <a:effectLst/>
                          <a:latin typeface="Arial" panose="020B0604020202020204" pitchFamily="34" charset="0"/>
                        </a:rPr>
                        <a:t>Approv.</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400" b="1" i="0" u="none" strike="noStrike">
                          <a:solidFill>
                            <a:srgbClr val="FFFFFF"/>
                          </a:solidFill>
                          <a:effectLst/>
                          <a:latin typeface="Arial" panose="020B0604020202020204" pitchFamily="34" charset="0"/>
                        </a:rPr>
                        <a:t>802.15 WG Closing Plenary</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27721">
                <a:tc>
                  <a:txBody>
                    <a:bodyPr/>
                    <a:lstStyle/>
                    <a:p>
                      <a:pPr algn="ctr" fontAlgn="b"/>
                      <a:r>
                        <a:rPr lang="en-US" sz="500" b="1" i="0" u="none" strike="noStrike">
                          <a:effectLst/>
                          <a:latin typeface="Arial" panose="020B0604020202020204" pitchFamily="34" charset="0"/>
                        </a:rPr>
                        <a:t>16:30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13:30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21:30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6:30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400" b="1" i="0" u="none" strike="noStrike">
                          <a:solidFill>
                            <a:srgbClr val="FFFFFF"/>
                          </a:solidFill>
                          <a:effectLst/>
                          <a:latin typeface="Arial" panose="020B0604020202020204" pitchFamily="34" charset="0"/>
                        </a:rPr>
                        <a:t>16:30-17:00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30623">
                <a:tc>
                  <a:txBody>
                    <a:bodyPr/>
                    <a:lstStyle/>
                    <a:p>
                      <a:pPr algn="ctr" fontAlgn="b"/>
                      <a:r>
                        <a:rPr lang="en-US" sz="500" b="1" i="0" u="none" strike="noStrike">
                          <a:effectLst/>
                          <a:latin typeface="Arial" panose="020B0604020202020204" pitchFamily="34" charset="0"/>
                        </a:rPr>
                        <a:t>17:00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14:00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22:00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7:00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17:00-17:30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42235">
                <a:tc>
                  <a:txBody>
                    <a:bodyPr/>
                    <a:lstStyle/>
                    <a:p>
                      <a:pPr algn="ctr" fontAlgn="b"/>
                      <a:r>
                        <a:rPr lang="en-US" sz="500" b="1" i="0" u="none" strike="noStrike">
                          <a:effectLst/>
                          <a:latin typeface="Arial" panose="020B0604020202020204" pitchFamily="34" charset="0"/>
                        </a:rPr>
                        <a:t>17:30</a:t>
                      </a:r>
                    </a:p>
                  </a:txBody>
                  <a:tcPr marL="2903" marR="2903" marT="2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14:30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22:30</a:t>
                      </a:r>
                    </a:p>
                  </a:txBody>
                  <a:tcPr marL="2903" marR="2903" marT="2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7:30</a:t>
                      </a:r>
                    </a:p>
                  </a:txBody>
                  <a:tcPr marL="2903" marR="2903" marT="2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solidFill>
                            <a:srgbClr val="FFFFFF"/>
                          </a:solidFill>
                          <a:effectLst/>
                          <a:latin typeface="Arial" panose="020B0604020202020204" pitchFamily="34" charset="0"/>
                        </a:rPr>
                        <a:t>17:30-18:00</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300" b="1" i="0" u="none" strike="noStrike" dirty="0">
                          <a:solidFill>
                            <a:srgbClr val="FFFFFF"/>
                          </a:solidFill>
                          <a:effectLst/>
                          <a:latin typeface="Arial" panose="020B0604020202020204" pitchFamily="34" charset="0"/>
                        </a:rPr>
                        <a:t>802.15</a:t>
                      </a:r>
                      <a:br>
                        <a:rPr lang="en-US" sz="300" b="1" i="0" u="none" strike="noStrike" dirty="0">
                          <a:solidFill>
                            <a:srgbClr val="FFFFFF"/>
                          </a:solidFill>
                          <a:effectLst/>
                          <a:latin typeface="Arial" panose="020B0604020202020204" pitchFamily="34" charset="0"/>
                        </a:rPr>
                      </a:br>
                      <a:r>
                        <a:rPr lang="en-US" sz="300" b="1" i="0" u="none" strike="noStrike" dirty="0">
                          <a:solidFill>
                            <a:srgbClr val="FFFFFF"/>
                          </a:solidFill>
                          <a:effectLst/>
                          <a:latin typeface="Arial" panose="020B0604020202020204" pitchFamily="34" charset="0"/>
                        </a:rPr>
                        <a:t>AC MEETING</a:t>
                      </a:r>
                      <a:br>
                        <a:rPr lang="en-US" sz="300" b="1" i="0" u="none" strike="noStrike" dirty="0">
                          <a:solidFill>
                            <a:srgbClr val="FFFFFF"/>
                          </a:solidFill>
                          <a:effectLst/>
                          <a:latin typeface="Arial" panose="020B0604020202020204" pitchFamily="34" charset="0"/>
                        </a:rPr>
                      </a:br>
                      <a:r>
                        <a:rPr lang="en-US" sz="300" b="1" i="0" u="none" strike="noStrike" dirty="0">
                          <a:solidFill>
                            <a:srgbClr val="FFFFFF"/>
                          </a:solidFill>
                          <a:effectLst/>
                          <a:latin typeface="Arial" panose="020B0604020202020204" pitchFamily="34" charset="0"/>
                        </a:rPr>
                        <a:t>(Virtual Rm 1)</a:t>
                      </a:r>
                    </a:p>
                  </a:txBody>
                  <a:tcPr marL="2903" marR="2903" marT="2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
        <p:nvSpPr>
          <p:cNvPr id="3" name="Foliennummernplatzhalter 3">
            <a:extLst>
              <a:ext uri="{FF2B5EF4-FFF2-40B4-BE49-F238E27FC236}">
                <a16:creationId xmlns:a16="http://schemas.microsoft.com/office/drawing/2014/main" id="{69EC66A6-C332-0553-CD1A-0E9A9B462AD8}"/>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28</a:t>
            </a:fld>
            <a:endParaRPr lang="en-US" sz="1200" dirty="0"/>
          </a:p>
        </p:txBody>
      </p:sp>
    </p:spTree>
    <p:extLst>
      <p:ext uri="{BB962C8B-B14F-4D97-AF65-F5344CB8AC3E}">
        <p14:creationId xmlns:p14="http://schemas.microsoft.com/office/powerpoint/2010/main" val="39305233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1718984" y="2240869"/>
            <a:ext cx="5823347" cy="3296729"/>
          </a:xfrm>
        </p:spPr>
        <p:txBody>
          <a:bodyPr>
            <a:normAutofit/>
          </a:bodyPr>
          <a:lstStyle/>
          <a:p>
            <a:pPr>
              <a:buFont typeface="Wingdings" panose="05000000000000000000" pitchFamily="2" charset="2"/>
              <a:buChar char="ü"/>
            </a:pPr>
            <a:r>
              <a:rPr lang="en-US" dirty="0">
                <a:solidFill>
                  <a:schemeClr val="accent1">
                    <a:lumMod val="50000"/>
                  </a:schemeClr>
                </a:solidFill>
              </a:rPr>
              <a:t>Converge and build consensus</a:t>
            </a:r>
          </a:p>
          <a:p>
            <a:pPr>
              <a:buFont typeface="Wingdings" panose="05000000000000000000" pitchFamily="2" charset="2"/>
              <a:buChar char="ü"/>
            </a:pPr>
            <a:r>
              <a:rPr lang="en-US" b="1" dirty="0">
                <a:solidFill>
                  <a:schemeClr val="accent1">
                    <a:lumMod val="50000"/>
                  </a:schemeClr>
                </a:solidFill>
              </a:rPr>
              <a:t>Consider, refine and adopt proposed text for draft</a:t>
            </a:r>
          </a:p>
          <a:p>
            <a:pPr>
              <a:buFont typeface="Arial" panose="020B0604020202020204" pitchFamily="34" charset="0"/>
              <a:buChar char="•"/>
            </a:pPr>
            <a:r>
              <a:rPr lang="en-US" dirty="0">
                <a:solidFill>
                  <a:schemeClr val="accent1">
                    <a:lumMod val="50000"/>
                  </a:schemeClr>
                </a:solidFill>
              </a:rPr>
              <a:t>Map the path to a technically complete draft</a:t>
            </a:r>
          </a:p>
          <a:p>
            <a:pPr>
              <a:buFont typeface="Arial" panose="020B0604020202020204" pitchFamily="34" charset="0"/>
              <a:buChar char="•"/>
            </a:pPr>
            <a:endParaRPr lang="en-US" dirty="0"/>
          </a:p>
          <a:p>
            <a:pPr marL="0" indent="0"/>
            <a:endParaRPr lang="en-US" dirty="0"/>
          </a:p>
        </p:txBody>
      </p:sp>
      <p:sp>
        <p:nvSpPr>
          <p:cNvPr id="5" name="Foliennummernplatzhalter 3">
            <a:extLst>
              <a:ext uri="{FF2B5EF4-FFF2-40B4-BE49-F238E27FC236}">
                <a16:creationId xmlns:a16="http://schemas.microsoft.com/office/drawing/2014/main" id="{59E6EC5A-DECC-715F-BE9D-7495D09B443A}"/>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29</a:t>
            </a:fld>
            <a:endParaRPr lang="en-US" sz="1200" dirty="0"/>
          </a:p>
        </p:txBody>
      </p:sp>
    </p:spTree>
    <p:extLst>
      <p:ext uri="{BB962C8B-B14F-4D97-AF65-F5344CB8AC3E}">
        <p14:creationId xmlns:p14="http://schemas.microsoft.com/office/powerpoint/2010/main" val="25639238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1076-C3C9-8191-EC57-FD6280DD27F4}"/>
              </a:ext>
            </a:extLst>
          </p:cNvPr>
          <p:cNvSpPr>
            <a:spLocks noGrp="1"/>
          </p:cNvSpPr>
          <p:nvPr>
            <p:ph type="title"/>
          </p:nvPr>
        </p:nvSpPr>
        <p:spPr/>
        <p:txBody>
          <a:bodyPr/>
          <a:lstStyle/>
          <a:p>
            <a:r>
              <a:rPr lang="en-US" dirty="0"/>
              <a:t>Session  Highlights	</a:t>
            </a:r>
          </a:p>
        </p:txBody>
      </p:sp>
      <p:sp>
        <p:nvSpPr>
          <p:cNvPr id="3" name="Content Placeholder 2">
            <a:extLst>
              <a:ext uri="{FF2B5EF4-FFF2-40B4-BE49-F238E27FC236}">
                <a16:creationId xmlns:a16="http://schemas.microsoft.com/office/drawing/2014/main" id="{6872AB12-6C6F-B230-BB77-C100CC066CE0}"/>
              </a:ext>
            </a:extLst>
          </p:cNvPr>
          <p:cNvSpPr>
            <a:spLocks noGrp="1"/>
          </p:cNvSpPr>
          <p:nvPr>
            <p:ph idx="1"/>
          </p:nvPr>
        </p:nvSpPr>
        <p:spPr/>
        <p:txBody>
          <a:bodyPr/>
          <a:lstStyle/>
          <a:p>
            <a:pPr>
              <a:buFont typeface="Arial" panose="020B0604020202020204" pitchFamily="34" charset="0"/>
              <a:buChar char="•"/>
            </a:pPr>
            <a:r>
              <a:rPr lang="en-US" sz="2800" dirty="0"/>
              <a:t>9 Meeting slots</a:t>
            </a:r>
          </a:p>
          <a:p>
            <a:pPr>
              <a:buFont typeface="Arial" panose="020B0604020202020204" pitchFamily="34" charset="0"/>
              <a:buChar char="•"/>
            </a:pPr>
            <a:r>
              <a:rPr lang="en-US" sz="2800" dirty="0"/>
              <a:t>Divided time between Technical discussion in TG and ad-hoc breakouts for sub-topic work</a:t>
            </a:r>
          </a:p>
          <a:p>
            <a:pPr>
              <a:buFont typeface="Arial" panose="020B0604020202020204" pitchFamily="34" charset="0"/>
              <a:buChar char="•"/>
            </a:pPr>
            <a:r>
              <a:rPr lang="en-US" sz="2800" dirty="0"/>
              <a:t>All technical areas progressed</a:t>
            </a:r>
          </a:p>
          <a:p>
            <a:pPr>
              <a:buFont typeface="Arial" panose="020B0604020202020204" pitchFamily="34" charset="0"/>
              <a:buChar char="•"/>
            </a:pPr>
            <a:r>
              <a:rPr lang="en-US" sz="2800" dirty="0"/>
              <a:t>Approaching or reached “good enough” threshold for moving to draft development</a:t>
            </a:r>
          </a:p>
          <a:p>
            <a:pPr>
              <a:buFont typeface="Arial" panose="020B0604020202020204" pitchFamily="34" charset="0"/>
              <a:buChar char="•"/>
            </a:pPr>
            <a:r>
              <a:rPr lang="en-US" sz="2800" dirty="0"/>
              <a:t>Held joint meeting with TG6ma</a:t>
            </a:r>
          </a:p>
          <a:p>
            <a:pPr>
              <a:buFont typeface="Arial" panose="020B0604020202020204" pitchFamily="34" charset="0"/>
              <a:buChar char="•"/>
            </a:pPr>
            <a:endParaRPr lang="en-US" dirty="0"/>
          </a:p>
        </p:txBody>
      </p:sp>
      <p:sp>
        <p:nvSpPr>
          <p:cNvPr id="5" name="Foliennummernplatzhalter 3">
            <a:extLst>
              <a:ext uri="{FF2B5EF4-FFF2-40B4-BE49-F238E27FC236}">
                <a16:creationId xmlns:a16="http://schemas.microsoft.com/office/drawing/2014/main" id="{B4A34483-DDDE-1E8F-A7A1-A14E4C43B00A}"/>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30</a:t>
            </a:fld>
            <a:endParaRPr lang="en-US" sz="1200" dirty="0"/>
          </a:p>
        </p:txBody>
      </p:sp>
    </p:spTree>
    <p:extLst>
      <p:ext uri="{BB962C8B-B14F-4D97-AF65-F5344CB8AC3E}">
        <p14:creationId xmlns:p14="http://schemas.microsoft.com/office/powerpoint/2010/main" val="2778397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8"/>
            <a:ext cx="3550158" cy="830997"/>
          </a:xfrm>
          <a:prstGeom prst="rect">
            <a:avLst/>
          </a:prstGeom>
          <a:noFill/>
        </p:spPr>
        <p:txBody>
          <a:bodyPr wrap="square">
            <a:spAutoFit/>
          </a:bodyPr>
          <a:lstStyle/>
          <a:p>
            <a:r>
              <a:rPr lang="en-US" sz="2400" dirty="0">
                <a:solidFill>
                  <a:srgbClr val="000000"/>
                </a:solidFill>
                <a:latin typeface="Calibri" panose="020F0502020204030204" pitchFamily="34" charset="0"/>
              </a:rPr>
              <a:t>Notes:  SASB/</a:t>
            </a:r>
            <a:r>
              <a:rPr lang="en-US" sz="2400" dirty="0" err="1">
                <a:solidFill>
                  <a:srgbClr val="000000"/>
                </a:solidFill>
                <a:latin typeface="Calibri" panose="020F0502020204030204" pitchFamily="34" charset="0"/>
              </a:rPr>
              <a:t>RevCom</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schdule</a:t>
            </a:r>
            <a:r>
              <a:rPr lang="en-US" sz="2400" dirty="0">
                <a:solidFill>
                  <a:srgbClr val="000000"/>
                </a:solidFill>
                <a:latin typeface="Calibri" panose="020F0502020204030204" pitchFamily="34" charset="0"/>
              </a:rPr>
              <a:t> for 2024 a guess</a:t>
            </a:r>
            <a:r>
              <a:rPr lang="en-US" sz="24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964738"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24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2400">
              <a:latin typeface="Times New Roman" charset="0"/>
              <a:ea typeface="ＭＳ Ｐゴシック" charset="0"/>
              <a:cs typeface="ＭＳ Ｐゴシック" charset="0"/>
            </a:endParaRPr>
          </a:p>
        </p:txBody>
      </p:sp>
      <p:sp>
        <p:nvSpPr>
          <p:cNvPr id="5" name="Foliennummernplatzhalter 3">
            <a:extLst>
              <a:ext uri="{FF2B5EF4-FFF2-40B4-BE49-F238E27FC236}">
                <a16:creationId xmlns:a16="http://schemas.microsoft.com/office/drawing/2014/main" id="{44722A71-E84D-54CA-B43F-68A8A3B674AA}"/>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31</a:t>
            </a:fld>
            <a:endParaRPr lang="en-US" sz="1200" dirty="0"/>
          </a:p>
        </p:txBody>
      </p:sp>
    </p:spTree>
    <p:extLst>
      <p:ext uri="{BB962C8B-B14F-4D97-AF65-F5344CB8AC3E}">
        <p14:creationId xmlns:p14="http://schemas.microsoft.com/office/powerpoint/2010/main" val="14352326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2400">
              <a:latin typeface="Times New Roman" charset="0"/>
              <a:ea typeface="ＭＳ Ｐゴシック" charset="0"/>
              <a:cs typeface="ＭＳ Ｐゴシック" charset="0"/>
            </a:endParaRPr>
          </a:p>
        </p:txBody>
      </p:sp>
      <p:sp>
        <p:nvSpPr>
          <p:cNvPr id="3" name="Foliennummernplatzhalter 3">
            <a:extLst>
              <a:ext uri="{FF2B5EF4-FFF2-40B4-BE49-F238E27FC236}">
                <a16:creationId xmlns:a16="http://schemas.microsoft.com/office/drawing/2014/main" id="{11186A18-63C2-0AD5-A089-6F62945216D2}"/>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32</a:t>
            </a:fld>
            <a:endParaRPr lang="en-US" sz="1200" dirty="0"/>
          </a:p>
        </p:txBody>
      </p:sp>
    </p:spTree>
    <p:extLst>
      <p:ext uri="{BB962C8B-B14F-4D97-AF65-F5344CB8AC3E}">
        <p14:creationId xmlns:p14="http://schemas.microsoft.com/office/powerpoint/2010/main" val="1134313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61A-1E4B-746E-6B4D-F43947F4137C}"/>
              </a:ext>
            </a:extLst>
          </p:cNvPr>
          <p:cNvSpPr>
            <a:spLocks noGrp="1"/>
          </p:cNvSpPr>
          <p:nvPr>
            <p:ph type="title"/>
          </p:nvPr>
        </p:nvSpPr>
        <p:spPr/>
        <p:txBody>
          <a:bodyPr/>
          <a:lstStyle/>
          <a:p>
            <a:r>
              <a:rPr lang="en-US" dirty="0"/>
              <a:t>Draft Creation Begins!</a:t>
            </a:r>
          </a:p>
        </p:txBody>
      </p:sp>
      <p:graphicFrame>
        <p:nvGraphicFramePr>
          <p:cNvPr id="6" name="Content Placeholder 5">
            <a:extLst>
              <a:ext uri="{FF2B5EF4-FFF2-40B4-BE49-F238E27FC236}">
                <a16:creationId xmlns:a16="http://schemas.microsoft.com/office/drawing/2014/main" id="{AC6F273F-8ADD-DED4-CCC2-2874C52A5B8A}"/>
              </a:ext>
            </a:extLst>
          </p:cNvPr>
          <p:cNvGraphicFramePr>
            <a:graphicFrameLocks noGrp="1"/>
          </p:cNvGraphicFramePr>
          <p:nvPr>
            <p:ph idx="1"/>
          </p:nvPr>
        </p:nvGraphicFramePr>
        <p:xfrm>
          <a:off x="845586" y="1885952"/>
          <a:ext cx="7938882" cy="4148352"/>
        </p:xfrm>
        <a:graphic>
          <a:graphicData uri="http://schemas.openxmlformats.org/drawingml/2006/table">
            <a:tbl>
              <a:tblPr>
                <a:tableStyleId>{5C22544A-7EE6-4342-B048-85BDC9FD1C3A}</a:tableStyleId>
              </a:tblPr>
              <a:tblGrid>
                <a:gridCol w="378042">
                  <a:extLst>
                    <a:ext uri="{9D8B030D-6E8A-4147-A177-3AD203B41FA5}">
                      <a16:colId xmlns:a16="http://schemas.microsoft.com/office/drawing/2014/main" val="1516800930"/>
                    </a:ext>
                  </a:extLst>
                </a:gridCol>
                <a:gridCol w="1458162">
                  <a:extLst>
                    <a:ext uri="{9D8B030D-6E8A-4147-A177-3AD203B41FA5}">
                      <a16:colId xmlns:a16="http://schemas.microsoft.com/office/drawing/2014/main" val="2334404623"/>
                    </a:ext>
                  </a:extLst>
                </a:gridCol>
                <a:gridCol w="1512168">
                  <a:extLst>
                    <a:ext uri="{9D8B030D-6E8A-4147-A177-3AD203B41FA5}">
                      <a16:colId xmlns:a16="http://schemas.microsoft.com/office/drawing/2014/main" val="1966884406"/>
                    </a:ext>
                  </a:extLst>
                </a:gridCol>
                <a:gridCol w="4590510">
                  <a:extLst>
                    <a:ext uri="{9D8B030D-6E8A-4147-A177-3AD203B41FA5}">
                      <a16:colId xmlns:a16="http://schemas.microsoft.com/office/drawing/2014/main" val="2302943078"/>
                    </a:ext>
                  </a:extLst>
                </a:gridCol>
              </a:tblGrid>
              <a:tr h="161969">
                <a:tc gridSpan="2">
                  <a:txBody>
                    <a:bodyPr/>
                    <a:lstStyle/>
                    <a:p>
                      <a:pPr algn="l" fontAlgn="b"/>
                      <a:r>
                        <a:rPr lang="en-US" sz="1100" u="none" strike="noStrike">
                          <a:effectLst/>
                        </a:rPr>
                        <a:t>TFD Ready List:</a:t>
                      </a:r>
                      <a:endParaRPr lang="en-US" sz="1100" b="0" i="0" u="none" strike="noStrike">
                        <a:effectLst/>
                        <a:latin typeface="Arial" panose="020B0604020202020204" pitchFamily="34" charset="0"/>
                      </a:endParaRPr>
                    </a:p>
                  </a:txBody>
                  <a:tcPr marL="1949" marR="1949" marT="1949" marB="0" anchor="b"/>
                </a:tc>
                <a:tc hMerge="1">
                  <a:txBody>
                    <a:bodyPr/>
                    <a:lstStyle/>
                    <a:p>
                      <a:endParaRPr lang="en-US"/>
                    </a:p>
                  </a:txBody>
                  <a:tcPr/>
                </a:tc>
                <a:tc>
                  <a:txBody>
                    <a:bodyPr/>
                    <a:lstStyle/>
                    <a:p>
                      <a:pPr algn="l" fontAlgn="b"/>
                      <a:r>
                        <a:rPr lang="en-US" sz="1100" u="none" strike="noStrike">
                          <a:effectLst/>
                        </a:rPr>
                        <a:t>Doc #</a:t>
                      </a:r>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Link</a:t>
                      </a:r>
                      <a:endParaRPr lang="en-US" sz="1100" b="0" i="0" u="none" strike="noStrike">
                        <a:effectLst/>
                        <a:latin typeface="Arial" panose="020B0604020202020204" pitchFamily="34" charset="0"/>
                      </a:endParaRPr>
                    </a:p>
                  </a:txBody>
                  <a:tcPr marL="1949" marR="1949" marT="1949" marB="0" anchor="b"/>
                </a:tc>
                <a:extLst>
                  <a:ext uri="{0D108BD9-81ED-4DB2-BD59-A6C34878D82A}">
                    <a16:rowId xmlns:a16="http://schemas.microsoft.com/office/drawing/2014/main" val="1983257290"/>
                  </a:ext>
                </a:extLst>
              </a:tr>
              <a:tr h="352882">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UWB Sensing </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15-23-0079</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2"/>
                        </a:rPr>
                        <a:t>https://mentor.ieee.org/802.15/dcn/23/15-23-0079-01-04ab-latest-consensus-on-uwb-sensing-for-802-15-4ab.pptx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3566150240"/>
                  </a:ext>
                </a:extLst>
              </a:tr>
              <a:tr h="391874">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PHY</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15-23-0649</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3"/>
                        </a:rPr>
                        <a:t>https://mentor.ieee.org/802.15/dcn/22/15-22-0649-01-04ab-coherent-phy-layer-proposal-for-15-4ab-tfd.docx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2242606453"/>
                  </a:ext>
                </a:extLst>
              </a:tr>
              <a:tr h="352882">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Hyper-block</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15-23-0155</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rPr>
                        <a:t>https://mentor.ieee.org/802.15/dcn/23/15-23-0155-01-04ab-status-update-on-hyper-block-based-mode.docx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199354048"/>
                  </a:ext>
                </a:extLst>
              </a:tr>
              <a:tr h="321989">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Chan Access</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15-22-0486</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4"/>
                        </a:rPr>
                        <a:t>https://mentor.ieee.org/802.15/dcn/22/15-22-0486-02-04ab-ssbd-channel-access-tfd-text.docx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3687978661"/>
                  </a:ext>
                </a:extLst>
              </a:tr>
              <a:tr h="321989">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UWB WUR</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15-22-0654</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5"/>
                        </a:rPr>
                        <a:t>https://mentor.ieee.org/802.15/dcn/22/15-22-0654-00-04ab-draft-text-for-uwb-wake-up-radio.pdf</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1358135893"/>
                  </a:ext>
                </a:extLst>
              </a:tr>
              <a:tr h="321989">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NBA-MMS</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15-23-0100</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6"/>
                        </a:rPr>
                        <a:t>https://mentor.ieee.org/802.15/dcn/23/15-23-0100-02-04ab-nba-uwb-technical-framework-for-draft0.docx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1777066301"/>
                  </a:ext>
                </a:extLst>
              </a:tr>
              <a:tr h="321989">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Scheduling IE</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15-23-0062</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7"/>
                        </a:rPr>
                        <a:t>https://mentor.ieee.org/802.15/dcn/23/15-23-0062-03-04ab-text-for-scheduling-ie.docx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3964167593"/>
                  </a:ext>
                </a:extLst>
              </a:tr>
              <a:tr h="352882">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PHY</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15-23-0174</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8"/>
                        </a:rPr>
                        <a:t>https://mentor.ieee.org/802.15/dcn/23/15-23-0174-01-04ab-text-for-uwb-discovery-and-association.docx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1840793846"/>
                  </a:ext>
                </a:extLst>
              </a:tr>
              <a:tr h="321989">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Application Control IE</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15-23-0061</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9"/>
                        </a:rPr>
                        <a:t>https://mentor.ieee.org/802.15/dcn/23/15-23-0061-01-04ab-text-for-application-control-ie.docx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2372612768"/>
                  </a:ext>
                </a:extLst>
              </a:tr>
              <a:tr h="235904">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AIFS</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15-23-0071</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a:effectLst/>
                          <a:hlinkClick r:id="rId10"/>
                        </a:rPr>
                        <a:t>https://mentor.ieee.org/802.15/dcn/23/15-23-0071-00-04ab-text-for-aifs.docx</a:t>
                      </a:r>
                      <a:endParaRPr lang="en-US" sz="1100" b="0" i="0" u="sng" strike="noStrike">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3257423953"/>
                  </a:ext>
                </a:extLst>
              </a:tr>
              <a:tr h="430867">
                <a:tc>
                  <a:txBody>
                    <a:bodyPr/>
                    <a:lstStyle/>
                    <a:p>
                      <a:pPr algn="l" fontAlgn="b"/>
                      <a:endParaRPr lang="en-US" sz="1100" b="0" i="0" u="none" strike="noStrike">
                        <a:effectLst/>
                        <a:latin typeface="Arial" panose="020B0604020202020204" pitchFamily="34" charset="0"/>
                      </a:endParaRPr>
                    </a:p>
                  </a:txBody>
                  <a:tcPr marL="1949" marR="1949" marT="1949" marB="0" anchor="b"/>
                </a:tc>
                <a:tc>
                  <a:txBody>
                    <a:bodyPr/>
                    <a:lstStyle/>
                    <a:p>
                      <a:pPr algn="l" fontAlgn="b"/>
                      <a:r>
                        <a:rPr lang="en-US" sz="1100" u="none" strike="noStrike">
                          <a:effectLst/>
                        </a:rPr>
                        <a:t>Without ARC IE part</a:t>
                      </a:r>
                      <a:endParaRPr lang="en-US" sz="1100" b="0" i="0" u="none" strike="noStrike">
                        <a:effectLst/>
                        <a:latin typeface="Arial" panose="020B0604020202020204" pitchFamily="34" charset="0"/>
                      </a:endParaRPr>
                    </a:p>
                  </a:txBody>
                  <a:tcPr marL="1949" marR="1949" marT="1949" marB="0" anchor="b"/>
                </a:tc>
                <a:tc>
                  <a:txBody>
                    <a:bodyPr/>
                    <a:lstStyle/>
                    <a:p>
                      <a:pPr algn="ctr" fontAlgn="b"/>
                      <a:r>
                        <a:rPr lang="en-US" sz="1100" u="none" strike="noStrike">
                          <a:effectLst/>
                        </a:rPr>
                        <a:t>15-23-0034</a:t>
                      </a:r>
                      <a:endParaRPr lang="en-US" sz="1100" b="0" i="0" u="none" strike="noStrike">
                        <a:effectLst/>
                        <a:latin typeface="Times New Roman" panose="02020603050405020304" pitchFamily="18" charset="0"/>
                      </a:endParaRPr>
                    </a:p>
                  </a:txBody>
                  <a:tcPr marL="1949" marR="1949" marT="1949" marB="0" anchor="b"/>
                </a:tc>
                <a:tc>
                  <a:txBody>
                    <a:bodyPr/>
                    <a:lstStyle/>
                    <a:p>
                      <a:pPr algn="l" fontAlgn="b"/>
                      <a:r>
                        <a:rPr lang="en-US" sz="1100" u="sng" strike="noStrike" dirty="0">
                          <a:effectLst/>
                          <a:hlinkClick r:id="rId11"/>
                        </a:rPr>
                        <a:t>https://mentor.ieee.org/802.15/dcn/23/15-23-0034-01-04ab-mac-evolution-to-support-air-time-efficient-multi-mode-many-2-many-ranging.pdf</a:t>
                      </a:r>
                      <a:endParaRPr lang="en-US" sz="1100" b="0" i="0" u="sng" strike="noStrike" dirty="0">
                        <a:solidFill>
                          <a:srgbClr val="0000FF"/>
                        </a:solidFill>
                        <a:effectLst/>
                        <a:latin typeface="Arial" panose="020B0604020202020204" pitchFamily="34" charset="0"/>
                      </a:endParaRPr>
                    </a:p>
                  </a:txBody>
                  <a:tcPr marL="1949" marR="1949" marT="1949" marB="0" anchor="b"/>
                </a:tc>
                <a:extLst>
                  <a:ext uri="{0D108BD9-81ED-4DB2-BD59-A6C34878D82A}">
                    <a16:rowId xmlns:a16="http://schemas.microsoft.com/office/drawing/2014/main" val="1552783652"/>
                  </a:ext>
                </a:extLst>
              </a:tr>
            </a:tbl>
          </a:graphicData>
        </a:graphic>
      </p:graphicFrame>
      <p:sp>
        <p:nvSpPr>
          <p:cNvPr id="3" name="Foliennummernplatzhalter 3">
            <a:extLst>
              <a:ext uri="{FF2B5EF4-FFF2-40B4-BE49-F238E27FC236}">
                <a16:creationId xmlns:a16="http://schemas.microsoft.com/office/drawing/2014/main" id="{438A461C-B447-EA3A-7BC1-A42FE2466C69}"/>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33</a:t>
            </a:fld>
            <a:endParaRPr lang="en-US" sz="1200" dirty="0"/>
          </a:p>
        </p:txBody>
      </p:sp>
    </p:spTree>
    <p:extLst>
      <p:ext uri="{BB962C8B-B14F-4D97-AF65-F5344CB8AC3E}">
        <p14:creationId xmlns:p14="http://schemas.microsoft.com/office/powerpoint/2010/main" val="26302708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3089077" y="2668786"/>
            <a:ext cx="2857500" cy="2143125"/>
          </a:xfrm>
        </p:spPr>
      </p:pic>
      <p:sp>
        <p:nvSpPr>
          <p:cNvPr id="3" name="Foliennummernplatzhalter 3">
            <a:extLst>
              <a:ext uri="{FF2B5EF4-FFF2-40B4-BE49-F238E27FC236}">
                <a16:creationId xmlns:a16="http://schemas.microsoft.com/office/drawing/2014/main" id="{4CF29FCE-E7F7-DBAA-01ED-F6BB8AE3728F}"/>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34</a:t>
            </a:fld>
            <a:endParaRPr lang="en-US" sz="1200" dirty="0"/>
          </a:p>
        </p:txBody>
      </p:sp>
    </p:spTree>
    <p:extLst>
      <p:ext uri="{BB962C8B-B14F-4D97-AF65-F5344CB8AC3E}">
        <p14:creationId xmlns:p14="http://schemas.microsoft.com/office/powerpoint/2010/main" val="37549705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885951"/>
            <a:ext cx="7764463" cy="1219013"/>
          </a:xfrm>
        </p:spPr>
        <p:txBody>
          <a:bodyPr/>
          <a:lstStyle/>
          <a:p>
            <a:r>
              <a:rPr lang="en-US" sz="2400" dirty="0"/>
              <a:t>Proposed:  Same time and interval</a:t>
            </a:r>
          </a:p>
          <a:p>
            <a:r>
              <a:rPr lang="en-US" sz="2400" dirty="0"/>
              <a:t>Alternate Tuesdays, 06:00 PT commencing 28-March</a:t>
            </a:r>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845586" y="310496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3781939" y="3149778"/>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6192180" y="3104964"/>
            <a:ext cx="2106234" cy="234336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1493658" y="4941168"/>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4139952" y="4401108"/>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4134190" y="4974777"/>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6840252" y="4056756"/>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solidFill>
                <a:schemeClr val="bg1"/>
              </a:solidFill>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5632092" y="4239090"/>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6570222" y="4401108"/>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Foliennummernplatzhalter 3">
            <a:extLst>
              <a:ext uri="{FF2B5EF4-FFF2-40B4-BE49-F238E27FC236}">
                <a16:creationId xmlns:a16="http://schemas.microsoft.com/office/drawing/2014/main" id="{08F2A04B-A2A3-A223-B6EC-5D00D1805C61}"/>
              </a:ext>
            </a:extLst>
          </p:cNvPr>
          <p:cNvSpPr txBox="1">
            <a:spLocks/>
          </p:cNvSpPr>
          <p:nvPr/>
        </p:nvSpPr>
        <p:spPr>
          <a:xfrm>
            <a:off x="4114150" y="6428846"/>
            <a:ext cx="9890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35</a:t>
            </a:fld>
            <a:endParaRPr lang="en-US" sz="1200" dirty="0"/>
          </a:p>
        </p:txBody>
      </p:sp>
    </p:spTree>
    <p:extLst>
      <p:ext uri="{BB962C8B-B14F-4D97-AF65-F5344CB8AC3E}">
        <p14:creationId xmlns:p14="http://schemas.microsoft.com/office/powerpoint/2010/main" val="55314562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Revision to 2020</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36</a:t>
            </a:fld>
            <a:endParaRPr lang="en-US"/>
          </a:p>
        </p:txBody>
      </p:sp>
    </p:spTree>
    <p:extLst>
      <p:ext uri="{BB962C8B-B14F-4D97-AF65-F5344CB8AC3E}">
        <p14:creationId xmlns:p14="http://schemas.microsoft.com/office/powerpoint/2010/main" val="316451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	</a:t>
            </a:r>
          </a:p>
          <a:p>
            <a:r>
              <a:rPr lang="en-US" sz="2000" dirty="0"/>
              <a:t>We reviewed 3 submissions</a:t>
            </a:r>
          </a:p>
          <a:p>
            <a:r>
              <a:rPr lang="en-US" sz="2000" dirty="0"/>
              <a:t>We reviewed 3 drafts</a:t>
            </a:r>
          </a:p>
          <a:p>
            <a:r>
              <a:rPr lang="en-US" sz="2000" dirty="0"/>
              <a:t>After this meeting we will be uploading Draft 3 to the private area for review by the working group</a:t>
            </a:r>
          </a:p>
          <a:p>
            <a:r>
              <a:rPr lang="en-US" sz="2000" dirty="0"/>
              <a:t>We will send the Draft to the IEEE 802.15.4me Working Group VOTERS for review and comment to the May/2023 meeting</a:t>
            </a:r>
          </a:p>
          <a:p>
            <a:r>
              <a:rPr lang="en-US" sz="2000" dirty="0"/>
              <a:t>We had 3 meetings slots</a:t>
            </a:r>
          </a:p>
          <a:p>
            <a:r>
              <a:rPr lang="en-US" sz="2000" dirty="0"/>
              <a:t>We will need 4 meeting slots at the May Session</a:t>
            </a:r>
          </a:p>
          <a:p>
            <a:r>
              <a:rPr lang="en-US" sz="2000" dirty="0"/>
              <a:t>Minutes are posted 15-23-0153-00-04me</a:t>
            </a:r>
          </a:p>
          <a:p>
            <a:pPr marL="0" indent="0">
              <a:buNone/>
            </a:pPr>
            <a:endParaRPr lang="en-US" sz="20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37</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4823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47700" y="1066800"/>
            <a:ext cx="7772400" cy="4114800"/>
          </a:xfrm>
        </p:spPr>
        <p:txBody>
          <a:bodyPr/>
          <a:lstStyle/>
          <a:p>
            <a:pPr marL="0" indent="0">
              <a:buNone/>
            </a:pPr>
            <a:endParaRPr lang="en-US" sz="2000" dirty="0"/>
          </a:p>
          <a:p>
            <a:r>
              <a:rPr lang="en-US" sz="2000" dirty="0"/>
              <a:t>May/23 – Review of Comments from Draft 3 – This will form a basis for the NEXT REVISION DRAFT – 1</a:t>
            </a:r>
            <a:r>
              <a:rPr lang="en-US" sz="2000" baseline="30000" dirty="0"/>
              <a:t>st</a:t>
            </a:r>
            <a:r>
              <a:rPr lang="en-US" sz="2000" dirty="0"/>
              <a:t> cut of Pre-draft revision</a:t>
            </a:r>
          </a:p>
          <a:p>
            <a:r>
              <a:rPr lang="en-US" sz="2000" dirty="0"/>
              <a:t>Jul/23 – REVIEW DRAFT REVISION – Workgroup Ballot</a:t>
            </a:r>
          </a:p>
          <a:p>
            <a:r>
              <a:rPr lang="en-US" sz="2000" dirty="0"/>
              <a:t>Sep/23 – Review of Comments (Form CRG)</a:t>
            </a:r>
          </a:p>
          <a:p>
            <a:r>
              <a:rPr lang="en-US" sz="2000" dirty="0"/>
              <a:t>Nov/23 – Comment  Resolution and Recirc</a:t>
            </a:r>
          </a:p>
          <a:p>
            <a:pPr marL="0" indent="0">
              <a:buNone/>
            </a:pPr>
            <a:r>
              <a:rPr lang="en-US" sz="2000" dirty="0"/>
              <a:t>	(CRG)</a:t>
            </a:r>
          </a:p>
          <a:p>
            <a:r>
              <a:rPr lang="en-US" sz="2000" dirty="0"/>
              <a:t>Mar/24 – Sponsor Ballot and CRG</a:t>
            </a:r>
          </a:p>
          <a:p>
            <a:r>
              <a:rPr lang="en-US" sz="2000" dirty="0"/>
              <a:t>May/24 – Sponsor Recirc (CRG)</a:t>
            </a:r>
          </a:p>
          <a:p>
            <a:r>
              <a:rPr lang="en-US" sz="2000" dirty="0"/>
              <a:t>Jul/24 – Sponsor Recirc(CRG)</a:t>
            </a:r>
          </a:p>
          <a:p>
            <a:r>
              <a:rPr lang="en-US" sz="2000" dirty="0"/>
              <a:t>Sep/24 – Submit to </a:t>
            </a:r>
            <a:r>
              <a:rPr lang="en-US" sz="2000" dirty="0" err="1"/>
              <a:t>Revcom</a:t>
            </a:r>
            <a:endParaRPr lang="en-US" sz="2000" dirty="0"/>
          </a:p>
          <a:p>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dirty="0"/>
              <a:t>Slide </a:t>
            </a:r>
            <a:fld id="{D4132CD9-BA9C-914B-A325-EA338A619694}" type="slidenum">
              <a:rPr lang="en-US" altLang="en-US" smtClean="0"/>
              <a:pPr/>
              <a:t>38</a:t>
            </a:fld>
            <a:endParaRPr lang="en-US" altLang="en-US" dirty="0"/>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723900" y="262233"/>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1946733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39</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a:t>
            </a:r>
            <a:r>
              <a:rPr lang="en-US" altLang="ja-JP" sz="2800" dirty="0" err="1">
                <a:ea typeface="ＭＳ Ｐゴシック" pitchFamily="50" charset="-128"/>
              </a:rPr>
              <a:t>Inerim</a:t>
            </a:r>
            <a:r>
              <a:rPr lang="en-US" altLang="ja-JP" sz="2800" dirty="0">
                <a:ea typeface="ＭＳ Ｐゴシック" pitchFamily="50" charset="-128"/>
              </a:rPr>
              <a:t> Session</a:t>
            </a:r>
            <a:br>
              <a:rPr lang="en-US" altLang="ja-JP" sz="2800" dirty="0">
                <a:ea typeface="ＭＳ Ｐゴシック" pitchFamily="50" charset="-128"/>
              </a:rPr>
            </a:br>
            <a:r>
              <a:rPr lang="en-US" altLang="ja-JP" sz="2800" dirty="0">
                <a:ea typeface="ＭＳ Ｐゴシック" pitchFamily="50" charset="-128"/>
              </a:rPr>
              <a:t>Atlanta, GA, USA</a:t>
            </a:r>
            <a:br>
              <a:rPr lang="en-US" altLang="ja-JP" sz="2800" dirty="0">
                <a:ea typeface="ＭＳ Ｐゴシック" pitchFamily="50" charset="-128"/>
              </a:rPr>
            </a:br>
            <a:r>
              <a:rPr lang="en-US" altLang="ja-JP" sz="2800" dirty="0">
                <a:ea typeface="ＭＳ Ｐゴシック" pitchFamily="50" charset="-128"/>
              </a:rPr>
              <a:t>March 16</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Tree>
    <p:extLst>
      <p:ext uri="{BB962C8B-B14F-4D97-AF65-F5344CB8AC3E}">
        <p14:creationId xmlns:p14="http://schemas.microsoft.com/office/powerpoint/2010/main" val="192319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506262"/>
            <a:ext cx="8824450" cy="5206793"/>
          </a:xfrm>
        </p:spPr>
        <p:txBody>
          <a:bodyPr/>
          <a:lstStyle/>
          <a:p>
            <a:pPr marL="0" marR="0" lvl="0" indent="0" algn="l" defTabSz="914400" rtl="0" eaLnBrk="1" fontAlgn="base" latinLnBrk="0" hangingPunct="1">
              <a:lnSpc>
                <a:spcPts val="2100"/>
              </a:lnSpc>
              <a:spcBef>
                <a:spcPct val="20000"/>
              </a:spcBef>
              <a:spcAft>
                <a:spcPct val="0"/>
              </a:spcAft>
              <a:buClrTx/>
              <a:buSzTx/>
              <a:buFontTx/>
              <a:buNone/>
              <a:tabLst/>
              <a:defRPr/>
            </a:pPr>
            <a:r>
              <a:rPr kumimoji="1" lang="en-US" altLang="ja-JP" sz="2000" b="1" i="0" u="none" strike="noStrike" kern="0" cap="none" spc="0" normalizeH="0" baseline="0" noProof="0" dirty="0">
                <a:ln>
                  <a:noFill/>
                </a:ln>
                <a:solidFill>
                  <a:srgbClr val="000000"/>
                </a:solidFill>
                <a:effectLst/>
                <a:uLnTx/>
                <a:uFillTx/>
                <a:latin typeface="Arial"/>
                <a:ea typeface="+mn-ea"/>
                <a:cs typeface="+mn-cs"/>
              </a:rPr>
              <a:t>Objective</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 Enhancements to the BAN Ultra Wideband (UWB) physical layer (PHY) and media access control (MAC) to support enhanced dependability to a human BAN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HBAN</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 and adds support for vehicle body area networks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VBAN</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 a coordinator in a vehicle with devices around the vehicular cabin.</a:t>
            </a:r>
          </a:p>
          <a:p>
            <a:pPr marL="0" marR="0" lvl="0" indent="0" algn="l" defTabSz="914400" rtl="0" eaLnBrk="1" fontAlgn="base" latinLnBrk="0" hangingPunct="1">
              <a:lnSpc>
                <a:spcPts val="2100"/>
              </a:lnSpc>
              <a:spcBef>
                <a:spcPct val="20000"/>
              </a:spcBef>
              <a:spcAft>
                <a:spcPct val="0"/>
              </a:spcAft>
              <a:buClrTx/>
              <a:buSzTx/>
              <a:buFontTx/>
              <a:buNone/>
              <a:tabLst/>
              <a:defRPr/>
            </a:pPr>
            <a:r>
              <a:rPr kumimoji="1" lang="en-US" altLang="ja-JP" sz="2000" b="1" i="0" u="none" strike="noStrike" kern="0" cap="none" spc="0" normalizeH="0" baseline="0" noProof="0" dirty="0">
                <a:ln>
                  <a:noFill/>
                </a:ln>
                <a:solidFill>
                  <a:srgbClr val="000000"/>
                </a:solidFill>
                <a:effectLst/>
                <a:uLnTx/>
                <a:uFillTx/>
                <a:latin typeface="Arial"/>
                <a:ea typeface="+mn-ea"/>
                <a:cs typeface="+mn-cs"/>
              </a:rPr>
              <a:t>Action:  </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highlight>
                  <a:srgbClr val="FFFF00"/>
                </a:highlight>
                <a:uLnTx/>
                <a:uFillTx/>
                <a:latin typeface="Arial"/>
                <a:ea typeface="+mn-ea"/>
                <a:cs typeface="+mn-cs"/>
              </a:rPr>
              <a:t>Summary of Submitted Draft Proposals Corresponding Call for Proposals </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Update of Channel and Coexisting Models</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Update of Channel Coding According to 8 QoS Levels of Packets and  Coexistence Levels, Interference Mitigation, CCA, etc.  in PHY</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Update of Channel Management, Hybrid Contention Free/Access Protocol According to 8 QoS Levels of Packets and  Coexistence Levels.</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Harmonization or Commonality with 4ab in Coexistence and Feasible Implementation of 6ma and 4ab</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Feasibility of TSN of 802.1 in MAC</a:t>
            </a:r>
          </a:p>
          <a:p>
            <a:pPr marL="342900" marR="0" lvl="0" indent="-342900" algn="l" defTabSz="914400" rtl="0" eaLnBrk="1" fontAlgn="base" latinLnBrk="0" hangingPunct="1">
              <a:lnSpc>
                <a:spcPts val="2100"/>
              </a:lnSpc>
              <a:spcBef>
                <a:spcPct val="20000"/>
              </a:spcBef>
              <a:spcAft>
                <a:spcPct val="0"/>
              </a:spcAft>
              <a:buClrTx/>
              <a:buSzTx/>
              <a:buFont typeface="Arial" panose="020B0604020202020204" pitchFamily="34" charset="0"/>
              <a:buChar char="•"/>
              <a:tabLst/>
              <a:defRPr/>
            </a:pPr>
            <a:r>
              <a:rPr kumimoji="1" lang="en-US" altLang="ja-JP" sz="2000" b="1" i="0" u="none" strike="noStrike" kern="0" cap="none" spc="0" normalizeH="0" baseline="0" noProof="0" dirty="0">
                <a:ln>
                  <a:noFill/>
                </a:ln>
                <a:solidFill>
                  <a:srgbClr val="000000"/>
                </a:solidFill>
                <a:effectLst/>
                <a:uLnTx/>
                <a:uFillTx/>
                <a:latin typeface="Arial"/>
                <a:ea typeface="+mn-ea"/>
                <a:cs typeface="+mn-cs"/>
              </a:rPr>
              <a:t>Next Things to Do</a:t>
            </a:r>
            <a:r>
              <a:rPr kumimoji="1" lang="ja-JP" altLang="en-US" sz="2000" b="1" i="0" u="none" strike="noStrike" kern="0" cap="none" spc="0" normalizeH="0" baseline="0" noProof="0" dirty="0">
                <a:ln>
                  <a:noFill/>
                </a:ln>
                <a:solidFill>
                  <a:srgbClr val="000000"/>
                </a:solidFill>
                <a:effectLst/>
                <a:uLnTx/>
                <a:uFillTx/>
                <a:latin typeface="Arial"/>
                <a:ea typeface="+mn-ea"/>
                <a:cs typeface="+mn-cs"/>
              </a:rPr>
              <a:t>：</a:t>
            </a:r>
            <a:endParaRPr kumimoji="1" lang="en-US" altLang="ja-JP" sz="20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ts val="21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FF0000"/>
                </a:solidFill>
                <a:effectLst/>
                <a:uLnTx/>
                <a:uFillTx/>
                <a:latin typeface="Arial"/>
                <a:ea typeface="+mn-ea"/>
                <a:cs typeface="+mn-cs"/>
              </a:rPr>
              <a:t>     Start to Make an Integrated Proposal to Satisfy Technical Requirements</a:t>
            </a:r>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40</a:t>
            </a:fld>
            <a:endParaRPr lang="en-US" altLang="ja-JP" sz="1200" dirty="0">
              <a:latin typeface="+mj-lt"/>
            </a:endParaRPr>
          </a:p>
        </p:txBody>
      </p:sp>
    </p:spTree>
    <p:extLst>
      <p:ext uri="{BB962C8B-B14F-4D97-AF65-F5344CB8AC3E}">
        <p14:creationId xmlns:p14="http://schemas.microsoft.com/office/powerpoint/2010/main" val="328376341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8AAB991-1597-2507-9179-9595279CEA2B}"/>
              </a:ext>
            </a:extLst>
          </p:cNvPr>
          <p:cNvPicPr>
            <a:picLocks noChangeAspect="1"/>
          </p:cNvPicPr>
          <p:nvPr/>
        </p:nvPicPr>
        <p:blipFill>
          <a:blip r:embed="rId3"/>
          <a:stretch>
            <a:fillRect/>
          </a:stretch>
        </p:blipFill>
        <p:spPr>
          <a:xfrm>
            <a:off x="103384" y="2250580"/>
            <a:ext cx="8937231" cy="4130372"/>
          </a:xfrm>
          <a:prstGeom prst="rect">
            <a:avLst/>
          </a:prstGeom>
        </p:spPr>
      </p:pic>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:00-7:00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2100-23:00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:00-7:00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a:t>
            </a:r>
            <a:r>
              <a:rPr kumimoji="1" lang="en-US" altLang="ja-JP" sz="1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23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:30-1:30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981738" y="4908036"/>
            <a:ext cx="361456"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3370437" y="3783158"/>
            <a:ext cx="1293304" cy="405992"/>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980374" y="3268166"/>
            <a:ext cx="320970" cy="391314"/>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572003" y="4918585"/>
            <a:ext cx="361457"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925351" y="3788682"/>
            <a:ext cx="1293304" cy="386132"/>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7218654" y="4907972"/>
            <a:ext cx="1364599" cy="40599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doc.:IEEE802.15.23-0107-06ma</a:t>
            </a:r>
            <a:endParaRPr kumimoji="1" lang="ja-JP" altLang="en-US" sz="1600" b="1" dirty="0"/>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7218655" y="3788682"/>
            <a:ext cx="380630" cy="37566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8" name="スライド番号プレースホルダー 3">
            <a:extLst>
              <a:ext uri="{FF2B5EF4-FFF2-40B4-BE49-F238E27FC236}">
                <a16:creationId xmlns:a16="http://schemas.microsoft.com/office/drawing/2014/main" id="{D3E016AF-526B-08F9-909A-853C35F353AF}"/>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41</a:t>
            </a:fld>
            <a:endParaRPr lang="en-US" altLang="ja-JP" sz="1200" dirty="0">
              <a:latin typeface="+mj-lt"/>
            </a:endParaRPr>
          </a:p>
        </p:txBody>
      </p:sp>
    </p:spTree>
    <p:extLst>
      <p:ext uri="{BB962C8B-B14F-4D97-AF65-F5344CB8AC3E}">
        <p14:creationId xmlns:p14="http://schemas.microsoft.com/office/powerpoint/2010/main" val="32167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6578B-2FD5-AB51-A580-B3B80F4EF767}"/>
              </a:ext>
            </a:extLst>
          </p:cNvPr>
          <p:cNvSpPr>
            <a:spLocks noGrp="1"/>
          </p:cNvSpPr>
          <p:nvPr>
            <p:ph type="title"/>
          </p:nvPr>
        </p:nvSpPr>
        <p:spPr>
          <a:xfrm>
            <a:off x="0" y="608800"/>
            <a:ext cx="9144000" cy="400241"/>
          </a:xfrm>
        </p:spPr>
        <p:txBody>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a:t>
            </a:r>
            <a:r>
              <a:rPr kumimoji="1" lang="en-US" altLang="ja-JP" sz="24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for</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12-17th, March 2023</a:t>
            </a:r>
            <a:endParaRPr kumimoji="1" lang="ja-JP" altLang="en-US" dirty="0"/>
          </a:p>
        </p:txBody>
      </p:sp>
      <p:sp>
        <p:nvSpPr>
          <p:cNvPr id="6" name="テキスト ボックス 5">
            <a:extLst>
              <a:ext uri="{FF2B5EF4-FFF2-40B4-BE49-F238E27FC236}">
                <a16:creationId xmlns:a16="http://schemas.microsoft.com/office/drawing/2014/main" id="{3338EC39-35E3-EDC3-7824-FA8F2808676F}"/>
              </a:ext>
            </a:extLst>
          </p:cNvPr>
          <p:cNvSpPr txBox="1"/>
          <p:nvPr/>
        </p:nvSpPr>
        <p:spPr>
          <a:xfrm>
            <a:off x="66675" y="922125"/>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:00-7:00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2100-23:00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:00-7:00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a:t>
            </a:r>
            <a:r>
              <a:rPr kumimoji="1" lang="en-US" altLang="ja-JP" sz="1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23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:30-1:30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664C1543-B3EC-00F0-E5A6-2BEC4733DE10}"/>
              </a:ext>
            </a:extLst>
          </p:cNvPr>
          <p:cNvGraphicFramePr>
            <a:graphicFrameLocks noGrp="1"/>
          </p:cNvGraphicFramePr>
          <p:nvPr/>
        </p:nvGraphicFramePr>
        <p:xfrm>
          <a:off x="335268" y="1874962"/>
          <a:ext cx="8742057" cy="1200328"/>
        </p:xfrm>
        <a:graphic>
          <a:graphicData uri="http://schemas.openxmlformats.org/drawingml/2006/table">
            <a:tbl>
              <a:tblPr/>
              <a:tblGrid>
                <a:gridCol w="4023972">
                  <a:extLst>
                    <a:ext uri="{9D8B030D-6E8A-4147-A177-3AD203B41FA5}">
                      <a16:colId xmlns:a16="http://schemas.microsoft.com/office/drawing/2014/main" val="664803055"/>
                    </a:ext>
                  </a:extLst>
                </a:gridCol>
                <a:gridCol w="1059928">
                  <a:extLst>
                    <a:ext uri="{9D8B030D-6E8A-4147-A177-3AD203B41FA5}">
                      <a16:colId xmlns:a16="http://schemas.microsoft.com/office/drawing/2014/main" val="3003077734"/>
                    </a:ext>
                  </a:extLst>
                </a:gridCol>
                <a:gridCol w="3658157">
                  <a:extLst>
                    <a:ext uri="{9D8B030D-6E8A-4147-A177-3AD203B41FA5}">
                      <a16:colId xmlns:a16="http://schemas.microsoft.com/office/drawing/2014/main" val="2507252215"/>
                    </a:ext>
                  </a:extLst>
                </a:gridCol>
              </a:tblGrid>
              <a:tr h="161083">
                <a:tc gridSpan="2">
                  <a:txBody>
                    <a:bodyPr/>
                    <a:lstStyle/>
                    <a:p>
                      <a:pPr algn="l" fontAlgn="b"/>
                      <a:r>
                        <a:rPr lang="en-US" sz="1050" b="1" i="0" u="none" strike="noStrike">
                          <a:effectLst/>
                          <a:latin typeface="Arial" panose="020B0604020202020204" pitchFamily="34" charset="0"/>
                        </a:rPr>
                        <a:t>  TG 15.6ma</a:t>
                      </a:r>
                      <a:r>
                        <a:rPr lang="en-US" sz="1050" b="1" i="0" u="none" strike="noStrike">
                          <a:effectLst/>
                          <a:latin typeface="ＭＳ ゴシック" panose="020B0609070205080204" pitchFamily="49" charset="-128"/>
                          <a:ea typeface="ＭＳ ゴシック" panose="020B0609070205080204" pitchFamily="49" charset="-128"/>
                        </a:rPr>
                        <a:t>　</a:t>
                      </a:r>
                      <a:r>
                        <a:rPr lang="en-US" sz="1050" b="1" i="0" u="none" strike="noStrike">
                          <a:effectLst/>
                          <a:latin typeface="Arial" panose="020B0604020202020204" pitchFamily="34" charset="0"/>
                        </a:rPr>
                        <a:t>  Session1,    MON  PM2  (</a:t>
                      </a:r>
                      <a:r>
                        <a:rPr lang="en-US" sz="1050" b="1" i="0" u="none" strike="noStrike">
                          <a:solidFill>
                            <a:srgbClr val="FF33CC"/>
                          </a:solidFill>
                          <a:effectLst/>
                          <a:latin typeface="Arial" panose="020B0604020202020204" pitchFamily="34" charset="0"/>
                        </a:rPr>
                        <a:t>Virtual Room #3</a:t>
                      </a:r>
                      <a:r>
                        <a:rPr lang="en-US" sz="1050" b="1" i="0" u="none" strike="noStrike">
                          <a:effectLst/>
                          <a:latin typeface="Arial" panose="020B0604020202020204" pitchFamily="34" charset="0"/>
                        </a:rPr>
                        <a:t>)</a:t>
                      </a:r>
                    </a:p>
                  </a:txBody>
                  <a:tcPr marL="0" marR="0" marT="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47762749"/>
                  </a:ext>
                </a:extLst>
              </a:tr>
              <a:tr h="161083">
                <a:tc gridSpan="2">
                  <a:txBody>
                    <a:bodyPr/>
                    <a:lstStyle/>
                    <a:p>
                      <a:pPr algn="l" fontAlgn="b"/>
                      <a:r>
                        <a:rPr lang="en-US" sz="1050" b="1" i="0" u="none" strike="noStrike">
                          <a:effectLst/>
                          <a:latin typeface="Arial" panose="020B0604020202020204" pitchFamily="34" charset="0"/>
                        </a:rPr>
                        <a:t>       4:00 PM - 6:00PM March 13(MON) Local Atlanta Time(EST)</a:t>
                      </a:r>
                    </a:p>
                  </a:txBody>
                  <a:tcPr marL="0" marR="0" marT="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10179944"/>
                  </a:ext>
                </a:extLst>
              </a:tr>
              <a:tr h="161083">
                <a:tc gridSpan="3">
                  <a:txBody>
                    <a:bodyPr/>
                    <a:lstStyle/>
                    <a:p>
                      <a:pPr algn="l" fontAlgn="b"/>
                      <a:r>
                        <a:rPr lang="en-US" sz="1050" b="1" i="0" u="none" strike="noStrike">
                          <a:solidFill>
                            <a:srgbClr val="FF0000"/>
                          </a:solidFill>
                          <a:effectLst/>
                          <a:latin typeface="Arial" panose="020B0604020202020204" pitchFamily="34" charset="0"/>
                        </a:rPr>
                        <a:t>       5:00AM March 14(TUE) - 7:00 March 14(TUE) (UTC-4:00) Japan &amp; Korea Time, </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89619608"/>
                  </a:ext>
                </a:extLst>
              </a:tr>
              <a:tr h="207849">
                <a:tc>
                  <a:txBody>
                    <a:bodyPr/>
                    <a:lstStyle/>
                    <a:p>
                      <a:pPr algn="l" fontAlgn="b"/>
                      <a:r>
                        <a:rPr lang="en-US" sz="1050" b="1" i="0" u="none" strike="noStrike">
                          <a:effectLst/>
                          <a:latin typeface="Arial" panose="020B0604020202020204" pitchFamily="34" charset="0"/>
                        </a:rPr>
                        <a:t>       9:00-11:00PM March 13</a:t>
                      </a:r>
                      <a:r>
                        <a:rPr lang="en-US" sz="1050" b="1" i="0" u="none" strike="noStrike">
                          <a:effectLst/>
                          <a:latin typeface="Yu Gothic" panose="020B0400000000000000" pitchFamily="50" charset="-128"/>
                          <a:ea typeface="Yu Gothic" panose="020B0400000000000000" pitchFamily="50" charset="-128"/>
                        </a:rPr>
                        <a:t>(</a:t>
                      </a:r>
                      <a:r>
                        <a:rPr lang="en-US" sz="1050" b="1" i="0" u="none" strike="noStrike">
                          <a:effectLst/>
                          <a:latin typeface="Arial" panose="020B0604020202020204" pitchFamily="34" charset="0"/>
                        </a:rPr>
                        <a:t>MON) UTC</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26876088"/>
                  </a:ext>
                </a:extLst>
              </a:tr>
              <a:tr h="187064">
                <a:tc gridSpan="3">
                  <a:txBody>
                    <a:bodyPr/>
                    <a:lstStyle/>
                    <a:p>
                      <a:pPr algn="l" fontAlgn="b"/>
                      <a:r>
                        <a:rPr lang="en-US" sz="1100" b="0" i="0" u="sng" strike="noStrike">
                          <a:solidFill>
                            <a:srgbClr val="0000FF"/>
                          </a:solidFill>
                          <a:effectLst/>
                          <a:latin typeface="Arial" panose="020B0604020202020204" pitchFamily="34" charset="0"/>
                          <a:hlinkClick r:id="rId2"/>
                        </a:rPr>
                        <a:t>https://ieeesa.webex.com/ieeesa/j.php?MTID=m570cfce4deb35eb3f342c0cd5aa4c7b0</a:t>
                      </a:r>
                      <a:endParaRPr lang="en-US" sz="11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51451851"/>
                  </a:ext>
                </a:extLst>
              </a:tr>
              <a:tr h="161083">
                <a:tc>
                  <a:txBody>
                    <a:bodyPr/>
                    <a:lstStyle/>
                    <a:p>
                      <a:pPr algn="l" fontAlgn="b"/>
                      <a:r>
                        <a:rPr lang="en-US" sz="1050" b="1" i="0" u="none" strike="noStrike">
                          <a:effectLst/>
                          <a:latin typeface="Arial" panose="020B0604020202020204" pitchFamily="34" charset="0"/>
                        </a:rPr>
                        <a:t>Meeting number: 2332 144 1147</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78394739"/>
                  </a:ext>
                </a:extLst>
              </a:tr>
              <a:tr h="161083">
                <a:tc>
                  <a:txBody>
                    <a:bodyPr/>
                    <a:lstStyle/>
                    <a:p>
                      <a:pPr algn="l" fontAlgn="b"/>
                      <a:r>
                        <a:rPr lang="en-US" sz="1050" b="1" i="0" u="none" strike="noStrike">
                          <a:effectLst/>
                          <a:latin typeface="Arial" panose="020B0604020202020204" pitchFamily="34" charset="0"/>
                        </a:rPr>
                        <a:t>Password:</a:t>
                      </a:r>
                      <a:r>
                        <a:rPr lang="en-US" sz="1050" b="1" i="0" u="none" strike="noStrike">
                          <a:solidFill>
                            <a:srgbClr val="FF33CC"/>
                          </a:solidFill>
                          <a:effectLst/>
                          <a:latin typeface="Arial" panose="020B0604020202020204" pitchFamily="34" charset="0"/>
                        </a:rPr>
                        <a:t> 80215marchmtgrm3</a:t>
                      </a:r>
                      <a:endParaRPr 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86402498"/>
                  </a:ext>
                </a:extLst>
              </a:tr>
            </a:tbl>
          </a:graphicData>
        </a:graphic>
      </p:graphicFrame>
      <p:graphicFrame>
        <p:nvGraphicFramePr>
          <p:cNvPr id="12" name="表 11">
            <a:extLst>
              <a:ext uri="{FF2B5EF4-FFF2-40B4-BE49-F238E27FC236}">
                <a16:creationId xmlns:a16="http://schemas.microsoft.com/office/drawing/2014/main" id="{0672EF6B-2E93-6841-A082-F5442C4AA09E}"/>
              </a:ext>
            </a:extLst>
          </p:cNvPr>
          <p:cNvGraphicFramePr>
            <a:graphicFrameLocks noGrp="1"/>
          </p:cNvGraphicFramePr>
          <p:nvPr/>
        </p:nvGraphicFramePr>
        <p:xfrm>
          <a:off x="335268" y="3121923"/>
          <a:ext cx="7099301" cy="1200326"/>
        </p:xfrm>
        <a:graphic>
          <a:graphicData uri="http://schemas.openxmlformats.org/drawingml/2006/table">
            <a:tbl>
              <a:tblPr/>
              <a:tblGrid>
                <a:gridCol w="4168476">
                  <a:extLst>
                    <a:ext uri="{9D8B030D-6E8A-4147-A177-3AD203B41FA5}">
                      <a16:colId xmlns:a16="http://schemas.microsoft.com/office/drawing/2014/main" val="714408075"/>
                    </a:ext>
                  </a:extLst>
                </a:gridCol>
                <a:gridCol w="799316">
                  <a:extLst>
                    <a:ext uri="{9D8B030D-6E8A-4147-A177-3AD203B41FA5}">
                      <a16:colId xmlns:a16="http://schemas.microsoft.com/office/drawing/2014/main" val="1258555996"/>
                    </a:ext>
                  </a:extLst>
                </a:gridCol>
                <a:gridCol w="2131509">
                  <a:extLst>
                    <a:ext uri="{9D8B030D-6E8A-4147-A177-3AD203B41FA5}">
                      <a16:colId xmlns:a16="http://schemas.microsoft.com/office/drawing/2014/main" val="393055746"/>
                    </a:ext>
                  </a:extLst>
                </a:gridCol>
              </a:tblGrid>
              <a:tr h="194648">
                <a:tc gridSpan="2">
                  <a:txBody>
                    <a:bodyPr/>
                    <a:lstStyle/>
                    <a:p>
                      <a:pPr algn="l" fontAlgn="b"/>
                      <a:r>
                        <a:rPr lang="en-US" sz="1100" b="1" i="0" u="none" strike="noStrike">
                          <a:effectLst/>
                          <a:latin typeface="Arial" panose="020B0604020202020204" pitchFamily="34" charset="0"/>
                        </a:rPr>
                        <a:t>  TG 15.6ma</a:t>
                      </a:r>
                      <a:r>
                        <a:rPr lang="en-US" sz="1100" b="1" i="0" u="none" strike="noStrike">
                          <a:effectLst/>
                          <a:latin typeface="ＭＳ ゴシック" panose="020B0609070205080204" pitchFamily="49" charset="-128"/>
                          <a:ea typeface="ＭＳ ゴシック" panose="020B0609070205080204" pitchFamily="49" charset="-128"/>
                        </a:rPr>
                        <a:t>　</a:t>
                      </a:r>
                      <a:r>
                        <a:rPr lang="en-US" sz="1100" b="1" i="0" u="none" strike="noStrike">
                          <a:effectLst/>
                          <a:latin typeface="Arial" panose="020B0604020202020204" pitchFamily="34" charset="0"/>
                        </a:rPr>
                        <a:t>  Session2,  Tue  AM1  </a:t>
                      </a:r>
                      <a:r>
                        <a:rPr lang="en-US" sz="1100" b="1" i="0" u="none" strike="noStrike">
                          <a:solidFill>
                            <a:srgbClr val="FF33CC"/>
                          </a:solidFill>
                          <a:effectLst/>
                          <a:latin typeface="Arial" panose="020B0604020202020204" pitchFamily="34" charset="0"/>
                        </a:rPr>
                        <a:t>(Virtual Room #2</a:t>
                      </a:r>
                      <a:r>
                        <a:rPr lang="en-US" sz="1100" b="1" i="0" u="none" strike="noStrike">
                          <a:effectLst/>
                          <a:latin typeface="Arial" panose="020B0604020202020204" pitchFamily="34" charset="0"/>
                        </a:rPr>
                        <a:t>)</a:t>
                      </a:r>
                    </a:p>
                  </a:txBody>
                  <a:tcPr marL="0" marR="0" marT="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35136906"/>
                  </a:ext>
                </a:extLst>
              </a:tr>
              <a:tr h="167613">
                <a:tc>
                  <a:txBody>
                    <a:bodyPr/>
                    <a:lstStyle/>
                    <a:p>
                      <a:pPr algn="l" fontAlgn="b"/>
                      <a:r>
                        <a:rPr lang="en-US" sz="1050" b="1" i="0" u="none" strike="noStrike">
                          <a:effectLst/>
                          <a:latin typeface="Arial" panose="020B0604020202020204" pitchFamily="34" charset="0"/>
                        </a:rPr>
                        <a:t>       8:00-10:00 March 14(TUE)Local Atlanta Time(EST)</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60498264"/>
                  </a:ext>
                </a:extLst>
              </a:tr>
              <a:tr h="167613">
                <a:tc gridSpan="2">
                  <a:txBody>
                    <a:bodyPr/>
                    <a:lstStyle/>
                    <a:p>
                      <a:pPr algn="l" fontAlgn="b"/>
                      <a:r>
                        <a:rPr lang="en-US" sz="1050" b="1" i="0" u="none" strike="noStrike">
                          <a:solidFill>
                            <a:srgbClr val="FF0000"/>
                          </a:solidFill>
                          <a:effectLst/>
                          <a:latin typeface="Arial" panose="020B0604020202020204" pitchFamily="34" charset="0"/>
                        </a:rPr>
                        <a:t>       21:00 - 23:00 March 14(TUE) (UTC-4:00) Japan &amp; Korea Time, </a:t>
                      </a:r>
                    </a:p>
                  </a:txBody>
                  <a:tcPr marL="0" marR="0" marT="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050" b="1" i="0" u="none" strike="noStrike">
                        <a:solidFill>
                          <a:srgbClr val="FF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05154429"/>
                  </a:ext>
                </a:extLst>
              </a:tr>
              <a:tr h="167613">
                <a:tc>
                  <a:txBody>
                    <a:bodyPr/>
                    <a:lstStyle/>
                    <a:p>
                      <a:pPr algn="l" fontAlgn="b"/>
                      <a:r>
                        <a:rPr lang="en-US" sz="1050" b="1" i="0" u="none" strike="noStrike">
                          <a:effectLst/>
                          <a:latin typeface="Arial" panose="020B0604020202020204" pitchFamily="34" charset="0"/>
                        </a:rPr>
                        <a:t>       13:00 - 15:00 March 14(TUE) UTC</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0299323"/>
                  </a:ext>
                </a:extLst>
              </a:tr>
              <a:tr h="167613">
                <a:tc gridSpan="3">
                  <a:txBody>
                    <a:bodyPr/>
                    <a:lstStyle/>
                    <a:p>
                      <a:pPr algn="l" fontAlgn="b"/>
                      <a:r>
                        <a:rPr lang="en-US" sz="1050" b="0" i="0" u="sng" strike="noStrike">
                          <a:solidFill>
                            <a:srgbClr val="0000FF"/>
                          </a:solidFill>
                          <a:effectLst/>
                          <a:latin typeface="Arial" panose="020B0604020202020204" pitchFamily="34" charset="0"/>
                        </a:rPr>
                        <a:t>https://ieeesa.webex.com/ieeesa/j.php?MTID=m8d9626c4e1cc028a178216d5371ece98</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50962867"/>
                  </a:ext>
                </a:extLst>
              </a:tr>
              <a:tr h="167613">
                <a:tc>
                  <a:txBody>
                    <a:bodyPr/>
                    <a:lstStyle/>
                    <a:p>
                      <a:pPr algn="l" fontAlgn="b"/>
                      <a:r>
                        <a:rPr lang="en-US" sz="1050" b="1" i="0" u="none" strike="noStrike">
                          <a:effectLst/>
                          <a:latin typeface="Arial" panose="020B0604020202020204" pitchFamily="34" charset="0"/>
                        </a:rPr>
                        <a:t>Meeting number: 2349 186 8749</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15113504"/>
                  </a:ext>
                </a:extLst>
              </a:tr>
              <a:tr h="167613">
                <a:tc>
                  <a:txBody>
                    <a:bodyPr/>
                    <a:lstStyle/>
                    <a:p>
                      <a:pPr algn="l" fontAlgn="b"/>
                      <a:r>
                        <a:rPr lang="en-US" sz="1050" b="1" i="0" u="none" strike="noStrike">
                          <a:effectLst/>
                          <a:latin typeface="Arial" panose="020B0604020202020204" pitchFamily="34" charset="0"/>
                        </a:rPr>
                        <a:t>Password:</a:t>
                      </a:r>
                      <a:r>
                        <a:rPr lang="en-US" sz="1050" b="1" i="0" u="none" strike="noStrike">
                          <a:solidFill>
                            <a:srgbClr val="FF33CC"/>
                          </a:solidFill>
                          <a:effectLst/>
                          <a:latin typeface="Arial" panose="020B0604020202020204" pitchFamily="34" charset="0"/>
                        </a:rPr>
                        <a:t> 80215marchmtgrm2</a:t>
                      </a:r>
                      <a:endParaRPr 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371321"/>
                  </a:ext>
                </a:extLst>
              </a:tr>
            </a:tbl>
          </a:graphicData>
        </a:graphic>
      </p:graphicFrame>
      <p:graphicFrame>
        <p:nvGraphicFramePr>
          <p:cNvPr id="13" name="表 12">
            <a:extLst>
              <a:ext uri="{FF2B5EF4-FFF2-40B4-BE49-F238E27FC236}">
                <a16:creationId xmlns:a16="http://schemas.microsoft.com/office/drawing/2014/main" id="{47D28C85-B2CA-D45D-EBD0-96CA34B5F745}"/>
              </a:ext>
            </a:extLst>
          </p:cNvPr>
          <p:cNvGraphicFramePr>
            <a:graphicFrameLocks noGrp="1"/>
          </p:cNvGraphicFramePr>
          <p:nvPr/>
        </p:nvGraphicFramePr>
        <p:xfrm>
          <a:off x="390476" y="4322249"/>
          <a:ext cx="7772400" cy="1118273"/>
        </p:xfrm>
        <a:graphic>
          <a:graphicData uri="http://schemas.openxmlformats.org/drawingml/2006/table">
            <a:tbl>
              <a:tblPr/>
              <a:tblGrid>
                <a:gridCol w="4162844">
                  <a:extLst>
                    <a:ext uri="{9D8B030D-6E8A-4147-A177-3AD203B41FA5}">
                      <a16:colId xmlns:a16="http://schemas.microsoft.com/office/drawing/2014/main" val="335337068"/>
                    </a:ext>
                  </a:extLst>
                </a:gridCol>
                <a:gridCol w="930932">
                  <a:extLst>
                    <a:ext uri="{9D8B030D-6E8A-4147-A177-3AD203B41FA5}">
                      <a16:colId xmlns:a16="http://schemas.microsoft.com/office/drawing/2014/main" val="1458470438"/>
                    </a:ext>
                  </a:extLst>
                </a:gridCol>
                <a:gridCol w="2678624">
                  <a:extLst>
                    <a:ext uri="{9D8B030D-6E8A-4147-A177-3AD203B41FA5}">
                      <a16:colId xmlns:a16="http://schemas.microsoft.com/office/drawing/2014/main" val="2681041630"/>
                    </a:ext>
                  </a:extLst>
                </a:gridCol>
              </a:tblGrid>
              <a:tr h="165541">
                <a:tc gridSpan="3">
                  <a:txBody>
                    <a:bodyPr/>
                    <a:lstStyle/>
                    <a:p>
                      <a:pPr algn="l" fontAlgn="b"/>
                      <a:r>
                        <a:rPr lang="en-US" sz="1050" b="1" i="0" u="none" strike="noStrike">
                          <a:effectLst/>
                          <a:latin typeface="Arial" panose="020B0604020202020204" pitchFamily="34" charset="0"/>
                        </a:rPr>
                        <a:t>  TG 15.6ma</a:t>
                      </a:r>
                      <a:r>
                        <a:rPr lang="en-US" sz="1050" b="1" i="0" u="none" strike="noStrike">
                          <a:effectLst/>
                          <a:latin typeface="ＭＳ ゴシック" panose="020B0609070205080204" pitchFamily="49" charset="-128"/>
                          <a:ea typeface="ＭＳ ゴシック" panose="020B0609070205080204" pitchFamily="49" charset="-128"/>
                        </a:rPr>
                        <a:t>　</a:t>
                      </a:r>
                      <a:r>
                        <a:rPr lang="en-US" sz="1050" b="1" i="0" u="none" strike="noStrike">
                          <a:effectLst/>
                          <a:latin typeface="Arial" panose="020B0604020202020204" pitchFamily="34" charset="0"/>
                        </a:rPr>
                        <a:t>  Session3,   Wed  PM2  (</a:t>
                      </a:r>
                      <a:r>
                        <a:rPr lang="en-US" sz="1050" b="1" i="0" u="none" strike="noStrike">
                          <a:solidFill>
                            <a:srgbClr val="FF33CC"/>
                          </a:solidFill>
                          <a:effectLst/>
                          <a:latin typeface="Arial" panose="020B0604020202020204" pitchFamily="34" charset="0"/>
                        </a:rPr>
                        <a:t>Virtual Room #3</a:t>
                      </a:r>
                      <a:r>
                        <a:rPr lang="en-US" sz="1050" b="1" i="0" u="none" strike="noStrike">
                          <a:effectLst/>
                          <a:latin typeface="Arial" panose="020B0604020202020204" pitchFamily="34" charset="0"/>
                        </a:rPr>
                        <a:t>)</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8963374"/>
                  </a:ext>
                </a:extLst>
              </a:tr>
              <a:tr h="146336">
                <a:tc gridSpan="3">
                  <a:txBody>
                    <a:bodyPr/>
                    <a:lstStyle/>
                    <a:p>
                      <a:pPr algn="l" fontAlgn="b"/>
                      <a:r>
                        <a:rPr lang="en-US" sz="1000" b="1" i="0" u="none" strike="noStrike">
                          <a:effectLst/>
                          <a:latin typeface="Arial" panose="020B0604020202020204" pitchFamily="34" charset="0"/>
                        </a:rPr>
                        <a:t>       4:00 PM - 6:00PM March 13(MON) Local Atlanta Time(EST)</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2052542"/>
                  </a:ext>
                </a:extLst>
              </a:tr>
              <a:tr h="146336">
                <a:tc gridSpan="3">
                  <a:txBody>
                    <a:bodyPr/>
                    <a:lstStyle/>
                    <a:p>
                      <a:pPr algn="l" fontAlgn="b"/>
                      <a:r>
                        <a:rPr lang="en-US" sz="1000" b="1" i="0" u="none" strike="noStrike">
                          <a:solidFill>
                            <a:srgbClr val="FF0000"/>
                          </a:solidFill>
                          <a:effectLst/>
                          <a:latin typeface="Arial" panose="020B0604020202020204" pitchFamily="34" charset="0"/>
                        </a:rPr>
                        <a:t>       5:00AM March 14(TUE) - 7:00 March 14(TUE) (UTC-4:00) Japan &amp; Korea Time, </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9776224"/>
                  </a:ext>
                </a:extLst>
              </a:tr>
              <a:tr h="190732">
                <a:tc>
                  <a:txBody>
                    <a:bodyPr/>
                    <a:lstStyle/>
                    <a:p>
                      <a:pPr algn="l" fontAlgn="b"/>
                      <a:r>
                        <a:rPr lang="en-US" sz="1000" b="1" i="0" u="none" strike="noStrike">
                          <a:effectLst/>
                          <a:latin typeface="Arial" panose="020B0604020202020204" pitchFamily="34" charset="0"/>
                        </a:rPr>
                        <a:t>       9:00-11:00PM March 13</a:t>
                      </a:r>
                      <a:r>
                        <a:rPr lang="en-US" sz="1000" b="1" i="0" u="none" strike="noStrike">
                          <a:effectLst/>
                          <a:latin typeface="Yu Gothic" panose="020B0400000000000000" pitchFamily="50" charset="-128"/>
                          <a:ea typeface="Yu Gothic" panose="020B0400000000000000" pitchFamily="50" charset="-128"/>
                        </a:rPr>
                        <a:t>(</a:t>
                      </a:r>
                      <a:r>
                        <a:rPr lang="en-US" sz="1000" b="1" i="0" u="none" strike="noStrike">
                          <a:effectLst/>
                          <a:latin typeface="Arial" panose="020B0604020202020204" pitchFamily="34" charset="0"/>
                        </a:rPr>
                        <a:t>MON) UTC</a:t>
                      </a:r>
                    </a:p>
                  </a:txBody>
                  <a:tcPr marL="0" marR="0" marT="0" marB="0" anchor="b">
                    <a:lnL>
                      <a:noFill/>
                    </a:lnL>
                    <a:lnR>
                      <a:noFill/>
                    </a:lnR>
                    <a:lnT>
                      <a:noFill/>
                    </a:lnT>
                    <a:lnB>
                      <a:noFill/>
                    </a:lnB>
                  </a:tcPr>
                </a:tc>
                <a:tc>
                  <a:txBody>
                    <a:bodyPr/>
                    <a:lstStyle/>
                    <a:p>
                      <a:pPr algn="l" fontAlgn="b"/>
                      <a:endParaRPr lang="ja-JP" altLang="en-US"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0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34725666"/>
                  </a:ext>
                </a:extLst>
              </a:tr>
              <a:tr h="146336">
                <a:tc gridSpan="3">
                  <a:txBody>
                    <a:bodyPr/>
                    <a:lstStyle/>
                    <a:p>
                      <a:pPr algn="l" fontAlgn="b"/>
                      <a:r>
                        <a:rPr lang="en-US" sz="1000" b="0" i="0" u="sng" strike="noStrike">
                          <a:solidFill>
                            <a:srgbClr val="0000FF"/>
                          </a:solidFill>
                          <a:effectLst/>
                          <a:latin typeface="Arial" panose="020B0604020202020204" pitchFamily="34" charset="0"/>
                          <a:hlinkClick r:id="rId2"/>
                        </a:rPr>
                        <a:t>https://ieeesa.webex.com/ieeesa/j.php?MTID=m570cfce4deb35eb3f342c0cd5aa4c7b0</a:t>
                      </a:r>
                      <a:endParaRPr lang="en-US" sz="10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27380525"/>
                  </a:ext>
                </a:extLst>
              </a:tr>
              <a:tr h="146336">
                <a:tc>
                  <a:txBody>
                    <a:bodyPr/>
                    <a:lstStyle/>
                    <a:p>
                      <a:pPr algn="l" fontAlgn="b"/>
                      <a:r>
                        <a:rPr lang="en-US" sz="1000" b="1" i="0" u="none" strike="noStrike">
                          <a:effectLst/>
                          <a:latin typeface="Arial" panose="020B0604020202020204" pitchFamily="34" charset="0"/>
                        </a:rPr>
                        <a:t>Meeting number: 2332 144 1147</a:t>
                      </a:r>
                    </a:p>
                  </a:txBody>
                  <a:tcPr marL="0" marR="0" marT="0" marB="0" anchor="b">
                    <a:lnL>
                      <a:noFill/>
                    </a:lnL>
                    <a:lnR>
                      <a:noFill/>
                    </a:lnR>
                    <a:lnT>
                      <a:noFill/>
                    </a:lnT>
                    <a:lnB>
                      <a:noFill/>
                    </a:lnB>
                  </a:tcPr>
                </a:tc>
                <a:tc>
                  <a:txBody>
                    <a:bodyPr/>
                    <a:lstStyle/>
                    <a:p>
                      <a:pPr algn="l" fontAlgn="b"/>
                      <a:endParaRPr lang="ja-JP" altLang="en-US"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0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22501903"/>
                  </a:ext>
                </a:extLst>
              </a:tr>
              <a:tr h="146336">
                <a:tc>
                  <a:txBody>
                    <a:bodyPr/>
                    <a:lstStyle/>
                    <a:p>
                      <a:pPr algn="l" fontAlgn="b"/>
                      <a:r>
                        <a:rPr lang="en-US" sz="1000" b="1" i="0" u="none" strike="noStrike">
                          <a:effectLst/>
                          <a:latin typeface="Arial" panose="020B0604020202020204" pitchFamily="34" charset="0"/>
                        </a:rPr>
                        <a:t>Password:</a:t>
                      </a:r>
                      <a:r>
                        <a:rPr lang="en-US" sz="1000" b="1" i="0" u="none" strike="noStrike">
                          <a:solidFill>
                            <a:srgbClr val="FF33CC"/>
                          </a:solidFill>
                          <a:effectLst/>
                          <a:latin typeface="Arial" panose="020B0604020202020204" pitchFamily="34" charset="0"/>
                        </a:rPr>
                        <a:t> 80215marchmtgrm3</a:t>
                      </a:r>
                      <a:endParaRPr lang="en-US"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00" b="1"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18117903"/>
                  </a:ext>
                </a:extLst>
              </a:tr>
            </a:tbl>
          </a:graphicData>
        </a:graphic>
      </p:graphicFrame>
      <p:graphicFrame>
        <p:nvGraphicFramePr>
          <p:cNvPr id="14" name="表 13">
            <a:extLst>
              <a:ext uri="{FF2B5EF4-FFF2-40B4-BE49-F238E27FC236}">
                <a16:creationId xmlns:a16="http://schemas.microsoft.com/office/drawing/2014/main" id="{7A139554-8AA7-54CF-3F47-0B3E657926A6}"/>
              </a:ext>
            </a:extLst>
          </p:cNvPr>
          <p:cNvGraphicFramePr>
            <a:graphicFrameLocks noGrp="1"/>
          </p:cNvGraphicFramePr>
          <p:nvPr/>
        </p:nvGraphicFramePr>
        <p:xfrm>
          <a:off x="3428999" y="5260194"/>
          <a:ext cx="5715001" cy="1120140"/>
        </p:xfrm>
        <a:graphic>
          <a:graphicData uri="http://schemas.openxmlformats.org/drawingml/2006/table">
            <a:tbl>
              <a:tblPr/>
              <a:tblGrid>
                <a:gridCol w="3159262">
                  <a:extLst>
                    <a:ext uri="{9D8B030D-6E8A-4147-A177-3AD203B41FA5}">
                      <a16:colId xmlns:a16="http://schemas.microsoft.com/office/drawing/2014/main" val="1839110938"/>
                    </a:ext>
                  </a:extLst>
                </a:gridCol>
                <a:gridCol w="751325">
                  <a:extLst>
                    <a:ext uri="{9D8B030D-6E8A-4147-A177-3AD203B41FA5}">
                      <a16:colId xmlns:a16="http://schemas.microsoft.com/office/drawing/2014/main" val="1054108096"/>
                    </a:ext>
                  </a:extLst>
                </a:gridCol>
                <a:gridCol w="1028454">
                  <a:extLst>
                    <a:ext uri="{9D8B030D-6E8A-4147-A177-3AD203B41FA5}">
                      <a16:colId xmlns:a16="http://schemas.microsoft.com/office/drawing/2014/main" val="510660748"/>
                    </a:ext>
                  </a:extLst>
                </a:gridCol>
                <a:gridCol w="775960">
                  <a:extLst>
                    <a:ext uri="{9D8B030D-6E8A-4147-A177-3AD203B41FA5}">
                      <a16:colId xmlns:a16="http://schemas.microsoft.com/office/drawing/2014/main" val="1373685352"/>
                    </a:ext>
                  </a:extLst>
                </a:gridCol>
              </a:tblGrid>
              <a:tr h="130287">
                <a:tc gridSpan="3">
                  <a:txBody>
                    <a:bodyPr/>
                    <a:lstStyle/>
                    <a:p>
                      <a:pPr algn="l" fontAlgn="b"/>
                      <a:r>
                        <a:rPr lang="en-US" sz="1050" b="1" i="0" u="none" strike="noStrike" dirty="0">
                          <a:effectLst/>
                          <a:latin typeface="Arial" panose="020B0604020202020204" pitchFamily="34" charset="0"/>
                        </a:rPr>
                        <a:t> Joint Session 0r 6ma and 4ab,  March 16 Thu  AM2  </a:t>
                      </a:r>
                      <a:r>
                        <a:rPr lang="en-US" sz="1050" b="1" i="0" u="none" strike="noStrike" dirty="0">
                          <a:solidFill>
                            <a:srgbClr val="FF33CC"/>
                          </a:solidFill>
                          <a:effectLst/>
                          <a:latin typeface="Arial" panose="020B0604020202020204" pitchFamily="34" charset="0"/>
                        </a:rPr>
                        <a:t>(Virtual Room #1</a:t>
                      </a:r>
                      <a:r>
                        <a:rPr lang="en-US" sz="1050" b="1" i="0" u="none" strike="noStrike" dirty="0">
                          <a:effectLst/>
                          <a:latin typeface="Arial" panose="020B0604020202020204" pitchFamily="34" charset="0"/>
                        </a:rPr>
                        <a:t>)</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00595683"/>
                  </a:ext>
                </a:extLst>
              </a:tr>
              <a:tr h="130287">
                <a:tc gridSpan="2">
                  <a:txBody>
                    <a:bodyPr/>
                    <a:lstStyle/>
                    <a:p>
                      <a:pPr algn="l" fontAlgn="b"/>
                      <a:r>
                        <a:rPr lang="en-US" sz="1050" b="1" i="0" u="none" strike="noStrike" dirty="0">
                          <a:effectLst/>
                          <a:latin typeface="Arial" panose="020B0604020202020204" pitchFamily="34" charset="0"/>
                        </a:rPr>
                        <a:t>       10:30 AM - 12:30  March 16(THU) Local Atlanta Time(EST)</a:t>
                      </a:r>
                    </a:p>
                  </a:txBody>
                  <a:tcPr marL="0" marR="0" marT="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93367467"/>
                  </a:ext>
                </a:extLst>
              </a:tr>
              <a:tr h="130287">
                <a:tc gridSpan="4">
                  <a:txBody>
                    <a:bodyPr/>
                    <a:lstStyle/>
                    <a:p>
                      <a:pPr algn="l" fontAlgn="b"/>
                      <a:r>
                        <a:rPr lang="en-US" sz="1050" b="1" i="0" u="none" strike="noStrike">
                          <a:solidFill>
                            <a:srgbClr val="FF0000"/>
                          </a:solidFill>
                          <a:effectLst/>
                          <a:latin typeface="Arial" panose="020B0604020202020204" pitchFamily="34" charset="0"/>
                        </a:rPr>
                        <a:t>       11:30 March 15(THU) - 01:30 March 16(FRI) (UTC-4:00) Japan &amp; Korea Time, </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0824606"/>
                  </a:ext>
                </a:extLst>
              </a:tr>
              <a:tr h="130287">
                <a:tc>
                  <a:txBody>
                    <a:bodyPr/>
                    <a:lstStyle/>
                    <a:p>
                      <a:pPr algn="l" fontAlgn="b"/>
                      <a:r>
                        <a:rPr lang="en-US" sz="1050" b="1" i="0" u="none" strike="noStrike">
                          <a:effectLst/>
                          <a:latin typeface="Arial" panose="020B0604020202020204" pitchFamily="34" charset="0"/>
                        </a:rPr>
                        <a:t>       15:30 - 17:30  March 16(THU) UTC</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45810196"/>
                  </a:ext>
                </a:extLst>
              </a:tr>
              <a:tr h="130287">
                <a:tc gridSpan="4">
                  <a:txBody>
                    <a:bodyPr/>
                    <a:lstStyle/>
                    <a:p>
                      <a:pPr algn="l" fontAlgn="b"/>
                      <a:r>
                        <a:rPr lang="en-US" sz="1050" b="0" i="0" u="sng" strike="noStrike">
                          <a:solidFill>
                            <a:srgbClr val="0000FF"/>
                          </a:solidFill>
                          <a:effectLst/>
                          <a:latin typeface="Arial" panose="020B0604020202020204" pitchFamily="34" charset="0"/>
                        </a:rPr>
                        <a:t>https://ieeesa.webex.com/ieeesa/j.php?MTID=m294baede78fb6c8fe29dfdf2a1db6165</a:t>
                      </a:r>
                    </a:p>
                  </a:txBody>
                  <a:tcPr marL="0" marR="0" marT="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5121489"/>
                  </a:ext>
                </a:extLst>
              </a:tr>
              <a:tr h="130287">
                <a:tc>
                  <a:txBody>
                    <a:bodyPr/>
                    <a:lstStyle/>
                    <a:p>
                      <a:pPr algn="l" fontAlgn="b"/>
                      <a:r>
                        <a:rPr lang="en-US" sz="1050" b="1" i="0" u="none" strike="noStrike">
                          <a:effectLst/>
                          <a:latin typeface="Arial" panose="020B0604020202020204" pitchFamily="34" charset="0"/>
                        </a:rPr>
                        <a:t>Meeting number: 2334 241 3835</a:t>
                      </a: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80404062"/>
                  </a:ext>
                </a:extLst>
              </a:tr>
              <a:tr h="130287">
                <a:tc>
                  <a:txBody>
                    <a:bodyPr/>
                    <a:lstStyle/>
                    <a:p>
                      <a:pPr algn="l" fontAlgn="b"/>
                      <a:r>
                        <a:rPr lang="en-US" sz="1050" b="1" i="0" u="none" strike="noStrike">
                          <a:effectLst/>
                          <a:latin typeface="Arial" panose="020B0604020202020204" pitchFamily="34" charset="0"/>
                        </a:rPr>
                        <a:t>Password:</a:t>
                      </a:r>
                      <a:r>
                        <a:rPr lang="en-US" sz="1050" b="1" i="0" u="none" strike="noStrike">
                          <a:solidFill>
                            <a:srgbClr val="FF33CC"/>
                          </a:solidFill>
                          <a:effectLst/>
                          <a:latin typeface="Arial" panose="020B0604020202020204" pitchFamily="34" charset="0"/>
                        </a:rPr>
                        <a:t> 80215marchmtgrm1</a:t>
                      </a:r>
                      <a:endParaRPr 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ja-JP" altLang="en-US" sz="1050" b="1"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43729066"/>
                  </a:ext>
                </a:extLst>
              </a:tr>
            </a:tbl>
          </a:graphicData>
        </a:graphic>
      </p:graphicFrame>
      <p:sp>
        <p:nvSpPr>
          <p:cNvPr id="5" name="スライド番号プレースホルダー 3">
            <a:extLst>
              <a:ext uri="{FF2B5EF4-FFF2-40B4-BE49-F238E27FC236}">
                <a16:creationId xmlns:a16="http://schemas.microsoft.com/office/drawing/2014/main" id="{C01C28A2-C860-C07C-9F29-986B3D60463B}"/>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42</a:t>
            </a:fld>
            <a:endParaRPr lang="en-US" altLang="ja-JP" sz="1200" dirty="0">
              <a:latin typeface="+mj-lt"/>
            </a:endParaRPr>
          </a:p>
        </p:txBody>
      </p:sp>
    </p:spTree>
    <p:extLst>
      <p:ext uri="{BB962C8B-B14F-4D97-AF65-F5344CB8AC3E}">
        <p14:creationId xmlns:p14="http://schemas.microsoft.com/office/powerpoint/2010/main" val="1217359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6187" y="1050312"/>
            <a:ext cx="8928992" cy="5517434"/>
          </a:xfrm>
          <a:ln/>
        </p:spPr>
        <p:txBody>
          <a:bodyPr>
            <a:noAutofit/>
          </a:bodyPr>
          <a:lstStyle/>
          <a:p>
            <a:pPr>
              <a:lnSpc>
                <a:spcPts val="1100"/>
              </a:lnSpc>
            </a:pPr>
            <a:r>
              <a:rPr lang="en-US" altLang="ja-JP" sz="1200" dirty="0"/>
              <a:t>TG15.6ma meeting call to order</a:t>
            </a:r>
          </a:p>
          <a:p>
            <a:pPr>
              <a:lnSpc>
                <a:spcPts val="1100"/>
              </a:lnSpc>
            </a:pPr>
            <a:r>
              <a:rPr lang="en-US" altLang="ja-JP" sz="1200" dirty="0"/>
              <a:t>Call for essential patents and policies &amp; procedures reminder </a:t>
            </a:r>
          </a:p>
          <a:p>
            <a:pPr>
              <a:lnSpc>
                <a:spcPts val="1100"/>
              </a:lnSpc>
            </a:pPr>
            <a:r>
              <a:rPr lang="en-US" altLang="ja-JP" sz="1200" dirty="0"/>
              <a:t>Approve last meeting minutes: TG 15.6ma Meeting Minutes for January 2023                             doc.#15-23-0076-00-06ma</a:t>
            </a:r>
          </a:p>
          <a:p>
            <a:pPr>
              <a:lnSpc>
                <a:spcPts val="1100"/>
              </a:lnSpc>
            </a:pPr>
            <a:r>
              <a:rPr lang="en-US" altLang="ja-JP" sz="1200" dirty="0"/>
              <a:t>Agenda of TG15.6ma September Meeting                                                                                    doc.#15-23-0106-00-06ma   </a:t>
            </a:r>
          </a:p>
          <a:p>
            <a:pPr>
              <a:lnSpc>
                <a:spcPts val="1100"/>
              </a:lnSpc>
            </a:pPr>
            <a:r>
              <a:rPr lang="en-US" altLang="ja-JP" sz="1200" dirty="0"/>
              <a:t>Review and Summary</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doc.#15-22-0339-02-06mq</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2.   Technical Requirement Document of TG15.6ma                                                                 doc.#15-21-0577-06-006a</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Call for Proposals                                                                                                                doc.#15-22-0488-03-06ma  </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Remained Issues in Determined All Specification of New Standard 802.15.6ma                doc.#15-22-0663-01-06ma</a:t>
            </a:r>
          </a:p>
          <a:p>
            <a:pPr marL="171450" lvl="1" indent="-171450">
              <a:lnSpc>
                <a:spcPts val="11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HBAN Use Cases     doc.#15-23-0018-01-06ma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VBAN  Use Cases     doc.#15-23-0019-01-06ma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Simulations of UWB Communication Applications for HBAN and VBAN Use Cases       23-0020-01-06ma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 doc.#15-23-0045-01-06ma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Utilization of Channel and Environmental Model for Design and Evaluation of PHY proposals for BANs on TG15.6maary of Channel and Environmental Modeling Activities for BANs on TG15.6ma    doc.#15-23-0AAA-00-06ma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Proposal on MAC features for coexisting dependable BANs                                                doc.#15-23-0108-01-06ma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Definition of Coexistence Levels and How to Support Higher Levels                                    doc.#15-22-0631-01-06ma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Proposal for Multiple BAN Environment (Level 1)                                           doc.#15-22-0639-01-06ma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Using Negotiation among Coordinators in Coexistence of Multiple Wireless BANs      22-0633-01-06ma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Preliminary harmonization with 4ab: MAC operation                                                             doc.#15-22-0634-02-06ma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Summary of MAC Protocol Proposals                                                                                   doc.#15-22-0656-01-06ma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15. Overview of FEC proposals for 15.6ma                                                                           doc.#15-22-0611-02-06ma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QoS-aware Hybrid ARQ Scheme Utilizing Decomposable Error Correcting Codes for Wireless Body Area Networks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doc.#15-22-0561-01-06ma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Evaluation of IEEE 802.15.6 Ultra-wideband Physical Layer Utilizing Super Orthogonal Convolutional Code</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doc.#15-22-0562-01-06ma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Harmonization with 4ab: data rates &amp; FEC                                                                           doc.#15-22-0610-01-06m</a:t>
            </a:r>
          </a:p>
          <a:p>
            <a:pPr marL="514350" marR="0" lvl="1" indent="0" algn="l" defTabSz="914400" rtl="0" eaLnBrk="1" fontAlgn="base" latinLnBrk="0" hangingPunct="1">
              <a:lnSpc>
                <a:spcPts val="11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18. Interference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Mit</a:t>
            </a:r>
            <a:r>
              <a:rPr lang="en-US" altLang="ja-JP" sz="1200" dirty="0" err="1">
                <a:solidFill>
                  <a:srgbClr val="000000"/>
                </a:solidFill>
                <a:cs typeface="Times New Roman" pitchFamily="18" charset="0"/>
              </a:rPr>
              <a:t>dgation</a:t>
            </a:r>
            <a:r>
              <a:rPr lang="en-US" altLang="ja-JP" sz="1200" dirty="0">
                <a:solidFill>
                  <a:srgbClr val="000000"/>
                </a:solidFill>
                <a:cs typeface="Times New Roman" pitchFamily="18" charset="0"/>
              </a:rPr>
              <a:t> with Orthogonal Matched Filters in Time and Space Domains         doc.#15-22-0575-02-06ma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cs typeface="Times New Roman" pitchFamily="18" charset="0"/>
              </a:rPr>
              <a:t>19. Soft Spectrum </a:t>
            </a:r>
            <a:r>
              <a:rPr lang="en-US" altLang="ja-JP" sz="1200" dirty="0" err="1">
                <a:solidFill>
                  <a:srgbClr val="000000"/>
                </a:solidFill>
                <a:cs typeface="Times New Roman" pitchFamily="18" charset="0"/>
              </a:rPr>
              <a:t>Aaptation</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(SSA) Based on Pulse Shaping for Interference Mitigation between UWB radio and Other Coexisting Radio                                                                                                                         doc.#15-22-0652-01-06ma</a:t>
            </a:r>
          </a:p>
          <a:p>
            <a:pPr marL="514350" lvl="1" indent="0">
              <a:lnSpc>
                <a:spcPts val="1100"/>
              </a:lnSpc>
              <a:spcBef>
                <a:spcPts val="0"/>
              </a:spcBef>
              <a:spcAft>
                <a:spcPts val="0"/>
              </a:spcAft>
              <a:buNone/>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20. Discussion on Harmonization with TG4ab                                                                             doc.#15-23-0610-02-06ma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21. Timeline of TG6ma                                                                                                                doc.#15-23-0176-01-06ma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22.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Progress Report of TG6ma                                                                                                   doc.#15.23-0056-01-06ma</a:t>
            </a:r>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3" name="スライド番号プレースホルダー 3">
            <a:extLst>
              <a:ext uri="{FF2B5EF4-FFF2-40B4-BE49-F238E27FC236}">
                <a16:creationId xmlns:a16="http://schemas.microsoft.com/office/drawing/2014/main" id="{3581500E-2EB9-1EA5-5363-ADE28A13AF52}"/>
              </a:ext>
            </a:extLst>
          </p:cNvPr>
          <p:cNvSpPr txBox="1">
            <a:spLocks/>
          </p:cNvSpPr>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fontAlgn="base" latinLnBrk="0" hangingPunct="1">
              <a:spcBef>
                <a:spcPct val="0"/>
              </a:spcBef>
              <a:spcAft>
                <a:spcPct val="0"/>
              </a:spcAft>
              <a:defRPr sz="1400" kern="1200">
                <a:solidFill>
                  <a:schemeClr val="tx1"/>
                </a:solidFill>
                <a:latin typeface="+mn-lt"/>
                <a:ea typeface="ＭＳ Ｐゴシック" charset="-128"/>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a:latin typeface="+mj-lt"/>
              </a:rPr>
              <a:t>Slide </a:t>
            </a:r>
            <a:fld id="{17C47D4F-CAA3-4307-B0EF-8C4B3E0CF21D}" type="slidenum">
              <a:rPr lang="en-US" altLang="ja-JP" sz="1200" smtClean="0">
                <a:latin typeface="+mj-lt"/>
              </a:rPr>
              <a:pPr/>
              <a:t>43</a:t>
            </a:fld>
            <a:endParaRPr lang="en-US" altLang="ja-JP" sz="1200" dirty="0">
              <a:latin typeface="+mj-lt"/>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Definition of Coexistence Environment Levels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dirty="0"/>
              <a:t> </a:t>
            </a:r>
            <a:endParaRPr lang="en-US"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Level</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level has been redefied to 8 levels, which </a:t>
            </a:r>
            <a:r>
              <a:rPr kumimoji="1" lang="en-US" sz="1800" dirty="0"/>
              <a:t>can be represented by 3 bits and would be suitable to include in PHY or MAC headers.</a:t>
            </a:r>
            <a:endParaRPr lang="en-US" sz="1800" dirty="0"/>
          </a:p>
        </p:txBody>
      </p:sp>
      <p:sp>
        <p:nvSpPr>
          <p:cNvPr id="5" name="スライド番号プレースホルダー 3">
            <a:extLst>
              <a:ext uri="{FF2B5EF4-FFF2-40B4-BE49-F238E27FC236}">
                <a16:creationId xmlns:a16="http://schemas.microsoft.com/office/drawing/2014/main" id="{BF9F449E-981B-0963-A034-48CCCCFC69AD}"/>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44</a:t>
            </a:fld>
            <a:endParaRPr lang="en-US" altLang="ja-JP" sz="1200" dirty="0">
              <a:latin typeface="+mj-lt"/>
            </a:endParaRPr>
          </a:p>
        </p:txBody>
      </p:sp>
    </p:spTree>
    <p:extLst>
      <p:ext uri="{BB962C8B-B14F-4D97-AF65-F5344CB8AC3E}">
        <p14:creationId xmlns:p14="http://schemas.microsoft.com/office/powerpoint/2010/main" val="128793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E2B13E-CF50-EE93-3B1C-3451B670624B}"/>
              </a:ext>
            </a:extLst>
          </p:cNvPr>
          <p:cNvSpPr>
            <a:spLocks noGrp="1"/>
          </p:cNvSpPr>
          <p:nvPr>
            <p:ph type="dt" idx="10"/>
          </p:nvPr>
        </p:nvSpPr>
        <p:spPr/>
        <p:txBody>
          <a:bodyPr/>
          <a:lstStyle/>
          <a:p>
            <a:r>
              <a:rPr lang="en-US" altLang="ja-JP" dirty="0"/>
              <a:t> </a:t>
            </a:r>
            <a:endParaRPr lang="en-US" dirty="0"/>
          </a:p>
        </p:txBody>
      </p:sp>
      <p:sp>
        <p:nvSpPr>
          <p:cNvPr id="8" name="タイトル 2">
            <a:extLst>
              <a:ext uri="{FF2B5EF4-FFF2-40B4-BE49-F238E27FC236}">
                <a16:creationId xmlns:a16="http://schemas.microsoft.com/office/drawing/2014/main" id="{9A03B38C-7B7B-7002-1088-84477E81FC9B}"/>
              </a:ext>
            </a:extLst>
          </p:cNvPr>
          <p:cNvSpPr>
            <a:spLocks noGrp="1"/>
          </p:cNvSpPr>
          <p:nvPr>
            <p:ph type="title"/>
          </p:nvPr>
        </p:nvSpPr>
        <p:spPr>
          <a:xfrm>
            <a:off x="467360" y="644526"/>
            <a:ext cx="8422640" cy="215444"/>
          </a:xfrm>
          <a:solidFill>
            <a:schemeClr val="bg1"/>
          </a:solidFill>
        </p:spPr>
        <p:txBody>
          <a:bodyPr/>
          <a:lstStyle/>
          <a:p>
            <a:r>
              <a:rPr kumimoji="1" lang="en-US" altLang="ja-JP" sz="2400" b="1" dirty="0"/>
              <a:t>Progress Report(1/5)</a:t>
            </a:r>
            <a:endParaRPr kumimoji="1" lang="ja-JP" altLang="en-US" sz="2400" b="1" dirty="0"/>
          </a:p>
        </p:txBody>
      </p:sp>
      <p:graphicFrame>
        <p:nvGraphicFramePr>
          <p:cNvPr id="11" name="表 10">
            <a:extLst>
              <a:ext uri="{FF2B5EF4-FFF2-40B4-BE49-F238E27FC236}">
                <a16:creationId xmlns:a16="http://schemas.microsoft.com/office/drawing/2014/main" id="{EDEECD4E-89A0-1AF5-EDB8-3A525FCA1522}"/>
              </a:ext>
            </a:extLst>
          </p:cNvPr>
          <p:cNvGraphicFramePr>
            <a:graphicFrameLocks noGrp="1"/>
          </p:cNvGraphicFramePr>
          <p:nvPr>
            <p:extLst>
              <p:ext uri="{D42A27DB-BD31-4B8C-83A1-F6EECF244321}">
                <p14:modId xmlns:p14="http://schemas.microsoft.com/office/powerpoint/2010/main" val="2073330516"/>
              </p:ext>
            </p:extLst>
          </p:nvPr>
        </p:nvGraphicFramePr>
        <p:xfrm>
          <a:off x="439629" y="940223"/>
          <a:ext cx="8264742" cy="5454937"/>
        </p:xfrm>
        <a:graphic>
          <a:graphicData uri="http://schemas.openxmlformats.org/drawingml/2006/table">
            <a:tbl>
              <a:tblPr/>
              <a:tblGrid>
                <a:gridCol w="1674308">
                  <a:extLst>
                    <a:ext uri="{9D8B030D-6E8A-4147-A177-3AD203B41FA5}">
                      <a16:colId xmlns:a16="http://schemas.microsoft.com/office/drawing/2014/main" val="3502932384"/>
                    </a:ext>
                  </a:extLst>
                </a:gridCol>
                <a:gridCol w="192925">
                  <a:extLst>
                    <a:ext uri="{9D8B030D-6E8A-4147-A177-3AD203B41FA5}">
                      <a16:colId xmlns:a16="http://schemas.microsoft.com/office/drawing/2014/main" val="193343747"/>
                    </a:ext>
                  </a:extLst>
                </a:gridCol>
                <a:gridCol w="358287">
                  <a:extLst>
                    <a:ext uri="{9D8B030D-6E8A-4147-A177-3AD203B41FA5}">
                      <a16:colId xmlns:a16="http://schemas.microsoft.com/office/drawing/2014/main" val="253941170"/>
                    </a:ext>
                  </a:extLst>
                </a:gridCol>
                <a:gridCol w="1670862">
                  <a:extLst>
                    <a:ext uri="{9D8B030D-6E8A-4147-A177-3AD203B41FA5}">
                      <a16:colId xmlns:a16="http://schemas.microsoft.com/office/drawing/2014/main" val="1924079099"/>
                    </a:ext>
                  </a:extLst>
                </a:gridCol>
                <a:gridCol w="1405593">
                  <a:extLst>
                    <a:ext uri="{9D8B030D-6E8A-4147-A177-3AD203B41FA5}">
                      <a16:colId xmlns:a16="http://schemas.microsoft.com/office/drawing/2014/main" val="1053960895"/>
                    </a:ext>
                  </a:extLst>
                </a:gridCol>
                <a:gridCol w="2962767">
                  <a:extLst>
                    <a:ext uri="{9D8B030D-6E8A-4147-A177-3AD203B41FA5}">
                      <a16:colId xmlns:a16="http://schemas.microsoft.com/office/drawing/2014/main" val="760465430"/>
                    </a:ext>
                  </a:extLst>
                </a:gridCol>
              </a:tblGrid>
              <a:tr h="260194">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802.15.6-2012 Std</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802.15.6ma revision</a:t>
                      </a:r>
                    </a:p>
                  </a:txBody>
                  <a:tcPr marL="2667" marR="2667" marT="26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Status</a:t>
                      </a:r>
                    </a:p>
                  </a:txBody>
                  <a:tcPr marL="2667" marR="2667" marT="26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Notes</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7326"/>
                  </a:ext>
                </a:extLst>
              </a:tr>
              <a:tr h="268275">
                <a:tc>
                  <a:txBody>
                    <a:bodyPr/>
                    <a:lstStyle/>
                    <a:p>
                      <a:pPr algn="l" fontAlgn="b"/>
                      <a:r>
                        <a:rPr lang="en-US" sz="900" b="1" i="0" u="none" strike="noStrike">
                          <a:solidFill>
                            <a:srgbClr val="000000"/>
                          </a:solidFill>
                          <a:effectLst/>
                          <a:latin typeface="Yu Gothic" panose="020B0400000000000000" pitchFamily="50" charset="-128"/>
                          <a:ea typeface="Yu Gothic" panose="020B0400000000000000" pitchFamily="50" charset="-128"/>
                        </a:rPr>
                        <a:t>Contents</a:t>
                      </a:r>
                    </a:p>
                  </a:txBody>
                  <a:tcPr marL="2667" marR="2667" marT="26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Page</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ja-JP" altLang="en-US" sz="900" b="1"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Yu Gothic" panose="020B0400000000000000" pitchFamily="50" charset="-128"/>
                          <a:ea typeface="Yu Gothic" panose="020B0400000000000000" pitchFamily="50" charset="-128"/>
                        </a:rPr>
                        <a:t>Contents</a:t>
                      </a:r>
                    </a:p>
                  </a:txBody>
                  <a:tcPr marL="2667" marR="2667" marT="26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ja-JP" altLang="en-US" sz="900" b="1"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ja-JP" altLang="en-US" sz="900" b="1"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8948665"/>
                  </a:ext>
                </a:extLst>
              </a:tr>
              <a:tr h="30790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 Overview</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 Overview</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7670710"/>
                  </a:ext>
                </a:extLst>
              </a:tr>
              <a:tr h="30790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1.1 Scope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1.1 Scope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9324424"/>
                  </a:ext>
                </a:extLst>
              </a:tr>
              <a:tr h="30790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1.2 Purpose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1.2 Purpose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6990240"/>
                  </a:ext>
                </a:extLst>
              </a:tr>
              <a:tr h="15395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06754257"/>
                  </a:ext>
                </a:extLst>
              </a:tr>
              <a:tr h="15395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2. Normative references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2. Normative references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8591742"/>
                  </a:ext>
                </a:extLst>
              </a:tr>
              <a:tr h="15395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7796515"/>
                  </a:ext>
                </a:extLst>
              </a:tr>
              <a:tr h="268275">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 Definitions, acronyms, and abbreviations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 Definitions, acronyms, and abbreviations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5574131"/>
                  </a:ext>
                </a:extLst>
              </a:tr>
              <a:tr h="40112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3.1 Definitions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3.1 Definitions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We need to finish all new changes to add new Definitions, Terms, Acronyms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902047"/>
                  </a:ext>
                </a:extLst>
              </a:tr>
              <a:tr h="40112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3.2 Special terms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3.2 Special terms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We need to finish all new changes to add new Definitions, Terms, Acronyms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4305528"/>
                  </a:ext>
                </a:extLst>
              </a:tr>
              <a:tr h="40112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3.3 Acronyms and abbreviations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3.3 Acronyms and abbreviations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The text requires revision to reflect the new changes.</a:t>
                      </a:r>
                      <a:br>
                        <a:rPr lang="en-US" sz="900" b="0" i="0" u="none" strike="noStrike" dirty="0">
                          <a:solidFill>
                            <a:srgbClr val="000000"/>
                          </a:solidFill>
                          <a:effectLst/>
                          <a:latin typeface="Yu Gothic" panose="020B0400000000000000" pitchFamily="50" charset="-128"/>
                          <a:ea typeface="Yu Gothic" panose="020B0400000000000000" pitchFamily="50" charset="-128"/>
                        </a:rPr>
                      </a:br>
                      <a:r>
                        <a:rPr lang="en-US" sz="900" b="0" i="0" u="none" strike="noStrike" dirty="0">
                          <a:solidFill>
                            <a:srgbClr val="000000"/>
                          </a:solidFill>
                          <a:effectLst/>
                          <a:latin typeface="Yu Gothic" panose="020B0400000000000000" pitchFamily="50" charset="-128"/>
                          <a:ea typeface="Yu Gothic" panose="020B0400000000000000" pitchFamily="50" charset="-128"/>
                        </a:rPr>
                        <a:t>We need to finish all new changes to add new Definitions, Terms, Acronyms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0884136"/>
                  </a:ext>
                </a:extLst>
              </a:tr>
              <a:tr h="15395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076851"/>
                  </a:ext>
                </a:extLst>
              </a:tr>
              <a:tr h="26077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 General framework elements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 General framework elements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2527767"/>
                  </a:ext>
                </a:extLst>
              </a:tr>
              <a:tr h="15395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88620258"/>
                  </a:ext>
                </a:extLst>
              </a:tr>
              <a:tr h="533967">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4.2 Network topology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4.2 Network topology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70%</a:t>
                      </a:r>
                    </a:p>
                  </a:txBody>
                  <a:tcPr marL="2667" marR="2667" marT="2667" marB="0" anchor="ctr">
                    <a:lnL>
                      <a:noFill/>
                    </a:lnL>
                    <a:lnR>
                      <a:noFill/>
                    </a:lnR>
                    <a:lnT>
                      <a:noFill/>
                    </a:lnT>
                    <a:lnB>
                      <a:noFill/>
                    </a:lnB>
                  </a:tcPr>
                </a:tc>
                <a:tc>
                  <a:txBody>
                    <a:bodyPr/>
                    <a:lstStyle/>
                    <a:p>
                      <a:pPr algn="l" fontAlgn="b"/>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C2C topology: 70%</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 30%</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2638974"/>
                  </a:ext>
                </a:extLst>
              </a:tr>
              <a:tr h="15395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4.3 Reference model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4.3 Reference model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9789585"/>
                  </a:ext>
                </a:extLst>
              </a:tr>
              <a:tr h="15395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4.4 Time base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4.4 Time base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7439415"/>
                  </a:ext>
                </a:extLst>
              </a:tr>
              <a:tr h="268275">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4.5 MAC and security state diagrams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4.5 MAC and security state diagrams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8437213"/>
                  </a:ext>
                </a:extLst>
              </a:tr>
              <a:tr h="15395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4.6 Security paradigm</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4.6 Security paradigm</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052369"/>
                  </a:ext>
                </a:extLst>
              </a:tr>
              <a:tr h="15395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0053420"/>
                  </a:ext>
                </a:extLst>
              </a:tr>
            </a:tbl>
          </a:graphicData>
        </a:graphic>
      </p:graphicFrame>
      <p:sp>
        <p:nvSpPr>
          <p:cNvPr id="2" name="スライド番号プレースホルダー 3">
            <a:extLst>
              <a:ext uri="{FF2B5EF4-FFF2-40B4-BE49-F238E27FC236}">
                <a16:creationId xmlns:a16="http://schemas.microsoft.com/office/drawing/2014/main" id="{68A3C78D-AC9D-3E69-61FD-D39C01642111}"/>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45</a:t>
            </a:fld>
            <a:endParaRPr lang="en-US" altLang="ja-JP" sz="1200" dirty="0">
              <a:latin typeface="+mj-lt"/>
            </a:endParaRPr>
          </a:p>
        </p:txBody>
      </p:sp>
    </p:spTree>
    <p:extLst>
      <p:ext uri="{BB962C8B-B14F-4D97-AF65-F5344CB8AC3E}">
        <p14:creationId xmlns:p14="http://schemas.microsoft.com/office/powerpoint/2010/main" val="3207718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E2B13E-CF50-EE93-3B1C-3451B670624B}"/>
              </a:ext>
            </a:extLst>
          </p:cNvPr>
          <p:cNvSpPr>
            <a:spLocks noGrp="1"/>
          </p:cNvSpPr>
          <p:nvPr>
            <p:ph type="dt" idx="10"/>
          </p:nvPr>
        </p:nvSpPr>
        <p:spPr/>
        <p:txBody>
          <a:bodyPr/>
          <a:lstStyle/>
          <a:p>
            <a:r>
              <a:rPr lang="en-US" altLang="ja-JP" dirty="0"/>
              <a:t> </a:t>
            </a:r>
            <a:endParaRPr lang="en-US" dirty="0"/>
          </a:p>
        </p:txBody>
      </p:sp>
      <p:sp>
        <p:nvSpPr>
          <p:cNvPr id="8" name="タイトル 2">
            <a:extLst>
              <a:ext uri="{FF2B5EF4-FFF2-40B4-BE49-F238E27FC236}">
                <a16:creationId xmlns:a16="http://schemas.microsoft.com/office/drawing/2014/main" id="{9A03B38C-7B7B-7002-1088-84477E81FC9B}"/>
              </a:ext>
            </a:extLst>
          </p:cNvPr>
          <p:cNvSpPr>
            <a:spLocks noGrp="1"/>
          </p:cNvSpPr>
          <p:nvPr>
            <p:ph type="title"/>
          </p:nvPr>
        </p:nvSpPr>
        <p:spPr>
          <a:xfrm>
            <a:off x="467360" y="736846"/>
            <a:ext cx="8422640" cy="123123"/>
          </a:xfrm>
          <a:solidFill>
            <a:schemeClr val="bg1"/>
          </a:solidFill>
        </p:spPr>
        <p:txBody>
          <a:bodyPr/>
          <a:lstStyle/>
          <a:p>
            <a:r>
              <a:rPr kumimoji="1" lang="en-US" altLang="ja-JP" sz="2400" b="1" dirty="0"/>
              <a:t>Progress Report(2/5)</a:t>
            </a:r>
            <a:endParaRPr kumimoji="1" lang="ja-JP" altLang="en-US" sz="2400" b="1" dirty="0"/>
          </a:p>
        </p:txBody>
      </p:sp>
      <p:graphicFrame>
        <p:nvGraphicFramePr>
          <p:cNvPr id="5" name="表 4">
            <a:extLst>
              <a:ext uri="{FF2B5EF4-FFF2-40B4-BE49-F238E27FC236}">
                <a16:creationId xmlns:a16="http://schemas.microsoft.com/office/drawing/2014/main" id="{D11A6704-5BA2-388D-6122-047AF215AFA8}"/>
              </a:ext>
            </a:extLst>
          </p:cNvPr>
          <p:cNvGraphicFramePr>
            <a:graphicFrameLocks noGrp="1"/>
          </p:cNvGraphicFramePr>
          <p:nvPr>
            <p:extLst>
              <p:ext uri="{D42A27DB-BD31-4B8C-83A1-F6EECF244321}">
                <p14:modId xmlns:p14="http://schemas.microsoft.com/office/powerpoint/2010/main" val="2263766105"/>
              </p:ext>
            </p:extLst>
          </p:nvPr>
        </p:nvGraphicFramePr>
        <p:xfrm>
          <a:off x="467359" y="1169020"/>
          <a:ext cx="8422641" cy="5246473"/>
        </p:xfrm>
        <a:graphic>
          <a:graphicData uri="http://schemas.openxmlformats.org/drawingml/2006/table">
            <a:tbl>
              <a:tblPr/>
              <a:tblGrid>
                <a:gridCol w="2301957">
                  <a:extLst>
                    <a:ext uri="{9D8B030D-6E8A-4147-A177-3AD203B41FA5}">
                      <a16:colId xmlns:a16="http://schemas.microsoft.com/office/drawing/2014/main" val="2271986515"/>
                    </a:ext>
                  </a:extLst>
                </a:gridCol>
                <a:gridCol w="264882">
                  <a:extLst>
                    <a:ext uri="{9D8B030D-6E8A-4147-A177-3AD203B41FA5}">
                      <a16:colId xmlns:a16="http://schemas.microsoft.com/office/drawing/2014/main" val="2309076048"/>
                    </a:ext>
                  </a:extLst>
                </a:gridCol>
                <a:gridCol w="179666">
                  <a:extLst>
                    <a:ext uri="{9D8B030D-6E8A-4147-A177-3AD203B41FA5}">
                      <a16:colId xmlns:a16="http://schemas.microsoft.com/office/drawing/2014/main" val="680421294"/>
                    </a:ext>
                  </a:extLst>
                </a:gridCol>
                <a:gridCol w="2068498">
                  <a:extLst>
                    <a:ext uri="{9D8B030D-6E8A-4147-A177-3AD203B41FA5}">
                      <a16:colId xmlns:a16="http://schemas.microsoft.com/office/drawing/2014/main" val="2549771058"/>
                    </a:ext>
                  </a:extLst>
                </a:gridCol>
                <a:gridCol w="346229">
                  <a:extLst>
                    <a:ext uri="{9D8B030D-6E8A-4147-A177-3AD203B41FA5}">
                      <a16:colId xmlns:a16="http://schemas.microsoft.com/office/drawing/2014/main" val="3258208251"/>
                    </a:ext>
                  </a:extLst>
                </a:gridCol>
                <a:gridCol w="3261409">
                  <a:extLst>
                    <a:ext uri="{9D8B030D-6E8A-4147-A177-3AD203B41FA5}">
                      <a16:colId xmlns:a16="http://schemas.microsoft.com/office/drawing/2014/main" val="740357418"/>
                    </a:ext>
                  </a:extLst>
                </a:gridCol>
              </a:tblGrid>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 MAC frame formats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 MAC frame formats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5521846"/>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5.1 Conventions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5.1 Conventions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8434950"/>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5.2 General format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5.2 General format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3495313"/>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5.3 Management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5.3 Management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4290881"/>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5.4 Control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55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5.4 Control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2820247"/>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5.5 Data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60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5.5 Data type frames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4881018"/>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5.6 MAC/PHY Capability fields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61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5.6 MAC/PHY Capability fields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1296062"/>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5.7 Information elements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65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5.7 Information elements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1444217"/>
                  </a:ext>
                </a:extLst>
              </a:tr>
              <a:tr h="13530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2233697"/>
                  </a:ext>
                </a:extLst>
              </a:tr>
              <a:tr h="478513">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6. MAC functions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6. MAC functions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It may take some time rewetting with the new MAC proposal. </a:t>
                      </a:r>
                      <a:br>
                        <a:rPr lang="en-US" sz="900" b="0" i="0" u="none" strike="noStrike" dirty="0">
                          <a:solidFill>
                            <a:srgbClr val="000000"/>
                          </a:solidFill>
                          <a:effectLst/>
                          <a:latin typeface="Yu Gothic" panose="020B0400000000000000" pitchFamily="50" charset="-128"/>
                          <a:ea typeface="Yu Gothic" panose="020B0400000000000000" pitchFamily="50" charset="-128"/>
                        </a:rPr>
                      </a:br>
                      <a:r>
                        <a:rPr lang="en-US" sz="900" b="0" i="0" u="none" strike="noStrike" dirty="0">
                          <a:solidFill>
                            <a:srgbClr val="000000"/>
                          </a:solidFill>
                          <a:effectLst/>
                          <a:latin typeface="Yu Gothic" panose="020B0400000000000000" pitchFamily="50" charset="-128"/>
                          <a:ea typeface="Yu Gothic" panose="020B0400000000000000" pitchFamily="50" charset="-128"/>
                        </a:rPr>
                        <a:t>Propose to insert the new MAC functionality and push down (renumber) the rest of clauses when applicable.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096701"/>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1371152"/>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6.2 Frame processing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78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6.2 Frame processing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4672238"/>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6.3 Access classification and division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88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6.3 Access classification and division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1146924"/>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6.4 BAN creation/operation and node connection/disconnection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90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6.4 BAN creation/operation and node connection/disconnection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6450563"/>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6.5 Random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92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6.5 Random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5406824"/>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6.6 Improvised access and unscheduled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98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6.6 Improvised access and unscheduled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6326278"/>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6.7 Scheduled access and scheduled-polling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107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6.7 Scheduled access and scheduled-polling access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9809914"/>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6.8 Access continuation, termination, and timeout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110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6.8 Access continuation, termination, and timeout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0439736"/>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6.9 MICS band communication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116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6.9 MICS band communication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4608531"/>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6.10 Two-hop star topology extension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121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6.10 Two-hop star topology extension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801377"/>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6.11 Clock synchronization and guard time provisioning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132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6.11 Clock synchronization and guard time provisioning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8283290"/>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6.12 Power management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140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6.12 Power management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2243011"/>
                  </a:ext>
                </a:extLst>
              </a:tr>
              <a:tr h="26802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6.13 Coexistence and interference mitigation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142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6.13 Coexistence and interference mitigation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8048570"/>
                  </a:ext>
                </a:extLst>
              </a:tr>
              <a:tr h="400742">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6.14 MAC/PHY capability handling/interaction and Application Specific IE usage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147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6.14 MAC/PHY capability handling/interaction and Application Specific IE usage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7633294"/>
                  </a:ext>
                </a:extLst>
              </a:tr>
              <a:tr h="15950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6.15 MAC sublayer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148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6.15 MAC sublayer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157557"/>
                  </a:ext>
                </a:extLst>
              </a:tr>
            </a:tbl>
          </a:graphicData>
        </a:graphic>
      </p:graphicFrame>
      <p:graphicFrame>
        <p:nvGraphicFramePr>
          <p:cNvPr id="12" name="表 11">
            <a:extLst>
              <a:ext uri="{FF2B5EF4-FFF2-40B4-BE49-F238E27FC236}">
                <a16:creationId xmlns:a16="http://schemas.microsoft.com/office/drawing/2014/main" id="{7A0689F7-A59B-EFC4-6F76-5152671CCD5D}"/>
              </a:ext>
            </a:extLst>
          </p:cNvPr>
          <p:cNvGraphicFramePr>
            <a:graphicFrameLocks noGrp="1"/>
          </p:cNvGraphicFramePr>
          <p:nvPr>
            <p:extLst>
              <p:ext uri="{D42A27DB-BD31-4B8C-83A1-F6EECF244321}">
                <p14:modId xmlns:p14="http://schemas.microsoft.com/office/powerpoint/2010/main" val="1649726182"/>
              </p:ext>
            </p:extLst>
          </p:nvPr>
        </p:nvGraphicFramePr>
        <p:xfrm>
          <a:off x="467359" y="872326"/>
          <a:ext cx="8422641" cy="279654"/>
        </p:xfrm>
        <a:graphic>
          <a:graphicData uri="http://schemas.openxmlformats.org/drawingml/2006/table">
            <a:tbl>
              <a:tblPr/>
              <a:tblGrid>
                <a:gridCol w="2049490">
                  <a:extLst>
                    <a:ext uri="{9D8B030D-6E8A-4147-A177-3AD203B41FA5}">
                      <a16:colId xmlns:a16="http://schemas.microsoft.com/office/drawing/2014/main" val="3459334387"/>
                    </a:ext>
                  </a:extLst>
                </a:gridCol>
                <a:gridCol w="490095">
                  <a:extLst>
                    <a:ext uri="{9D8B030D-6E8A-4147-A177-3AD203B41FA5}">
                      <a16:colId xmlns:a16="http://schemas.microsoft.com/office/drawing/2014/main" val="2186949997"/>
                    </a:ext>
                  </a:extLst>
                </a:gridCol>
                <a:gridCol w="197895">
                  <a:extLst>
                    <a:ext uri="{9D8B030D-6E8A-4147-A177-3AD203B41FA5}">
                      <a16:colId xmlns:a16="http://schemas.microsoft.com/office/drawing/2014/main" val="1611099460"/>
                    </a:ext>
                  </a:extLst>
                </a:gridCol>
                <a:gridCol w="164098">
                  <a:extLst>
                    <a:ext uri="{9D8B030D-6E8A-4147-A177-3AD203B41FA5}">
                      <a16:colId xmlns:a16="http://schemas.microsoft.com/office/drawing/2014/main" val="4146597626"/>
                    </a:ext>
                  </a:extLst>
                </a:gridCol>
                <a:gridCol w="1820901">
                  <a:extLst>
                    <a:ext uri="{9D8B030D-6E8A-4147-A177-3AD203B41FA5}">
                      <a16:colId xmlns:a16="http://schemas.microsoft.com/office/drawing/2014/main" val="2921372274"/>
                    </a:ext>
                  </a:extLst>
                </a:gridCol>
                <a:gridCol w="1190588">
                  <a:extLst>
                    <a:ext uri="{9D8B030D-6E8A-4147-A177-3AD203B41FA5}">
                      <a16:colId xmlns:a16="http://schemas.microsoft.com/office/drawing/2014/main" val="3570146352"/>
                    </a:ext>
                  </a:extLst>
                </a:gridCol>
                <a:gridCol w="2509574">
                  <a:extLst>
                    <a:ext uri="{9D8B030D-6E8A-4147-A177-3AD203B41FA5}">
                      <a16:colId xmlns:a16="http://schemas.microsoft.com/office/drawing/2014/main" val="5531022"/>
                    </a:ext>
                  </a:extLst>
                </a:gridCol>
              </a:tblGrid>
              <a:tr h="110946">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06876"/>
                  </a:ext>
                </a:extLst>
              </a:tr>
              <a:tr h="98689">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802.15.6-2012 Std</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IEEE 802.15.6ma revision</a:t>
                      </a:r>
                    </a:p>
                  </a:txBody>
                  <a:tcPr marL="2667" marR="2667" marT="26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Status</a:t>
                      </a:r>
                    </a:p>
                  </a:txBody>
                  <a:tcPr marL="2667" marR="2667" marT="26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Notes</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990875"/>
                  </a:ext>
                </a:extLst>
              </a:tr>
            </a:tbl>
          </a:graphicData>
        </a:graphic>
      </p:graphicFrame>
      <p:sp>
        <p:nvSpPr>
          <p:cNvPr id="2" name="スライド番号プレースホルダー 3">
            <a:extLst>
              <a:ext uri="{FF2B5EF4-FFF2-40B4-BE49-F238E27FC236}">
                <a16:creationId xmlns:a16="http://schemas.microsoft.com/office/drawing/2014/main" id="{D1076F60-3655-A2AA-8C9D-8B7C9150AD61}"/>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46</a:t>
            </a:fld>
            <a:endParaRPr lang="en-US" altLang="ja-JP" sz="1200" dirty="0">
              <a:latin typeface="+mj-lt"/>
            </a:endParaRPr>
          </a:p>
        </p:txBody>
      </p:sp>
    </p:spTree>
    <p:extLst>
      <p:ext uri="{BB962C8B-B14F-4D97-AF65-F5344CB8AC3E}">
        <p14:creationId xmlns:p14="http://schemas.microsoft.com/office/powerpoint/2010/main" val="2669402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E2B13E-CF50-EE93-3B1C-3451B670624B}"/>
              </a:ext>
            </a:extLst>
          </p:cNvPr>
          <p:cNvSpPr>
            <a:spLocks noGrp="1"/>
          </p:cNvSpPr>
          <p:nvPr>
            <p:ph type="dt" idx="10"/>
          </p:nvPr>
        </p:nvSpPr>
        <p:spPr/>
        <p:txBody>
          <a:bodyPr/>
          <a:lstStyle/>
          <a:p>
            <a:r>
              <a:rPr lang="en-US" altLang="ja-JP" dirty="0"/>
              <a:t> </a:t>
            </a:r>
            <a:endParaRPr lang="en-US" dirty="0"/>
          </a:p>
        </p:txBody>
      </p:sp>
      <p:sp>
        <p:nvSpPr>
          <p:cNvPr id="8" name="タイトル 2">
            <a:extLst>
              <a:ext uri="{FF2B5EF4-FFF2-40B4-BE49-F238E27FC236}">
                <a16:creationId xmlns:a16="http://schemas.microsoft.com/office/drawing/2014/main" id="{9A03B38C-7B7B-7002-1088-84477E81FC9B}"/>
              </a:ext>
            </a:extLst>
          </p:cNvPr>
          <p:cNvSpPr>
            <a:spLocks noGrp="1"/>
          </p:cNvSpPr>
          <p:nvPr>
            <p:ph type="title"/>
          </p:nvPr>
        </p:nvSpPr>
        <p:spPr>
          <a:xfrm>
            <a:off x="467360" y="644526"/>
            <a:ext cx="8422640" cy="215444"/>
          </a:xfrm>
          <a:solidFill>
            <a:schemeClr val="bg1"/>
          </a:solidFill>
        </p:spPr>
        <p:txBody>
          <a:bodyPr/>
          <a:lstStyle/>
          <a:p>
            <a:r>
              <a:rPr kumimoji="1" lang="en-US" altLang="ja-JP" sz="2400" b="1" dirty="0"/>
              <a:t>Progress Report(3/5)</a:t>
            </a:r>
            <a:endParaRPr kumimoji="1" lang="ja-JP" altLang="en-US" sz="2400" b="1" dirty="0"/>
          </a:p>
        </p:txBody>
      </p:sp>
      <p:graphicFrame>
        <p:nvGraphicFramePr>
          <p:cNvPr id="2" name="表 1">
            <a:extLst>
              <a:ext uri="{FF2B5EF4-FFF2-40B4-BE49-F238E27FC236}">
                <a16:creationId xmlns:a16="http://schemas.microsoft.com/office/drawing/2014/main" id="{8B7A72B9-A656-2486-D5D2-07E66A956A9A}"/>
              </a:ext>
            </a:extLst>
          </p:cNvPr>
          <p:cNvGraphicFramePr>
            <a:graphicFrameLocks noGrp="1"/>
          </p:cNvGraphicFramePr>
          <p:nvPr/>
        </p:nvGraphicFramePr>
        <p:xfrm>
          <a:off x="467358" y="1189608"/>
          <a:ext cx="8422639" cy="4714038"/>
        </p:xfrm>
        <a:graphic>
          <a:graphicData uri="http://schemas.openxmlformats.org/drawingml/2006/table">
            <a:tbl>
              <a:tblPr/>
              <a:tblGrid>
                <a:gridCol w="2301957">
                  <a:extLst>
                    <a:ext uri="{9D8B030D-6E8A-4147-A177-3AD203B41FA5}">
                      <a16:colId xmlns:a16="http://schemas.microsoft.com/office/drawing/2014/main" val="3461571964"/>
                    </a:ext>
                  </a:extLst>
                </a:gridCol>
                <a:gridCol w="264883">
                  <a:extLst>
                    <a:ext uri="{9D8B030D-6E8A-4147-A177-3AD203B41FA5}">
                      <a16:colId xmlns:a16="http://schemas.microsoft.com/office/drawing/2014/main" val="444406059"/>
                    </a:ext>
                  </a:extLst>
                </a:gridCol>
                <a:gridCol w="188396">
                  <a:extLst>
                    <a:ext uri="{9D8B030D-6E8A-4147-A177-3AD203B41FA5}">
                      <a16:colId xmlns:a16="http://schemas.microsoft.com/office/drawing/2014/main" val="3253962397"/>
                    </a:ext>
                  </a:extLst>
                </a:gridCol>
                <a:gridCol w="2415896">
                  <a:extLst>
                    <a:ext uri="{9D8B030D-6E8A-4147-A177-3AD203B41FA5}">
                      <a16:colId xmlns:a16="http://schemas.microsoft.com/office/drawing/2014/main" val="4149563707"/>
                    </a:ext>
                  </a:extLst>
                </a:gridCol>
                <a:gridCol w="890077">
                  <a:extLst>
                    <a:ext uri="{9D8B030D-6E8A-4147-A177-3AD203B41FA5}">
                      <a16:colId xmlns:a16="http://schemas.microsoft.com/office/drawing/2014/main" val="2774595693"/>
                    </a:ext>
                  </a:extLst>
                </a:gridCol>
                <a:gridCol w="2361430">
                  <a:extLst>
                    <a:ext uri="{9D8B030D-6E8A-4147-A177-3AD203B41FA5}">
                      <a16:colId xmlns:a16="http://schemas.microsoft.com/office/drawing/2014/main" val="3638632414"/>
                    </a:ext>
                  </a:extLst>
                </a:gridCol>
              </a:tblGrid>
              <a:tr h="26189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631623"/>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 Security services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151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 Security services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229212"/>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7.1 Security association and disassociation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151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7.1 Security association and disassociation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8166946"/>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7.2 PTK creation and GTK distribution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163</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7.2 PTK creation and GTK distribution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973656"/>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7.3 Message security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165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7.3 Message security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4486744"/>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7.4 Optional cipher functions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7.4 Optional cipher functions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47018458"/>
                  </a:ext>
                </a:extLst>
              </a:tr>
              <a:tr h="26189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141455"/>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 Narrowband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 Narrowband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25943318"/>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8.1 Data-rate-dependent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173</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8.1 Data-rate-dependent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3667065"/>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8.2 PLCP preamble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8.2 PLCP preamble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350914"/>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8.3 PLCP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178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8.3 PLCP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6818173"/>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8.4 PSDU</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181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8.4 PSDU</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1760483"/>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8.5 Constellation mapping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185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8.5 Constellation mapping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1313503"/>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8.6 General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187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8.6 General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5131357"/>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8.7 PHY layer timing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188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8.7 PHY layer timing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51810263"/>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8.8 Transmitter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8.8 Transmitter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65441670"/>
                  </a:ext>
                </a:extLst>
              </a:tr>
              <a:tr h="261891">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8.9 Receiver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194</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8.9 Receiver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No new change.</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2767785"/>
                  </a:ext>
                </a:extLst>
              </a:tr>
              <a:tr h="261891">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9674061"/>
                  </a:ext>
                </a:extLst>
              </a:tr>
            </a:tbl>
          </a:graphicData>
        </a:graphic>
      </p:graphicFrame>
      <p:graphicFrame>
        <p:nvGraphicFramePr>
          <p:cNvPr id="6" name="表 5">
            <a:extLst>
              <a:ext uri="{FF2B5EF4-FFF2-40B4-BE49-F238E27FC236}">
                <a16:creationId xmlns:a16="http://schemas.microsoft.com/office/drawing/2014/main" id="{78330751-FF78-874A-2E5D-FB2F7DB15F65}"/>
              </a:ext>
            </a:extLst>
          </p:cNvPr>
          <p:cNvGraphicFramePr>
            <a:graphicFrameLocks noGrp="1"/>
          </p:cNvGraphicFramePr>
          <p:nvPr/>
        </p:nvGraphicFramePr>
        <p:xfrm>
          <a:off x="467359" y="870064"/>
          <a:ext cx="8422641" cy="279654"/>
        </p:xfrm>
        <a:graphic>
          <a:graphicData uri="http://schemas.openxmlformats.org/drawingml/2006/table">
            <a:tbl>
              <a:tblPr/>
              <a:tblGrid>
                <a:gridCol w="2049490">
                  <a:extLst>
                    <a:ext uri="{9D8B030D-6E8A-4147-A177-3AD203B41FA5}">
                      <a16:colId xmlns:a16="http://schemas.microsoft.com/office/drawing/2014/main" val="3459334387"/>
                    </a:ext>
                  </a:extLst>
                </a:gridCol>
                <a:gridCol w="490095">
                  <a:extLst>
                    <a:ext uri="{9D8B030D-6E8A-4147-A177-3AD203B41FA5}">
                      <a16:colId xmlns:a16="http://schemas.microsoft.com/office/drawing/2014/main" val="2186949997"/>
                    </a:ext>
                  </a:extLst>
                </a:gridCol>
                <a:gridCol w="197895">
                  <a:extLst>
                    <a:ext uri="{9D8B030D-6E8A-4147-A177-3AD203B41FA5}">
                      <a16:colId xmlns:a16="http://schemas.microsoft.com/office/drawing/2014/main" val="1611099460"/>
                    </a:ext>
                  </a:extLst>
                </a:gridCol>
                <a:gridCol w="164098">
                  <a:extLst>
                    <a:ext uri="{9D8B030D-6E8A-4147-A177-3AD203B41FA5}">
                      <a16:colId xmlns:a16="http://schemas.microsoft.com/office/drawing/2014/main" val="4146597626"/>
                    </a:ext>
                  </a:extLst>
                </a:gridCol>
                <a:gridCol w="2445937">
                  <a:extLst>
                    <a:ext uri="{9D8B030D-6E8A-4147-A177-3AD203B41FA5}">
                      <a16:colId xmlns:a16="http://schemas.microsoft.com/office/drawing/2014/main" val="2921372274"/>
                    </a:ext>
                  </a:extLst>
                </a:gridCol>
                <a:gridCol w="565552">
                  <a:extLst>
                    <a:ext uri="{9D8B030D-6E8A-4147-A177-3AD203B41FA5}">
                      <a16:colId xmlns:a16="http://schemas.microsoft.com/office/drawing/2014/main" val="3570146352"/>
                    </a:ext>
                  </a:extLst>
                </a:gridCol>
                <a:gridCol w="2509574">
                  <a:extLst>
                    <a:ext uri="{9D8B030D-6E8A-4147-A177-3AD203B41FA5}">
                      <a16:colId xmlns:a16="http://schemas.microsoft.com/office/drawing/2014/main" val="5531022"/>
                    </a:ext>
                  </a:extLst>
                </a:gridCol>
              </a:tblGrid>
              <a:tr h="110946">
                <a:tc>
                  <a:txBody>
                    <a:bodyPr/>
                    <a:lstStyle/>
                    <a:p>
                      <a:pPr algn="l" fontAlgn="b"/>
                      <a:r>
                        <a:rPr lang="en-US" altLang="ja-JP" sz="900" b="0" i="0" u="none" strike="noStrike" dirty="0">
                          <a:solidFill>
                            <a:srgbClr val="000000"/>
                          </a:solidFill>
                          <a:effectLst/>
                          <a:latin typeface="Yu Gothic" panose="020B0400000000000000" pitchFamily="50" charset="-128"/>
                          <a:ea typeface="Yu Gothic" panose="020B0400000000000000" pitchFamily="50" charset="-128"/>
                        </a:rPr>
                        <a:t>5</a:t>
                      </a:r>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06876"/>
                  </a:ext>
                </a:extLst>
              </a:tr>
              <a:tr h="98689">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802.15.6-2012 Std</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802.15.6ma revision</a:t>
                      </a:r>
                    </a:p>
                  </a:txBody>
                  <a:tcPr marL="2667" marR="2667" marT="26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Status</a:t>
                      </a:r>
                    </a:p>
                  </a:txBody>
                  <a:tcPr marL="2667" marR="2667" marT="26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Notes</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990875"/>
                  </a:ext>
                </a:extLst>
              </a:tr>
            </a:tbl>
          </a:graphicData>
        </a:graphic>
      </p:graphicFrame>
      <p:sp>
        <p:nvSpPr>
          <p:cNvPr id="5" name="スライド番号プレースホルダー 3">
            <a:extLst>
              <a:ext uri="{FF2B5EF4-FFF2-40B4-BE49-F238E27FC236}">
                <a16:creationId xmlns:a16="http://schemas.microsoft.com/office/drawing/2014/main" id="{31FB40E5-7EE8-9B69-5569-79AE24ED1CD3}"/>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47</a:t>
            </a:fld>
            <a:endParaRPr lang="en-US" altLang="ja-JP" sz="1200" dirty="0">
              <a:latin typeface="+mj-lt"/>
            </a:endParaRPr>
          </a:p>
        </p:txBody>
      </p:sp>
    </p:spTree>
    <p:extLst>
      <p:ext uri="{BB962C8B-B14F-4D97-AF65-F5344CB8AC3E}">
        <p14:creationId xmlns:p14="http://schemas.microsoft.com/office/powerpoint/2010/main" val="904973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E2B13E-CF50-EE93-3B1C-3451B670624B}"/>
              </a:ext>
            </a:extLst>
          </p:cNvPr>
          <p:cNvSpPr>
            <a:spLocks noGrp="1"/>
          </p:cNvSpPr>
          <p:nvPr>
            <p:ph type="dt" idx="10"/>
          </p:nvPr>
        </p:nvSpPr>
        <p:spPr/>
        <p:txBody>
          <a:bodyPr/>
          <a:lstStyle/>
          <a:p>
            <a:r>
              <a:rPr lang="en-US" altLang="ja-JP" dirty="0"/>
              <a:t> </a:t>
            </a:r>
            <a:endParaRPr lang="en-US" dirty="0"/>
          </a:p>
        </p:txBody>
      </p:sp>
      <p:sp>
        <p:nvSpPr>
          <p:cNvPr id="8" name="タイトル 2">
            <a:extLst>
              <a:ext uri="{FF2B5EF4-FFF2-40B4-BE49-F238E27FC236}">
                <a16:creationId xmlns:a16="http://schemas.microsoft.com/office/drawing/2014/main" id="{9A03B38C-7B7B-7002-1088-84477E81FC9B}"/>
              </a:ext>
            </a:extLst>
          </p:cNvPr>
          <p:cNvSpPr>
            <a:spLocks noGrp="1"/>
          </p:cNvSpPr>
          <p:nvPr>
            <p:ph type="title"/>
          </p:nvPr>
        </p:nvSpPr>
        <p:spPr>
          <a:xfrm>
            <a:off x="467360" y="644526"/>
            <a:ext cx="8422640" cy="215444"/>
          </a:xfrm>
          <a:solidFill>
            <a:schemeClr val="bg1"/>
          </a:solidFill>
        </p:spPr>
        <p:txBody>
          <a:bodyPr/>
          <a:lstStyle/>
          <a:p>
            <a:r>
              <a:rPr kumimoji="1" lang="en-US" altLang="ja-JP" sz="2400" b="1" dirty="0"/>
              <a:t>Progress Report(4/5)</a:t>
            </a:r>
            <a:endParaRPr kumimoji="1" lang="ja-JP" altLang="en-US" sz="2400" b="1" dirty="0"/>
          </a:p>
        </p:txBody>
      </p:sp>
      <p:graphicFrame>
        <p:nvGraphicFramePr>
          <p:cNvPr id="5" name="表 4">
            <a:extLst>
              <a:ext uri="{FF2B5EF4-FFF2-40B4-BE49-F238E27FC236}">
                <a16:creationId xmlns:a16="http://schemas.microsoft.com/office/drawing/2014/main" id="{CDCFCD6B-98AE-7022-B603-B4FB1CC5ED24}"/>
              </a:ext>
            </a:extLst>
          </p:cNvPr>
          <p:cNvGraphicFramePr>
            <a:graphicFrameLocks noGrp="1"/>
          </p:cNvGraphicFramePr>
          <p:nvPr/>
        </p:nvGraphicFramePr>
        <p:xfrm>
          <a:off x="175703" y="1186922"/>
          <a:ext cx="8868793" cy="5026552"/>
        </p:xfrm>
        <a:graphic>
          <a:graphicData uri="http://schemas.openxmlformats.org/drawingml/2006/table">
            <a:tbl>
              <a:tblPr/>
              <a:tblGrid>
                <a:gridCol w="2423893">
                  <a:extLst>
                    <a:ext uri="{9D8B030D-6E8A-4147-A177-3AD203B41FA5}">
                      <a16:colId xmlns:a16="http://schemas.microsoft.com/office/drawing/2014/main" val="3803882276"/>
                    </a:ext>
                  </a:extLst>
                </a:gridCol>
                <a:gridCol w="278913">
                  <a:extLst>
                    <a:ext uri="{9D8B030D-6E8A-4147-A177-3AD203B41FA5}">
                      <a16:colId xmlns:a16="http://schemas.microsoft.com/office/drawing/2014/main" val="445203371"/>
                    </a:ext>
                  </a:extLst>
                </a:gridCol>
                <a:gridCol w="345322">
                  <a:extLst>
                    <a:ext uri="{9D8B030D-6E8A-4147-A177-3AD203B41FA5}">
                      <a16:colId xmlns:a16="http://schemas.microsoft.com/office/drawing/2014/main" val="177553819"/>
                    </a:ext>
                  </a:extLst>
                </a:gridCol>
                <a:gridCol w="2317585">
                  <a:extLst>
                    <a:ext uri="{9D8B030D-6E8A-4147-A177-3AD203B41FA5}">
                      <a16:colId xmlns:a16="http://schemas.microsoft.com/office/drawing/2014/main" val="150381840"/>
                    </a:ext>
                  </a:extLst>
                </a:gridCol>
                <a:gridCol w="647534">
                  <a:extLst>
                    <a:ext uri="{9D8B030D-6E8A-4147-A177-3AD203B41FA5}">
                      <a16:colId xmlns:a16="http://schemas.microsoft.com/office/drawing/2014/main" val="920313000"/>
                    </a:ext>
                  </a:extLst>
                </a:gridCol>
                <a:gridCol w="2855546">
                  <a:extLst>
                    <a:ext uri="{9D8B030D-6E8A-4147-A177-3AD203B41FA5}">
                      <a16:colId xmlns:a16="http://schemas.microsoft.com/office/drawing/2014/main" val="2464039828"/>
                    </a:ext>
                  </a:extLst>
                </a:gridCol>
              </a:tblGrid>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 Ultra wideband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 Ultra wideband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8566729"/>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 Definition of hubs and devices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 Definition of hubs and devices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0942541"/>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9.2 Modes of operation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9.2 Modes of operation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9013102"/>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9.3 Rules for use of modes and options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9.3 Rules for use of modes and options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6510219"/>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9.4 Pulse shape option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9.4 Pulse shape option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Changes target for the May meeting.</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087017"/>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9.5 UWB PHY frame format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9.5 UWB PHY frame format</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2667" marR="2667" marT="2667" marB="0" anchor="b">
                    <a:lnL>
                      <a:noFill/>
                    </a:lnL>
                    <a:lnR>
                      <a:noFill/>
                    </a:lnR>
                    <a:lnT>
                      <a:noFill/>
                    </a:lnT>
                    <a:lnB>
                      <a:noFill/>
                    </a:lnB>
                    <a:solidFill>
                      <a:srgbClr val="92D050"/>
                    </a:solidFill>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6829765"/>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9.6 PSDU construction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198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9.6 PSDU construction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9366996"/>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9.7 PHR construction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201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9.7 PHR construction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86245873"/>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9.8 Synchronization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204</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9.8 Synchronization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5816897"/>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9.9 IR-UWB symbol structure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206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9.9 IR-UWB symbol structure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549814"/>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9.10 UWB modulations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209</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9.10 UWB modulations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FF0000"/>
                          </a:solidFill>
                          <a:effectLst/>
                          <a:latin typeface="Yu Gothic" panose="020B0400000000000000" pitchFamily="50" charset="-128"/>
                          <a:ea typeface="Yu Gothic" panose="020B0400000000000000" pitchFamily="50" charset="-128"/>
                        </a:rPr>
                        <a:t>9.10.1 &amp; 9.10.2 Deprecate? </a:t>
                      </a:r>
                      <a:endParaRPr 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8409737"/>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9.11 IR-UWB PSDU timing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215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9.11 IR-UWB PSDU timing parameters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0884198"/>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9.12 Operating frequency bands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217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9.12 Operating frequency bands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455999"/>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9.13 Transmit spectral mask</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218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9.13 Transmit spectral mask</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4068095"/>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9.14 IR-UWB pulse shapes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219</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9.14 IR-UWB pulse shapes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Move to an Annex</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3039114"/>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9.15 Type II hybrid ARQ mechanism</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224</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9.15 Type II hybrid ARQ mechanism</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09568935"/>
                  </a:ext>
                </a:extLst>
              </a:tr>
              <a:tr h="37233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9.16 FM-UWB</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228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9.16 FM-UWB</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759473355"/>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9.17 General UWB PHY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9.17 General UWB PHY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3813499"/>
                  </a:ext>
                </a:extLst>
              </a:tr>
              <a:tr h="186168">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9.18 General radio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9.18 General radio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61340816"/>
                  </a:ext>
                </a:extLst>
              </a:tr>
            </a:tbl>
          </a:graphicData>
        </a:graphic>
      </p:graphicFrame>
      <p:graphicFrame>
        <p:nvGraphicFramePr>
          <p:cNvPr id="6" name="表 5">
            <a:extLst>
              <a:ext uri="{FF2B5EF4-FFF2-40B4-BE49-F238E27FC236}">
                <a16:creationId xmlns:a16="http://schemas.microsoft.com/office/drawing/2014/main" id="{5B9BFDDC-0505-265F-1BC7-19F0BB7EF9A5}"/>
              </a:ext>
            </a:extLst>
          </p:cNvPr>
          <p:cNvGraphicFramePr>
            <a:graphicFrameLocks noGrp="1"/>
          </p:cNvGraphicFramePr>
          <p:nvPr/>
        </p:nvGraphicFramePr>
        <p:xfrm>
          <a:off x="175704" y="888451"/>
          <a:ext cx="8868791" cy="279654"/>
        </p:xfrm>
        <a:graphic>
          <a:graphicData uri="http://schemas.openxmlformats.org/drawingml/2006/table">
            <a:tbl>
              <a:tblPr/>
              <a:tblGrid>
                <a:gridCol w="2158053">
                  <a:extLst>
                    <a:ext uri="{9D8B030D-6E8A-4147-A177-3AD203B41FA5}">
                      <a16:colId xmlns:a16="http://schemas.microsoft.com/office/drawing/2014/main" val="3459334387"/>
                    </a:ext>
                  </a:extLst>
                </a:gridCol>
                <a:gridCol w="516056">
                  <a:extLst>
                    <a:ext uri="{9D8B030D-6E8A-4147-A177-3AD203B41FA5}">
                      <a16:colId xmlns:a16="http://schemas.microsoft.com/office/drawing/2014/main" val="2186949997"/>
                    </a:ext>
                  </a:extLst>
                </a:gridCol>
                <a:gridCol w="350434">
                  <a:extLst>
                    <a:ext uri="{9D8B030D-6E8A-4147-A177-3AD203B41FA5}">
                      <a16:colId xmlns:a16="http://schemas.microsoft.com/office/drawing/2014/main" val="1611099460"/>
                    </a:ext>
                  </a:extLst>
                </a:gridCol>
                <a:gridCol w="30734">
                  <a:extLst>
                    <a:ext uri="{9D8B030D-6E8A-4147-A177-3AD203B41FA5}">
                      <a16:colId xmlns:a16="http://schemas.microsoft.com/office/drawing/2014/main" val="4146597626"/>
                    </a:ext>
                  </a:extLst>
                </a:gridCol>
                <a:gridCol w="1917354">
                  <a:extLst>
                    <a:ext uri="{9D8B030D-6E8A-4147-A177-3AD203B41FA5}">
                      <a16:colId xmlns:a16="http://schemas.microsoft.com/office/drawing/2014/main" val="2921372274"/>
                    </a:ext>
                  </a:extLst>
                </a:gridCol>
                <a:gridCol w="1253653">
                  <a:extLst>
                    <a:ext uri="{9D8B030D-6E8A-4147-A177-3AD203B41FA5}">
                      <a16:colId xmlns:a16="http://schemas.microsoft.com/office/drawing/2014/main" val="3570146352"/>
                    </a:ext>
                  </a:extLst>
                </a:gridCol>
                <a:gridCol w="2642507">
                  <a:extLst>
                    <a:ext uri="{9D8B030D-6E8A-4147-A177-3AD203B41FA5}">
                      <a16:colId xmlns:a16="http://schemas.microsoft.com/office/drawing/2014/main" val="5531022"/>
                    </a:ext>
                  </a:extLst>
                </a:gridCol>
              </a:tblGrid>
              <a:tr h="110946">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06876"/>
                  </a:ext>
                </a:extLst>
              </a:tr>
              <a:tr h="98689">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802.15.6-2012 Std</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IEEE 802.15.6ma revision</a:t>
                      </a:r>
                    </a:p>
                  </a:txBody>
                  <a:tcPr marL="2667" marR="2667" marT="26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Status</a:t>
                      </a:r>
                    </a:p>
                  </a:txBody>
                  <a:tcPr marL="2667" marR="2667" marT="26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Notes</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990875"/>
                  </a:ext>
                </a:extLst>
              </a:tr>
            </a:tbl>
          </a:graphicData>
        </a:graphic>
      </p:graphicFrame>
      <p:sp>
        <p:nvSpPr>
          <p:cNvPr id="2" name="スライド番号プレースホルダー 3">
            <a:extLst>
              <a:ext uri="{FF2B5EF4-FFF2-40B4-BE49-F238E27FC236}">
                <a16:creationId xmlns:a16="http://schemas.microsoft.com/office/drawing/2014/main" id="{66DFB51D-5B22-B714-2EDB-893440634B54}"/>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48</a:t>
            </a:fld>
            <a:endParaRPr lang="en-US" altLang="ja-JP" sz="1200" dirty="0">
              <a:latin typeface="+mj-lt"/>
            </a:endParaRPr>
          </a:p>
        </p:txBody>
      </p:sp>
    </p:spTree>
    <p:extLst>
      <p:ext uri="{BB962C8B-B14F-4D97-AF65-F5344CB8AC3E}">
        <p14:creationId xmlns:p14="http://schemas.microsoft.com/office/powerpoint/2010/main" val="2188912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E2B13E-CF50-EE93-3B1C-3451B670624B}"/>
              </a:ext>
            </a:extLst>
          </p:cNvPr>
          <p:cNvSpPr>
            <a:spLocks noGrp="1"/>
          </p:cNvSpPr>
          <p:nvPr>
            <p:ph type="dt" idx="10"/>
          </p:nvPr>
        </p:nvSpPr>
        <p:spPr/>
        <p:txBody>
          <a:bodyPr/>
          <a:lstStyle/>
          <a:p>
            <a:r>
              <a:rPr lang="en-US" altLang="ja-JP" dirty="0"/>
              <a:t> </a:t>
            </a:r>
            <a:endParaRPr lang="en-US" dirty="0"/>
          </a:p>
        </p:txBody>
      </p:sp>
      <p:sp>
        <p:nvSpPr>
          <p:cNvPr id="8" name="タイトル 2">
            <a:extLst>
              <a:ext uri="{FF2B5EF4-FFF2-40B4-BE49-F238E27FC236}">
                <a16:creationId xmlns:a16="http://schemas.microsoft.com/office/drawing/2014/main" id="{9A03B38C-7B7B-7002-1088-84477E81FC9B}"/>
              </a:ext>
            </a:extLst>
          </p:cNvPr>
          <p:cNvSpPr>
            <a:spLocks noGrp="1"/>
          </p:cNvSpPr>
          <p:nvPr>
            <p:ph type="title"/>
          </p:nvPr>
        </p:nvSpPr>
        <p:spPr>
          <a:xfrm>
            <a:off x="467360" y="644526"/>
            <a:ext cx="8422640" cy="215444"/>
          </a:xfrm>
          <a:solidFill>
            <a:schemeClr val="bg1"/>
          </a:solidFill>
        </p:spPr>
        <p:txBody>
          <a:bodyPr/>
          <a:lstStyle/>
          <a:p>
            <a:r>
              <a:rPr kumimoji="1" lang="en-US" altLang="ja-JP" sz="2400" b="1" dirty="0"/>
              <a:t>Progress Report(5/5)</a:t>
            </a:r>
            <a:endParaRPr kumimoji="1" lang="ja-JP" altLang="en-US" sz="2400" b="1" dirty="0"/>
          </a:p>
        </p:txBody>
      </p:sp>
      <p:graphicFrame>
        <p:nvGraphicFramePr>
          <p:cNvPr id="2" name="表 1">
            <a:extLst>
              <a:ext uri="{FF2B5EF4-FFF2-40B4-BE49-F238E27FC236}">
                <a16:creationId xmlns:a16="http://schemas.microsoft.com/office/drawing/2014/main" id="{01B77705-F6CB-B913-C800-BBF52E2529FF}"/>
              </a:ext>
            </a:extLst>
          </p:cNvPr>
          <p:cNvGraphicFramePr>
            <a:graphicFrameLocks noGrp="1"/>
          </p:cNvGraphicFramePr>
          <p:nvPr/>
        </p:nvGraphicFramePr>
        <p:xfrm>
          <a:off x="182880" y="1189602"/>
          <a:ext cx="8854440" cy="5122776"/>
        </p:xfrm>
        <a:graphic>
          <a:graphicData uri="http://schemas.openxmlformats.org/drawingml/2006/table">
            <a:tbl>
              <a:tblPr/>
              <a:tblGrid>
                <a:gridCol w="2419971">
                  <a:extLst>
                    <a:ext uri="{9D8B030D-6E8A-4147-A177-3AD203B41FA5}">
                      <a16:colId xmlns:a16="http://schemas.microsoft.com/office/drawing/2014/main" val="1030094408"/>
                    </a:ext>
                  </a:extLst>
                </a:gridCol>
                <a:gridCol w="278462">
                  <a:extLst>
                    <a:ext uri="{9D8B030D-6E8A-4147-A177-3AD203B41FA5}">
                      <a16:colId xmlns:a16="http://schemas.microsoft.com/office/drawing/2014/main" val="2331301268"/>
                    </a:ext>
                  </a:extLst>
                </a:gridCol>
                <a:gridCol w="344763">
                  <a:extLst>
                    <a:ext uri="{9D8B030D-6E8A-4147-A177-3AD203B41FA5}">
                      <a16:colId xmlns:a16="http://schemas.microsoft.com/office/drawing/2014/main" val="1352462920"/>
                    </a:ext>
                  </a:extLst>
                </a:gridCol>
                <a:gridCol w="2298424">
                  <a:extLst>
                    <a:ext uri="{9D8B030D-6E8A-4147-A177-3AD203B41FA5}">
                      <a16:colId xmlns:a16="http://schemas.microsoft.com/office/drawing/2014/main" val="940143685"/>
                    </a:ext>
                  </a:extLst>
                </a:gridCol>
                <a:gridCol w="661896">
                  <a:extLst>
                    <a:ext uri="{9D8B030D-6E8A-4147-A177-3AD203B41FA5}">
                      <a16:colId xmlns:a16="http://schemas.microsoft.com/office/drawing/2014/main" val="3246069669"/>
                    </a:ext>
                  </a:extLst>
                </a:gridCol>
                <a:gridCol w="2850924">
                  <a:extLst>
                    <a:ext uri="{9D8B030D-6E8A-4147-A177-3AD203B41FA5}">
                      <a16:colId xmlns:a16="http://schemas.microsoft.com/office/drawing/2014/main" val="3760291562"/>
                    </a:ext>
                  </a:extLst>
                </a:gridCol>
              </a:tblGrid>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 Human body communications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 Human body communications PHY specification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912676117"/>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 General</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32185922"/>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10.2 HBC packet structure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235</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10.2 HBC packet structure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501389725"/>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10.3 HBC transmitter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236</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10.3 HBC transmitter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259360503"/>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10.4 PLCP Preamble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10.4 PLCP Preamble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408598813"/>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10.5 Start frame delimiter and rate indicator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239</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10.5 Start frame delimiter and rate indicator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236785594"/>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10.6 PHY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10.6 PHY Header</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249943315"/>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10.7 PSDU</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244</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10.7 PSDU</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508896378"/>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10.8 Transmitter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247</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10.8 Transmitter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44127090"/>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10.9 Receiver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10.9 Receiver specifications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789017532"/>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10.10 General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248</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10.10 General requirements</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215805544"/>
                  </a:ext>
                </a:extLst>
              </a:tr>
              <a:tr h="338430">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10.11 PHY layer timing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249</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10.11 PHY layer timing</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Deprecate?</a:t>
                      </a:r>
                      <a:br>
                        <a:rPr lang="en-US" sz="900" b="0" i="0" u="none" strike="noStrike">
                          <a:solidFill>
                            <a:srgbClr val="000000"/>
                          </a:solidFill>
                          <a:effectLst/>
                          <a:latin typeface="Yu Gothic" panose="020B0400000000000000" pitchFamily="50" charset="-128"/>
                          <a:ea typeface="Yu Gothic" panose="020B0400000000000000" pitchFamily="50" charset="-128"/>
                        </a:rPr>
                      </a:br>
                      <a:r>
                        <a:rPr lang="en-US" sz="900" b="0" i="0" u="none" strike="noStrike">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483598080"/>
                  </a:ext>
                </a:extLst>
              </a:tr>
              <a:tr h="169214">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6655691"/>
                  </a:ext>
                </a:extLst>
              </a:tr>
              <a:tr h="16921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A (informative) Bibliography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250</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A (informative) Bibliography</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4697482"/>
                  </a:ext>
                </a:extLst>
              </a:tr>
              <a:tr h="273269">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B (informative) Coexistence applicability guide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251</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B (informative) Coexistence applicability guide</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5619167"/>
                  </a:ext>
                </a:extLst>
              </a:tr>
              <a:tr h="169214">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C (informative) Ultra wideband</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252</a:t>
                      </a:r>
                    </a:p>
                  </a:txBody>
                  <a:tcPr marL="2667" marR="2667" marT="266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C (informative) Ultra wideband</a:t>
                      </a:r>
                    </a:p>
                  </a:txBody>
                  <a:tcPr marL="2667" marR="2667" marT="26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The text requires revision to reflect the new changes.</a:t>
                      </a:r>
                    </a:p>
                  </a:txBody>
                  <a:tcPr marL="2667" marR="2667" marT="2667"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18307"/>
                  </a:ext>
                </a:extLst>
              </a:tr>
              <a:tr h="273269">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D (informative) Features of human body communication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Yu Gothic" panose="020B0400000000000000" pitchFamily="50" charset="-128"/>
                          <a:ea typeface="Yu Gothic" panose="020B0400000000000000" pitchFamily="50" charset="-128"/>
                        </a:rPr>
                        <a:t>256</a:t>
                      </a:r>
                    </a:p>
                  </a:txBody>
                  <a:tcPr marL="2667" marR="2667" marT="26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Annex D (informative) Features of human body communication</a:t>
                      </a:r>
                    </a:p>
                  </a:txBody>
                  <a:tcPr marL="2667" marR="2667" marT="26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TBD</a:t>
                      </a: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Under consideration to be removed</a:t>
                      </a:r>
                    </a:p>
                  </a:txBody>
                  <a:tcPr marL="2667" marR="2667" marT="26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840338"/>
                  </a:ext>
                </a:extLst>
              </a:tr>
            </a:tbl>
          </a:graphicData>
        </a:graphic>
      </p:graphicFrame>
      <p:graphicFrame>
        <p:nvGraphicFramePr>
          <p:cNvPr id="6" name="表 5">
            <a:extLst>
              <a:ext uri="{FF2B5EF4-FFF2-40B4-BE49-F238E27FC236}">
                <a16:creationId xmlns:a16="http://schemas.microsoft.com/office/drawing/2014/main" id="{C93399B2-2599-7548-55C2-BF3B3E0C2D94}"/>
              </a:ext>
            </a:extLst>
          </p:cNvPr>
          <p:cNvGraphicFramePr>
            <a:graphicFrameLocks noGrp="1"/>
          </p:cNvGraphicFramePr>
          <p:nvPr/>
        </p:nvGraphicFramePr>
        <p:xfrm>
          <a:off x="182880" y="909948"/>
          <a:ext cx="8923019" cy="279654"/>
        </p:xfrm>
        <a:graphic>
          <a:graphicData uri="http://schemas.openxmlformats.org/drawingml/2006/table">
            <a:tbl>
              <a:tblPr/>
              <a:tblGrid>
                <a:gridCol w="2171248">
                  <a:extLst>
                    <a:ext uri="{9D8B030D-6E8A-4147-A177-3AD203B41FA5}">
                      <a16:colId xmlns:a16="http://schemas.microsoft.com/office/drawing/2014/main" val="3459334387"/>
                    </a:ext>
                  </a:extLst>
                </a:gridCol>
                <a:gridCol w="519211">
                  <a:extLst>
                    <a:ext uri="{9D8B030D-6E8A-4147-A177-3AD203B41FA5}">
                      <a16:colId xmlns:a16="http://schemas.microsoft.com/office/drawing/2014/main" val="2186949997"/>
                    </a:ext>
                  </a:extLst>
                </a:gridCol>
                <a:gridCol w="352526">
                  <a:extLst>
                    <a:ext uri="{9D8B030D-6E8A-4147-A177-3AD203B41FA5}">
                      <a16:colId xmlns:a16="http://schemas.microsoft.com/office/drawing/2014/main" val="1611099460"/>
                    </a:ext>
                  </a:extLst>
                </a:gridCol>
                <a:gridCol w="30972">
                  <a:extLst>
                    <a:ext uri="{9D8B030D-6E8A-4147-A177-3AD203B41FA5}">
                      <a16:colId xmlns:a16="http://schemas.microsoft.com/office/drawing/2014/main" val="4146597626"/>
                    </a:ext>
                  </a:extLst>
                </a:gridCol>
                <a:gridCol w="1929078">
                  <a:extLst>
                    <a:ext uri="{9D8B030D-6E8A-4147-A177-3AD203B41FA5}">
                      <a16:colId xmlns:a16="http://schemas.microsoft.com/office/drawing/2014/main" val="2921372274"/>
                    </a:ext>
                  </a:extLst>
                </a:gridCol>
                <a:gridCol w="1261319">
                  <a:extLst>
                    <a:ext uri="{9D8B030D-6E8A-4147-A177-3AD203B41FA5}">
                      <a16:colId xmlns:a16="http://schemas.microsoft.com/office/drawing/2014/main" val="3570146352"/>
                    </a:ext>
                  </a:extLst>
                </a:gridCol>
                <a:gridCol w="2658665">
                  <a:extLst>
                    <a:ext uri="{9D8B030D-6E8A-4147-A177-3AD203B41FA5}">
                      <a16:colId xmlns:a16="http://schemas.microsoft.com/office/drawing/2014/main" val="5531022"/>
                    </a:ext>
                  </a:extLst>
                </a:gridCol>
              </a:tblGrid>
              <a:tr h="110946">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a:noFill/>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2667" marR="2667" marT="266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06876"/>
                  </a:ext>
                </a:extLst>
              </a:tr>
              <a:tr h="98689">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802.15.6-2012 Std</a:t>
                      </a:r>
                    </a:p>
                  </a:txBody>
                  <a:tcPr marL="2667" marR="2667" marT="2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2667" marR="2667" marT="2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a:solidFill>
                            <a:srgbClr val="000000"/>
                          </a:solidFill>
                          <a:effectLst/>
                          <a:latin typeface="Yu Gothic" panose="020B0400000000000000" pitchFamily="50" charset="-128"/>
                          <a:ea typeface="Yu Gothic" panose="020B0400000000000000" pitchFamily="50" charset="-128"/>
                        </a:rPr>
                        <a:t>IEEE 802.15.6ma revision</a:t>
                      </a:r>
                    </a:p>
                  </a:txBody>
                  <a:tcPr marL="2667" marR="2667" marT="26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Status</a:t>
                      </a:r>
                    </a:p>
                  </a:txBody>
                  <a:tcPr marL="2667" marR="2667" marT="266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Notes</a:t>
                      </a:r>
                    </a:p>
                  </a:txBody>
                  <a:tcPr marL="2667" marR="2667" marT="26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990875"/>
                  </a:ext>
                </a:extLst>
              </a:tr>
            </a:tbl>
          </a:graphicData>
        </a:graphic>
      </p:graphicFrame>
      <p:sp>
        <p:nvSpPr>
          <p:cNvPr id="5" name="スライド番号プレースホルダー 3">
            <a:extLst>
              <a:ext uri="{FF2B5EF4-FFF2-40B4-BE49-F238E27FC236}">
                <a16:creationId xmlns:a16="http://schemas.microsoft.com/office/drawing/2014/main" id="{04D15539-75B0-356F-D816-AEB56882955D}"/>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49</a:t>
            </a:fld>
            <a:endParaRPr lang="en-US" altLang="ja-JP" sz="1200" dirty="0">
              <a:latin typeface="+mj-lt"/>
            </a:endParaRPr>
          </a:p>
        </p:txBody>
      </p:sp>
    </p:spTree>
    <p:extLst>
      <p:ext uri="{BB962C8B-B14F-4D97-AF65-F5344CB8AC3E}">
        <p14:creationId xmlns:p14="http://schemas.microsoft.com/office/powerpoint/2010/main" val="100706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a:t>Meeting </a:t>
            </a:r>
            <a:r>
              <a:rPr lang="en-US" sz="3200" b="1" kern="0" dirty="0"/>
              <a:t>Slots for 802.15 WG March Plenary</a:t>
            </a:r>
          </a:p>
        </p:txBody>
      </p:sp>
      <p:pic>
        <p:nvPicPr>
          <p:cNvPr id="2" name="Picture 1">
            <a:extLst>
              <a:ext uri="{FF2B5EF4-FFF2-40B4-BE49-F238E27FC236}">
                <a16:creationId xmlns:a16="http://schemas.microsoft.com/office/drawing/2014/main" id="{A61D6545-80DC-3437-CC9C-F259FE6965CD}"/>
              </a:ext>
            </a:extLst>
          </p:cNvPr>
          <p:cNvPicPr>
            <a:picLocks noChangeAspect="1"/>
          </p:cNvPicPr>
          <p:nvPr/>
        </p:nvPicPr>
        <p:blipFill>
          <a:blip r:embed="rId2"/>
          <a:stretch>
            <a:fillRect/>
          </a:stretch>
        </p:blipFill>
        <p:spPr>
          <a:xfrm>
            <a:off x="781050" y="1228029"/>
            <a:ext cx="7581900" cy="5247384"/>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3344447" y="817107"/>
            <a:ext cx="2639697" cy="461665"/>
          </a:xfrm>
          <a:prstGeom prst="rect">
            <a:avLst/>
          </a:prstGeom>
          <a:noFill/>
        </p:spPr>
        <p:txBody>
          <a:bodyPr wrap="none" rtlCol="0">
            <a:spAutoFit/>
          </a:bodyPr>
          <a:lstStyle/>
          <a:p>
            <a:r>
              <a:rPr lang="en-US" sz="2400" b="1" dirty="0"/>
              <a:t>TG 6ma Timeline</a:t>
            </a:r>
          </a:p>
        </p:txBody>
      </p:sp>
      <p:graphicFrame>
        <p:nvGraphicFramePr>
          <p:cNvPr id="12" name="Diagram 6">
            <a:extLst>
              <a:ext uri="{FF2B5EF4-FFF2-40B4-BE49-F238E27FC236}">
                <a16:creationId xmlns:a16="http://schemas.microsoft.com/office/drawing/2014/main" id="{BBE37834-BEAB-63C1-2ECD-9FA475589D86}"/>
              </a:ext>
            </a:extLst>
          </p:cNvPr>
          <p:cNvGraphicFramePr/>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52049" y="1797373"/>
            <a:ext cx="918331" cy="3437059"/>
            <a:chOff x="6066903" y="0"/>
            <a:chExt cx="918331" cy="3437059"/>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66903" y="2283299"/>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7930440" y="3324557"/>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350863" y="1797373"/>
            <a:ext cx="1152173" cy="1430872"/>
            <a:chOff x="5744293" y="21371"/>
            <a:chExt cx="1152173" cy="1430872"/>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744293" y="21371"/>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60804" y="37432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5" cy="2444019"/>
            <a:chOff x="5168409" y="82635"/>
            <a:chExt cx="954115" cy="2444019"/>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404157" y="1127710"/>
              <a:ext cx="718367"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sp>
        <p:nvSpPr>
          <p:cNvPr id="10" name="スライド番号プレースホルダー 3">
            <a:extLst>
              <a:ext uri="{FF2B5EF4-FFF2-40B4-BE49-F238E27FC236}">
                <a16:creationId xmlns:a16="http://schemas.microsoft.com/office/drawing/2014/main" id="{2D56CCBE-AFB0-4F1D-7A22-0EF444836848}"/>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50</a:t>
            </a:fld>
            <a:endParaRPr lang="en-US" altLang="ja-JP" sz="1200" dirty="0">
              <a:latin typeface="+mj-lt"/>
            </a:endParaRPr>
          </a:p>
        </p:txBody>
      </p:sp>
    </p:spTree>
    <p:extLst>
      <p:ext uri="{BB962C8B-B14F-4D97-AF65-F5344CB8AC3E}">
        <p14:creationId xmlns:p14="http://schemas.microsoft.com/office/powerpoint/2010/main" val="221037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3324717" y="613511"/>
            <a:ext cx="2570768" cy="461665"/>
          </a:xfrm>
          <a:prstGeom prst="rect">
            <a:avLst/>
          </a:prstGeom>
          <a:noFill/>
        </p:spPr>
        <p:txBody>
          <a:bodyPr wrap="none" rtlCol="0">
            <a:spAutoFit/>
          </a:bodyPr>
          <a:lstStyle/>
          <a:p>
            <a:r>
              <a:rPr lang="en-US" sz="2400" b="1" dirty="0"/>
              <a:t>Timeline details.</a:t>
            </a:r>
          </a:p>
        </p:txBody>
      </p:sp>
      <p:graphicFrame>
        <p:nvGraphicFramePr>
          <p:cNvPr id="5" name="表 4">
            <a:extLst>
              <a:ext uri="{FF2B5EF4-FFF2-40B4-BE49-F238E27FC236}">
                <a16:creationId xmlns:a16="http://schemas.microsoft.com/office/drawing/2014/main" id="{AE2C8F65-3438-ED0E-D049-F4D5C85C52DE}"/>
              </a:ext>
            </a:extLst>
          </p:cNvPr>
          <p:cNvGraphicFramePr>
            <a:graphicFrameLocks noGrp="1"/>
          </p:cNvGraphicFramePr>
          <p:nvPr>
            <p:extLst>
              <p:ext uri="{D42A27DB-BD31-4B8C-83A1-F6EECF244321}">
                <p14:modId xmlns:p14="http://schemas.microsoft.com/office/powerpoint/2010/main" val="1935029200"/>
              </p:ext>
            </p:extLst>
          </p:nvPr>
        </p:nvGraphicFramePr>
        <p:xfrm>
          <a:off x="476065" y="1038106"/>
          <a:ext cx="8191869" cy="5145113"/>
        </p:xfrm>
        <a:graphic>
          <a:graphicData uri="http://schemas.openxmlformats.org/drawingml/2006/table">
            <a:tbl>
              <a:tblPr firstRow="1" firstCol="1" bandRow="1">
                <a:tableStyleId>{5C22544A-7EE6-4342-B048-85BDC9FD1C3A}</a:tableStyleId>
              </a:tblPr>
              <a:tblGrid>
                <a:gridCol w="2884275">
                  <a:extLst>
                    <a:ext uri="{9D8B030D-6E8A-4147-A177-3AD203B41FA5}">
                      <a16:colId xmlns:a16="http://schemas.microsoft.com/office/drawing/2014/main" val="3373569716"/>
                    </a:ext>
                  </a:extLst>
                </a:gridCol>
                <a:gridCol w="1470673">
                  <a:extLst>
                    <a:ext uri="{9D8B030D-6E8A-4147-A177-3AD203B41FA5}">
                      <a16:colId xmlns:a16="http://schemas.microsoft.com/office/drawing/2014/main" val="807585388"/>
                    </a:ext>
                  </a:extLst>
                </a:gridCol>
                <a:gridCol w="3836921">
                  <a:extLst>
                    <a:ext uri="{9D8B030D-6E8A-4147-A177-3AD203B41FA5}">
                      <a16:colId xmlns:a16="http://schemas.microsoft.com/office/drawing/2014/main" val="2122188044"/>
                    </a:ext>
                  </a:extLst>
                </a:gridCol>
              </a:tblGrid>
              <a:tr h="164422">
                <a:tc>
                  <a:txBody>
                    <a:bodyPr/>
                    <a:lstStyle/>
                    <a:p>
                      <a:pPr marL="0" marR="0" algn="ctr">
                        <a:lnSpc>
                          <a:spcPct val="115000"/>
                        </a:lnSpc>
                        <a:spcBef>
                          <a:spcPts val="0"/>
                        </a:spcBef>
                        <a:spcAft>
                          <a:spcPts val="0"/>
                        </a:spcAft>
                      </a:pPr>
                      <a:r>
                        <a:rPr lang="en-US" sz="1050" dirty="0">
                          <a:effectLst/>
                        </a:rPr>
                        <a:t>Topic</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Deadline</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Notes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extLst>
                  <a:ext uri="{0D108BD9-81ED-4DB2-BD59-A6C34878D82A}">
                    <a16:rowId xmlns:a16="http://schemas.microsoft.com/office/drawing/2014/main" val="2520522873"/>
                  </a:ext>
                </a:extLst>
              </a:tr>
              <a:tr h="709432">
                <a:tc>
                  <a:txBody>
                    <a:bodyPr/>
                    <a:lstStyle/>
                    <a:p>
                      <a:pPr marL="0" marR="0">
                        <a:lnSpc>
                          <a:spcPct val="115000"/>
                        </a:lnSpc>
                        <a:spcBef>
                          <a:spcPts val="0"/>
                        </a:spcBef>
                        <a:spcAft>
                          <a:spcPts val="0"/>
                        </a:spcAft>
                      </a:pPr>
                      <a:r>
                        <a:rPr lang="en-US" sz="1050" dirty="0">
                          <a:effectLst/>
                        </a:rPr>
                        <a:t>Technical Requirements Document (TRD). Channel Model Document (CMD).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Sept. 2022</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a:effectLst/>
                        </a:rPr>
                        <a:t>TRD describes the technical requirements baseline for the evaluation of proposals. The CMD contains the channel models for different use cases targeted by the Std.</a:t>
                      </a:r>
                      <a:endParaRPr lang="ja-JP" sz="1050">
                        <a:effectLst/>
                      </a:endParaRPr>
                    </a:p>
                    <a:p>
                      <a:pPr marL="0" marR="0">
                        <a:lnSpc>
                          <a:spcPct val="115000"/>
                        </a:lnSpc>
                        <a:spcBef>
                          <a:spcPts val="0"/>
                        </a:spcBef>
                        <a:spcAft>
                          <a:spcPts val="0"/>
                        </a:spcAft>
                      </a:pPr>
                      <a:r>
                        <a:rPr lang="en-US" sz="1050">
                          <a:effectLst/>
                        </a:rPr>
                        <a:t>Announcement of call for proposals.</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87548146"/>
                  </a:ext>
                </a:extLst>
              </a:tr>
              <a:tr h="272237">
                <a:tc>
                  <a:txBody>
                    <a:bodyPr/>
                    <a:lstStyle/>
                    <a:p>
                      <a:pPr marL="0" marR="0">
                        <a:lnSpc>
                          <a:spcPct val="115000"/>
                        </a:lnSpc>
                        <a:spcBef>
                          <a:spcPts val="0"/>
                        </a:spcBef>
                        <a:spcAft>
                          <a:spcPts val="0"/>
                        </a:spcAft>
                      </a:pPr>
                      <a:r>
                        <a:rPr lang="en-US" sz="1050" dirty="0">
                          <a:effectLst/>
                        </a:rPr>
                        <a:t>Due day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a:effectLst/>
                        </a:rPr>
                        <a:t>March 10</a:t>
                      </a:r>
                      <a:r>
                        <a:rPr lang="en-US" sz="1050" baseline="30000">
                          <a:effectLst/>
                        </a:rPr>
                        <a:t>th</a:t>
                      </a:r>
                      <a:r>
                        <a:rPr lang="en-US" sz="1050">
                          <a:effectLst/>
                        </a:rPr>
                        <a: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 </a:t>
                      </a:r>
                      <a:r>
                        <a:rPr lang="en-US" altLang="ja-JP" sz="1050" dirty="0">
                          <a:effectLst/>
                        </a:rPr>
                        <a:t>Postponed from January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074276685"/>
                  </a:ext>
                </a:extLst>
              </a:tr>
              <a:tr h="414030">
                <a:tc>
                  <a:txBody>
                    <a:bodyPr/>
                    <a:lstStyle/>
                    <a:p>
                      <a:pPr marL="0" marR="0">
                        <a:lnSpc>
                          <a:spcPct val="115000"/>
                        </a:lnSpc>
                        <a:spcBef>
                          <a:spcPts val="0"/>
                        </a:spcBef>
                        <a:spcAft>
                          <a:spcPts val="0"/>
                        </a:spcAft>
                      </a:pPr>
                      <a:r>
                        <a:rPr lang="en-US" sz="1050" dirty="0">
                          <a:effectLst/>
                        </a:rPr>
                        <a:t>Presentation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Nov. 2022,  January, 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Start of discussions for harmonization of proposals.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03890370"/>
                  </a:ext>
                </a:extLst>
              </a:tr>
              <a:tr h="176578">
                <a:tc>
                  <a:txBody>
                    <a:bodyPr/>
                    <a:lstStyle/>
                    <a:p>
                      <a:pPr marL="0" marR="0">
                        <a:lnSpc>
                          <a:spcPct val="120000"/>
                        </a:lnSpc>
                        <a:spcBef>
                          <a:spcPts val="0"/>
                        </a:spcBef>
                        <a:spcAft>
                          <a:spcPts val="0"/>
                        </a:spcAft>
                      </a:pPr>
                      <a:r>
                        <a:rPr lang="en-US" sz="1050" dirty="0">
                          <a:effectLst/>
                        </a:rPr>
                        <a:t>Harmonization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Agreements on key technologies.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94872119"/>
                  </a:ext>
                </a:extLst>
              </a:tr>
              <a:tr h="356937">
                <a:tc>
                  <a:txBody>
                    <a:bodyPr/>
                    <a:lstStyle/>
                    <a:p>
                      <a:pPr marL="0" marR="0">
                        <a:lnSpc>
                          <a:spcPct val="120000"/>
                        </a:lnSpc>
                        <a:spcBef>
                          <a:spcPts val="0"/>
                        </a:spcBef>
                        <a:spcAft>
                          <a:spcPts val="0"/>
                        </a:spcAft>
                      </a:pPr>
                      <a:r>
                        <a:rPr lang="en-US" sz="1050" dirty="0">
                          <a:effectLst/>
                        </a:rPr>
                        <a:t>Std Draft v.0</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Mostly editorial revisions and start integrating text of agreed proposals.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971130197"/>
                  </a:ext>
                </a:extLst>
              </a:tr>
              <a:tr h="170225">
                <a:tc>
                  <a:txBody>
                    <a:bodyPr/>
                    <a:lstStyle/>
                    <a:p>
                      <a:pPr marL="0" marR="0">
                        <a:lnSpc>
                          <a:spcPct val="120000"/>
                        </a:lnSpc>
                        <a:spcBef>
                          <a:spcPts val="0"/>
                        </a:spcBef>
                        <a:spcAft>
                          <a:spcPts val="0"/>
                        </a:spcAft>
                      </a:pPr>
                      <a:r>
                        <a:rPr lang="en-US" sz="1050" dirty="0">
                          <a:effectLst/>
                        </a:rPr>
                        <a:t>Std Draft v. 1</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Finish integration of technical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881622587"/>
                  </a:ext>
                </a:extLst>
              </a:tr>
              <a:tr h="170225">
                <a:tc>
                  <a:txBody>
                    <a:bodyPr/>
                    <a:lstStyle/>
                    <a:p>
                      <a:pPr marL="0" marR="0">
                        <a:lnSpc>
                          <a:spcPct val="120000"/>
                        </a:lnSpc>
                        <a:spcBef>
                          <a:spcPts val="0"/>
                        </a:spcBef>
                        <a:spcAft>
                          <a:spcPts val="0"/>
                        </a:spcAft>
                      </a:pPr>
                      <a:r>
                        <a:rPr lang="en-US" sz="1050" dirty="0">
                          <a:effectLst/>
                        </a:rPr>
                        <a:t>Std Draft v. 1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August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TG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65456968"/>
                  </a:ext>
                </a:extLst>
              </a:tr>
              <a:tr h="170225">
                <a:tc>
                  <a:txBody>
                    <a:bodyPr/>
                    <a:lstStyle/>
                    <a:p>
                      <a:pPr marL="0" marR="0">
                        <a:lnSpc>
                          <a:spcPct val="120000"/>
                        </a:lnSpc>
                        <a:spcBef>
                          <a:spcPts val="0"/>
                        </a:spcBef>
                        <a:spcAft>
                          <a:spcPts val="0"/>
                        </a:spcAft>
                      </a:pPr>
                      <a:r>
                        <a:rPr lang="en-US" sz="1050" dirty="0">
                          <a:effectLst/>
                        </a:rPr>
                        <a:t>WG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WG pre-ballot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99023231"/>
                  </a:ext>
                </a:extLst>
              </a:tr>
              <a:tr h="283026">
                <a:tc>
                  <a:txBody>
                    <a:bodyPr/>
                    <a:lstStyle/>
                    <a:p>
                      <a:pPr marL="0" marR="0">
                        <a:lnSpc>
                          <a:spcPct val="120000"/>
                        </a:lnSpc>
                        <a:spcBef>
                          <a:spcPts val="0"/>
                        </a:spcBef>
                        <a:spcAft>
                          <a:spcPts val="0"/>
                        </a:spcAft>
                      </a:pPr>
                      <a:r>
                        <a:rPr lang="en-US" sz="1050" dirty="0">
                          <a:effectLst/>
                        </a:rPr>
                        <a:t>Comments and resolution for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November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Finish resolutions to pre-ballot comments and recirculation.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20649457"/>
                  </a:ext>
                </a:extLst>
              </a:tr>
              <a:tr h="170225">
                <a:tc>
                  <a:txBody>
                    <a:bodyPr/>
                    <a:lstStyle/>
                    <a:p>
                      <a:pPr marL="0" marR="0">
                        <a:lnSpc>
                          <a:spcPct val="120000"/>
                        </a:lnSpc>
                        <a:spcBef>
                          <a:spcPts val="0"/>
                        </a:spcBef>
                        <a:spcAft>
                          <a:spcPts val="0"/>
                        </a:spcAft>
                      </a:pPr>
                      <a:r>
                        <a:rPr lang="en-US" sz="1050" dirty="0">
                          <a:effectLst/>
                        </a:rPr>
                        <a:t>WG letter ballot (LB)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LB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670800571"/>
                  </a:ext>
                </a:extLst>
              </a:tr>
              <a:tr h="170225">
                <a:tc>
                  <a:txBody>
                    <a:bodyPr/>
                    <a:lstStyle/>
                    <a:p>
                      <a:pPr marL="0" marR="0">
                        <a:lnSpc>
                          <a:spcPct val="120000"/>
                        </a:lnSpc>
                        <a:spcBef>
                          <a:spcPts val="0"/>
                        </a:spcBef>
                        <a:spcAft>
                          <a:spcPts val="0"/>
                        </a:spcAft>
                      </a:pPr>
                      <a:r>
                        <a:rPr lang="en-US" sz="1050" dirty="0">
                          <a:effectLst/>
                        </a:rPr>
                        <a:t>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Comment-resolutions to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14813110"/>
                  </a:ext>
                </a:extLst>
              </a:tr>
              <a:tr h="354140">
                <a:tc>
                  <a:txBody>
                    <a:bodyPr/>
                    <a:lstStyle/>
                    <a:p>
                      <a:pPr marL="0" marR="0">
                        <a:lnSpc>
                          <a:spcPct val="120000"/>
                        </a:lnSpc>
                        <a:spcBef>
                          <a:spcPts val="0"/>
                        </a:spcBef>
                        <a:spcAft>
                          <a:spcPts val="0"/>
                        </a:spcAft>
                      </a:pPr>
                      <a:r>
                        <a:rPr lang="en-US" sz="1050" dirty="0">
                          <a:effectLst/>
                        </a:rPr>
                        <a:t>Conditional approval for Sponsor Ballot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Seek conditional approval</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21804914"/>
                  </a:ext>
                </a:extLst>
              </a:tr>
              <a:tr h="283026">
                <a:tc>
                  <a:txBody>
                    <a:bodyPr/>
                    <a:lstStyle/>
                    <a:p>
                      <a:pPr marL="0" marR="0">
                        <a:lnSpc>
                          <a:spcPct val="120000"/>
                        </a:lnSpc>
                        <a:spcBef>
                          <a:spcPts val="0"/>
                        </a:spcBef>
                        <a:spcAft>
                          <a:spcPts val="0"/>
                        </a:spcAft>
                      </a:pPr>
                      <a:r>
                        <a:rPr lang="en-US" sz="1050" dirty="0">
                          <a:effectLst/>
                        </a:rPr>
                        <a:t>Final LB recirculation. EC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Just before the March meeting.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635356219"/>
                  </a:ext>
                </a:extLst>
              </a:tr>
              <a:tr h="170225">
                <a:tc>
                  <a:txBody>
                    <a:bodyPr/>
                    <a:lstStyle/>
                    <a:p>
                      <a:pPr marL="0" marR="0">
                        <a:lnSpc>
                          <a:spcPct val="120000"/>
                        </a:lnSpc>
                        <a:spcBef>
                          <a:spcPts val="0"/>
                        </a:spcBef>
                        <a:spcAft>
                          <a:spcPts val="0"/>
                        </a:spcAft>
                      </a:pPr>
                      <a:r>
                        <a:rPr lang="en-US" sz="1050" dirty="0">
                          <a:effectLst/>
                        </a:rPr>
                        <a:t>EC approval to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466481069"/>
                  </a:ext>
                </a:extLst>
              </a:tr>
              <a:tr h="170225">
                <a:tc>
                  <a:txBody>
                    <a:bodyPr/>
                    <a:lstStyle/>
                    <a:p>
                      <a:pPr marL="0" marR="0">
                        <a:lnSpc>
                          <a:spcPct val="120000"/>
                        </a:lnSpc>
                        <a:spcBef>
                          <a:spcPts val="0"/>
                        </a:spcBef>
                        <a:spcAft>
                          <a:spcPts val="0"/>
                        </a:spcAft>
                      </a:pPr>
                      <a:r>
                        <a:rPr lang="en-US" sz="1050" dirty="0">
                          <a:effectLst/>
                        </a:rPr>
                        <a:t>SB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23723813"/>
                  </a:ext>
                </a:extLst>
              </a:tr>
              <a:tr h="170225">
                <a:tc>
                  <a:txBody>
                    <a:bodyPr/>
                    <a:lstStyle/>
                    <a:p>
                      <a:pPr marL="0" marR="0">
                        <a:lnSpc>
                          <a:spcPct val="120000"/>
                        </a:lnSpc>
                        <a:spcBef>
                          <a:spcPts val="0"/>
                        </a:spcBef>
                        <a:spcAft>
                          <a:spcPts val="0"/>
                        </a:spcAft>
                      </a:pPr>
                      <a:r>
                        <a:rPr lang="en-US" sz="1050" dirty="0">
                          <a:effectLst/>
                        </a:rPr>
                        <a:t>SB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Resolutions to SB.</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965977265"/>
                  </a:ext>
                </a:extLst>
              </a:tr>
              <a:tr h="329708">
                <a:tc>
                  <a:txBody>
                    <a:bodyPr/>
                    <a:lstStyle/>
                    <a:p>
                      <a:pPr marL="0" marR="0">
                        <a:lnSpc>
                          <a:spcPct val="110000"/>
                        </a:lnSpc>
                        <a:spcBef>
                          <a:spcPts val="0"/>
                        </a:spcBef>
                        <a:spcAft>
                          <a:spcPts val="0"/>
                        </a:spcAft>
                      </a:pPr>
                      <a:r>
                        <a:rPr lang="en-US" sz="1050" dirty="0">
                          <a:effectLst/>
                        </a:rPr>
                        <a:t>Conditional/unconditional approval to RevCom</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0000"/>
                        </a:lnSpc>
                        <a:spcBef>
                          <a:spcPts val="0"/>
                        </a:spcBef>
                        <a:spcAft>
                          <a:spcPts val="0"/>
                        </a:spcAft>
                      </a:pPr>
                      <a:r>
                        <a:rPr lang="en-US" sz="105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0000"/>
                        </a:lnSpc>
                        <a:spcBef>
                          <a:spcPts val="0"/>
                        </a:spcBef>
                        <a:spcAft>
                          <a:spcPts val="0"/>
                        </a:spcAft>
                      </a:pPr>
                      <a:r>
                        <a:rPr lang="en-US" sz="1050">
                          <a:effectLst/>
                        </a:rPr>
                        <a:t>Submission to SASB agenda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000059126"/>
                  </a:ext>
                </a:extLst>
              </a:tr>
              <a:tr h="170225">
                <a:tc>
                  <a:txBody>
                    <a:bodyPr/>
                    <a:lstStyle/>
                    <a:p>
                      <a:pPr marL="0" marR="0">
                        <a:lnSpc>
                          <a:spcPct val="120000"/>
                        </a:lnSpc>
                        <a:spcBef>
                          <a:spcPts val="0"/>
                        </a:spcBef>
                        <a:spcAft>
                          <a:spcPts val="0"/>
                        </a:spcAft>
                      </a:pPr>
                      <a:r>
                        <a:rPr lang="en-US" sz="1050" dirty="0">
                          <a:effectLst/>
                        </a:rPr>
                        <a:t>SB recirculation if required</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a:effectLst/>
                        </a:rPr>
                        <a:t>June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18411585"/>
                  </a:ext>
                </a:extLst>
              </a:tr>
              <a:tr h="177037">
                <a:tc>
                  <a:txBody>
                    <a:bodyPr/>
                    <a:lstStyle/>
                    <a:p>
                      <a:pPr marL="0" marR="0">
                        <a:lnSpc>
                          <a:spcPct val="120000"/>
                        </a:lnSpc>
                        <a:spcBef>
                          <a:spcPts val="0"/>
                        </a:spcBef>
                        <a:spcAft>
                          <a:spcPts val="0"/>
                        </a:spcAft>
                      </a:pPr>
                      <a:r>
                        <a:rPr lang="en-US" sz="1050" dirty="0">
                          <a:effectLst/>
                        </a:rPr>
                        <a:t>RevCom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June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RevCom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575618497"/>
                  </a:ext>
                </a:extLst>
              </a:tr>
            </a:tbl>
          </a:graphicData>
        </a:graphic>
      </p:graphicFrame>
      <p:sp>
        <p:nvSpPr>
          <p:cNvPr id="2" name="スライド番号プレースホルダー 3">
            <a:extLst>
              <a:ext uri="{FF2B5EF4-FFF2-40B4-BE49-F238E27FC236}">
                <a16:creationId xmlns:a16="http://schemas.microsoft.com/office/drawing/2014/main" id="{D80625D1-397C-8A83-0F73-720AB917C61E}"/>
              </a:ext>
            </a:extLst>
          </p:cNvPr>
          <p:cNvSpPr>
            <a:spLocks noGrp="1"/>
          </p:cNvSpPr>
          <p:nvPr>
            <p:ph type="sldNum" sz="quarter" idx="12"/>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a:latin typeface="+mj-lt"/>
              </a:rPr>
              <a:t>Slide </a:t>
            </a:r>
            <a:fld id="{17C47D4F-CAA3-4307-B0EF-8C4B3E0CF21D}" type="slidenum">
              <a:rPr lang="en-US" altLang="ja-JP" sz="1200" smtClean="0">
                <a:latin typeface="+mj-lt"/>
              </a:rPr>
              <a:pPr/>
              <a:t>51</a:t>
            </a:fld>
            <a:endParaRPr lang="en-US" altLang="ja-JP" sz="1200" dirty="0">
              <a:latin typeface="+mj-lt"/>
            </a:endParaRPr>
          </a:p>
        </p:txBody>
      </p:sp>
    </p:spTree>
    <p:extLst>
      <p:ext uri="{BB962C8B-B14F-4D97-AF65-F5344CB8AC3E}">
        <p14:creationId xmlns:p14="http://schemas.microsoft.com/office/powerpoint/2010/main" val="522394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1024883"/>
            <a:ext cx="8969829" cy="5462774"/>
          </a:xfrm>
        </p:spPr>
        <p:txBody>
          <a:bodyPr/>
          <a:lstStyle/>
          <a:p>
            <a:pPr marL="0" indent="0">
              <a:lnSpc>
                <a:spcPts val="1100"/>
              </a:lnSpc>
              <a:buNone/>
            </a:pPr>
            <a:r>
              <a:rPr lang="ja-JP" altLang="en-US" sz="1300" dirty="0"/>
              <a:t>・</a:t>
            </a:r>
            <a:r>
              <a:rPr lang="is-IS" altLang="ja-JP" sz="1300" dirty="0"/>
              <a:t>TG15.6ma opening report for March 2023 meeting                                                     15-23-0107-03-06ma</a:t>
            </a:r>
          </a:p>
          <a:p>
            <a:pPr marL="0" indent="0">
              <a:lnSpc>
                <a:spcPts val="1100"/>
              </a:lnSpc>
              <a:buNone/>
            </a:pPr>
            <a:r>
              <a:rPr lang="ja-JP" altLang="en-US" sz="1300" dirty="0"/>
              <a:t>・</a:t>
            </a:r>
            <a:r>
              <a:rPr lang="is-IS" altLang="ja-JP" sz="1300" dirty="0"/>
              <a:t>TG15.6ma Agenda of  March Meeting in 2023                                                            15-23-0106-05-06ma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300" b="0" i="0" u="none" strike="noStrike" kern="0" cap="none" spc="0" normalizeH="0" baseline="0" noProof="0" dirty="0">
                <a:ln>
                  <a:noFill/>
                </a:ln>
                <a:solidFill>
                  <a:srgbClr val="000000"/>
                </a:solidFill>
                <a:effectLst/>
                <a:uLnTx/>
                <a:uFillTx/>
                <a:latin typeface="+mn-ea"/>
              </a:rPr>
              <a:t>TG6ma Progress Report                                                                                              15-2300056-00-06ma</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Definition of Coexistence Levels and How to Support Higher Levels                          15-22-0631-01-06ma</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MAC Protocol Proposal for Multiple BAN environment(Level 1)                                  15-22-0639-01-06ma</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MAC Protocol Using Negotiation among Coordinators in Coexistence of Multiple Wireless BANs  0633-01</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MAC proposal for coexisting dependable BANs                                     </a:t>
            </a:r>
            <a:r>
              <a:rPr lang="ja-JP" altLang="en-US" sz="1300" dirty="0">
                <a:solidFill>
                  <a:srgbClr val="000000"/>
                </a:solidFill>
                <a:latin typeface="Arial"/>
                <a:cs typeface="Times New Roman" pitchFamily="18" charset="0"/>
              </a:rPr>
              <a:t>　</a:t>
            </a:r>
            <a:r>
              <a:rPr lang="en-US" altLang="ja-JP" sz="1300" dirty="0">
                <a:solidFill>
                  <a:srgbClr val="000000"/>
                </a:solidFill>
                <a:latin typeface="Arial"/>
                <a:cs typeface="Times New Roman" pitchFamily="18" charset="0"/>
              </a:rPr>
              <a:t>          </a:t>
            </a:r>
            <a:r>
              <a:rPr lang="ja-JP" altLang="en-US" sz="1300" dirty="0">
                <a:solidFill>
                  <a:srgbClr val="000000"/>
                </a:solidFill>
                <a:latin typeface="Arial"/>
                <a:cs typeface="Times New Roman" pitchFamily="18" charset="0"/>
              </a:rPr>
              <a:t>　</a:t>
            </a:r>
            <a:r>
              <a:rPr lang="en-US" altLang="ja-JP" sz="1300" dirty="0">
                <a:solidFill>
                  <a:srgbClr val="000000"/>
                </a:solidFill>
                <a:latin typeface="Arial"/>
                <a:cs typeface="Times New Roman" pitchFamily="18" charset="0"/>
              </a:rPr>
              <a:t>     15-22-0594-00106ma</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Preliminary harmonization with 4ab: MAC operation                                               </a:t>
            </a:r>
            <a:r>
              <a:rPr lang="ja-JP" altLang="en-US" sz="1300" dirty="0">
                <a:solidFill>
                  <a:srgbClr val="000000"/>
                </a:solidFill>
                <a:latin typeface="Arial"/>
                <a:cs typeface="Times New Roman" pitchFamily="18" charset="0"/>
              </a:rPr>
              <a:t>　</a:t>
            </a:r>
            <a:r>
              <a:rPr lang="en-US" altLang="ja-JP" sz="1300" dirty="0">
                <a:solidFill>
                  <a:srgbClr val="000000"/>
                </a:solidFill>
                <a:latin typeface="Arial"/>
                <a:cs typeface="Times New Roman" pitchFamily="18" charset="0"/>
              </a:rPr>
              <a:t>  15-22-0634-01-06m</a:t>
            </a: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QoS-aware Hybrid ARQ Scheme Utilizing Decomposable Error Correcting Codes for Wireless Body Area Networks                                                                                                                  </a:t>
            </a:r>
            <a:r>
              <a:rPr lang="ja-JP" altLang="en-US" sz="1300" dirty="0">
                <a:solidFill>
                  <a:srgbClr val="000000"/>
                </a:solidFill>
                <a:latin typeface="Arial"/>
                <a:cs typeface="Times New Roman" pitchFamily="18" charset="0"/>
              </a:rPr>
              <a:t>　 　</a:t>
            </a:r>
            <a:r>
              <a:rPr lang="en-US" altLang="ja-JP" sz="1300" dirty="0">
                <a:solidFill>
                  <a:srgbClr val="000000"/>
                </a:solidFill>
                <a:latin typeface="Arial"/>
                <a:cs typeface="Times New Roman" pitchFamily="18" charset="0"/>
              </a:rPr>
              <a:t>15-22-0561-01-06ma </a:t>
            </a:r>
            <a:r>
              <a:rPr lang="ja-JP" altLang="en-US" sz="1300" dirty="0">
                <a:solidFill>
                  <a:srgbClr val="000000"/>
                </a:solidFill>
                <a:latin typeface="Arial"/>
                <a:cs typeface="Times New Roman" pitchFamily="18" charset="0"/>
              </a:rPr>
              <a:t>・</a:t>
            </a:r>
            <a:endParaRPr lang="en-US" altLang="ja-JP" sz="1300" dirty="0">
              <a:solidFill>
                <a:srgbClr val="000000"/>
              </a:solidFill>
              <a:latin typeface="Arial"/>
              <a:cs typeface="Times New Roman" pitchFamily="18" charset="0"/>
            </a:endParaRPr>
          </a:p>
          <a:p>
            <a:pPr marL="0" indent="0">
              <a:lnSpc>
                <a:spcPts val="1100"/>
              </a:lnSpc>
              <a:buNone/>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Evaluation of IEEE 802.15.6 Ultra-wideband Physical Layer Utilizing Super Orthogonal Convolutional Code</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300" dirty="0">
                <a:solidFill>
                  <a:srgbClr val="000000"/>
                </a:solidFill>
                <a:latin typeface="Arial"/>
                <a:cs typeface="Times New Roman" pitchFamily="18" charset="0"/>
              </a:rPr>
              <a:t>                                                                                                                               15-22-0562-01-06ma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Harmonization with 4ab: data rates &amp; FEC                                                                   15-22-0610-01-06ma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Overview of FEC proposals for </a:t>
            </a:r>
            <a:r>
              <a:rPr lang="ja-JP" altLang="en-US" sz="1300" dirty="0">
                <a:solidFill>
                  <a:srgbClr val="000000"/>
                </a:solidFill>
                <a:latin typeface="Arial"/>
                <a:cs typeface="Times New Roman" pitchFamily="18" charset="0"/>
              </a:rPr>
              <a:t>　　　　　　　　　　　　　　　　　　　　　　　 </a:t>
            </a:r>
            <a:r>
              <a:rPr lang="en-US" altLang="ja-JP" sz="1300" dirty="0">
                <a:solidFill>
                  <a:srgbClr val="000000"/>
                </a:solidFill>
                <a:latin typeface="Arial"/>
                <a:cs typeface="Times New Roman" pitchFamily="18" charset="0"/>
              </a:rPr>
              <a:t>15-22-0611-01-06ma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Propagation Characteristics of UWB Communication Applications for HBAN Use Cases   23-0145-00-06ma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Propagation Characteristics of UWB Communication Applications for VBAN  Use Cases  23-0146-00-06ma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Propagation Simulations of UWB Communication Applications for HBAN and VBAN Use Cases 23-0020-00</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Summary of Channel and Environmental Modeling Activities for BANs on TG15.6ma    15-22-0091-005-06ma</a:t>
            </a:r>
          </a:p>
          <a:p>
            <a:pPr marL="0" marR="0" lvl="1" indent="0" algn="l" defTabSz="914400" rtl="0" eaLnBrk="1" fontAlgn="base" latinLnBrk="0" hangingPunct="1">
              <a:lnSpc>
                <a:spcPts val="1100"/>
              </a:lnSpc>
              <a:spcBef>
                <a:spcPts val="0"/>
              </a:spcBef>
              <a:spcAft>
                <a:spcPts val="0"/>
              </a:spcAft>
              <a:buClrTx/>
              <a:buSzTx/>
              <a:buNone/>
              <a:tabLst/>
              <a:defRPr/>
            </a:pPr>
            <a:r>
              <a:rPr lang="ja-JP" altLang="en-US" sz="1300" dirty="0">
                <a:solidFill>
                  <a:srgbClr val="000000"/>
                </a:solidFill>
                <a:latin typeface="Arial"/>
                <a:cs typeface="Times New Roman" pitchFamily="18" charset="0"/>
              </a:rPr>
              <a:t>・</a:t>
            </a:r>
            <a:r>
              <a:rPr lang="en-US" altLang="ja-JP" sz="1300" dirty="0">
                <a:solidFill>
                  <a:srgbClr val="000000"/>
                </a:solidFill>
                <a:latin typeface="Arial"/>
                <a:cs typeface="Times New Roman" pitchFamily="18" charset="0"/>
              </a:rPr>
              <a:t>Summary Table of Channel and Environmental Modeling Activities for BANs on TG15.6madoc.23-0045-01 </a:t>
            </a:r>
          </a:p>
          <a:p>
            <a:pPr marL="0" marR="0" lvl="1" indent="0" algn="l" defTabSz="914400" rtl="0" eaLnBrk="1" fontAlgn="base" latinLnBrk="0" hangingPunct="1">
              <a:lnSpc>
                <a:spcPts val="1100"/>
              </a:lnSpc>
              <a:spcBef>
                <a:spcPts val="0"/>
              </a:spcBef>
              <a:spcAft>
                <a:spcPts val="0"/>
              </a:spcAft>
              <a:buClrTx/>
              <a:buSzTx/>
              <a:buNone/>
              <a:tabLst/>
              <a:defRPr/>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err="1">
                <a:ln>
                  <a:noFill/>
                </a:ln>
                <a:solidFill>
                  <a:srgbClr val="000000"/>
                </a:solidFill>
                <a:effectLst/>
                <a:uLnTx/>
                <a:uFillTx/>
                <a:latin typeface="Arial"/>
                <a:cs typeface="Times New Roman" pitchFamily="18" charset="0"/>
              </a:rPr>
              <a:t>Utization</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 of Channel and Environmental Model for Design and Evaluation of PHY proposals for BANs on TG15.6ma                                                                                                                          15-22-0152-00-06ma</a:t>
            </a:r>
          </a:p>
          <a:p>
            <a:pPr marL="0" marR="0" lvl="1" indent="0" algn="l" defTabSz="914400" rtl="0" eaLnBrk="1" fontAlgn="base" latinLnBrk="0" hangingPunct="1">
              <a:lnSpc>
                <a:spcPts val="1100"/>
              </a:lnSpc>
              <a:spcBef>
                <a:spcPts val="0"/>
              </a:spcBef>
              <a:spcAft>
                <a:spcPts val="0"/>
              </a:spcAft>
              <a:buClrTx/>
              <a:buSzTx/>
              <a:buNone/>
              <a:tabLst/>
              <a:defRPr/>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Qualitative approach to coexistence and QoS mechanisms </a:t>
            </a: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15-23-0101-01-06ma</a:t>
            </a:r>
          </a:p>
          <a:p>
            <a:pPr marL="0" marR="0" lvl="1" indent="0" algn="l" defTabSz="914400" rtl="0" eaLnBrk="1" fontAlgn="base" latinLnBrk="0" hangingPunct="1">
              <a:lnSpc>
                <a:spcPts val="1100"/>
              </a:lnSpc>
              <a:spcBef>
                <a:spcPts val="0"/>
              </a:spcBef>
              <a:spcAft>
                <a:spcPts val="0"/>
              </a:spcAft>
              <a:buClrTx/>
              <a:buSzTx/>
              <a:buNone/>
              <a:tabLst/>
              <a:defRPr/>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Simulation results for Nagoya I. T. and YRP-IAI MAC proposal</a:t>
            </a: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15-23-0147-00-06ma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MAC Protocol Proposal for Multiple BAN Environment (Level 1)                                   15-22-0639-02-06ma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MAC Bridging for Time-Sensitive Networking of 802.15.6ma                                         15-22-0024-03-06ma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Preliminary MAC simulation results for the Nagoya Institute of Technology and YRP-IAI proposal 23-0070-00</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Summary of Updates of Channel Model Document for TG6ma                                       15-22-0091-05-06ma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Summary of Channel Coding Proposals for Dependable BANs on TG15.6ma              15-22-0611-02-06ma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Overview of  MAC Protocol Proposals                                                                            15-22-0656-01-06ma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Remained Issues in Determined all specification of new standard 802.15.6ma             15.22-0663-01-06ma</a:t>
            </a:r>
          </a:p>
          <a:p>
            <a:pPr marL="0" indent="0">
              <a:lnSpc>
                <a:spcPts val="1100"/>
              </a:lnSpc>
              <a:buNone/>
            </a:pP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TG 15.6ma timeline</a:t>
            </a: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                                            </a:t>
            </a:r>
            <a:r>
              <a:rPr kumimoji="1" lang="ja-JP" altLang="en-US" sz="1300" b="0" i="0" u="none" strike="noStrike" kern="0" cap="none" spc="0" normalizeH="0" baseline="0" noProof="0" dirty="0">
                <a:ln>
                  <a:noFill/>
                </a:ln>
                <a:solidFill>
                  <a:srgbClr val="000000"/>
                </a:solidFill>
                <a:effectLst/>
                <a:uLnTx/>
                <a:uFillTx/>
                <a:latin typeface="Arial"/>
                <a:cs typeface="Times New Roman" pitchFamily="18" charset="0"/>
              </a:rPr>
              <a:t>　</a:t>
            </a:r>
            <a:r>
              <a:rPr kumimoji="1" lang="en-US" altLang="ja-JP" sz="1300" b="0" i="0" u="none" strike="noStrike" kern="0" cap="none" spc="0" normalizeH="0" baseline="0" noProof="0" dirty="0">
                <a:ln>
                  <a:noFill/>
                </a:ln>
                <a:solidFill>
                  <a:srgbClr val="000000"/>
                </a:solidFill>
                <a:effectLst/>
                <a:uLnTx/>
                <a:uFillTx/>
                <a:latin typeface="Arial"/>
                <a:cs typeface="Times New Roman" pitchFamily="18" charset="0"/>
              </a:rPr>
              <a:t>15-22-0522-03-06ma</a:t>
            </a:r>
          </a:p>
          <a:p>
            <a:pPr marL="0" indent="0">
              <a:lnSpc>
                <a:spcPts val="1100"/>
              </a:lnSpc>
              <a:buNone/>
            </a:pPr>
            <a:r>
              <a:rPr lang="ja-JP" altLang="en-US" sz="1300" dirty="0"/>
              <a:t>・</a:t>
            </a:r>
            <a:r>
              <a:rPr lang="en-US" altLang="ja-JP" sz="1300" dirty="0"/>
              <a:t>TG15.6ma Meeting Minutes for March 2023                                                                   15-23-0190-00-06ma</a:t>
            </a:r>
          </a:p>
          <a:p>
            <a:pPr marL="0" indent="0">
              <a:lnSpc>
                <a:spcPts val="1100"/>
              </a:lnSpc>
              <a:buNone/>
            </a:pPr>
            <a:r>
              <a:rPr lang="ja-JP" altLang="en-US" sz="1300" dirty="0"/>
              <a:t>・</a:t>
            </a:r>
            <a:r>
              <a:rPr lang="en-US" altLang="ja-JP" sz="1300" dirty="0"/>
              <a:t>TG15.6ma Closing Report for Marc 2023                                                                     </a:t>
            </a:r>
            <a:r>
              <a:rPr lang="ja-JP" altLang="en-US" sz="1300" dirty="0"/>
              <a:t>   </a:t>
            </a:r>
            <a:r>
              <a:rPr lang="en-US" altLang="ja-JP" sz="1300" dirty="0"/>
              <a:t>15-23-0175-00-06ma</a:t>
            </a:r>
            <a:r>
              <a:rPr lang="fi-FI" altLang="ja-JP" sz="1300" dirty="0"/>
              <a:t>	           </a:t>
            </a:r>
            <a:endParaRPr kumimoji="1" lang="ja-JP" altLang="en-US" sz="13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4" name="スライド番号プレースホルダー 3">
            <a:extLst>
              <a:ext uri="{FF2B5EF4-FFF2-40B4-BE49-F238E27FC236}">
                <a16:creationId xmlns:a16="http://schemas.microsoft.com/office/drawing/2014/main" id="{25631CD9-AD75-810E-F7E7-5B431E558B62}"/>
              </a:ext>
            </a:extLst>
          </p:cNvPr>
          <p:cNvSpPr txBox="1">
            <a:spLocks/>
          </p:cNvSpPr>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fontAlgn="base" latinLnBrk="0" hangingPunct="1">
              <a:spcBef>
                <a:spcPct val="0"/>
              </a:spcBef>
              <a:spcAft>
                <a:spcPct val="0"/>
              </a:spcAft>
              <a:defRPr sz="1400" kern="1200">
                <a:solidFill>
                  <a:schemeClr val="tx1"/>
                </a:solidFill>
                <a:latin typeface="+mn-lt"/>
                <a:ea typeface="ＭＳ Ｐゴシック" charset="-128"/>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a:latin typeface="+mj-lt"/>
              </a:rPr>
              <a:t>Slide </a:t>
            </a:r>
            <a:fld id="{17C47D4F-CAA3-4307-B0EF-8C4B3E0CF21D}" type="slidenum">
              <a:rPr lang="en-US" altLang="ja-JP" sz="1200" smtClean="0">
                <a:latin typeface="+mj-lt"/>
              </a:rPr>
              <a:pPr/>
              <a:t>52</a:t>
            </a:fld>
            <a:endParaRPr lang="en-US" altLang="ja-JP" sz="1200" dirty="0">
              <a:latin typeface="+mj-lt"/>
            </a:endParaRPr>
          </a:p>
        </p:txBody>
      </p:sp>
    </p:spTree>
    <p:extLst>
      <p:ext uri="{BB962C8B-B14F-4D97-AF65-F5344CB8AC3E}">
        <p14:creationId xmlns:p14="http://schemas.microsoft.com/office/powerpoint/2010/main" val="205426698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29389" y="1765826"/>
            <a:ext cx="8435100" cy="4389120"/>
          </a:xfrm>
        </p:spPr>
        <p:txBody>
          <a:bodyPr/>
          <a:lstStyle/>
          <a:p>
            <a:pPr marL="514350" indent="-514350">
              <a:buFont typeface="+mj-lt"/>
              <a:buAutoNum type="arabicPeriod"/>
            </a:pPr>
            <a:r>
              <a:rPr kumimoji="1" lang="en-US" altLang="ja-JP" sz="2400" dirty="0"/>
              <a:t>Chair;           Ryuji Kohno, YNU/YRP-IAI</a:t>
            </a:r>
          </a:p>
          <a:p>
            <a:pPr marL="0" indent="0">
              <a:buNone/>
              <a:tabLst>
                <a:tab pos="2286000" algn="l"/>
              </a:tabLst>
            </a:pPr>
            <a:r>
              <a:rPr kumimoji="1" lang="en-US" altLang="ja-JP" sz="2400" dirty="0"/>
              <a:t>	</a:t>
            </a:r>
            <a:r>
              <a:rPr lang="en-US" altLang="ja-JP" sz="2400" dirty="0"/>
              <a:t>kohno@ynu.ac.jp, kohno@yrp-iai.jp</a:t>
            </a:r>
            <a:endParaRPr kumimoji="1" lang="en-US" altLang="ja-JP" sz="2400" dirty="0"/>
          </a:p>
          <a:p>
            <a:pPr marL="514350" indent="-514350">
              <a:buAutoNum type="arabicPeriod" startAt="2"/>
            </a:pPr>
            <a:r>
              <a:rPr kumimoji="1" lang="en-US" altLang="ja-JP" sz="2400" dirty="0"/>
              <a:t>Vice-Chair;   Marco Hernandez, YRP-IAI/CWC</a:t>
            </a:r>
          </a:p>
          <a:p>
            <a:pPr marL="0" indent="0">
              <a:buNone/>
              <a:tabLst>
                <a:tab pos="2286000" algn="l"/>
              </a:tabLst>
            </a:pPr>
            <a:r>
              <a:rPr kumimoji="1" lang="en-US" altLang="ja-JP" sz="2400" dirty="0"/>
              <a:t>      	Marco.Hernandez@ieee.org</a:t>
            </a:r>
          </a:p>
          <a:p>
            <a:pPr marL="457200" indent="-457200">
              <a:buAutoNum type="arabicPeriod" startAt="3"/>
            </a:pPr>
            <a:r>
              <a:rPr lang="en-US" altLang="ja-JP" sz="2400" dirty="0"/>
              <a:t>Secretary;      Daisuke </a:t>
            </a:r>
            <a:r>
              <a:rPr lang="en-US" altLang="ja-JP" sz="2400" dirty="0" err="1"/>
              <a:t>Anzai</a:t>
            </a:r>
            <a:r>
              <a:rPr lang="en-US" altLang="ja-JP" sz="2400" dirty="0"/>
              <a:t>, NIT</a:t>
            </a:r>
          </a:p>
          <a:p>
            <a:pPr marL="0" indent="0">
              <a:buNone/>
              <a:tabLst>
                <a:tab pos="2286000" algn="l"/>
              </a:tabLst>
            </a:pPr>
            <a:r>
              <a:rPr lang="en-US" altLang="ja-JP" sz="2400" dirty="0"/>
              <a:t>       	</a:t>
            </a:r>
            <a:r>
              <a:rPr lang="en-US" altLang="ja-JP" sz="2400" dirty="0">
                <a:hlinkClick r:id="rId3"/>
              </a:rPr>
              <a:t>anzai@nitech.ac.jp</a:t>
            </a:r>
            <a:r>
              <a:rPr lang="en-US" altLang="ja-JP" sz="2400" dirty="0"/>
              <a:t>	</a:t>
            </a:r>
          </a:p>
          <a:p>
            <a:pPr marL="0" indent="0">
              <a:buNone/>
              <a:tabLst>
                <a:tab pos="2286000" algn="l"/>
              </a:tabLst>
            </a:pPr>
            <a:r>
              <a:rPr lang="en-US" altLang="ja-JP" sz="2400" dirty="0"/>
              <a:t>	Takumi Kobayashi, YNU/TCU</a:t>
            </a:r>
          </a:p>
          <a:p>
            <a:pPr marL="0" indent="0">
              <a:buNone/>
              <a:tabLst>
                <a:tab pos="2286000" algn="l"/>
              </a:tabLst>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 Ed.;  </a:t>
            </a:r>
            <a:r>
              <a:rPr lang="en-US" altLang="ja-JP" sz="2400" dirty="0"/>
              <a:t>  Minsoo Kim, YRP-IAI</a:t>
            </a:r>
          </a:p>
          <a:p>
            <a:pPr marL="0" indent="0">
              <a:buNone/>
              <a:tabLst>
                <a:tab pos="2286000" algn="l"/>
              </a:tabLst>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4" name="スライド番号プレースホルダー 3">
            <a:extLst>
              <a:ext uri="{FF2B5EF4-FFF2-40B4-BE49-F238E27FC236}">
                <a16:creationId xmlns:a16="http://schemas.microsoft.com/office/drawing/2014/main" id="{E04232F0-11F4-1DDE-E73B-F88C93CE9799}"/>
              </a:ext>
            </a:extLst>
          </p:cNvPr>
          <p:cNvSpPr txBox="1">
            <a:spLocks/>
          </p:cNvSpPr>
          <p:nvPr/>
        </p:nvSpPr>
        <p:spPr bwMode="auto">
          <a:xfrm>
            <a:off x="4355223" y="647541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fontAlgn="base" latinLnBrk="0" hangingPunct="1">
              <a:spcBef>
                <a:spcPct val="0"/>
              </a:spcBef>
              <a:spcAft>
                <a:spcPct val="0"/>
              </a:spcAft>
              <a:defRPr sz="1400" kern="1200">
                <a:solidFill>
                  <a:schemeClr val="tx1"/>
                </a:solidFill>
                <a:latin typeface="+mn-lt"/>
                <a:ea typeface="ＭＳ Ｐゴシック" charset="-128"/>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a:latin typeface="+mj-lt"/>
              </a:rPr>
              <a:t>Slide </a:t>
            </a:r>
            <a:fld id="{17C47D4F-CAA3-4307-B0EF-8C4B3E0CF21D}" type="slidenum">
              <a:rPr lang="en-US" altLang="ja-JP" sz="1200" smtClean="0">
                <a:latin typeface="+mj-lt"/>
              </a:rPr>
              <a:pPr/>
              <a:t>53</a:t>
            </a:fld>
            <a:endParaRPr lang="en-US" altLang="ja-JP" sz="1200" dirty="0">
              <a:latin typeface="+mj-lt"/>
            </a:endParaRPr>
          </a:p>
        </p:txBody>
      </p:sp>
    </p:spTree>
    <p:extLst>
      <p:ext uri="{BB962C8B-B14F-4D97-AF65-F5344CB8AC3E}">
        <p14:creationId xmlns:p14="http://schemas.microsoft.com/office/powerpoint/2010/main" val="196841966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IEEE 802.15.7a Higher Rate, Longer Range OCC TG</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March 16, 2023</a:t>
            </a:r>
            <a:endParaRPr lang="ja-JP" altLang="ja-JP" dirty="0"/>
          </a:p>
        </p:txBody>
      </p:sp>
      <p:sp>
        <p:nvSpPr>
          <p:cNvPr id="2" name="Slide Number Placeholder 2">
            <a:extLst>
              <a:ext uri="{FF2B5EF4-FFF2-40B4-BE49-F238E27FC236}">
                <a16:creationId xmlns:a16="http://schemas.microsoft.com/office/drawing/2014/main" id="{AE24329B-BCBF-CF2A-D6E5-6B81826E6747}"/>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54</a:t>
            </a:fld>
            <a:endParaRPr lang="en-US" altLang="en-US" sz="1200" dirty="0"/>
          </a:p>
        </p:txBody>
      </p:sp>
    </p:spTree>
    <p:extLst>
      <p:ext uri="{BB962C8B-B14F-4D97-AF65-F5344CB8AC3E}">
        <p14:creationId xmlns:p14="http://schemas.microsoft.com/office/powerpoint/2010/main" val="350741832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457200" y="1417638"/>
            <a:ext cx="859914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3 Slots (on Tue., Wed., and Thur.)</a:t>
            </a: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000" dirty="0">
                <a:latin typeface="Times New Roman" panose="02020603050405020304" pitchFamily="18" charset="0"/>
                <a:cs typeface="Times New Roman" panose="02020603050405020304" pitchFamily="18" charset="0"/>
              </a:rPr>
              <a:t>Meeting Objectives and Agenda Approval (156-00)</a:t>
            </a:r>
          </a:p>
          <a:p>
            <a:pPr lvl="1" algn="just"/>
            <a:r>
              <a:rPr lang="en-US" altLang="ja-JP" sz="2000" dirty="0">
                <a:latin typeface="Times New Roman" panose="02020603050405020304" pitchFamily="18" charset="0"/>
                <a:cs typeface="Times New Roman" panose="02020603050405020304" pitchFamily="18" charset="0"/>
              </a:rPr>
              <a:t>Approval January meeting minutes (98-00)</a:t>
            </a:r>
          </a:p>
          <a:p>
            <a:pPr lvl="1" algn="just"/>
            <a:r>
              <a:rPr lang="en-US" altLang="ja-JP" sz="2000" dirty="0">
                <a:latin typeface="Times New Roman" panose="02020603050405020304" pitchFamily="18" charset="0"/>
                <a:cs typeface="Times New Roman" panose="02020603050405020304" pitchFamily="18" charset="0"/>
              </a:rPr>
              <a:t>Approval CRG teleconference minutes from Feb. to March (127-00)</a:t>
            </a:r>
          </a:p>
          <a:p>
            <a:pPr lvl="1" algn="just"/>
            <a:r>
              <a:rPr lang="en-US" altLang="ja-JP" sz="2000" dirty="0">
                <a:latin typeface="Times New Roman" panose="02020603050405020304" pitchFamily="18" charset="0"/>
                <a:cs typeface="Times New Roman" panose="02020603050405020304" pitchFamily="18" charset="0"/>
              </a:rPr>
              <a:t>Presentation document on 802.15 Letter Ballot 1st Recirculation Comment Submission IEEE P802.15.7a (99-000)</a:t>
            </a:r>
          </a:p>
          <a:p>
            <a:pPr lvl="1" algn="just"/>
            <a:r>
              <a:rPr lang="en-US" altLang="ja-JP" sz="2000" dirty="0">
                <a:latin typeface="Times New Roman" panose="02020603050405020304" pitchFamily="18" charset="0"/>
                <a:cs typeface="Times New Roman" panose="02020603050405020304" pitchFamily="18" charset="0"/>
              </a:rPr>
              <a:t>Comment Resolution for 802.15 Letter Ballot 1st Recirculation (114-01)</a:t>
            </a:r>
          </a:p>
        </p:txBody>
      </p:sp>
      <p:sp>
        <p:nvSpPr>
          <p:cNvPr id="3" name="Slide Number Placeholder 2">
            <a:extLst>
              <a:ext uri="{FF2B5EF4-FFF2-40B4-BE49-F238E27FC236}">
                <a16:creationId xmlns:a16="http://schemas.microsoft.com/office/drawing/2014/main" id="{63DE5557-4E27-0DE3-242B-E2CE1956A1DF}"/>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55</a:t>
            </a:fld>
            <a:endParaRPr lang="en-US" altLang="en-US" sz="1200" dirty="0"/>
          </a:p>
        </p:txBody>
      </p:sp>
    </p:spTree>
    <p:extLst>
      <p:ext uri="{BB962C8B-B14F-4D97-AF65-F5344CB8AC3E}">
        <p14:creationId xmlns:p14="http://schemas.microsoft.com/office/powerpoint/2010/main" val="111000592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381001" y="1417638"/>
            <a:ext cx="8331436" cy="4297362"/>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Meeting Objectives and Agenda Approval (156-01)</a:t>
            </a:r>
          </a:p>
          <a:p>
            <a:pPr lvl="1" algn="just"/>
            <a:r>
              <a:rPr lang="en-US" altLang="ja-JP" sz="2400" dirty="0">
                <a:latin typeface="Times New Roman" panose="02020603050405020304" pitchFamily="18" charset="0"/>
                <a:cs typeface="Times New Roman" panose="02020603050405020304" pitchFamily="18" charset="0"/>
              </a:rPr>
              <a:t>Comment Resolution for Volker and </a:t>
            </a:r>
            <a:r>
              <a:rPr lang="en-US" altLang="ja-JP" sz="2400" dirty="0" err="1">
                <a:latin typeface="Times New Roman" panose="02020603050405020304" pitchFamily="18" charset="0"/>
                <a:cs typeface="Times New Roman" panose="02020603050405020304" pitchFamily="18" charset="0"/>
              </a:rPr>
              <a:t>Tero</a:t>
            </a:r>
            <a:endParaRPr lang="en-US" altLang="ja-JP" sz="2400" dirty="0">
              <a:latin typeface="Times New Roman" panose="02020603050405020304" pitchFamily="18" charset="0"/>
              <a:cs typeface="Times New Roman" panose="02020603050405020304" pitchFamily="18" charset="0"/>
            </a:endParaRPr>
          </a:p>
          <a:p>
            <a:pPr marL="457200" lvl="1" indent="0" algn="just">
              <a:buNone/>
            </a:pPr>
            <a:endParaRPr lang="en-US" altLang="ja-JP"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8C64A4C-B0E8-8BC8-2C89-521F1729A524}"/>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56</a:t>
            </a:fld>
            <a:endParaRPr lang="en-US" altLang="en-US" sz="1200" dirty="0"/>
          </a:p>
        </p:txBody>
      </p:sp>
    </p:spTree>
    <p:extLst>
      <p:ext uri="{BB962C8B-B14F-4D97-AF65-F5344CB8AC3E}">
        <p14:creationId xmlns:p14="http://schemas.microsoft.com/office/powerpoint/2010/main" val="68307931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381001" y="1417638"/>
            <a:ext cx="8331436" cy="4297362"/>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3</a:t>
            </a:r>
            <a:r>
              <a:rPr lang="en-US" altLang="ja-JP" sz="2800" baseline="30000" dirty="0">
                <a:latin typeface="Times New Roman" panose="02020603050405020304" pitchFamily="18" charset="0"/>
                <a:cs typeface="Times New Roman" panose="02020603050405020304" pitchFamily="18" charset="0"/>
              </a:rPr>
              <a:t>rd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000" dirty="0">
                <a:latin typeface="Times New Roman" panose="02020603050405020304" pitchFamily="18" charset="0"/>
                <a:cs typeface="Times New Roman" panose="02020603050405020304" pitchFamily="18" charset="0"/>
              </a:rPr>
              <a:t>Meeting Objectives and Agenda Approval (156-02)</a:t>
            </a:r>
          </a:p>
          <a:p>
            <a:pPr lvl="1" algn="just"/>
            <a:r>
              <a:rPr lang="en-US" altLang="ja-JP" sz="2000" dirty="0">
                <a:latin typeface="Times New Roman" panose="02020603050405020304" pitchFamily="18" charset="0"/>
                <a:cs typeface="Times New Roman" panose="02020603050405020304" pitchFamily="18" charset="0"/>
              </a:rPr>
              <a:t>Comment Resolution for </a:t>
            </a:r>
            <a:r>
              <a:rPr lang="en-US" altLang="ja-JP" sz="2000" dirty="0" err="1">
                <a:latin typeface="Times New Roman" panose="02020603050405020304" pitchFamily="18" charset="0"/>
                <a:cs typeface="Times New Roman" panose="02020603050405020304" pitchFamily="18" charset="0"/>
              </a:rPr>
              <a:t>Tero</a:t>
            </a:r>
            <a:endParaRPr lang="en-US" altLang="ja-JP" sz="2000" dirty="0">
              <a:latin typeface="Times New Roman" panose="02020603050405020304" pitchFamily="18" charset="0"/>
              <a:cs typeface="Times New Roman" panose="02020603050405020304" pitchFamily="18" charset="0"/>
            </a:endParaRPr>
          </a:p>
          <a:p>
            <a:pPr lvl="1" algn="just"/>
            <a:r>
              <a:rPr lang="en-US" altLang="ja-JP" sz="2000" dirty="0">
                <a:latin typeface="Times New Roman" panose="02020603050405020304" pitchFamily="18" charset="0"/>
                <a:cs typeface="Times New Roman" panose="02020603050405020304" pitchFamily="18" charset="0"/>
              </a:rPr>
              <a:t>Resolve Volker's NO vote</a:t>
            </a:r>
          </a:p>
          <a:p>
            <a:pPr lvl="1" algn="just"/>
            <a:r>
              <a:rPr lang="en-US" altLang="ja-JP" sz="2000" dirty="0">
                <a:latin typeface="Times New Roman" panose="02020603050405020304" pitchFamily="18" charset="0"/>
                <a:cs typeface="Times New Roman" panose="02020603050405020304" pitchFamily="18" charset="0"/>
              </a:rPr>
              <a:t>TG motion</a:t>
            </a:r>
          </a:p>
          <a:p>
            <a:pPr lvl="1" algn="just"/>
            <a:r>
              <a:rPr lang="en-US" altLang="ja-JP" sz="2000" dirty="0">
                <a:latin typeface="Times New Roman" panose="02020603050405020304" pitchFamily="18" charset="0"/>
                <a:cs typeface="Times New Roman" panose="02020603050405020304" pitchFamily="18" charset="0"/>
              </a:rPr>
              <a:t>Plan for May meeting</a:t>
            </a:r>
          </a:p>
          <a:p>
            <a:pPr lvl="1" algn="just"/>
            <a:r>
              <a:rPr lang="en-US" altLang="ja-JP" sz="2000" dirty="0">
                <a:latin typeface="Times New Roman" panose="02020603050405020304" pitchFamily="18" charset="0"/>
                <a:cs typeface="Times New Roman" panose="02020603050405020304" pitchFamily="18" charset="0"/>
              </a:rPr>
              <a:t>Teleconference schedule</a:t>
            </a:r>
          </a:p>
          <a:p>
            <a:pPr lvl="1" algn="just"/>
            <a:r>
              <a:rPr lang="en-US" altLang="ja-JP" sz="2000" dirty="0">
                <a:latin typeface="Times New Roman" panose="02020603050405020304" pitchFamily="18" charset="0"/>
                <a:cs typeface="Times New Roman" panose="02020603050405020304" pitchFamily="18" charset="0"/>
              </a:rPr>
              <a:t>Updating webpage</a:t>
            </a:r>
          </a:p>
          <a:p>
            <a:pPr marL="457200" lvl="1" indent="0" algn="just">
              <a:buNone/>
            </a:pPr>
            <a:endParaRPr lang="en-US" altLang="ja-JP"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0E65D2F-EBC6-544B-4414-45BFD39F873F}"/>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57</a:t>
            </a:fld>
            <a:endParaRPr lang="en-US" altLang="en-US" sz="1200" dirty="0"/>
          </a:p>
        </p:txBody>
      </p:sp>
    </p:spTree>
    <p:extLst>
      <p:ext uri="{BB962C8B-B14F-4D97-AF65-F5344CB8AC3E}">
        <p14:creationId xmlns:p14="http://schemas.microsoft.com/office/powerpoint/2010/main" val="425848258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#1</a:t>
            </a:r>
            <a:endParaRPr lang="en-US" sz="2400" dirty="0"/>
          </a:p>
        </p:txBody>
      </p:sp>
      <p:sp>
        <p:nvSpPr>
          <p:cNvPr id="10" name="TextBox 9"/>
          <p:cNvSpPr txBox="1"/>
          <p:nvPr/>
        </p:nvSpPr>
        <p:spPr>
          <a:xfrm>
            <a:off x="190498" y="1447800"/>
            <a:ext cx="8763000" cy="3477875"/>
          </a:xfrm>
          <a:prstGeom prst="rect">
            <a:avLst/>
          </a:prstGeom>
          <a:noFill/>
        </p:spPr>
        <p:txBody>
          <a:bodyPr wrap="square" rtlCol="0">
            <a:spAutoFit/>
          </a:bodyPr>
          <a:lstStyle/>
          <a:p>
            <a:pPr algn="just"/>
            <a:r>
              <a:rPr lang="en-US" altLang="ko-KR" sz="2000" b="1" dirty="0"/>
              <a:t>TG7a Motion to approve January 2023 Interim Meeting Minutes</a:t>
            </a:r>
            <a:endParaRPr lang="ko-KR" altLang="ko-KR" sz="2000" b="1" dirty="0"/>
          </a:p>
          <a:p>
            <a:endParaRPr lang="en-US" altLang="ja-JP" sz="2000" dirty="0"/>
          </a:p>
          <a:p>
            <a:pPr lvl="0"/>
            <a:r>
              <a:rPr lang="en-US" altLang="ko-KR" sz="2000" i="1" dirty="0"/>
              <a:t>Motion to approve the January 2023 Interim Meeting  minutes of TG7a in IEEE P802.15-23-0098-00-007a</a:t>
            </a:r>
          </a:p>
          <a:p>
            <a:pPr lvl="0"/>
            <a:endParaRPr lang="en-US" altLang="ko-KR" sz="2000" i="1" dirty="0"/>
          </a:p>
          <a:p>
            <a:pPr lvl="0"/>
            <a:endParaRPr lang="en-US" altLang="ko-KR" sz="2000" i="1" dirty="0"/>
          </a:p>
          <a:p>
            <a:pPr lvl="0"/>
            <a:endParaRPr lang="en-US" altLang="ko-KR" sz="2000" i="1" dirty="0"/>
          </a:p>
          <a:p>
            <a:r>
              <a:rPr lang="en-US" altLang="ja-JP" sz="2000" dirty="0"/>
              <a:t>Moved By:  </a:t>
            </a:r>
            <a:r>
              <a:rPr lang="en-US" altLang="ja-JP" sz="2000" dirty="0" err="1"/>
              <a:t>Yeong</a:t>
            </a:r>
            <a:r>
              <a:rPr lang="en-US" altLang="ja-JP" sz="2000" dirty="0"/>
              <a:t> Min Jang</a:t>
            </a:r>
          </a:p>
          <a:p>
            <a:r>
              <a:rPr lang="en-US" altLang="ja-JP" sz="2000" dirty="0"/>
              <a:t>Seconded By:  Sang-</a:t>
            </a:r>
            <a:r>
              <a:rPr lang="en-US" altLang="ja-JP" sz="2000" dirty="0" err="1"/>
              <a:t>Kyu</a:t>
            </a:r>
            <a:r>
              <a:rPr lang="en-US" altLang="ja-JP" sz="2000" dirty="0"/>
              <a:t> Lim</a:t>
            </a:r>
          </a:p>
          <a:p>
            <a:endParaRPr lang="en-US" altLang="ja-JP" sz="2000" dirty="0"/>
          </a:p>
          <a:p>
            <a:r>
              <a:rPr lang="en-US" altLang="ja-JP" sz="2000" dirty="0"/>
              <a:t>Approved by unanimous consent</a:t>
            </a:r>
          </a:p>
        </p:txBody>
      </p:sp>
      <p:sp>
        <p:nvSpPr>
          <p:cNvPr id="2" name="Slide Number Placeholder 2">
            <a:extLst>
              <a:ext uri="{FF2B5EF4-FFF2-40B4-BE49-F238E27FC236}">
                <a16:creationId xmlns:a16="http://schemas.microsoft.com/office/drawing/2014/main" id="{22A60F2C-843D-F695-0ECA-FDE38B814212}"/>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58</a:t>
            </a:fld>
            <a:endParaRPr lang="en-US" altLang="en-US" sz="1200" dirty="0"/>
          </a:p>
        </p:txBody>
      </p:sp>
    </p:spTree>
    <p:extLst>
      <p:ext uri="{BB962C8B-B14F-4D97-AF65-F5344CB8AC3E}">
        <p14:creationId xmlns:p14="http://schemas.microsoft.com/office/powerpoint/2010/main" val="371409021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4247"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#2</a:t>
            </a:r>
            <a:endParaRPr lang="en-US" sz="2400" dirty="0"/>
          </a:p>
        </p:txBody>
      </p:sp>
      <p:sp>
        <p:nvSpPr>
          <p:cNvPr id="4" name="TextBox 3"/>
          <p:cNvSpPr txBox="1"/>
          <p:nvPr/>
        </p:nvSpPr>
        <p:spPr>
          <a:xfrm>
            <a:off x="190498" y="1447800"/>
            <a:ext cx="8763000" cy="3785652"/>
          </a:xfrm>
          <a:prstGeom prst="rect">
            <a:avLst/>
          </a:prstGeom>
          <a:noFill/>
        </p:spPr>
        <p:txBody>
          <a:bodyPr wrap="square" rtlCol="0">
            <a:spAutoFit/>
          </a:bodyPr>
          <a:lstStyle/>
          <a:p>
            <a:pPr algn="just"/>
            <a:r>
              <a:rPr lang="en-US" altLang="ko-KR" sz="2000" b="1" dirty="0"/>
              <a:t>TG7a Motion to approve CRG Teleconference Minutes from February to March 2023</a:t>
            </a:r>
            <a:endParaRPr lang="ko-KR" altLang="ko-KR" sz="2000" b="1" dirty="0"/>
          </a:p>
          <a:p>
            <a:endParaRPr lang="en-US" altLang="ja-JP" sz="2000" dirty="0"/>
          </a:p>
          <a:p>
            <a:pPr lvl="0"/>
            <a:r>
              <a:rPr lang="en-US" altLang="ko-KR" sz="2000" i="1" dirty="0"/>
              <a:t>Motion to approve the CRG Teleconference Minutes from February to March 2023</a:t>
            </a:r>
          </a:p>
          <a:p>
            <a:pPr lvl="0"/>
            <a:r>
              <a:rPr lang="en-US" altLang="ko-KR" sz="2000" i="1" dirty="0"/>
              <a:t>of TG7a in IEEE P802.15-23-0127-00-007a</a:t>
            </a:r>
          </a:p>
          <a:p>
            <a:pPr lvl="0"/>
            <a:endParaRPr lang="en-US" altLang="ko-KR" sz="2000" i="1" dirty="0"/>
          </a:p>
          <a:p>
            <a:pPr lvl="0"/>
            <a:endParaRPr lang="en-US" altLang="ko-KR" sz="2000" i="1" dirty="0"/>
          </a:p>
          <a:p>
            <a:pPr lvl="0"/>
            <a:endParaRPr lang="en-US" altLang="ko-KR" sz="2000" i="1" dirty="0"/>
          </a:p>
          <a:p>
            <a:r>
              <a:rPr lang="en-US" altLang="ja-JP" sz="2000" dirty="0"/>
              <a:t>Moved By:  </a:t>
            </a:r>
            <a:r>
              <a:rPr lang="en-US" altLang="ja-JP" sz="2000" dirty="0" err="1"/>
              <a:t>Yeong</a:t>
            </a:r>
            <a:r>
              <a:rPr lang="en-US" altLang="ja-JP" sz="2000" dirty="0"/>
              <a:t> Min Jang</a:t>
            </a:r>
          </a:p>
          <a:p>
            <a:r>
              <a:rPr lang="en-US" altLang="ja-JP" sz="2000" dirty="0"/>
              <a:t>Seconded By:  Sang-</a:t>
            </a:r>
            <a:r>
              <a:rPr lang="en-US" altLang="ja-JP" sz="2000" dirty="0" err="1"/>
              <a:t>Kyu</a:t>
            </a:r>
            <a:r>
              <a:rPr lang="en-US" altLang="ja-JP" sz="2000" dirty="0"/>
              <a:t> Lim</a:t>
            </a:r>
          </a:p>
          <a:p>
            <a:endParaRPr lang="en-US" altLang="ja-JP" sz="2000" dirty="0"/>
          </a:p>
          <a:p>
            <a:r>
              <a:rPr lang="en-US" altLang="ja-JP" sz="2000" dirty="0"/>
              <a:t>Approved by unanimous consent</a:t>
            </a:r>
          </a:p>
        </p:txBody>
      </p:sp>
      <p:sp>
        <p:nvSpPr>
          <p:cNvPr id="2" name="Slide Number Placeholder 2">
            <a:extLst>
              <a:ext uri="{FF2B5EF4-FFF2-40B4-BE49-F238E27FC236}">
                <a16:creationId xmlns:a16="http://schemas.microsoft.com/office/drawing/2014/main" id="{00C9A6DF-9688-39B0-ED57-D577311768ED}"/>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59</a:t>
            </a:fld>
            <a:endParaRPr lang="en-US" altLang="en-US" sz="1200" dirty="0"/>
          </a:p>
        </p:txBody>
      </p:sp>
    </p:spTree>
    <p:extLst>
      <p:ext uri="{BB962C8B-B14F-4D97-AF65-F5344CB8AC3E}">
        <p14:creationId xmlns:p14="http://schemas.microsoft.com/office/powerpoint/2010/main" val="36114058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8" name="Slide Number Placeholder 4">
            <a:extLst>
              <a:ext uri="{FF2B5EF4-FFF2-40B4-BE49-F238E27FC236}">
                <a16:creationId xmlns:a16="http://schemas.microsoft.com/office/drawing/2014/main" id="{CF425F84-1799-47E7-23DF-D06B7ADEA3F7}"/>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chemeClr val="dk1"/>
                </a:solidFill>
                <a:latin typeface="Arial"/>
                <a:ea typeface="Arial"/>
                <a:cs typeface="Arial"/>
                <a:sym typeface="Arial"/>
              </a:defRPr>
            </a:lvl9pPr>
          </a:lstStyle>
          <a:p>
            <a:pPr algn="ctr">
              <a:defRPr/>
            </a:pPr>
            <a:r>
              <a:rPr lang="en-US" sz="1200" dirty="0">
                <a:latin typeface="Times New Roman" panose="02020603050405020304" pitchFamily="18" charset="0"/>
                <a:cs typeface="Times New Roman" panose="02020603050405020304" pitchFamily="18" charset="0"/>
              </a:rPr>
              <a:t>Slide </a:t>
            </a:r>
            <a:fld id="{8269BD7D-1DCB-4C55-B36B-7043228FA0F3}" type="slidenum">
              <a:rPr lang="en-US" sz="1200" smtClean="0">
                <a:latin typeface="Times New Roman" panose="02020603050405020304" pitchFamily="18" charset="0"/>
                <a:cs typeface="Times New Roman" panose="02020603050405020304" pitchFamily="18" charset="0"/>
              </a:rPr>
              <a:pPr algn="ctr">
                <a:defRPr/>
              </a:pPr>
              <a:t>6</a:t>
            </a:fld>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859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Teleconference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2057400"/>
            <a:ext cx="8640960" cy="3887944"/>
          </a:xfrm>
          <a:ln/>
        </p:spPr>
        <p:txBody>
          <a:bodyPr>
            <a:normAutofit/>
          </a:bodyPr>
          <a:lstStyle/>
          <a:p>
            <a:pPr algn="just">
              <a:lnSpc>
                <a:spcPct val="80000"/>
              </a:lnSpc>
            </a:pPr>
            <a:r>
              <a:rPr lang="en-US" altLang="ja-JP" sz="2600" dirty="0">
                <a:latin typeface="Times New Roman" panose="02020603050405020304" pitchFamily="18" charset="0"/>
                <a:ea typeface="ＭＳ Ｐゴシック" pitchFamily="50" charset="-128"/>
                <a:cs typeface="Times New Roman" panose="02020603050405020304" pitchFamily="18" charset="0"/>
              </a:rPr>
              <a:t>4 slots (3:00 am (EST) on  April 5, April 12, April 26, May 3)</a:t>
            </a:r>
          </a:p>
          <a:p>
            <a:pPr algn="just">
              <a:lnSpc>
                <a:spcPct val="80000"/>
              </a:lnSpc>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LB192 and LB195 (LB 1</a:t>
            </a:r>
            <a:r>
              <a:rPr lang="en-US" altLang="ko-KR" sz="2000" baseline="30000" dirty="0">
                <a:latin typeface="Times New Roman" panose="02020603050405020304" pitchFamily="18" charset="0"/>
                <a:ea typeface="굴림" pitchFamily="34" charset="-127"/>
                <a:cs typeface="Times New Roman" panose="02020603050405020304" pitchFamily="18" charset="0"/>
              </a:rPr>
              <a:t>st</a:t>
            </a:r>
            <a:r>
              <a:rPr lang="en-US" altLang="ko-KR" sz="2000" dirty="0">
                <a:latin typeface="Times New Roman" panose="02020603050405020304" pitchFamily="18" charset="0"/>
                <a:ea typeface="굴림" pitchFamily="34" charset="-127"/>
                <a:cs typeface="Times New Roman" panose="02020603050405020304" pitchFamily="18" charset="0"/>
              </a:rPr>
              <a:t> Recirculation)</a:t>
            </a:r>
          </a:p>
          <a:p>
            <a:pPr algn="just">
              <a:lnSpc>
                <a:spcPct val="80000"/>
              </a:lnSpc>
            </a:pPr>
            <a:r>
              <a:rPr lang="en-US" altLang="ja-JP" sz="2000" dirty="0">
                <a:latin typeface="Times New Roman" panose="02020603050405020304" pitchFamily="18" charset="0"/>
                <a:cs typeface="Times New Roman" panose="02020603050405020304" pitchFamily="18" charset="0"/>
              </a:rPr>
              <a:t>Get editorial support from IEEE publication staff and IEEE 802.15 Technical Editor</a:t>
            </a:r>
          </a:p>
        </p:txBody>
      </p:sp>
      <p:sp>
        <p:nvSpPr>
          <p:cNvPr id="3" name="Slide Number Placeholder 2">
            <a:extLst>
              <a:ext uri="{FF2B5EF4-FFF2-40B4-BE49-F238E27FC236}">
                <a16:creationId xmlns:a16="http://schemas.microsoft.com/office/drawing/2014/main" id="{11DEC7C7-B2CD-F069-13DF-33ED4330B28C}"/>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60</a:t>
            </a:fld>
            <a:endParaRPr lang="en-US" altLang="en-US" sz="1200" dirty="0"/>
          </a:p>
        </p:txBody>
      </p:sp>
    </p:spTree>
    <p:extLst>
      <p:ext uri="{BB962C8B-B14F-4D97-AF65-F5344CB8AC3E}">
        <p14:creationId xmlns:p14="http://schemas.microsoft.com/office/powerpoint/2010/main" val="233993868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May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1432593"/>
            <a:ext cx="8640960" cy="3887944"/>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3 slots (8:00 am on  Tue., Wed., and Thur.)</a:t>
            </a:r>
          </a:p>
          <a:p>
            <a:pPr algn="just">
              <a:lnSpc>
                <a:spcPct val="80000"/>
              </a:lnSpc>
            </a:pPr>
            <a:r>
              <a:rPr lang="en-US" altLang="ko-KR" sz="2000" dirty="0">
                <a:latin typeface="Times New Roman" panose="02020603050405020304" pitchFamily="18" charset="0"/>
                <a:ea typeface="굴림" pitchFamily="34" charset="-127"/>
                <a:cs typeface="Times New Roman" panose="02020603050405020304" pitchFamily="18" charset="0"/>
              </a:rPr>
              <a:t>Complete comment resolution  for   LB192 and LB195(LB 1st Recirculation) and prepare the D4 document for LB 2</a:t>
            </a:r>
            <a:r>
              <a:rPr lang="en-US" altLang="ko-KR" sz="2000" baseline="30000" dirty="0">
                <a:latin typeface="Times New Roman" panose="02020603050405020304" pitchFamily="18" charset="0"/>
                <a:ea typeface="굴림" pitchFamily="34" charset="-127"/>
                <a:cs typeface="Times New Roman" panose="02020603050405020304" pitchFamily="18" charset="0"/>
              </a:rPr>
              <a:t>nd</a:t>
            </a:r>
            <a:r>
              <a:rPr lang="en-US" altLang="ko-KR" sz="2000" dirty="0">
                <a:latin typeface="Times New Roman" panose="02020603050405020304" pitchFamily="18" charset="0"/>
                <a:ea typeface="굴림" pitchFamily="34" charset="-127"/>
                <a:cs typeface="Times New Roman" panose="02020603050405020304" pitchFamily="18" charset="0"/>
              </a:rPr>
              <a:t> Recirculation</a:t>
            </a:r>
          </a:p>
          <a:p>
            <a:pPr algn="just">
              <a:lnSpc>
                <a:spcPct val="80000"/>
              </a:lnSpc>
            </a:pPr>
            <a:endParaRPr lang="en-US" altLang="ko-KR" sz="2000" dirty="0">
              <a:latin typeface="Times New Roman" panose="02020603050405020304" pitchFamily="18" charset="0"/>
              <a:ea typeface="굴림" pitchFamily="34" charset="-127"/>
              <a:cs typeface="Times New Roman" panose="02020603050405020304" pitchFamily="18" charset="0"/>
            </a:endParaRPr>
          </a:p>
          <a:p>
            <a:pPr algn="just">
              <a:lnSpc>
                <a:spcPct val="80000"/>
              </a:lnSpc>
            </a:pPr>
            <a:r>
              <a:rPr lang="en-US" altLang="ja-JP" sz="2800" dirty="0">
                <a:latin typeface="Times New Roman" panose="02020603050405020304" pitchFamily="18" charset="0"/>
                <a:cs typeface="Times New Roman" panose="02020603050405020304" pitchFamily="18" charset="0"/>
              </a:rPr>
              <a:t>Affirm New Officer for IEEE 802.15.7a</a:t>
            </a:r>
          </a:p>
          <a:p>
            <a:pPr marL="803275" lvl="1" indent="-342900" algn="just">
              <a:buFontTx/>
              <a:buChar char="-"/>
            </a:pPr>
            <a:r>
              <a:rPr lang="en-US" altLang="ja-JP" sz="2200" b="1" dirty="0">
                <a:latin typeface="Times New Roman" panose="02020603050405020304" pitchFamily="18" charset="0"/>
                <a:cs typeface="Times New Roman" panose="02020603050405020304" pitchFamily="18" charset="0"/>
              </a:rPr>
              <a:t>Secretaries</a:t>
            </a:r>
            <a:r>
              <a:rPr lang="en-US" altLang="ja-JP" sz="2200" dirty="0">
                <a:latin typeface="Times New Roman" panose="02020603050405020304" pitchFamily="18" charset="0"/>
                <a:cs typeface="Times New Roman" panose="02020603050405020304" pitchFamily="18" charset="0"/>
              </a:rPr>
              <a:t>: Ida </a:t>
            </a:r>
            <a:r>
              <a:rPr lang="en-US" altLang="ja-JP" sz="2200" dirty="0" err="1">
                <a:latin typeface="Times New Roman" panose="02020603050405020304" pitchFamily="18" charset="0"/>
                <a:cs typeface="Times New Roman" panose="02020603050405020304" pitchFamily="18" charset="0"/>
              </a:rPr>
              <a:t>Bagus</a:t>
            </a:r>
            <a:r>
              <a:rPr lang="en-US" altLang="ja-JP" sz="2200" dirty="0">
                <a:latin typeface="Times New Roman" panose="02020603050405020304" pitchFamily="18" charset="0"/>
                <a:cs typeface="Times New Roman" panose="02020603050405020304" pitchFamily="18" charset="0"/>
              </a:rPr>
              <a:t> Krishna Yoga </a:t>
            </a:r>
            <a:r>
              <a:rPr lang="en-US" altLang="ja-JP" sz="2200" dirty="0" err="1">
                <a:latin typeface="Times New Roman" panose="02020603050405020304" pitchFamily="18" charset="0"/>
                <a:cs typeface="Times New Roman" panose="02020603050405020304" pitchFamily="18" charset="0"/>
              </a:rPr>
              <a:t>Utama</a:t>
            </a:r>
            <a:r>
              <a:rPr lang="en-US" altLang="ja-JP" sz="2200" dirty="0">
                <a:latin typeface="Times New Roman" panose="02020603050405020304" pitchFamily="18" charset="0"/>
                <a:cs typeface="Times New Roman" panose="02020603050405020304" pitchFamily="18" charset="0"/>
              </a:rPr>
              <a:t> (</a:t>
            </a:r>
            <a:r>
              <a:rPr lang="en-US" altLang="ja-JP" sz="2200" dirty="0" err="1">
                <a:latin typeface="Times New Roman" panose="02020603050405020304" pitchFamily="18" charset="0"/>
                <a:cs typeface="Times New Roman" panose="02020603050405020304" pitchFamily="18" charset="0"/>
              </a:rPr>
              <a:t>Kookmin</a:t>
            </a:r>
            <a:r>
              <a:rPr lang="en-US" altLang="ja-JP" sz="2200" dirty="0">
                <a:latin typeface="Times New Roman" panose="02020603050405020304" pitchFamily="18" charset="0"/>
                <a:cs typeface="Times New Roman" panose="02020603050405020304" pitchFamily="18" charset="0"/>
              </a:rPr>
              <a:t> University)</a:t>
            </a:r>
            <a:endParaRPr lang="en-US" altLang="ko-KR" sz="2200" dirty="0">
              <a:latin typeface="Times New Roman" panose="02020603050405020304" pitchFamily="18" charset="0"/>
              <a:ea typeface="굴림" pitchFamily="34" charset="-127"/>
              <a:cs typeface="Times New Roman" panose="02020603050405020304" pitchFamily="18" charset="0"/>
            </a:endParaRPr>
          </a:p>
          <a:p>
            <a:pPr algn="just">
              <a:lnSpc>
                <a:spcPct val="80000"/>
              </a:lnSpc>
            </a:pPr>
            <a:endParaRPr lang="en-US" altLang="ja-JP"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E035D2A-D10C-1CD2-94DB-653EF6D80A16}"/>
              </a:ext>
            </a:extLst>
          </p:cNvPr>
          <p:cNvSpPr txBox="1">
            <a:spLocks/>
          </p:cNvSpPr>
          <p:nvPr/>
        </p:nvSpPr>
        <p:spPr>
          <a:xfrm>
            <a:off x="4191000" y="6432550"/>
            <a:ext cx="836612" cy="285750"/>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en-US" sz="1200" dirty="0"/>
              <a:t>Slide </a:t>
            </a:r>
            <a:fld id="{D4132CD9-BA9C-914B-A325-EA338A619694}" type="slidenum">
              <a:rPr lang="en-US" altLang="en-US" sz="1200" smtClean="0"/>
              <a:pPr algn="ctr"/>
              <a:t>61</a:t>
            </a:fld>
            <a:endParaRPr lang="en-US" altLang="en-US" sz="1200" dirty="0"/>
          </a:p>
        </p:txBody>
      </p:sp>
    </p:spTree>
    <p:extLst>
      <p:ext uri="{BB962C8B-B14F-4D97-AF65-F5344CB8AC3E}">
        <p14:creationId xmlns:p14="http://schemas.microsoft.com/office/powerpoint/2010/main" val="126058666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62</a:t>
            </a:fld>
            <a:endParaRPr lang="en-US"/>
          </a:p>
        </p:txBody>
      </p:sp>
    </p:spTree>
    <p:extLst>
      <p:ext uri="{BB962C8B-B14F-4D97-AF65-F5344CB8AC3E}">
        <p14:creationId xmlns:p14="http://schemas.microsoft.com/office/powerpoint/2010/main" val="2044608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normAutofit/>
          </a:bodyPr>
          <a:lstStyle/>
          <a:p>
            <a:r>
              <a:rPr lang="en-US" dirty="0"/>
              <a:t>TG16t March Plenary 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a:xfrm>
            <a:off x="628650" y="2226469"/>
            <a:ext cx="8001000" cy="3263504"/>
          </a:xfrm>
        </p:spPr>
        <p:txBody>
          <a:bodyPr>
            <a:normAutofit fontScale="92500" lnSpcReduction="20000"/>
          </a:bodyPr>
          <a:lstStyle/>
          <a:p>
            <a:r>
              <a:rPr lang="en-US" dirty="0"/>
              <a:t>Introductions, Secretary, Review and Approve Agenda</a:t>
            </a:r>
          </a:p>
          <a:p>
            <a:r>
              <a:rPr lang="en-US" dirty="0"/>
              <a:t>Policy Review</a:t>
            </a:r>
          </a:p>
          <a:p>
            <a:r>
              <a:rPr lang="en-US" dirty="0"/>
              <a:t>Presentation and Review of Contributions for Draft</a:t>
            </a:r>
          </a:p>
          <a:p>
            <a:pPr lvl="1"/>
            <a:endParaRPr lang="en-US" dirty="0"/>
          </a:p>
          <a:p>
            <a:r>
              <a:rPr lang="en-US" dirty="0"/>
              <a:t>Adjourn</a:t>
            </a:r>
          </a:p>
          <a:p>
            <a:endParaRPr lang="en-US" dirty="0"/>
          </a:p>
        </p:txBody>
      </p:sp>
      <p:sp>
        <p:nvSpPr>
          <p:cNvPr id="4" name="Foliennummernplatzhalter 3">
            <a:extLst>
              <a:ext uri="{FF2B5EF4-FFF2-40B4-BE49-F238E27FC236}">
                <a16:creationId xmlns:a16="http://schemas.microsoft.com/office/drawing/2014/main" id="{1CEFFE77-A4E2-7560-EB91-3FF5234AD2A3}"/>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63</a:t>
            </a:fld>
            <a:endParaRPr lang="en-US" sz="1200" dirty="0"/>
          </a:p>
        </p:txBody>
      </p:sp>
    </p:spTree>
    <p:extLst>
      <p:ext uri="{BB962C8B-B14F-4D97-AF65-F5344CB8AC3E}">
        <p14:creationId xmlns:p14="http://schemas.microsoft.com/office/powerpoint/2010/main" val="200648569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Meeting 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p:txBody>
          <a:bodyPr/>
          <a:lstStyle/>
          <a:p>
            <a:r>
              <a:rPr lang="en-US" dirty="0"/>
              <a:t>Tuesday PM1  1:30pm EDT</a:t>
            </a:r>
          </a:p>
          <a:p>
            <a:r>
              <a:rPr lang="en-US" dirty="0"/>
              <a:t>Wednesday PM1 1:30pm EDT</a:t>
            </a:r>
          </a:p>
          <a:p>
            <a:r>
              <a:rPr lang="en-US" dirty="0"/>
              <a:t>Thursday AM2 10:30am EDT</a:t>
            </a:r>
          </a:p>
          <a:p>
            <a:r>
              <a:rPr lang="en-US" dirty="0"/>
              <a:t>Thursday PM1 1:30pm EDT</a:t>
            </a:r>
          </a:p>
        </p:txBody>
      </p:sp>
      <p:sp>
        <p:nvSpPr>
          <p:cNvPr id="7" name="Foliennummernplatzhalter 3">
            <a:extLst>
              <a:ext uri="{FF2B5EF4-FFF2-40B4-BE49-F238E27FC236}">
                <a16:creationId xmlns:a16="http://schemas.microsoft.com/office/drawing/2014/main" id="{DE1498B9-1AE8-63D5-EF37-E6ABF2FBD9E5}"/>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64</a:t>
            </a:fld>
            <a:endParaRPr lang="en-US" sz="1200" dirty="0"/>
          </a:p>
        </p:txBody>
      </p:sp>
    </p:spTree>
    <p:extLst>
      <p:ext uri="{BB962C8B-B14F-4D97-AF65-F5344CB8AC3E}">
        <p14:creationId xmlns:p14="http://schemas.microsoft.com/office/powerpoint/2010/main" val="296168766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March 2023 Plenary</a:t>
            </a:r>
          </a:p>
        </p:txBody>
      </p:sp>
      <p:graphicFrame>
        <p:nvGraphicFramePr>
          <p:cNvPr id="3" name="Table 2">
            <a:extLst>
              <a:ext uri="{FF2B5EF4-FFF2-40B4-BE49-F238E27FC236}">
                <a16:creationId xmlns:a16="http://schemas.microsoft.com/office/drawing/2014/main" id="{A3A88465-A267-292B-0672-97B53B195D4D}"/>
              </a:ext>
            </a:extLst>
          </p:cNvPr>
          <p:cNvGraphicFramePr>
            <a:graphicFrameLocks noGrp="1"/>
          </p:cNvGraphicFramePr>
          <p:nvPr/>
        </p:nvGraphicFramePr>
        <p:xfrm>
          <a:off x="457203" y="2057400"/>
          <a:ext cx="7886704" cy="708660"/>
        </p:xfrm>
        <a:graphic>
          <a:graphicData uri="http://schemas.openxmlformats.org/drawingml/2006/table">
            <a:tbl>
              <a:tblPr/>
              <a:tblGrid>
                <a:gridCol w="1126672">
                  <a:extLst>
                    <a:ext uri="{9D8B030D-6E8A-4147-A177-3AD203B41FA5}">
                      <a16:colId xmlns:a16="http://schemas.microsoft.com/office/drawing/2014/main" val="2457585018"/>
                    </a:ext>
                  </a:extLst>
                </a:gridCol>
                <a:gridCol w="1126672">
                  <a:extLst>
                    <a:ext uri="{9D8B030D-6E8A-4147-A177-3AD203B41FA5}">
                      <a16:colId xmlns:a16="http://schemas.microsoft.com/office/drawing/2014/main" val="4002875267"/>
                    </a:ext>
                  </a:extLst>
                </a:gridCol>
                <a:gridCol w="489857">
                  <a:extLst>
                    <a:ext uri="{9D8B030D-6E8A-4147-A177-3AD203B41FA5}">
                      <a16:colId xmlns:a16="http://schemas.microsoft.com/office/drawing/2014/main" val="1458169626"/>
                    </a:ext>
                  </a:extLst>
                </a:gridCol>
                <a:gridCol w="685800">
                  <a:extLst>
                    <a:ext uri="{9D8B030D-6E8A-4147-A177-3AD203B41FA5}">
                      <a16:colId xmlns:a16="http://schemas.microsoft.com/office/drawing/2014/main" val="749728849"/>
                    </a:ext>
                  </a:extLst>
                </a:gridCol>
                <a:gridCol w="1428750">
                  <a:extLst>
                    <a:ext uri="{9D8B030D-6E8A-4147-A177-3AD203B41FA5}">
                      <a16:colId xmlns:a16="http://schemas.microsoft.com/office/drawing/2014/main" val="911493396"/>
                    </a:ext>
                  </a:extLst>
                </a:gridCol>
                <a:gridCol w="1902281">
                  <a:extLst>
                    <a:ext uri="{9D8B030D-6E8A-4147-A177-3AD203B41FA5}">
                      <a16:colId xmlns:a16="http://schemas.microsoft.com/office/drawing/2014/main" val="1283193961"/>
                    </a:ext>
                  </a:extLst>
                </a:gridCol>
                <a:gridCol w="1126672">
                  <a:extLst>
                    <a:ext uri="{9D8B030D-6E8A-4147-A177-3AD203B41FA5}">
                      <a16:colId xmlns:a16="http://schemas.microsoft.com/office/drawing/2014/main" val="2613898815"/>
                    </a:ext>
                  </a:extLst>
                </a:gridCol>
              </a:tblGrid>
              <a:tr h="685800">
                <a:tc>
                  <a:txBody>
                    <a:bodyPr/>
                    <a:lstStyle/>
                    <a:p>
                      <a:r>
                        <a:rPr lang="en-US" sz="1400"/>
                        <a:t>08-Mar-2023 ET</a:t>
                      </a:r>
                    </a:p>
                  </a:txBody>
                  <a:tcPr marL="68580" marR="68580" marT="34290" marB="34290" anchor="ctr">
                    <a:lnL>
                      <a:noFill/>
                    </a:lnL>
                    <a:lnR>
                      <a:noFill/>
                    </a:lnR>
                    <a:lnT>
                      <a:noFill/>
                    </a:lnT>
                    <a:lnB>
                      <a:noFill/>
                    </a:lnB>
                  </a:tcPr>
                </a:tc>
                <a:tc>
                  <a:txBody>
                    <a:bodyPr/>
                    <a:lstStyle/>
                    <a:p>
                      <a:r>
                        <a:rPr lang="en-US" sz="1400"/>
                        <a:t>2023</a:t>
                      </a:r>
                    </a:p>
                  </a:txBody>
                  <a:tcPr marL="68580" marR="68580" marT="34290" marB="34290" anchor="ctr">
                    <a:lnL>
                      <a:noFill/>
                    </a:lnL>
                    <a:lnR>
                      <a:noFill/>
                    </a:lnR>
                    <a:lnT>
                      <a:noFill/>
                    </a:lnT>
                    <a:lnB>
                      <a:noFill/>
                    </a:lnB>
                  </a:tcPr>
                </a:tc>
                <a:tc>
                  <a:txBody>
                    <a:bodyPr/>
                    <a:lstStyle/>
                    <a:p>
                      <a:r>
                        <a:rPr lang="en-US" sz="1400"/>
                        <a:t>118</a:t>
                      </a:r>
                    </a:p>
                  </a:txBody>
                  <a:tcPr marL="68580" marR="68580" marT="34290" marB="34290" anchor="ctr">
                    <a:lnL>
                      <a:noFill/>
                    </a:lnL>
                    <a:lnR>
                      <a:noFill/>
                    </a:lnR>
                    <a:lnT>
                      <a:noFill/>
                    </a:lnT>
                    <a:lnB>
                      <a:noFill/>
                    </a:lnB>
                  </a:tcPr>
                </a:tc>
                <a:tc>
                  <a:txBody>
                    <a:bodyPr/>
                    <a:lstStyle/>
                    <a:p>
                      <a:r>
                        <a:rPr lang="en-US" sz="1400"/>
                        <a:t>0</a:t>
                      </a:r>
                    </a:p>
                  </a:txBody>
                  <a:tcPr marL="68580" marR="68580" marT="34290" marB="34290" anchor="ctr">
                    <a:lnL>
                      <a:noFill/>
                    </a:lnL>
                    <a:lnR>
                      <a:noFill/>
                    </a:lnR>
                    <a:lnT>
                      <a:noFill/>
                    </a:lnT>
                    <a:lnB>
                      <a:noFill/>
                    </a:lnB>
                  </a:tcPr>
                </a:tc>
                <a:tc>
                  <a:txBody>
                    <a:bodyPr/>
                    <a:lstStyle/>
                    <a:p>
                      <a:r>
                        <a:rPr lang="en-US" sz="1400" dirty="0"/>
                        <a:t>TG16t (</a:t>
                      </a:r>
                      <a:r>
                        <a:rPr lang="en-US" sz="1400" dirty="0" err="1"/>
                        <a:t>Lic</a:t>
                      </a:r>
                      <a:r>
                        <a:rPr lang="en-US" sz="1400" dirty="0"/>
                        <a:t>-NB)</a:t>
                      </a:r>
                    </a:p>
                  </a:txBody>
                  <a:tcPr marL="68580" marR="68580" marT="34290" marB="34290" anchor="ctr">
                    <a:lnL>
                      <a:noFill/>
                    </a:lnL>
                    <a:lnR>
                      <a:noFill/>
                    </a:lnR>
                    <a:lnT>
                      <a:noFill/>
                    </a:lnT>
                    <a:lnB>
                      <a:noFill/>
                    </a:lnB>
                  </a:tcPr>
                </a:tc>
                <a:tc>
                  <a:txBody>
                    <a:bodyPr/>
                    <a:lstStyle/>
                    <a:p>
                      <a:r>
                        <a:rPr lang="en-US" sz="1400"/>
                        <a:t>P802.15.16t D0.4 Review</a:t>
                      </a:r>
                    </a:p>
                  </a:txBody>
                  <a:tcPr marL="68580" marR="68580" marT="34290" marB="34290" anchor="ctr">
                    <a:lnL>
                      <a:noFill/>
                    </a:lnL>
                    <a:lnR>
                      <a:noFill/>
                    </a:lnR>
                    <a:lnT>
                      <a:noFill/>
                    </a:lnT>
                    <a:lnB>
                      <a:noFill/>
                    </a:lnB>
                  </a:tcPr>
                </a:tc>
                <a:tc>
                  <a:txBody>
                    <a:bodyPr/>
                    <a:lstStyle/>
                    <a:p>
                      <a:r>
                        <a:rPr lang="en-US" sz="1400" dirty="0"/>
                        <a:t>Vishal Kalkundrikar (</a:t>
                      </a:r>
                      <a:r>
                        <a:rPr lang="en-US" sz="1400" dirty="0" err="1"/>
                        <a:t>Ondas</a:t>
                      </a:r>
                      <a:r>
                        <a:rPr lang="en-US" sz="1400" dirty="0"/>
                        <a:t>)</a:t>
                      </a:r>
                    </a:p>
                  </a:txBody>
                  <a:tcPr marL="68580" marR="68580" marT="34290" marB="34290" anchor="ctr">
                    <a:lnL>
                      <a:noFill/>
                    </a:lnL>
                    <a:lnR>
                      <a:noFill/>
                    </a:lnR>
                    <a:lnT>
                      <a:noFill/>
                    </a:lnT>
                    <a:lnB>
                      <a:noFill/>
                    </a:lnB>
                  </a:tcPr>
                </a:tc>
                <a:extLst>
                  <a:ext uri="{0D108BD9-81ED-4DB2-BD59-A6C34878D82A}">
                    <a16:rowId xmlns:a16="http://schemas.microsoft.com/office/drawing/2014/main" val="3537562940"/>
                  </a:ext>
                </a:extLst>
              </a:tr>
            </a:tbl>
          </a:graphicData>
        </a:graphic>
      </p:graphicFrame>
      <p:graphicFrame>
        <p:nvGraphicFramePr>
          <p:cNvPr id="4" name="Table 3">
            <a:extLst>
              <a:ext uri="{FF2B5EF4-FFF2-40B4-BE49-F238E27FC236}">
                <a16:creationId xmlns:a16="http://schemas.microsoft.com/office/drawing/2014/main" id="{8F12167B-0B63-25E0-BD8A-E357F9BE5908}"/>
              </a:ext>
            </a:extLst>
          </p:cNvPr>
          <p:cNvGraphicFramePr>
            <a:graphicFrameLocks noGrp="1"/>
          </p:cNvGraphicFramePr>
          <p:nvPr/>
        </p:nvGraphicFramePr>
        <p:xfrm>
          <a:off x="400051" y="3028950"/>
          <a:ext cx="8458201" cy="1700400"/>
        </p:xfrm>
        <a:graphic>
          <a:graphicData uri="http://schemas.openxmlformats.org/drawingml/2006/table">
            <a:tbl>
              <a:tblPr/>
              <a:tblGrid>
                <a:gridCol w="1142999">
                  <a:extLst>
                    <a:ext uri="{9D8B030D-6E8A-4147-A177-3AD203B41FA5}">
                      <a16:colId xmlns:a16="http://schemas.microsoft.com/office/drawing/2014/main" val="3807295675"/>
                    </a:ext>
                  </a:extLst>
                </a:gridCol>
                <a:gridCol w="736601">
                  <a:extLst>
                    <a:ext uri="{9D8B030D-6E8A-4147-A177-3AD203B41FA5}">
                      <a16:colId xmlns:a16="http://schemas.microsoft.com/office/drawing/2014/main" val="3328218556"/>
                    </a:ext>
                  </a:extLst>
                </a:gridCol>
                <a:gridCol w="939800">
                  <a:extLst>
                    <a:ext uri="{9D8B030D-6E8A-4147-A177-3AD203B41FA5}">
                      <a16:colId xmlns:a16="http://schemas.microsoft.com/office/drawing/2014/main" val="873862132"/>
                    </a:ext>
                  </a:extLst>
                </a:gridCol>
                <a:gridCol w="380999">
                  <a:extLst>
                    <a:ext uri="{9D8B030D-6E8A-4147-A177-3AD203B41FA5}">
                      <a16:colId xmlns:a16="http://schemas.microsoft.com/office/drawing/2014/main" val="2702867077"/>
                    </a:ext>
                  </a:extLst>
                </a:gridCol>
                <a:gridCol w="1028700">
                  <a:extLst>
                    <a:ext uri="{9D8B030D-6E8A-4147-A177-3AD203B41FA5}">
                      <a16:colId xmlns:a16="http://schemas.microsoft.com/office/drawing/2014/main" val="4126275952"/>
                    </a:ext>
                  </a:extLst>
                </a:gridCol>
                <a:gridCol w="1409702">
                  <a:extLst>
                    <a:ext uri="{9D8B030D-6E8A-4147-A177-3AD203B41FA5}">
                      <a16:colId xmlns:a16="http://schemas.microsoft.com/office/drawing/2014/main" val="4068308594"/>
                    </a:ext>
                  </a:extLst>
                </a:gridCol>
                <a:gridCol w="939800">
                  <a:extLst>
                    <a:ext uri="{9D8B030D-6E8A-4147-A177-3AD203B41FA5}">
                      <a16:colId xmlns:a16="http://schemas.microsoft.com/office/drawing/2014/main" val="3759333780"/>
                    </a:ext>
                  </a:extLst>
                </a:gridCol>
                <a:gridCol w="939800">
                  <a:extLst>
                    <a:ext uri="{9D8B030D-6E8A-4147-A177-3AD203B41FA5}">
                      <a16:colId xmlns:a16="http://schemas.microsoft.com/office/drawing/2014/main" val="243835552"/>
                    </a:ext>
                  </a:extLst>
                </a:gridCol>
                <a:gridCol w="939800">
                  <a:extLst>
                    <a:ext uri="{9D8B030D-6E8A-4147-A177-3AD203B41FA5}">
                      <a16:colId xmlns:a16="http://schemas.microsoft.com/office/drawing/2014/main" val="1834213214"/>
                    </a:ext>
                  </a:extLst>
                </a:gridCol>
              </a:tblGrid>
              <a:tr h="406050">
                <a:tc>
                  <a:txBody>
                    <a:bodyPr/>
                    <a:lstStyle/>
                    <a:p>
                      <a:r>
                        <a:rPr lang="en-US" sz="1200" dirty="0"/>
                        <a:t>14-Mar-2023 ET</a:t>
                      </a:r>
                    </a:p>
                  </a:txBody>
                  <a:tcPr marL="40290" marR="40290" marT="20145" marB="20145" anchor="ctr">
                    <a:lnL>
                      <a:noFill/>
                    </a:lnL>
                    <a:lnR>
                      <a:noFill/>
                    </a:lnR>
                    <a:lnT>
                      <a:noFill/>
                    </a:lnT>
                    <a:lnB>
                      <a:noFill/>
                    </a:lnB>
                  </a:tcPr>
                </a:tc>
                <a:tc>
                  <a:txBody>
                    <a:bodyPr/>
                    <a:lstStyle/>
                    <a:p>
                      <a:r>
                        <a:rPr lang="en-US" sz="1100"/>
                        <a:t>2023</a:t>
                      </a:r>
                    </a:p>
                  </a:txBody>
                  <a:tcPr marL="40290" marR="40290" marT="20145" marB="20145" anchor="ctr">
                    <a:lnL>
                      <a:noFill/>
                    </a:lnL>
                    <a:lnR>
                      <a:noFill/>
                    </a:lnR>
                    <a:lnT>
                      <a:noFill/>
                    </a:lnT>
                    <a:lnB>
                      <a:noFill/>
                    </a:lnB>
                  </a:tcPr>
                </a:tc>
                <a:tc>
                  <a:txBody>
                    <a:bodyPr/>
                    <a:lstStyle/>
                    <a:p>
                      <a:r>
                        <a:rPr lang="en-US" sz="1100" dirty="0"/>
                        <a:t>163</a:t>
                      </a:r>
                    </a:p>
                  </a:txBody>
                  <a:tcPr marL="40290" marR="40290" marT="20145" marB="20145" anchor="ctr">
                    <a:lnL>
                      <a:noFill/>
                    </a:lnL>
                    <a:lnR>
                      <a:noFill/>
                    </a:lnR>
                    <a:lnT>
                      <a:noFill/>
                    </a:lnT>
                    <a:lnB>
                      <a:noFill/>
                    </a:lnB>
                  </a:tcPr>
                </a:tc>
                <a:tc>
                  <a:txBody>
                    <a:bodyPr/>
                    <a:lstStyle/>
                    <a:p>
                      <a:r>
                        <a:rPr lang="en-US" sz="1100"/>
                        <a:t>0</a:t>
                      </a:r>
                    </a:p>
                  </a:txBody>
                  <a:tcPr marL="40290" marR="40290" marT="20145" marB="20145" anchor="ctr">
                    <a:lnL>
                      <a:noFill/>
                    </a:lnL>
                    <a:lnR>
                      <a:noFill/>
                    </a:lnR>
                    <a:lnT>
                      <a:noFill/>
                    </a:lnT>
                    <a:lnB>
                      <a:noFill/>
                    </a:lnB>
                  </a:tcPr>
                </a:tc>
                <a:tc>
                  <a:txBody>
                    <a:bodyPr/>
                    <a:lstStyle/>
                    <a:p>
                      <a:r>
                        <a:rPr lang="en-US" sz="1100"/>
                        <a:t>TG16t (Lic-NB)</a:t>
                      </a:r>
                    </a:p>
                  </a:txBody>
                  <a:tcPr marL="40290" marR="40290" marT="20145" marB="20145" anchor="ctr">
                    <a:lnL>
                      <a:noFill/>
                    </a:lnL>
                    <a:lnR>
                      <a:noFill/>
                    </a:lnR>
                    <a:lnT>
                      <a:noFill/>
                    </a:lnT>
                    <a:lnB>
                      <a:noFill/>
                    </a:lnB>
                  </a:tcPr>
                </a:tc>
                <a:tc>
                  <a:txBody>
                    <a:bodyPr/>
                    <a:lstStyle/>
                    <a:p>
                      <a:r>
                        <a:rPr lang="en-US" sz="1100"/>
                        <a:t>Response to DPP Comments</a:t>
                      </a:r>
                    </a:p>
                  </a:txBody>
                  <a:tcPr marL="40290" marR="40290" marT="20145" marB="20145" anchor="ctr">
                    <a:lnL>
                      <a:noFill/>
                    </a:lnL>
                    <a:lnR>
                      <a:noFill/>
                    </a:lnR>
                    <a:lnT>
                      <a:noFill/>
                    </a:lnT>
                    <a:lnB>
                      <a:noFill/>
                    </a:lnB>
                  </a:tcPr>
                </a:tc>
                <a:tc>
                  <a:txBody>
                    <a:bodyPr/>
                    <a:lstStyle/>
                    <a:p>
                      <a:r>
                        <a:rPr lang="en-US" sz="1100"/>
                        <a:t>Menashe Shahar</a:t>
                      </a:r>
                    </a:p>
                  </a:txBody>
                  <a:tcPr marL="40290" marR="40290" marT="20145" marB="20145" anchor="ctr">
                    <a:lnL>
                      <a:noFill/>
                    </a:lnL>
                    <a:lnR>
                      <a:noFill/>
                    </a:lnR>
                    <a:lnT>
                      <a:noFill/>
                    </a:lnT>
                    <a:lnB>
                      <a:noFill/>
                    </a:lnB>
                  </a:tcPr>
                </a:tc>
                <a:tc>
                  <a:txBody>
                    <a:bodyPr/>
                    <a:lstStyle/>
                    <a:p>
                      <a:r>
                        <a:rPr lang="en-US" sz="1100"/>
                        <a:t>14-Mar-2023 11:50:01 ET</a:t>
                      </a:r>
                    </a:p>
                  </a:txBody>
                  <a:tcPr marL="40290" marR="40290" marT="20145" marB="20145" anchor="ctr">
                    <a:lnL>
                      <a:noFill/>
                    </a:lnL>
                    <a:lnR>
                      <a:noFill/>
                    </a:lnR>
                    <a:lnT>
                      <a:noFill/>
                    </a:lnT>
                    <a:lnB>
                      <a:noFill/>
                    </a:lnB>
                  </a:tcPr>
                </a:tc>
                <a:tc>
                  <a:txBody>
                    <a:bodyPr/>
                    <a:lstStyle/>
                    <a:p>
                      <a:r>
                        <a:rPr lang="en-US" sz="1100">
                          <a:hlinkClick r:id="rId2"/>
                        </a:rPr>
                        <a:t>Download</a:t>
                      </a:r>
                      <a:r>
                        <a:rPr lang="en-US" sz="1100"/>
                        <a:t>, </a:t>
                      </a:r>
                      <a:r>
                        <a:rPr lang="en-US" sz="1100">
                          <a:hlinkClick r:id="rId3"/>
                        </a:rPr>
                        <a:t>Revise</a:t>
                      </a:r>
                      <a:endParaRPr lang="en-US" sz="1100"/>
                    </a:p>
                  </a:txBody>
                  <a:tcPr marL="40290" marR="40290" marT="20145" marB="20145" anchor="ctr">
                    <a:lnL>
                      <a:noFill/>
                    </a:lnL>
                    <a:lnR>
                      <a:noFill/>
                    </a:lnR>
                    <a:lnT>
                      <a:noFill/>
                    </a:lnT>
                    <a:lnB>
                      <a:noFill/>
                    </a:lnB>
                  </a:tcPr>
                </a:tc>
                <a:extLst>
                  <a:ext uri="{0D108BD9-81ED-4DB2-BD59-A6C34878D82A}">
                    <a16:rowId xmlns:a16="http://schemas.microsoft.com/office/drawing/2014/main" val="4156412631"/>
                  </a:ext>
                </a:extLst>
              </a:tr>
              <a:tr h="363162">
                <a:tc>
                  <a:txBody>
                    <a:bodyPr/>
                    <a:lstStyle/>
                    <a:p>
                      <a:r>
                        <a:rPr lang="en-US" sz="1100" dirty="0"/>
                        <a:t>14-Mar-2023 ET</a:t>
                      </a:r>
                    </a:p>
                  </a:txBody>
                  <a:tcPr marL="40290" marR="40290" marT="20145" marB="20145" anchor="ctr">
                    <a:lnL>
                      <a:noFill/>
                    </a:lnL>
                    <a:lnR>
                      <a:noFill/>
                    </a:lnR>
                    <a:lnT>
                      <a:noFill/>
                    </a:lnT>
                    <a:lnB>
                      <a:noFill/>
                    </a:lnB>
                  </a:tcPr>
                </a:tc>
                <a:tc>
                  <a:txBody>
                    <a:bodyPr/>
                    <a:lstStyle/>
                    <a:p>
                      <a:r>
                        <a:rPr lang="en-US" sz="1100"/>
                        <a:t>2023</a:t>
                      </a:r>
                    </a:p>
                  </a:txBody>
                  <a:tcPr marL="40290" marR="40290" marT="20145" marB="20145" anchor="ctr">
                    <a:lnL>
                      <a:noFill/>
                    </a:lnL>
                    <a:lnR>
                      <a:noFill/>
                    </a:lnR>
                    <a:lnT>
                      <a:noFill/>
                    </a:lnT>
                    <a:lnB>
                      <a:noFill/>
                    </a:lnB>
                  </a:tcPr>
                </a:tc>
                <a:tc>
                  <a:txBody>
                    <a:bodyPr/>
                    <a:lstStyle/>
                    <a:p>
                      <a:r>
                        <a:rPr lang="en-US" sz="1100"/>
                        <a:t>159</a:t>
                      </a:r>
                    </a:p>
                  </a:txBody>
                  <a:tcPr marL="40290" marR="40290" marT="20145" marB="20145" anchor="ctr">
                    <a:lnL>
                      <a:noFill/>
                    </a:lnL>
                    <a:lnR>
                      <a:noFill/>
                    </a:lnR>
                    <a:lnT>
                      <a:noFill/>
                    </a:lnT>
                    <a:lnB>
                      <a:noFill/>
                    </a:lnB>
                  </a:tcPr>
                </a:tc>
                <a:tc>
                  <a:txBody>
                    <a:bodyPr/>
                    <a:lstStyle/>
                    <a:p>
                      <a:r>
                        <a:rPr lang="en-US" sz="1100"/>
                        <a:t>0</a:t>
                      </a:r>
                    </a:p>
                  </a:txBody>
                  <a:tcPr marL="40290" marR="40290" marT="20145" marB="20145" anchor="ctr">
                    <a:lnL>
                      <a:noFill/>
                    </a:lnL>
                    <a:lnR>
                      <a:noFill/>
                    </a:lnR>
                    <a:lnT>
                      <a:noFill/>
                    </a:lnT>
                    <a:lnB>
                      <a:noFill/>
                    </a:lnB>
                  </a:tcPr>
                </a:tc>
                <a:tc>
                  <a:txBody>
                    <a:bodyPr/>
                    <a:lstStyle/>
                    <a:p>
                      <a:r>
                        <a:rPr lang="en-US" sz="1100"/>
                        <a:t>TG16t (Lic-NB)</a:t>
                      </a:r>
                    </a:p>
                  </a:txBody>
                  <a:tcPr marL="40290" marR="40290" marT="20145" marB="20145" anchor="ctr">
                    <a:lnL>
                      <a:noFill/>
                    </a:lnL>
                    <a:lnR>
                      <a:noFill/>
                    </a:lnR>
                    <a:lnT>
                      <a:noFill/>
                    </a:lnT>
                    <a:lnB>
                      <a:noFill/>
                    </a:lnB>
                  </a:tcPr>
                </a:tc>
                <a:tc>
                  <a:txBody>
                    <a:bodyPr/>
                    <a:lstStyle/>
                    <a:p>
                      <a:r>
                        <a:rPr lang="en-US" sz="1100"/>
                        <a:t>SEM12.5kHzMaskJ</a:t>
                      </a:r>
                    </a:p>
                  </a:txBody>
                  <a:tcPr marL="40290" marR="40290" marT="20145" marB="20145" anchor="ctr">
                    <a:lnL>
                      <a:noFill/>
                    </a:lnL>
                    <a:lnR>
                      <a:noFill/>
                    </a:lnR>
                    <a:lnT>
                      <a:noFill/>
                    </a:lnT>
                    <a:lnB>
                      <a:noFill/>
                    </a:lnB>
                  </a:tcPr>
                </a:tc>
                <a:tc>
                  <a:txBody>
                    <a:bodyPr/>
                    <a:lstStyle/>
                    <a:p>
                      <a:r>
                        <a:rPr lang="en-US" sz="1100"/>
                        <a:t>Ondas</a:t>
                      </a:r>
                    </a:p>
                  </a:txBody>
                  <a:tcPr marL="40290" marR="40290" marT="20145" marB="20145" anchor="ctr">
                    <a:lnL>
                      <a:noFill/>
                    </a:lnL>
                    <a:lnR>
                      <a:noFill/>
                    </a:lnR>
                    <a:lnT>
                      <a:noFill/>
                    </a:lnT>
                    <a:lnB>
                      <a:noFill/>
                    </a:lnB>
                  </a:tcPr>
                </a:tc>
                <a:tc>
                  <a:txBody>
                    <a:bodyPr/>
                    <a:lstStyle/>
                    <a:p>
                      <a:r>
                        <a:rPr lang="en-US" sz="1100"/>
                        <a:t>14-Mar-2023 08:46:31 ET</a:t>
                      </a:r>
                    </a:p>
                  </a:txBody>
                  <a:tcPr marL="40290" marR="40290" marT="20145" marB="20145" anchor="ctr">
                    <a:lnL>
                      <a:noFill/>
                    </a:lnL>
                    <a:lnR>
                      <a:noFill/>
                    </a:lnR>
                    <a:lnT>
                      <a:noFill/>
                    </a:lnT>
                    <a:lnB>
                      <a:noFill/>
                    </a:lnB>
                  </a:tcPr>
                </a:tc>
                <a:tc>
                  <a:txBody>
                    <a:bodyPr/>
                    <a:lstStyle/>
                    <a:p>
                      <a:r>
                        <a:rPr lang="en-US" sz="1100">
                          <a:hlinkClick r:id="rId4"/>
                        </a:rPr>
                        <a:t>Download</a:t>
                      </a:r>
                      <a:r>
                        <a:rPr lang="en-US" sz="1100"/>
                        <a:t>, </a:t>
                      </a:r>
                      <a:r>
                        <a:rPr lang="en-US" sz="1100">
                          <a:hlinkClick r:id="rId5"/>
                        </a:rPr>
                        <a:t>Revise</a:t>
                      </a:r>
                      <a:endParaRPr lang="en-US" sz="1100"/>
                    </a:p>
                  </a:txBody>
                  <a:tcPr marL="40290" marR="40290" marT="20145" marB="20145" anchor="ctr">
                    <a:lnL>
                      <a:noFill/>
                    </a:lnL>
                    <a:lnR>
                      <a:noFill/>
                    </a:lnR>
                    <a:lnT>
                      <a:noFill/>
                    </a:lnT>
                    <a:lnB>
                      <a:noFill/>
                    </a:lnB>
                  </a:tcPr>
                </a:tc>
                <a:extLst>
                  <a:ext uri="{0D108BD9-81ED-4DB2-BD59-A6C34878D82A}">
                    <a16:rowId xmlns:a16="http://schemas.microsoft.com/office/drawing/2014/main" val="1365085007"/>
                  </a:ext>
                </a:extLst>
              </a:tr>
              <a:tr h="363162">
                <a:tc>
                  <a:txBody>
                    <a:bodyPr/>
                    <a:lstStyle/>
                    <a:p>
                      <a:r>
                        <a:rPr lang="en-US" sz="1100"/>
                        <a:t>14-Mar-2023 ET</a:t>
                      </a:r>
                    </a:p>
                  </a:txBody>
                  <a:tcPr marL="40290" marR="40290" marT="20145" marB="20145" anchor="ctr">
                    <a:lnL>
                      <a:noFill/>
                    </a:lnL>
                    <a:lnR>
                      <a:noFill/>
                    </a:lnR>
                    <a:lnT>
                      <a:noFill/>
                    </a:lnT>
                    <a:lnB>
                      <a:noFill/>
                    </a:lnB>
                  </a:tcPr>
                </a:tc>
                <a:tc>
                  <a:txBody>
                    <a:bodyPr/>
                    <a:lstStyle/>
                    <a:p>
                      <a:r>
                        <a:rPr lang="en-US" sz="1100"/>
                        <a:t>2023</a:t>
                      </a:r>
                    </a:p>
                  </a:txBody>
                  <a:tcPr marL="40290" marR="40290" marT="20145" marB="20145" anchor="ctr">
                    <a:lnL>
                      <a:noFill/>
                    </a:lnL>
                    <a:lnR>
                      <a:noFill/>
                    </a:lnR>
                    <a:lnT>
                      <a:noFill/>
                    </a:lnT>
                    <a:lnB>
                      <a:noFill/>
                    </a:lnB>
                  </a:tcPr>
                </a:tc>
                <a:tc>
                  <a:txBody>
                    <a:bodyPr/>
                    <a:lstStyle/>
                    <a:p>
                      <a:r>
                        <a:rPr lang="en-US" sz="1100" dirty="0"/>
                        <a:t>158</a:t>
                      </a:r>
                    </a:p>
                  </a:txBody>
                  <a:tcPr marL="40290" marR="40290" marT="20145" marB="20145" anchor="ctr">
                    <a:lnL>
                      <a:noFill/>
                    </a:lnL>
                    <a:lnR>
                      <a:noFill/>
                    </a:lnR>
                    <a:lnT>
                      <a:noFill/>
                    </a:lnT>
                    <a:lnB>
                      <a:noFill/>
                    </a:lnB>
                  </a:tcPr>
                </a:tc>
                <a:tc>
                  <a:txBody>
                    <a:bodyPr/>
                    <a:lstStyle/>
                    <a:p>
                      <a:r>
                        <a:rPr lang="en-US" sz="1100"/>
                        <a:t>0</a:t>
                      </a:r>
                    </a:p>
                  </a:txBody>
                  <a:tcPr marL="40290" marR="40290" marT="20145" marB="20145" anchor="ctr">
                    <a:lnL>
                      <a:noFill/>
                    </a:lnL>
                    <a:lnR>
                      <a:noFill/>
                    </a:lnR>
                    <a:lnT>
                      <a:noFill/>
                    </a:lnT>
                    <a:lnB>
                      <a:noFill/>
                    </a:lnB>
                  </a:tcPr>
                </a:tc>
                <a:tc>
                  <a:txBody>
                    <a:bodyPr/>
                    <a:lstStyle/>
                    <a:p>
                      <a:r>
                        <a:rPr lang="en-US" sz="1100"/>
                        <a:t>TG16t (Lic-NB)</a:t>
                      </a:r>
                    </a:p>
                  </a:txBody>
                  <a:tcPr marL="40290" marR="40290" marT="20145" marB="20145" anchor="ctr">
                    <a:lnL>
                      <a:noFill/>
                    </a:lnL>
                    <a:lnR>
                      <a:noFill/>
                    </a:lnR>
                    <a:lnT>
                      <a:noFill/>
                    </a:lnT>
                    <a:lnB>
                      <a:noFill/>
                    </a:lnB>
                  </a:tcPr>
                </a:tc>
                <a:tc>
                  <a:txBody>
                    <a:bodyPr/>
                    <a:lstStyle/>
                    <a:p>
                      <a:r>
                        <a:rPr lang="en-US" sz="1100"/>
                        <a:t>Cyber Security changes</a:t>
                      </a:r>
                    </a:p>
                  </a:txBody>
                  <a:tcPr marL="40290" marR="40290" marT="20145" marB="20145" anchor="ctr">
                    <a:lnL>
                      <a:noFill/>
                    </a:lnL>
                    <a:lnR>
                      <a:noFill/>
                    </a:lnR>
                    <a:lnT>
                      <a:noFill/>
                    </a:lnT>
                    <a:lnB>
                      <a:noFill/>
                    </a:lnB>
                  </a:tcPr>
                </a:tc>
                <a:tc>
                  <a:txBody>
                    <a:bodyPr/>
                    <a:lstStyle/>
                    <a:p>
                      <a:r>
                        <a:rPr lang="en-US" sz="1100"/>
                        <a:t>Ondas</a:t>
                      </a:r>
                    </a:p>
                  </a:txBody>
                  <a:tcPr marL="40290" marR="40290" marT="20145" marB="20145" anchor="ctr">
                    <a:lnL>
                      <a:noFill/>
                    </a:lnL>
                    <a:lnR>
                      <a:noFill/>
                    </a:lnR>
                    <a:lnT>
                      <a:noFill/>
                    </a:lnT>
                    <a:lnB>
                      <a:noFill/>
                    </a:lnB>
                  </a:tcPr>
                </a:tc>
                <a:tc>
                  <a:txBody>
                    <a:bodyPr/>
                    <a:lstStyle/>
                    <a:p>
                      <a:r>
                        <a:rPr lang="en-US" sz="1100"/>
                        <a:t>14-Mar-2023 08:27:22 ET</a:t>
                      </a:r>
                    </a:p>
                  </a:txBody>
                  <a:tcPr marL="40290" marR="40290" marT="20145" marB="20145" anchor="ctr">
                    <a:lnL>
                      <a:noFill/>
                    </a:lnL>
                    <a:lnR>
                      <a:noFill/>
                    </a:lnR>
                    <a:lnT>
                      <a:noFill/>
                    </a:lnT>
                    <a:lnB>
                      <a:noFill/>
                    </a:lnB>
                  </a:tcPr>
                </a:tc>
                <a:tc>
                  <a:txBody>
                    <a:bodyPr/>
                    <a:lstStyle/>
                    <a:p>
                      <a:r>
                        <a:rPr lang="en-US" sz="1100">
                          <a:hlinkClick r:id="rId6"/>
                        </a:rPr>
                        <a:t>Download</a:t>
                      </a:r>
                      <a:r>
                        <a:rPr lang="en-US" sz="1100"/>
                        <a:t>, </a:t>
                      </a:r>
                      <a:r>
                        <a:rPr lang="en-US" sz="1100">
                          <a:hlinkClick r:id="rId7"/>
                        </a:rPr>
                        <a:t>Revise</a:t>
                      </a:r>
                      <a:endParaRPr lang="en-US" sz="1100"/>
                    </a:p>
                  </a:txBody>
                  <a:tcPr marL="40290" marR="40290" marT="20145" marB="20145" anchor="ctr">
                    <a:lnL>
                      <a:noFill/>
                    </a:lnL>
                    <a:lnR>
                      <a:noFill/>
                    </a:lnR>
                    <a:lnT>
                      <a:noFill/>
                    </a:lnT>
                    <a:lnB>
                      <a:noFill/>
                    </a:lnB>
                  </a:tcPr>
                </a:tc>
                <a:extLst>
                  <a:ext uri="{0D108BD9-81ED-4DB2-BD59-A6C34878D82A}">
                    <a16:rowId xmlns:a16="http://schemas.microsoft.com/office/drawing/2014/main" val="704194496"/>
                  </a:ext>
                </a:extLst>
              </a:tr>
              <a:tr h="520350">
                <a:tc>
                  <a:txBody>
                    <a:bodyPr/>
                    <a:lstStyle/>
                    <a:p>
                      <a:r>
                        <a:rPr lang="en-US" sz="1100"/>
                        <a:t>14-Mar-2023 ET</a:t>
                      </a:r>
                    </a:p>
                  </a:txBody>
                  <a:tcPr marL="40290" marR="40290" marT="20145" marB="20145" anchor="ctr">
                    <a:lnL>
                      <a:noFill/>
                    </a:lnL>
                    <a:lnR>
                      <a:noFill/>
                    </a:lnR>
                    <a:lnT>
                      <a:noFill/>
                    </a:lnT>
                    <a:lnB>
                      <a:noFill/>
                    </a:lnB>
                  </a:tcPr>
                </a:tc>
                <a:tc>
                  <a:txBody>
                    <a:bodyPr/>
                    <a:lstStyle/>
                    <a:p>
                      <a:r>
                        <a:rPr lang="en-US" sz="1100"/>
                        <a:t>2022</a:t>
                      </a:r>
                    </a:p>
                  </a:txBody>
                  <a:tcPr marL="40290" marR="40290" marT="20145" marB="20145" anchor="ctr">
                    <a:lnL>
                      <a:noFill/>
                    </a:lnL>
                    <a:lnR>
                      <a:noFill/>
                    </a:lnR>
                    <a:lnT>
                      <a:noFill/>
                    </a:lnT>
                    <a:lnB>
                      <a:noFill/>
                    </a:lnB>
                  </a:tcPr>
                </a:tc>
                <a:tc>
                  <a:txBody>
                    <a:bodyPr/>
                    <a:lstStyle/>
                    <a:p>
                      <a:r>
                        <a:rPr lang="en-US" sz="1100" dirty="0">
                          <a:highlight>
                            <a:srgbClr val="FFFF00"/>
                          </a:highlight>
                        </a:rPr>
                        <a:t>643</a:t>
                      </a:r>
                    </a:p>
                  </a:txBody>
                  <a:tcPr marL="40290" marR="40290" marT="20145" marB="20145" anchor="ctr">
                    <a:lnL>
                      <a:noFill/>
                    </a:lnL>
                    <a:lnR>
                      <a:noFill/>
                    </a:lnR>
                    <a:lnT>
                      <a:noFill/>
                    </a:lnT>
                    <a:lnB>
                      <a:noFill/>
                    </a:lnB>
                  </a:tcPr>
                </a:tc>
                <a:tc>
                  <a:txBody>
                    <a:bodyPr/>
                    <a:lstStyle/>
                    <a:p>
                      <a:r>
                        <a:rPr lang="en-US" sz="1100" dirty="0">
                          <a:highlight>
                            <a:srgbClr val="FFFF00"/>
                          </a:highlight>
                        </a:rPr>
                        <a:t>5</a:t>
                      </a:r>
                    </a:p>
                  </a:txBody>
                  <a:tcPr marL="40290" marR="40290" marT="20145" marB="20145" anchor="ctr">
                    <a:lnL>
                      <a:noFill/>
                    </a:lnL>
                    <a:lnR>
                      <a:noFill/>
                    </a:lnR>
                    <a:lnT>
                      <a:noFill/>
                    </a:lnT>
                    <a:lnB>
                      <a:noFill/>
                    </a:lnB>
                  </a:tcPr>
                </a:tc>
                <a:tc>
                  <a:txBody>
                    <a:bodyPr/>
                    <a:lstStyle/>
                    <a:p>
                      <a:r>
                        <a:rPr lang="en-US" sz="1100"/>
                        <a:t>TG16t (Lic-NB)</a:t>
                      </a:r>
                    </a:p>
                  </a:txBody>
                  <a:tcPr marL="40290" marR="40290" marT="20145" marB="20145" anchor="ctr">
                    <a:lnL>
                      <a:noFill/>
                    </a:lnL>
                    <a:lnR>
                      <a:noFill/>
                    </a:lnR>
                    <a:lnT>
                      <a:noFill/>
                    </a:lnT>
                    <a:lnB>
                      <a:noFill/>
                    </a:lnB>
                  </a:tcPr>
                </a:tc>
                <a:tc>
                  <a:txBody>
                    <a:bodyPr/>
                    <a:lstStyle/>
                    <a:p>
                      <a:r>
                        <a:rPr lang="en-US" sz="1100"/>
                        <a:t>Direct Peer to Peer</a:t>
                      </a:r>
                    </a:p>
                  </a:txBody>
                  <a:tcPr marL="40290" marR="40290" marT="20145" marB="20145" anchor="ctr">
                    <a:lnL>
                      <a:noFill/>
                    </a:lnL>
                    <a:lnR>
                      <a:noFill/>
                    </a:lnR>
                    <a:lnT>
                      <a:noFill/>
                    </a:lnT>
                    <a:lnB>
                      <a:noFill/>
                    </a:lnB>
                  </a:tcPr>
                </a:tc>
                <a:tc>
                  <a:txBody>
                    <a:bodyPr/>
                    <a:lstStyle/>
                    <a:p>
                      <a:r>
                        <a:rPr lang="en-US" sz="1100"/>
                        <a:t>Vishal Kalkundrikar (Ondas)</a:t>
                      </a:r>
                    </a:p>
                  </a:txBody>
                  <a:tcPr marL="40290" marR="40290" marT="20145" marB="20145" anchor="ctr">
                    <a:lnL>
                      <a:noFill/>
                    </a:lnL>
                    <a:lnR>
                      <a:noFill/>
                    </a:lnR>
                    <a:lnT>
                      <a:noFill/>
                    </a:lnT>
                    <a:lnB>
                      <a:noFill/>
                    </a:lnB>
                  </a:tcPr>
                </a:tc>
                <a:tc>
                  <a:txBody>
                    <a:bodyPr/>
                    <a:lstStyle/>
                    <a:p>
                      <a:r>
                        <a:rPr lang="en-US" sz="1100" dirty="0"/>
                        <a:t>15Mar-2023 08:07:27 ET</a:t>
                      </a:r>
                    </a:p>
                  </a:txBody>
                  <a:tcPr marL="40290" marR="40290" marT="20145" marB="20145" anchor="ctr">
                    <a:lnL>
                      <a:noFill/>
                    </a:lnL>
                    <a:lnR>
                      <a:noFill/>
                    </a:lnR>
                    <a:lnT>
                      <a:noFill/>
                    </a:lnT>
                    <a:lnB>
                      <a:noFill/>
                    </a:lnB>
                  </a:tcPr>
                </a:tc>
                <a:tc>
                  <a:txBody>
                    <a:bodyPr/>
                    <a:lstStyle/>
                    <a:p>
                      <a:r>
                        <a:rPr lang="en-US" sz="1100" dirty="0">
                          <a:hlinkClick r:id="rId8"/>
                        </a:rPr>
                        <a:t>Download</a:t>
                      </a:r>
                      <a:r>
                        <a:rPr lang="en-US" sz="1100" dirty="0"/>
                        <a:t>, </a:t>
                      </a:r>
                      <a:r>
                        <a:rPr lang="en-US" sz="1100" dirty="0">
                          <a:hlinkClick r:id="rId9"/>
                        </a:rPr>
                        <a:t>Revise</a:t>
                      </a:r>
                      <a:endParaRPr lang="en-US" sz="1100" dirty="0"/>
                    </a:p>
                  </a:txBody>
                  <a:tcPr marL="40290" marR="40290" marT="20145" marB="20145" anchor="ctr">
                    <a:lnL>
                      <a:noFill/>
                    </a:lnL>
                    <a:lnR>
                      <a:noFill/>
                    </a:lnR>
                    <a:lnT>
                      <a:noFill/>
                    </a:lnT>
                    <a:lnB>
                      <a:noFill/>
                    </a:lnB>
                  </a:tcPr>
                </a:tc>
                <a:extLst>
                  <a:ext uri="{0D108BD9-81ED-4DB2-BD59-A6C34878D82A}">
                    <a16:rowId xmlns:a16="http://schemas.microsoft.com/office/drawing/2014/main" val="348673750"/>
                  </a:ext>
                </a:extLst>
              </a:tr>
            </a:tbl>
          </a:graphicData>
        </a:graphic>
      </p:graphicFrame>
      <p:sp>
        <p:nvSpPr>
          <p:cNvPr id="5" name="Foliennummernplatzhalter 3">
            <a:extLst>
              <a:ext uri="{FF2B5EF4-FFF2-40B4-BE49-F238E27FC236}">
                <a16:creationId xmlns:a16="http://schemas.microsoft.com/office/drawing/2014/main" id="{1F8307EF-3661-48C5-403A-373AD1882C80}"/>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65</a:t>
            </a:fld>
            <a:endParaRPr lang="en-US" sz="1200" dirty="0"/>
          </a:p>
        </p:txBody>
      </p:sp>
    </p:spTree>
    <p:extLst>
      <p:ext uri="{BB962C8B-B14F-4D97-AF65-F5344CB8AC3E}">
        <p14:creationId xmlns:p14="http://schemas.microsoft.com/office/powerpoint/2010/main" val="123118296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6623-C752-B5F0-9D90-EEA0489E99EA}"/>
              </a:ext>
            </a:extLst>
          </p:cNvPr>
          <p:cNvSpPr>
            <a:spLocks noGrp="1"/>
          </p:cNvSpPr>
          <p:nvPr>
            <p:ph type="title"/>
          </p:nvPr>
        </p:nvSpPr>
        <p:spPr/>
        <p:txBody>
          <a:bodyPr/>
          <a:lstStyle/>
          <a:p>
            <a:r>
              <a:rPr lang="en-US" dirty="0"/>
              <a:t>March Progress</a:t>
            </a:r>
          </a:p>
        </p:txBody>
      </p:sp>
      <p:sp>
        <p:nvSpPr>
          <p:cNvPr id="3" name="Content Placeholder 2">
            <a:extLst>
              <a:ext uri="{FF2B5EF4-FFF2-40B4-BE49-F238E27FC236}">
                <a16:creationId xmlns:a16="http://schemas.microsoft.com/office/drawing/2014/main" id="{853E4F48-5DAA-D437-3787-C5D4A35007B4}"/>
              </a:ext>
            </a:extLst>
          </p:cNvPr>
          <p:cNvSpPr>
            <a:spLocks noGrp="1"/>
          </p:cNvSpPr>
          <p:nvPr>
            <p:ph idx="1"/>
          </p:nvPr>
        </p:nvSpPr>
        <p:spPr/>
        <p:txBody>
          <a:bodyPr>
            <a:normAutofit/>
          </a:bodyPr>
          <a:lstStyle/>
          <a:p>
            <a:r>
              <a:rPr lang="en-US" dirty="0"/>
              <a:t>Review Document 118r0.   </a:t>
            </a:r>
          </a:p>
          <a:p>
            <a:r>
              <a:rPr lang="en-US" dirty="0"/>
              <a:t> Review Document 163.</a:t>
            </a:r>
          </a:p>
          <a:p>
            <a:r>
              <a:rPr lang="en-US" dirty="0"/>
              <a:t>Review document 158</a:t>
            </a:r>
          </a:p>
          <a:p>
            <a:r>
              <a:rPr lang="en-US" dirty="0"/>
              <a:t>Review document 159</a:t>
            </a:r>
          </a:p>
          <a:p>
            <a:r>
              <a:rPr lang="en-US" dirty="0"/>
              <a:t>Review document 643r3, 4, 5</a:t>
            </a:r>
          </a:p>
        </p:txBody>
      </p:sp>
      <p:sp>
        <p:nvSpPr>
          <p:cNvPr id="7" name="Foliennummernplatzhalter 3">
            <a:extLst>
              <a:ext uri="{FF2B5EF4-FFF2-40B4-BE49-F238E27FC236}">
                <a16:creationId xmlns:a16="http://schemas.microsoft.com/office/drawing/2014/main" id="{1BECE2C4-272B-3BAB-99A2-7A3FB868EC1D}"/>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66</a:t>
            </a:fld>
            <a:endParaRPr lang="en-US" sz="1200" dirty="0"/>
          </a:p>
        </p:txBody>
      </p:sp>
    </p:spTree>
    <p:extLst>
      <p:ext uri="{BB962C8B-B14F-4D97-AF65-F5344CB8AC3E}">
        <p14:creationId xmlns:p14="http://schemas.microsoft.com/office/powerpoint/2010/main" val="375373017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AE85-3C52-A98A-D116-578D37277EA3}"/>
              </a:ext>
            </a:extLst>
          </p:cNvPr>
          <p:cNvSpPr>
            <a:spLocks noGrp="1"/>
          </p:cNvSpPr>
          <p:nvPr>
            <p:ph type="title"/>
          </p:nvPr>
        </p:nvSpPr>
        <p:spPr/>
        <p:txBody>
          <a:bodyPr/>
          <a:lstStyle/>
          <a:p>
            <a:r>
              <a:rPr lang="en-US" dirty="0"/>
              <a:t>Draft Review Plan</a:t>
            </a:r>
          </a:p>
        </p:txBody>
      </p:sp>
      <p:sp>
        <p:nvSpPr>
          <p:cNvPr id="3" name="Content Placeholder 2">
            <a:extLst>
              <a:ext uri="{FF2B5EF4-FFF2-40B4-BE49-F238E27FC236}">
                <a16:creationId xmlns:a16="http://schemas.microsoft.com/office/drawing/2014/main" id="{DD952B79-1C64-4C0A-6359-EE2BB6FFB92C}"/>
              </a:ext>
            </a:extLst>
          </p:cNvPr>
          <p:cNvSpPr>
            <a:spLocks noGrp="1"/>
          </p:cNvSpPr>
          <p:nvPr>
            <p:ph idx="1"/>
          </p:nvPr>
        </p:nvSpPr>
        <p:spPr/>
        <p:txBody>
          <a:bodyPr>
            <a:normAutofit fontScale="55000" lnSpcReduction="20000"/>
          </a:bodyPr>
          <a:lstStyle/>
          <a:p>
            <a:r>
              <a:rPr lang="en-US" dirty="0"/>
              <a:t>Plan for draft review</a:t>
            </a:r>
          </a:p>
          <a:p>
            <a:pPr lvl="1"/>
            <a:r>
              <a:rPr lang="en-US" dirty="0"/>
              <a:t>Harry to adopt and incorporate 643r5 except for DPP Mode 2 TDD </a:t>
            </a:r>
          </a:p>
          <a:p>
            <a:pPr lvl="1"/>
            <a:r>
              <a:rPr lang="en-US" dirty="0"/>
              <a:t>Doc 158 revision on  Cyber Security – follow up document to be submitted by Yael from </a:t>
            </a:r>
            <a:r>
              <a:rPr lang="en-US" dirty="0" err="1"/>
              <a:t>Ondas</a:t>
            </a:r>
            <a:r>
              <a:rPr lang="en-US" dirty="0"/>
              <a:t>.  March 21</a:t>
            </a:r>
          </a:p>
          <a:p>
            <a:pPr lvl="1"/>
            <a:r>
              <a:rPr lang="en-US" dirty="0"/>
              <a:t>Complete Draft 0.8       Harry to provide to TG by March 27</a:t>
            </a:r>
          </a:p>
          <a:p>
            <a:pPr lvl="1"/>
            <a:r>
              <a:rPr lang="en-US" dirty="0"/>
              <a:t>Teleconference with Task Group to review of D0.8    Wednesday April 5   8am PT</a:t>
            </a:r>
          </a:p>
          <a:p>
            <a:pPr lvl="1"/>
            <a:r>
              <a:rPr lang="en-US" dirty="0"/>
              <a:t>Any changes from review to become draft D0.9</a:t>
            </a:r>
          </a:p>
          <a:p>
            <a:pPr lvl="1"/>
            <a:r>
              <a:rPr lang="en-US" dirty="0">
                <a:highlight>
                  <a:srgbClr val="00FF00"/>
                </a:highlight>
              </a:rPr>
              <a:t>Initiate WG Comment Collection on Draft 0.9  Monday April 17</a:t>
            </a:r>
          </a:p>
          <a:p>
            <a:pPr lvl="1"/>
            <a:r>
              <a:rPr lang="en-US" dirty="0"/>
              <a:t>Review comments – May Interim</a:t>
            </a:r>
          </a:p>
          <a:p>
            <a:pPr lvl="1"/>
            <a:r>
              <a:rPr lang="en-US" dirty="0"/>
              <a:t>May Interim - Motion for WG Letter Ballot on D1.0 – starting 2 weeks after May Interim</a:t>
            </a:r>
          </a:p>
          <a:p>
            <a:pPr lvl="1"/>
            <a:endParaRPr lang="en-US" dirty="0"/>
          </a:p>
          <a:p>
            <a:r>
              <a:rPr lang="en-US" dirty="0"/>
              <a:t>Initiate Plan to include broader set of stakeholders (from first meeting of TG16t) in Letter Ballot to receive comments.  Request access from WG Chair.</a:t>
            </a:r>
          </a:p>
        </p:txBody>
      </p:sp>
      <p:sp>
        <p:nvSpPr>
          <p:cNvPr id="7" name="Foliennummernplatzhalter 3">
            <a:extLst>
              <a:ext uri="{FF2B5EF4-FFF2-40B4-BE49-F238E27FC236}">
                <a16:creationId xmlns:a16="http://schemas.microsoft.com/office/drawing/2014/main" id="{B129035A-19AF-F64F-C9C5-2F8DB9084D02}"/>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67</a:t>
            </a:fld>
            <a:endParaRPr lang="en-US" sz="1200" dirty="0"/>
          </a:p>
        </p:txBody>
      </p:sp>
    </p:spTree>
    <p:extLst>
      <p:ext uri="{BB962C8B-B14F-4D97-AF65-F5344CB8AC3E}">
        <p14:creationId xmlns:p14="http://schemas.microsoft.com/office/powerpoint/2010/main" val="3652189435"/>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t>Draft Development</a:t>
                      </a:r>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t>Informal TG review of draft</a:t>
                      </a:r>
                    </a:p>
                  </a:txBody>
                  <a:tcPr marL="68580" marR="68580" marT="34290" marB="34290"/>
                </a:tc>
                <a:tc>
                  <a:txBody>
                    <a:bodyPr/>
                    <a:lstStyle/>
                    <a:p>
                      <a:r>
                        <a:rPr lang="en-US" sz="1800" dirty="0"/>
                        <a:t>Mar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t>May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Sep 2023</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Nov 2023</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Mar 2024</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7429500" y="5143500"/>
            <a:ext cx="1771650" cy="857250"/>
          </a:xfrm>
          <a:prstGeom prst="leftArrow">
            <a:avLst>
              <a:gd name="adj1" fmla="val 7026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PAR Expiration Date:</a:t>
            </a:r>
            <a:r>
              <a:rPr lang="fr-FR" sz="1050" dirty="0"/>
              <a:t> 31 </a:t>
            </a:r>
            <a:r>
              <a:rPr lang="fr-FR" sz="1050" dirty="0" err="1"/>
              <a:t>Dec</a:t>
            </a:r>
            <a:r>
              <a:rPr lang="fr-FR" sz="1050" dirty="0"/>
              <a:t> 2024</a:t>
            </a:r>
            <a:endParaRPr lang="en-US" sz="1050" dirty="0"/>
          </a:p>
          <a:p>
            <a:pPr algn="ctr"/>
            <a:r>
              <a:rPr lang="en-US" sz="1050" dirty="0"/>
              <a:t>If needed, request PAR extension July 2024</a:t>
            </a:r>
          </a:p>
        </p:txBody>
      </p:sp>
      <p:sp>
        <p:nvSpPr>
          <p:cNvPr id="3" name="Arrow: Right 2">
            <a:extLst>
              <a:ext uri="{FF2B5EF4-FFF2-40B4-BE49-F238E27FC236}">
                <a16:creationId xmlns:a16="http://schemas.microsoft.com/office/drawing/2014/main" id="{40D38A25-D564-4828-863A-D3B332BDEDFD}"/>
              </a:ext>
            </a:extLst>
          </p:cNvPr>
          <p:cNvSpPr/>
          <p:nvPr/>
        </p:nvSpPr>
        <p:spPr>
          <a:xfrm>
            <a:off x="261747" y="3706285"/>
            <a:ext cx="733806" cy="3634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dirty="0"/>
          </a:p>
        </p:txBody>
      </p:sp>
      <p:sp>
        <p:nvSpPr>
          <p:cNvPr id="4" name="Foliennummernplatzhalter 3">
            <a:extLst>
              <a:ext uri="{FF2B5EF4-FFF2-40B4-BE49-F238E27FC236}">
                <a16:creationId xmlns:a16="http://schemas.microsoft.com/office/drawing/2014/main" id="{928962FC-CF76-579D-74CA-AF71A44E7099}"/>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68</a:t>
            </a:fld>
            <a:endParaRPr lang="en-US" sz="1200" dirty="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14B9-16B2-1DD1-7414-38EA31666523}"/>
              </a:ext>
            </a:extLst>
          </p:cNvPr>
          <p:cNvSpPr>
            <a:spLocks noGrp="1"/>
          </p:cNvSpPr>
          <p:nvPr>
            <p:ph type="title"/>
          </p:nvPr>
        </p:nvSpPr>
        <p:spPr/>
        <p:txBody>
          <a:bodyPr/>
          <a:lstStyle/>
          <a:p>
            <a:r>
              <a:rPr lang="en-US" dirty="0"/>
              <a:t>Plans</a:t>
            </a:r>
          </a:p>
        </p:txBody>
      </p:sp>
      <p:sp>
        <p:nvSpPr>
          <p:cNvPr id="3" name="Content Placeholder 2">
            <a:extLst>
              <a:ext uri="{FF2B5EF4-FFF2-40B4-BE49-F238E27FC236}">
                <a16:creationId xmlns:a16="http://schemas.microsoft.com/office/drawing/2014/main" id="{0CE9F498-71B8-FA32-BAFE-1783C2489475}"/>
              </a:ext>
            </a:extLst>
          </p:cNvPr>
          <p:cNvSpPr>
            <a:spLocks noGrp="1"/>
          </p:cNvSpPr>
          <p:nvPr>
            <p:ph idx="1"/>
          </p:nvPr>
        </p:nvSpPr>
        <p:spPr>
          <a:xfrm>
            <a:off x="628650" y="2222896"/>
            <a:ext cx="7886700" cy="3263504"/>
          </a:xfrm>
        </p:spPr>
        <p:txBody>
          <a:bodyPr/>
          <a:lstStyle/>
          <a:p>
            <a:r>
              <a:rPr lang="en-US" sz="2800" dirty="0"/>
              <a:t>Teleconference April 5,  8am PT</a:t>
            </a:r>
          </a:p>
          <a:p>
            <a:endParaRPr lang="en-US" sz="2800" dirty="0"/>
          </a:p>
          <a:p>
            <a:r>
              <a:rPr lang="en-US" sz="2800" dirty="0"/>
              <a:t>4 Meeting slots in May, same days and times as March</a:t>
            </a:r>
          </a:p>
          <a:p>
            <a:endParaRPr lang="en-US" sz="2800" dirty="0"/>
          </a:p>
          <a:p>
            <a:r>
              <a:rPr lang="en-US" sz="2800" dirty="0"/>
              <a:t>At May interim, Review and resolve comments from comment collection on D0.9</a:t>
            </a:r>
          </a:p>
          <a:p>
            <a:endParaRPr lang="en-US" dirty="0"/>
          </a:p>
          <a:p>
            <a:endParaRPr lang="en-US" dirty="0"/>
          </a:p>
          <a:p>
            <a:endParaRPr lang="en-US" dirty="0"/>
          </a:p>
          <a:p>
            <a:endParaRPr lang="en-US" dirty="0"/>
          </a:p>
        </p:txBody>
      </p:sp>
      <p:sp>
        <p:nvSpPr>
          <p:cNvPr id="7" name="Foliennummernplatzhalter 3">
            <a:extLst>
              <a:ext uri="{FF2B5EF4-FFF2-40B4-BE49-F238E27FC236}">
                <a16:creationId xmlns:a16="http://schemas.microsoft.com/office/drawing/2014/main" id="{7D6D0137-B99E-1B47-1032-BDA40D7CFBF4}"/>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69</a:t>
            </a:fld>
            <a:endParaRPr lang="en-US" sz="1200" dirty="0"/>
          </a:p>
        </p:txBody>
      </p:sp>
    </p:spTree>
    <p:extLst>
      <p:ext uri="{BB962C8B-B14F-4D97-AF65-F5344CB8AC3E}">
        <p14:creationId xmlns:p14="http://schemas.microsoft.com/office/powerpoint/2010/main" val="20200102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SG Privacy</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70</a:t>
            </a:fld>
            <a:endParaRPr lang="en-US"/>
          </a:p>
        </p:txBody>
      </p:sp>
    </p:spTree>
    <p:extLst>
      <p:ext uri="{BB962C8B-B14F-4D97-AF65-F5344CB8AC3E}">
        <p14:creationId xmlns:p14="http://schemas.microsoft.com/office/powerpoint/2010/main" val="4293198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85800" y="685440"/>
            <a:ext cx="7758720" cy="1053360"/>
          </a:xfrm>
          <a:prstGeom prst="rect">
            <a:avLst/>
          </a:prstGeom>
          <a:noFill/>
          <a:ln w="0">
            <a:noFill/>
          </a:ln>
        </p:spPr>
        <p:style>
          <a:lnRef idx="0">
            <a:scrgbClr r="0" g="0" b="0"/>
          </a:lnRef>
          <a:fillRef idx="0">
            <a:scrgbClr r="0" g="0" b="0"/>
          </a:fillRef>
          <a:effectRef idx="0">
            <a:scrgbClr r="0" g="0" b="0"/>
          </a:effectRef>
          <a:fontRef idx="minor"/>
        </p:style>
      </p:sp>
      <p:sp>
        <p:nvSpPr>
          <p:cNvPr id="257" name="CustomShape 2"/>
          <p:cNvSpPr/>
          <p:nvPr/>
        </p:nvSpPr>
        <p:spPr>
          <a:xfrm>
            <a:off x="438120" y="602280"/>
            <a:ext cx="821736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dirty="0">
                <a:solidFill>
                  <a:srgbClr val="000000"/>
                </a:solidFill>
                <a:latin typeface="Arial"/>
                <a:ea typeface="DejaVu Sans"/>
              </a:rPr>
              <a:t>Agenda for March</a:t>
            </a:r>
            <a:endParaRPr lang="en-US" sz="4400" b="0" strike="noStrike" spc="-1" dirty="0">
              <a:latin typeface="Arial"/>
            </a:endParaRPr>
          </a:p>
        </p:txBody>
      </p:sp>
      <p:sp>
        <p:nvSpPr>
          <p:cNvPr id="258" name="CustomShape 3"/>
          <p:cNvSpPr/>
          <p:nvPr/>
        </p:nvSpPr>
        <p:spPr>
          <a:xfrm>
            <a:off x="457200" y="1604520"/>
            <a:ext cx="8217360" cy="3965400"/>
          </a:xfrm>
          <a:prstGeom prst="rect">
            <a:avLst/>
          </a:prstGeom>
          <a:noFill/>
          <a:ln w="0">
            <a:noFill/>
          </a:ln>
        </p:spPr>
        <p:style>
          <a:lnRef idx="0">
            <a:scrgbClr r="0" g="0" b="0"/>
          </a:lnRef>
          <a:fillRef idx="0">
            <a:scrgbClr r="0" g="0" b="0"/>
          </a:fillRef>
          <a:effectRef idx="0">
            <a:scrgbClr r="0" g="0" b="0"/>
          </a:effectRef>
          <a:fontRef idx="minor"/>
        </p:style>
      </p:sp>
      <p:sp>
        <p:nvSpPr>
          <p:cNvPr id="259" name="CustomShape 4"/>
          <p:cNvSpPr/>
          <p:nvPr/>
        </p:nvSpPr>
        <p:spPr>
          <a:xfrm>
            <a:off x="457200" y="1604520"/>
            <a:ext cx="8215920" cy="396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Address comments to PAR from other WGs</a:t>
            </a:r>
            <a:endParaRPr lang="en-US" sz="3200" b="0" strike="noStrike" spc="-1" dirty="0">
              <a:latin typeface="Arial"/>
            </a:endParaRPr>
          </a:p>
        </p:txBody>
      </p:sp>
      <p:sp>
        <p:nvSpPr>
          <p:cNvPr id="2" name="Foliennummernplatzhalter 3">
            <a:extLst>
              <a:ext uri="{FF2B5EF4-FFF2-40B4-BE49-F238E27FC236}">
                <a16:creationId xmlns:a16="http://schemas.microsoft.com/office/drawing/2014/main" id="{376C414B-E7EB-6E74-D898-6ADD6DC2169E}"/>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71</a:t>
            </a:fld>
            <a:endParaRPr lang="en-US"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85800" y="685440"/>
            <a:ext cx="7758720" cy="1053360"/>
          </a:xfrm>
          <a:prstGeom prst="rect">
            <a:avLst/>
          </a:prstGeom>
          <a:noFill/>
          <a:ln w="0">
            <a:noFill/>
          </a:ln>
        </p:spPr>
        <p:style>
          <a:lnRef idx="0">
            <a:scrgbClr r="0" g="0" b="0"/>
          </a:lnRef>
          <a:fillRef idx="0">
            <a:scrgbClr r="0" g="0" b="0"/>
          </a:fillRef>
          <a:effectRef idx="0">
            <a:scrgbClr r="0" g="0" b="0"/>
          </a:effectRef>
          <a:fontRef idx="minor"/>
        </p:style>
      </p:sp>
      <p:sp>
        <p:nvSpPr>
          <p:cNvPr id="257" name="CustomShape 2"/>
          <p:cNvSpPr/>
          <p:nvPr/>
        </p:nvSpPr>
        <p:spPr>
          <a:xfrm>
            <a:off x="438120" y="598526"/>
            <a:ext cx="8217360" cy="6771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dirty="0">
                <a:solidFill>
                  <a:srgbClr val="000000"/>
                </a:solidFill>
                <a:latin typeface="Arial"/>
                <a:ea typeface="DejaVu Sans"/>
              </a:rPr>
              <a:t>Detailed Agenda for March</a:t>
            </a:r>
            <a:endParaRPr lang="en-US" sz="4400" b="0" strike="noStrike" spc="-1" dirty="0">
              <a:latin typeface="Arial"/>
            </a:endParaRPr>
          </a:p>
        </p:txBody>
      </p:sp>
      <p:sp>
        <p:nvSpPr>
          <p:cNvPr id="258" name="CustomShape 3"/>
          <p:cNvSpPr/>
          <p:nvPr/>
        </p:nvSpPr>
        <p:spPr>
          <a:xfrm>
            <a:off x="457200" y="1604520"/>
            <a:ext cx="8217360" cy="3965400"/>
          </a:xfrm>
          <a:prstGeom prst="rect">
            <a:avLst/>
          </a:prstGeom>
          <a:noFill/>
          <a:ln w="0">
            <a:noFill/>
          </a:ln>
        </p:spPr>
        <p:style>
          <a:lnRef idx="0">
            <a:scrgbClr r="0" g="0" b="0"/>
          </a:lnRef>
          <a:fillRef idx="0">
            <a:scrgbClr r="0" g="0" b="0"/>
          </a:fillRef>
          <a:effectRef idx="0">
            <a:scrgbClr r="0" g="0" b="0"/>
          </a:effectRef>
          <a:fontRef idx="minor"/>
        </p:style>
      </p:sp>
      <p:sp>
        <p:nvSpPr>
          <p:cNvPr id="259" name="CustomShape 4"/>
          <p:cNvSpPr/>
          <p:nvPr/>
        </p:nvSpPr>
        <p:spPr>
          <a:xfrm>
            <a:off x="838200" y="1604520"/>
            <a:ext cx="7606320" cy="441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432000" indent="-31860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Tuesdays 14</a:t>
            </a:r>
            <a:r>
              <a:rPr lang="en-IE" sz="1600" b="0" strike="noStrike" spc="-1" baseline="33000" dirty="0">
                <a:solidFill>
                  <a:srgbClr val="000000"/>
                </a:solidFill>
                <a:latin typeface="Arial"/>
                <a:ea typeface="DejaVu Sans"/>
              </a:rPr>
              <a:t>th</a:t>
            </a:r>
            <a:r>
              <a:rPr lang="en-IE" sz="1600" b="0" strike="noStrike" spc="-1" dirty="0">
                <a:solidFill>
                  <a:srgbClr val="000000"/>
                </a:solidFill>
                <a:latin typeface="Arial"/>
                <a:ea typeface="DejaVu Sans"/>
              </a:rPr>
              <a:t> of March 0800-1000</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Opening slides, Address comments to PAR</a:t>
            </a:r>
            <a:endParaRPr lang="en-US" sz="1600" b="0" strike="noStrike" spc="-1" dirty="0">
              <a:latin typeface="Arial"/>
            </a:endParaRPr>
          </a:p>
          <a:p>
            <a:pPr marL="432000" indent="-31860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Wednesday 15</a:t>
            </a:r>
            <a:r>
              <a:rPr lang="en-IE" sz="1600" b="0" strike="noStrike" spc="-1" baseline="14000000" dirty="0">
                <a:solidFill>
                  <a:srgbClr val="000000"/>
                </a:solidFill>
                <a:latin typeface="Arial"/>
                <a:ea typeface="DejaVu Sans"/>
              </a:rPr>
              <a:t>th</a:t>
            </a:r>
            <a:r>
              <a:rPr lang="en-IE" sz="1600" b="0" strike="noStrike" spc="-1" dirty="0">
                <a:solidFill>
                  <a:srgbClr val="000000"/>
                </a:solidFill>
                <a:latin typeface="Arial"/>
                <a:ea typeface="DejaVu Sans"/>
              </a:rPr>
              <a:t> of March 09:00-10:00</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Resolve last of the comments</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Task group motions</a:t>
            </a:r>
            <a:endParaRPr lang="en-US" sz="1600" b="0" strike="noStrike" spc="-1" dirty="0">
              <a:latin typeface="Arial"/>
            </a:endParaRPr>
          </a:p>
          <a:p>
            <a:pPr marL="432000" indent="-31860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Wednesday 15</a:t>
            </a:r>
            <a:r>
              <a:rPr lang="en-IE" sz="1600" b="0" strike="noStrike" spc="-1" baseline="14000000" dirty="0">
                <a:solidFill>
                  <a:srgbClr val="000000"/>
                </a:solidFill>
                <a:latin typeface="Arial"/>
                <a:ea typeface="DejaVu Sans"/>
              </a:rPr>
              <a:t>th</a:t>
            </a:r>
            <a:r>
              <a:rPr lang="en-IE" sz="1600" b="0" strike="noStrike" spc="-1" dirty="0">
                <a:solidFill>
                  <a:srgbClr val="000000"/>
                </a:solidFill>
                <a:latin typeface="Arial"/>
                <a:ea typeface="DejaVu Sans"/>
              </a:rPr>
              <a:t> of March 1330-1530</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Approve minutes</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Form a responses to other WGs</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Go through closing report</a:t>
            </a:r>
            <a:endParaRPr lang="en-US" sz="1600" b="0" strike="noStrike" spc="-1" dirty="0">
              <a:latin typeface="Arial"/>
            </a:endParaRPr>
          </a:p>
          <a:p>
            <a:pPr marL="432000" lvl="1" indent="-21600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Thursday 16</a:t>
            </a:r>
            <a:r>
              <a:rPr lang="en-IE" sz="1600" b="0" strike="noStrike" spc="-1" baseline="14000000" dirty="0">
                <a:solidFill>
                  <a:srgbClr val="000000"/>
                </a:solidFill>
                <a:latin typeface="Arial"/>
                <a:ea typeface="DejaVu Sans"/>
              </a:rPr>
              <a:t>th</a:t>
            </a:r>
            <a:r>
              <a:rPr lang="en-IE" sz="1600" b="0" strike="noStrike" spc="-1" dirty="0">
                <a:solidFill>
                  <a:srgbClr val="000000"/>
                </a:solidFill>
                <a:latin typeface="Arial"/>
                <a:ea typeface="DejaVu Sans"/>
              </a:rPr>
              <a:t> of March 0800-1000</a:t>
            </a:r>
            <a:endParaRPr lang="en-US" sz="1600" b="0" strike="noStrike" spc="-1" dirty="0">
              <a:latin typeface="Arial"/>
            </a:endParaRPr>
          </a:p>
          <a:p>
            <a:pPr marL="648000" lvl="2" indent="-212760">
              <a:lnSpc>
                <a:spcPct val="100000"/>
              </a:lnSpc>
              <a:spcBef>
                <a:spcPts val="1417"/>
              </a:spcBef>
              <a:buClr>
                <a:srgbClr val="000000"/>
              </a:buClr>
              <a:buSzPct val="45000"/>
              <a:buFont typeface="Wingdings" charset="2"/>
              <a:buChar char=""/>
            </a:pPr>
            <a:r>
              <a:rPr lang="en-IE" sz="1600" b="0" strike="noStrike" spc="-1" dirty="0">
                <a:solidFill>
                  <a:srgbClr val="000000"/>
                </a:solidFill>
                <a:latin typeface="Arial"/>
                <a:ea typeface="DejaVu Sans"/>
              </a:rPr>
              <a:t>Checking if we have received responses to comments</a:t>
            </a:r>
            <a:endParaRPr lang="en-US" sz="3200" b="0" strike="noStrike" spc="-1" dirty="0">
              <a:latin typeface="Arial"/>
            </a:endParaRPr>
          </a:p>
        </p:txBody>
      </p:sp>
      <p:sp>
        <p:nvSpPr>
          <p:cNvPr id="2" name="Foliennummernplatzhalter 3">
            <a:extLst>
              <a:ext uri="{FF2B5EF4-FFF2-40B4-BE49-F238E27FC236}">
                <a16:creationId xmlns:a16="http://schemas.microsoft.com/office/drawing/2014/main" id="{376C414B-E7EB-6E74-D898-6ADD6DC2169E}"/>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72</a:t>
            </a:fld>
            <a:endParaRPr lang="en-US" sz="1200" dirty="0"/>
          </a:p>
        </p:txBody>
      </p:sp>
    </p:spTree>
    <p:extLst>
      <p:ext uri="{BB962C8B-B14F-4D97-AF65-F5344CB8AC3E}">
        <p14:creationId xmlns:p14="http://schemas.microsoft.com/office/powerpoint/2010/main" val="2884987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457200" y="273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More information</a:t>
            </a:r>
            <a:endParaRPr lang="en-US" sz="4400" b="0" strike="noStrike" spc="-1">
              <a:latin typeface="Arial"/>
            </a:endParaRPr>
          </a:p>
        </p:txBody>
      </p:sp>
      <p:sp>
        <p:nvSpPr>
          <p:cNvPr id="263" name="CustomShape 2"/>
          <p:cNvSpPr/>
          <p:nvPr/>
        </p:nvSpPr>
        <p:spPr>
          <a:xfrm>
            <a:off x="457200" y="1604520"/>
            <a:ext cx="8226360" cy="3973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See Wng presentation 15-22-0477-00.</a:t>
            </a:r>
            <a:endParaRPr lang="en-US" sz="3200" b="0" strike="noStrike" spc="-1">
              <a:latin typeface="Arial"/>
            </a:endParaRPr>
          </a:p>
        </p:txBody>
      </p:sp>
      <p:sp>
        <p:nvSpPr>
          <p:cNvPr id="2" name="Foliennummernplatzhalter 3">
            <a:extLst>
              <a:ext uri="{FF2B5EF4-FFF2-40B4-BE49-F238E27FC236}">
                <a16:creationId xmlns:a16="http://schemas.microsoft.com/office/drawing/2014/main" id="{9CCD2E59-0101-03E4-81BD-263177AA22CE}"/>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73</a:t>
            </a:fld>
            <a:endParaRPr lang="en-US"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457200" y="273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TG Motion</a:t>
            </a:r>
            <a:endParaRPr lang="en-US" sz="4400" b="0" strike="noStrike" spc="-1">
              <a:latin typeface="Arial"/>
            </a:endParaRPr>
          </a:p>
        </p:txBody>
      </p:sp>
      <p:sp>
        <p:nvSpPr>
          <p:cNvPr id="265" name="CustomShape 2"/>
          <p:cNvSpPr/>
          <p:nvPr/>
        </p:nvSpPr>
        <p:spPr>
          <a:xfrm>
            <a:off x="457200" y="1604520"/>
            <a:ext cx="8226360" cy="3973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3200" b="0" strike="noStrike" spc="-1">
                <a:solidFill>
                  <a:srgbClr val="000000"/>
                </a:solidFill>
                <a:latin typeface="Arial"/>
                <a:ea typeface="DejaVu Sans"/>
              </a:rPr>
              <a:t>Request that the PAR and CSD contained in documents 15-23-0040-02 and 15-23-0041-05, respectively, be approved for submission to the WG for its approval and that the EC be requested to forward the PAR to NesCom. </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Arial"/>
                <a:ea typeface="DejaVu Sans"/>
              </a:rPr>
              <a:t>Moved by: </a:t>
            </a:r>
            <a:endParaRPr lang="en-US" sz="3200" b="0" strike="noStrike" spc="-1">
              <a:latin typeface="Arial"/>
            </a:endParaRPr>
          </a:p>
          <a:p>
            <a:pPr>
              <a:lnSpc>
                <a:spcPct val="100000"/>
              </a:lnSpc>
            </a:pPr>
            <a:r>
              <a:rPr lang="en-US" sz="3200" b="0" strike="noStrike" spc="-1">
                <a:solidFill>
                  <a:srgbClr val="000000"/>
                </a:solidFill>
                <a:latin typeface="Arial"/>
                <a:ea typeface="DejaVu Sans"/>
              </a:rPr>
              <a:t>Seconded by: </a:t>
            </a:r>
            <a:endParaRPr lang="en-US" sz="3200" b="0" strike="noStrike" spc="-1">
              <a:latin typeface="Arial"/>
            </a:endParaRPr>
          </a:p>
        </p:txBody>
      </p:sp>
      <p:sp>
        <p:nvSpPr>
          <p:cNvPr id="2" name="Foliennummernplatzhalter 3">
            <a:extLst>
              <a:ext uri="{FF2B5EF4-FFF2-40B4-BE49-F238E27FC236}">
                <a16:creationId xmlns:a16="http://schemas.microsoft.com/office/drawing/2014/main" id="{5FED6475-C9DD-F9E4-B5F4-F53B33BD27B9}"/>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74</a:t>
            </a:fld>
            <a:endParaRPr lang="en-US" sz="1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457200" y="273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WG Motion</a:t>
            </a:r>
            <a:endParaRPr lang="en-US" sz="4400" b="0" strike="noStrike" spc="-1">
              <a:latin typeface="Arial"/>
            </a:endParaRPr>
          </a:p>
        </p:txBody>
      </p:sp>
      <p:sp>
        <p:nvSpPr>
          <p:cNvPr id="267" name="CustomShape 2"/>
          <p:cNvSpPr/>
          <p:nvPr/>
        </p:nvSpPr>
        <p:spPr>
          <a:xfrm>
            <a:off x="457200" y="1604520"/>
            <a:ext cx="8226360" cy="3973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4000" lnSpcReduction="20000"/>
          </a:bodyPr>
          <a:lstStyle/>
          <a:p>
            <a:pPr>
              <a:lnSpc>
                <a:spcPct val="100000"/>
              </a:lnSpc>
            </a:pPr>
            <a:r>
              <a:rPr lang="en-US" sz="3200" b="0" strike="noStrike" spc="-1">
                <a:solidFill>
                  <a:srgbClr val="000000"/>
                </a:solidFill>
                <a:latin typeface="Arial"/>
                <a:ea typeface="DejaVu Sans"/>
              </a:rPr>
              <a:t>WG Motion: move that the PAR and CSD contained in documents 15-23-0040-02 and 15-23-0041-05 respectively, be approved by the IEEE 802.15 WG and that the EC be requested to forward the PAR to NesCom. The 802.15 working group chair and technical editor are authorized to make additional modifications to the PAR and CSD as needed to reflect EC discussion at its closing meeting.</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Arial"/>
                <a:ea typeface="DejaVu Sans"/>
              </a:rPr>
              <a:t>Moved by: Tero Kivinen</a:t>
            </a:r>
            <a:endParaRPr lang="en-US" sz="3200" b="0" strike="noStrike" spc="-1">
              <a:latin typeface="Arial"/>
            </a:endParaRPr>
          </a:p>
          <a:p>
            <a:pPr>
              <a:lnSpc>
                <a:spcPct val="100000"/>
              </a:lnSpc>
            </a:pPr>
            <a:r>
              <a:rPr lang="en-US" sz="3200" b="0" strike="noStrike" spc="-1">
                <a:solidFill>
                  <a:srgbClr val="000000"/>
                </a:solidFill>
                <a:latin typeface="Arial"/>
                <a:ea typeface="DejaVu Sans"/>
              </a:rPr>
              <a:t>Seconded by: Phil Beecher</a:t>
            </a:r>
            <a:endParaRPr lang="en-US" sz="3200" b="0" strike="noStrike" spc="-1">
              <a:latin typeface="Arial"/>
            </a:endParaRPr>
          </a:p>
        </p:txBody>
      </p:sp>
      <p:sp>
        <p:nvSpPr>
          <p:cNvPr id="2" name="Foliennummernplatzhalter 3">
            <a:extLst>
              <a:ext uri="{FF2B5EF4-FFF2-40B4-BE49-F238E27FC236}">
                <a16:creationId xmlns:a16="http://schemas.microsoft.com/office/drawing/2014/main" id="{F1A623C2-2DFA-5316-02F3-3AD79BE6DCAA}"/>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75</a:t>
            </a:fld>
            <a:endParaRPr lang="en-US" sz="1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457200" y="273600"/>
            <a:ext cx="8226000" cy="1141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WG Motion</a:t>
            </a:r>
            <a:endParaRPr lang="en-US" sz="4400" b="0" strike="noStrike" spc="-1">
              <a:latin typeface="Arial"/>
            </a:endParaRPr>
          </a:p>
        </p:txBody>
      </p:sp>
      <p:sp>
        <p:nvSpPr>
          <p:cNvPr id="269" name="CustomShape 2"/>
          <p:cNvSpPr/>
          <p:nvPr/>
        </p:nvSpPr>
        <p:spPr>
          <a:xfrm>
            <a:off x="457200" y="1604520"/>
            <a:ext cx="8226360" cy="3973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3200" b="0" strike="noStrike" spc="-1">
                <a:solidFill>
                  <a:srgbClr val="000000"/>
                </a:solidFill>
                <a:latin typeface="Arial"/>
                <a:ea typeface="DejaVu Sans"/>
              </a:rPr>
              <a:t>Motion: that the 802.15 Working Group seeks approval from the IEEE 802 LMSC to extend the study group in 802.15 to develop the PAR and CSD documents for “Study Group Privacy” </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Arial"/>
                <a:ea typeface="DejaVu Sans"/>
              </a:rPr>
              <a:t>Moved by: Tero Kivinen</a:t>
            </a:r>
            <a:endParaRPr lang="en-US" sz="3200" b="0" strike="noStrike" spc="-1">
              <a:latin typeface="Arial"/>
            </a:endParaRPr>
          </a:p>
          <a:p>
            <a:pPr>
              <a:lnSpc>
                <a:spcPct val="100000"/>
              </a:lnSpc>
            </a:pPr>
            <a:r>
              <a:rPr lang="en-US" sz="3200" b="0" strike="noStrike" spc="-1">
                <a:solidFill>
                  <a:srgbClr val="000000"/>
                </a:solidFill>
                <a:latin typeface="Arial"/>
                <a:ea typeface="DejaVu Sans"/>
              </a:rPr>
              <a:t>Seconded by: Phil Beecher</a:t>
            </a:r>
            <a:endParaRPr lang="en-US" sz="3200" b="0" strike="noStrike" spc="-1">
              <a:latin typeface="Arial"/>
            </a:endParaRPr>
          </a:p>
        </p:txBody>
      </p:sp>
      <p:sp>
        <p:nvSpPr>
          <p:cNvPr id="2" name="Foliennummernplatzhalter 3">
            <a:extLst>
              <a:ext uri="{FF2B5EF4-FFF2-40B4-BE49-F238E27FC236}">
                <a16:creationId xmlns:a16="http://schemas.microsoft.com/office/drawing/2014/main" id="{80615EBC-9537-8A02-64EF-7F853175AB8E}"/>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76</a:t>
            </a:fld>
            <a:endParaRPr lang="en-US"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en-US" sz="4400" b="0" strike="noStrike" spc="-1">
                <a:latin typeface="Arial"/>
              </a:rPr>
              <a:t>Meeting achievements</a:t>
            </a:r>
          </a:p>
        </p:txBody>
      </p:sp>
      <p:sp>
        <p:nvSpPr>
          <p:cNvPr id="271" name="TextShape 2"/>
          <p:cNvSpPr txBox="1"/>
          <p:nvPr/>
        </p:nvSpPr>
        <p:spPr>
          <a:xfrm>
            <a:off x="457200" y="1604520"/>
            <a:ext cx="8229240" cy="397728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Comments database 15-23-0182-00</a:t>
            </a:r>
          </a:p>
          <a:p>
            <a:pPr marL="432000" indent="-324000">
              <a:spcBef>
                <a:spcPts val="1417"/>
              </a:spcBef>
              <a:buClr>
                <a:srgbClr val="000000"/>
              </a:buClr>
              <a:buSzPct val="45000"/>
              <a:buFont typeface="Wingdings" charset="2"/>
              <a:buChar char=""/>
            </a:pPr>
            <a:r>
              <a:rPr lang="en-US" sz="3200" b="0" strike="noStrike" spc="-1">
                <a:latin typeface="Arial"/>
              </a:rPr>
              <a:t>EC slides 15-23-0183-01</a:t>
            </a:r>
          </a:p>
          <a:p>
            <a:pPr marL="432000" indent="-324000">
              <a:spcBef>
                <a:spcPts val="1417"/>
              </a:spcBef>
              <a:buClr>
                <a:srgbClr val="000000"/>
              </a:buClr>
              <a:buSzPct val="45000"/>
              <a:buFont typeface="Wingdings" charset="2"/>
              <a:buChar char=""/>
            </a:pPr>
            <a:r>
              <a:rPr lang="en-US" sz="3200" b="0" strike="noStrike" spc="-1">
                <a:latin typeface="Arial"/>
              </a:rPr>
              <a:t>PAR 15-23-0040-03</a:t>
            </a:r>
          </a:p>
          <a:p>
            <a:pPr marL="432000" indent="-324000">
              <a:spcBef>
                <a:spcPts val="1417"/>
              </a:spcBef>
              <a:buClr>
                <a:srgbClr val="000000"/>
              </a:buClr>
              <a:buSzPct val="45000"/>
              <a:buFont typeface="Wingdings" charset="2"/>
              <a:buChar char=""/>
            </a:pPr>
            <a:r>
              <a:rPr lang="en-US" sz="3200" b="0" strike="noStrike" spc="-1">
                <a:latin typeface="Arial"/>
              </a:rPr>
              <a:t>CSD 15-23-0041-05</a:t>
            </a:r>
          </a:p>
          <a:p>
            <a:pPr marL="432000" indent="-324000">
              <a:spcBef>
                <a:spcPts val="1417"/>
              </a:spcBef>
              <a:buClr>
                <a:srgbClr val="000000"/>
              </a:buClr>
              <a:buSzPct val="45000"/>
              <a:buFont typeface="Wingdings" charset="2"/>
              <a:buChar char=""/>
            </a:pPr>
            <a:r>
              <a:rPr lang="en-US" sz="3200" b="0" strike="noStrike" spc="-1">
                <a:latin typeface="Arial"/>
              </a:rPr>
              <a:t>All comments were resolved, PAR and CSD was updated.</a:t>
            </a:r>
          </a:p>
        </p:txBody>
      </p:sp>
      <p:sp>
        <p:nvSpPr>
          <p:cNvPr id="2" name="Foliennummernplatzhalter 3">
            <a:extLst>
              <a:ext uri="{FF2B5EF4-FFF2-40B4-BE49-F238E27FC236}">
                <a16:creationId xmlns:a16="http://schemas.microsoft.com/office/drawing/2014/main" id="{824034C4-F65A-8353-A654-E0EFB9A4C0A9}"/>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77</a:t>
            </a:fld>
            <a:endParaRPr lang="en-US" sz="1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457200" y="273600"/>
            <a:ext cx="8229240" cy="1144800"/>
          </a:xfrm>
          <a:prstGeom prst="rect">
            <a:avLst/>
          </a:prstGeom>
          <a:noFill/>
          <a:ln w="0">
            <a:noFill/>
          </a:ln>
        </p:spPr>
        <p:txBody>
          <a:bodyPr lIns="0" tIns="0" rIns="0" bIns="0" anchor="ctr">
            <a:noAutofit/>
          </a:bodyPr>
          <a:lstStyle/>
          <a:p>
            <a:pPr algn="ctr"/>
            <a:r>
              <a:rPr lang="en-US" sz="4400" b="0" strike="noStrike" spc="-1">
                <a:latin typeface="Arial"/>
              </a:rPr>
              <a:t>Agenda for TG4ac for May</a:t>
            </a:r>
          </a:p>
        </p:txBody>
      </p:sp>
      <p:sp>
        <p:nvSpPr>
          <p:cNvPr id="273" name="TextShape 2"/>
          <p:cNvSpPr txBox="1"/>
          <p:nvPr/>
        </p:nvSpPr>
        <p:spPr>
          <a:xfrm>
            <a:off x="457200" y="1604520"/>
            <a:ext cx="8229240" cy="397728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Two sessions</a:t>
            </a:r>
          </a:p>
          <a:p>
            <a:pPr marL="864000" lvl="1" indent="-324000">
              <a:spcBef>
                <a:spcPts val="1134"/>
              </a:spcBef>
              <a:buClr>
                <a:srgbClr val="000000"/>
              </a:buClr>
              <a:buSzPct val="75000"/>
              <a:buFont typeface="Symbol" charset="2"/>
              <a:buChar char=""/>
            </a:pPr>
            <a:r>
              <a:rPr lang="en-US" sz="2800" b="0" strike="noStrike" spc="-1">
                <a:latin typeface="Arial"/>
              </a:rPr>
              <a:t>Start discussing about the solutions.</a:t>
            </a:r>
          </a:p>
        </p:txBody>
      </p:sp>
      <p:sp>
        <p:nvSpPr>
          <p:cNvPr id="2" name="Foliennummernplatzhalter 3">
            <a:extLst>
              <a:ext uri="{FF2B5EF4-FFF2-40B4-BE49-F238E27FC236}">
                <a16:creationId xmlns:a16="http://schemas.microsoft.com/office/drawing/2014/main" id="{E4FF23CA-5676-7F60-CBB8-184A4C3D18EA}"/>
              </a:ext>
            </a:extLst>
          </p:cNvPr>
          <p:cNvSpPr txBox="1">
            <a:spLocks/>
          </p:cNvSpPr>
          <p:nvPr/>
        </p:nvSpPr>
        <p:spPr>
          <a:xfrm>
            <a:off x="4109930" y="6425514"/>
            <a:ext cx="9890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78</a:t>
            </a:fld>
            <a:endParaRPr lang="en-US"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79</a:t>
            </a:fld>
            <a:endParaRPr lang="en-US"/>
          </a:p>
        </p:txBody>
      </p:sp>
    </p:spTree>
    <p:extLst>
      <p:ext uri="{BB962C8B-B14F-4D97-AF65-F5344CB8AC3E}">
        <p14:creationId xmlns:p14="http://schemas.microsoft.com/office/powerpoint/2010/main" val="407241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Agenda for March</a:t>
            </a:r>
          </a:p>
        </p:txBody>
      </p:sp>
      <p:sp>
        <p:nvSpPr>
          <p:cNvPr id="164"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Discuss what has happened since IETF 115 (London, November 5 – 11, 2022) and now.</a:t>
            </a: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Discuss what will be going on before IETF 116 in Yokohama (March 25 – 31, 2023)</a:t>
            </a:r>
          </a:p>
        </p:txBody>
      </p:sp>
      <p:sp>
        <p:nvSpPr>
          <p:cNvPr id="2" name="Foliennummernplatzhalter 3">
            <a:extLst>
              <a:ext uri="{FF2B5EF4-FFF2-40B4-BE49-F238E27FC236}">
                <a16:creationId xmlns:a16="http://schemas.microsoft.com/office/drawing/2014/main" id="{6FD39EF6-B1D2-52CF-2B74-D2EA358324E6}"/>
              </a:ext>
            </a:extLst>
          </p:cNvPr>
          <p:cNvSpPr txBox="1">
            <a:spLocks/>
          </p:cNvSpPr>
          <p:nvPr/>
        </p:nvSpPr>
        <p:spPr>
          <a:xfrm>
            <a:off x="4076465" y="6425985"/>
            <a:ext cx="1065212" cy="3825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80</a:t>
            </a:fld>
            <a:endParaRPr lang="en-US"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IETF 115</a:t>
            </a:r>
          </a:p>
        </p:txBody>
      </p:sp>
      <p:sp>
        <p:nvSpPr>
          <p:cNvPr id="166"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latin typeface="Arial"/>
              </a:rPr>
              <a:t>IETF 115 was held between Saturday 5th of November and Friday 11th of November in London.</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latin typeface="Arial"/>
              </a:rPr>
              <a:t>The proceedings are available:</a:t>
            </a: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hlinkClick r:id="rId2"/>
              </a:rPr>
              <a:t>https://datatracker.ietf.org/meeting/115/proceedings</a:t>
            </a:r>
            <a:endParaRPr lang="en-US" sz="2800" b="0" strike="noStrike" spc="-1" dirty="0">
              <a:latin typeface="Arial"/>
            </a:endParaRPr>
          </a:p>
        </p:txBody>
      </p:sp>
      <p:sp>
        <p:nvSpPr>
          <p:cNvPr id="2" name="Foliennummernplatzhalter 3">
            <a:extLst>
              <a:ext uri="{FF2B5EF4-FFF2-40B4-BE49-F238E27FC236}">
                <a16:creationId xmlns:a16="http://schemas.microsoft.com/office/drawing/2014/main" id="{7F906B86-E67E-BC2C-C125-19AC5D581613}"/>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81</a:t>
            </a:fld>
            <a:endParaRPr lang="en-US"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latin typeface="Arial"/>
              </a:rPr>
              <a:t>IETF 116</a:t>
            </a:r>
          </a:p>
        </p:txBody>
      </p:sp>
      <p:sp>
        <p:nvSpPr>
          <p:cNvPr id="166"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latin typeface="Arial"/>
              </a:rPr>
              <a:t>IETF 116 will be held in Yokohama, Japan between 25</a:t>
            </a:r>
            <a:r>
              <a:rPr lang="en-US" sz="3200" b="0" strike="noStrike" spc="-1" baseline="14000000" dirty="0">
                <a:latin typeface="Arial"/>
              </a:rPr>
              <a:t>th</a:t>
            </a:r>
            <a:r>
              <a:rPr lang="en-US" sz="3200" b="0" strike="noStrike" spc="-1" dirty="0">
                <a:latin typeface="Arial"/>
              </a:rPr>
              <a:t> of March and 31</a:t>
            </a:r>
            <a:r>
              <a:rPr lang="en-US" sz="3200" b="0" strike="noStrike" spc="-1" baseline="14000000" dirty="0">
                <a:latin typeface="Arial"/>
              </a:rPr>
              <a:t>s</a:t>
            </a:r>
            <a:r>
              <a:rPr lang="en-US" sz="3200" b="0" strike="noStrike" spc="-1" dirty="0">
                <a:latin typeface="Arial"/>
              </a:rPr>
              <a:t>of March, 2023.</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latin typeface="Arial"/>
              </a:rPr>
              <a:t>Registration is now open:</a:t>
            </a: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dirty="0">
                <a:latin typeface="Arial"/>
              </a:rPr>
              <a:t>https://registration.ietf.org/</a:t>
            </a:r>
          </a:p>
        </p:txBody>
      </p:sp>
      <p:sp>
        <p:nvSpPr>
          <p:cNvPr id="2" name="Foliennummernplatzhalter 3">
            <a:extLst>
              <a:ext uri="{FF2B5EF4-FFF2-40B4-BE49-F238E27FC236}">
                <a16:creationId xmlns:a16="http://schemas.microsoft.com/office/drawing/2014/main" id="{7F906B86-E67E-BC2C-C125-19AC5D581613}"/>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82</a:t>
            </a:fld>
            <a:endParaRPr lang="en-US" sz="1200" dirty="0"/>
          </a:p>
        </p:txBody>
      </p:sp>
    </p:spTree>
    <p:extLst>
      <p:ext uri="{BB962C8B-B14F-4D97-AF65-F5344CB8AC3E}">
        <p14:creationId xmlns:p14="http://schemas.microsoft.com/office/powerpoint/2010/main" val="24125031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Working groups to cover</a:t>
            </a:r>
          </a:p>
        </p:txBody>
      </p:sp>
      <p:sp>
        <p:nvSpPr>
          <p:cNvPr id="170"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8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Raw – Reliable and Available Wireless</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6lo – IPv6 over Networks of Resource-constrained Nodes</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Lpwan – IPv6 over Low Power Wide-Area Networks</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Lake – Lightweight Authenticated Key Exchange</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Suit – Software Updates for Internet of Things</a:t>
            </a:r>
          </a:p>
        </p:txBody>
      </p:sp>
      <p:sp>
        <p:nvSpPr>
          <p:cNvPr id="2" name="Foliennummernplatzhalter 3">
            <a:extLst>
              <a:ext uri="{FF2B5EF4-FFF2-40B4-BE49-F238E27FC236}">
                <a16:creationId xmlns:a16="http://schemas.microsoft.com/office/drawing/2014/main" id="{B1E4706E-0AE5-C860-4FB4-DB6A4EDC1225}"/>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83</a:t>
            </a:fld>
            <a:endParaRPr lang="en-US" sz="1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Raw – Reliable and Available Wireless</a:t>
            </a:r>
          </a:p>
        </p:txBody>
      </p:sp>
      <p:sp>
        <p:nvSpPr>
          <p:cNvPr id="172"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85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Will be meeting in IETF 116, no agenda posted</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Document Status</a:t>
            </a: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RFC Editor queue</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2"/>
              </a:rPr>
              <a:t>https://datatracker.ietf.org/doc/draft-ietf-raw-ldacs/</a:t>
            </a:r>
            <a:endParaRPr lang="en-US" sz="24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In IESG Review</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3"/>
              </a:rPr>
              <a:t>https://datatracker.ietf.org/doc/draft-ietf-raw-use-cases/</a:t>
            </a:r>
            <a:endParaRPr lang="en-US" sz="24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Awaiting write up</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4"/>
              </a:rPr>
              <a:t>https://datatracker.ietf.org/doc/draft-ietf-raw-technologies/</a:t>
            </a:r>
            <a:endParaRPr lang="en-US" sz="2400" b="0" strike="noStrike" spc="-1">
              <a:latin typeface="Arial"/>
            </a:endParaRPr>
          </a:p>
        </p:txBody>
      </p:sp>
      <p:sp>
        <p:nvSpPr>
          <p:cNvPr id="2" name="Foliennummernplatzhalter 3">
            <a:extLst>
              <a:ext uri="{FF2B5EF4-FFF2-40B4-BE49-F238E27FC236}">
                <a16:creationId xmlns:a16="http://schemas.microsoft.com/office/drawing/2014/main" id="{B058778B-152F-EFAD-87A6-8D5678CD0152}"/>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84</a:t>
            </a:fld>
            <a:endParaRPr lang="en-US"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Raw WG Documents</a:t>
            </a:r>
          </a:p>
        </p:txBody>
      </p:sp>
      <p:sp>
        <p:nvSpPr>
          <p:cNvPr id="174"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latin typeface="Arial"/>
              </a:rPr>
              <a:t>WG Documents</a:t>
            </a: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2"/>
              </a:rPr>
              <a:t>https://datatracker.ietf.org/doc/draft-ietf-raw-architecture/</a:t>
            </a:r>
            <a:endParaRPr lang="en-US" sz="2400" b="0" strike="noStrike" spc="-1">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3"/>
              </a:rPr>
              <a:t>https://datatracker.ietf.org/doc/draft-ietf-raw-oam-support/</a:t>
            </a:r>
            <a:endParaRPr lang="en-US" sz="2400" b="0" strike="noStrike" spc="-1">
              <a:latin typeface="Arial"/>
            </a:endParaRPr>
          </a:p>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latin typeface="Arial"/>
              </a:rPr>
              <a:t>Expired WG drafts</a:t>
            </a: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4"/>
              </a:rPr>
              <a:t>https://datatracker.ietf.org/doc/draft-ietf-raw-framework/</a:t>
            </a:r>
            <a:endParaRPr lang="en-US" sz="2400" b="0" strike="noStrike" spc="-1">
              <a:latin typeface="Arial"/>
            </a:endParaRPr>
          </a:p>
          <a:p>
            <a:pPr marL="432000" lvl="1" indent="-21600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5"/>
              </a:rPr>
              <a:t>https://datatracker.ietf.org/doc/draft-ietf-raw-industrial-requirements/</a:t>
            </a:r>
            <a:endParaRPr lang="en-US" sz="2400" b="0" strike="noStrike" spc="-1">
              <a:latin typeface="Arial"/>
            </a:endParaRPr>
          </a:p>
        </p:txBody>
      </p:sp>
      <p:sp>
        <p:nvSpPr>
          <p:cNvPr id="2" name="Foliennummernplatzhalter 3">
            <a:extLst>
              <a:ext uri="{FF2B5EF4-FFF2-40B4-BE49-F238E27FC236}">
                <a16:creationId xmlns:a16="http://schemas.microsoft.com/office/drawing/2014/main" id="{BFAD4DD6-2E1D-D3D0-24E2-AD70666F2549}"/>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85</a:t>
            </a:fld>
            <a:endParaRPr lang="en-US"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Raw Under Consideration</a:t>
            </a:r>
          </a:p>
        </p:txBody>
      </p:sp>
      <p:sp>
        <p:nvSpPr>
          <p:cNvPr id="176"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latin typeface="Arial"/>
              </a:rPr>
              <a:t>Under Consideration</a:t>
            </a: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2"/>
              </a:rPr>
              <a:t>https://datatracker.ietf.org/doc/draft-bernardos-raw-mec/</a:t>
            </a:r>
            <a:endParaRPr lang="en-US" sz="2400" b="0" strike="noStrike" spc="-1">
              <a:latin typeface="Arial"/>
            </a:endParaRPr>
          </a:p>
        </p:txBody>
      </p:sp>
      <p:sp>
        <p:nvSpPr>
          <p:cNvPr id="2" name="Foliennummernplatzhalter 3">
            <a:extLst>
              <a:ext uri="{FF2B5EF4-FFF2-40B4-BE49-F238E27FC236}">
                <a16:creationId xmlns:a16="http://schemas.microsoft.com/office/drawing/2014/main" id="{3DAB88F8-AF0E-85A6-DB6E-A8EAC28384D7}"/>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86</a:t>
            </a:fld>
            <a:endParaRPr lang="en-US"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6lo – IPv6 over Networks of Resource-constrained Nodes</a:t>
            </a:r>
          </a:p>
        </p:txBody>
      </p:sp>
      <p:sp>
        <p:nvSpPr>
          <p:cNvPr id="178"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Will be meeting in IETF 116, no agenda posted</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Document status</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Transmission of IPv6 Packets over Power Line Communication (PLC) Networks was published as </a:t>
            </a:r>
            <a:r>
              <a:rPr lang="en-US" sz="2800" b="0" u="sng" strike="noStrike" spc="-1">
                <a:solidFill>
                  <a:srgbClr val="0000FF"/>
                </a:solidFill>
                <a:uFillTx/>
                <a:latin typeface="Arial"/>
                <a:hlinkClick r:id="rId2"/>
              </a:rPr>
              <a:t>RFC9354</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In RFC Editor queue</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3"/>
              </a:rPr>
              <a:t>https://datatracker.ietf.org/doc/draft‐ietf‐6lo‐nfc/</a:t>
            </a:r>
            <a:endParaRPr lang="en-US" sz="24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In IESG Evaluation</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4"/>
              </a:rPr>
              <a:t>https://datatracker.ietf.org/doc/draft‐ietf‐6lo‐use‐cases/</a:t>
            </a:r>
            <a:endParaRPr lang="en-US" sz="2400" b="0" strike="noStrike" spc="-1">
              <a:latin typeface="Arial"/>
            </a:endParaRPr>
          </a:p>
        </p:txBody>
      </p:sp>
      <p:sp>
        <p:nvSpPr>
          <p:cNvPr id="2" name="Foliennummernplatzhalter 3">
            <a:extLst>
              <a:ext uri="{FF2B5EF4-FFF2-40B4-BE49-F238E27FC236}">
                <a16:creationId xmlns:a16="http://schemas.microsoft.com/office/drawing/2014/main" id="{E2B93BE1-85A5-5C39-D3A1-AEEB5BB9213B}"/>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87</a:t>
            </a:fld>
            <a:endParaRPr lang="en-US"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6lo Work in progress</a:t>
            </a:r>
          </a:p>
        </p:txBody>
      </p:sp>
      <p:sp>
        <p:nvSpPr>
          <p:cNvPr id="180"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latin typeface="Arial"/>
              </a:rPr>
              <a:t>Work in progress</a:t>
            </a: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strike="noStrike" spc="-1">
                <a:latin typeface="Arial"/>
              </a:rPr>
              <a:t>IPv6 ND Multicast Address Listener Registration</a:t>
            </a:r>
          </a:p>
          <a:p>
            <a:pPr marL="864000" lvl="3" indent="-216000">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a:solidFill>
                  <a:srgbClr val="0000FF"/>
                </a:solidFill>
                <a:uFillTx/>
                <a:latin typeface="Arial"/>
                <a:hlinkClick r:id="rId2"/>
              </a:rPr>
              <a:t>https://datatracker.ietf.org/doc/draft‐ietf‐6lo‐multicast‐registration/</a:t>
            </a:r>
            <a:endParaRPr lang="en-US" sz="20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strike="noStrike" spc="-1">
                <a:solidFill>
                  <a:srgbClr val="000000"/>
                </a:solidFill>
                <a:latin typeface="Arial"/>
              </a:rPr>
              <a:t>Transmission of SCHC-compressed Packets over IEEE 802.15.4</a:t>
            </a:r>
            <a:endParaRPr lang="en-US" sz="2400" b="0" strike="noStrike" spc="-1">
              <a:latin typeface="Arial"/>
            </a:endParaRPr>
          </a:p>
          <a:p>
            <a:pPr marL="864000" lvl="3" indent="-216000">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a:solidFill>
                  <a:srgbClr val="0000FF"/>
                </a:solidFill>
                <a:uFillTx/>
                <a:latin typeface="Arial"/>
                <a:hlinkClick r:id="rId3"/>
              </a:rPr>
              <a:t>https://datatracker.ietf.org/doc//draft-gomez-6lo-schc-15dot4/</a:t>
            </a:r>
            <a:endParaRPr lang="en-US" sz="2000" b="0" strike="noStrike" spc="-1">
              <a:latin typeface="Arial"/>
            </a:endParaRPr>
          </a:p>
        </p:txBody>
      </p:sp>
      <p:sp>
        <p:nvSpPr>
          <p:cNvPr id="2" name="Foliennummernplatzhalter 3">
            <a:extLst>
              <a:ext uri="{FF2B5EF4-FFF2-40B4-BE49-F238E27FC236}">
                <a16:creationId xmlns:a16="http://schemas.microsoft.com/office/drawing/2014/main" id="{D921B556-A603-9F8F-8AEF-D4F4318E1414}"/>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88</a:t>
            </a:fld>
            <a:endParaRPr lang="en-US" sz="1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Lpwan – IPv6 over Low Power Wide-Area Networks</a:t>
            </a:r>
          </a:p>
        </p:txBody>
      </p:sp>
      <p:sp>
        <p:nvSpPr>
          <p:cNvPr id="182"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78500" lnSpcReduction="10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Will be meeting in IETF 116, no agenda posted</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Document status</a:t>
            </a:r>
            <a:endParaRPr lang="en-US" sz="32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A YANG Data Model for Static Context Header Compression (SCHC) was published as </a:t>
            </a:r>
            <a:r>
              <a:rPr lang="en-US" sz="3200" b="0" u="sng" strike="noStrike" spc="-1">
                <a:solidFill>
                  <a:srgbClr val="3333FF"/>
                </a:solidFill>
                <a:uFillTx/>
                <a:latin typeface="Arial"/>
                <a:hlinkClick r:id="rId2"/>
              </a:rPr>
              <a:t>RFC9363</a:t>
            </a:r>
            <a:endParaRPr lang="en-US" sz="32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RFC Editor queue</a:t>
            </a:r>
            <a:endParaRPr lang="en-US" sz="28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3"/>
              </a:rPr>
              <a:t>https://datatracker.ietf.org/doc/draft-ietf-lpwan-schc-over-nbiot/</a:t>
            </a:r>
            <a:endParaRPr lang="en-US" sz="24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4"/>
              </a:rPr>
              <a:t>https://datatracker.ietf.org/doc/draft-ietf-lpwan-schc-over-sigfox/</a:t>
            </a:r>
            <a:endParaRPr lang="en-US" sz="24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IESG Evaluation</a:t>
            </a:r>
            <a:endParaRPr lang="en-US" sz="3200" b="0" strike="noStrike" spc="-1">
              <a:latin typeface="Arial"/>
            </a:endParaRP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5"/>
              </a:rPr>
              <a:t>https://datatracker.ietf.org/doc/draft-ietf-lpwan-schc-compound-ack/</a:t>
            </a:r>
            <a:endParaRPr lang="en-US" sz="2400" b="0" strike="noStrike" spc="-1">
              <a:latin typeface="Arial"/>
            </a:endParaRPr>
          </a:p>
          <a:p>
            <a:endParaRPr lang="en-US" sz="2400" b="0" strike="noStrike" spc="-1">
              <a:latin typeface="Arial"/>
            </a:endParaRPr>
          </a:p>
        </p:txBody>
      </p:sp>
      <p:sp>
        <p:nvSpPr>
          <p:cNvPr id="2" name="Foliennummernplatzhalter 3">
            <a:extLst>
              <a:ext uri="{FF2B5EF4-FFF2-40B4-BE49-F238E27FC236}">
                <a16:creationId xmlns:a16="http://schemas.microsoft.com/office/drawing/2014/main" id="{F5F1B023-C6D2-0A6F-1DD6-9E7E61A982E8}"/>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89</a:t>
            </a:fld>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Lpwan Work in Progress</a:t>
            </a:r>
          </a:p>
        </p:txBody>
      </p:sp>
      <p:sp>
        <p:nvSpPr>
          <p:cNvPr id="184"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latin typeface="Arial"/>
              </a:rPr>
              <a:t>Work in progress</a:t>
            </a:r>
          </a:p>
          <a:p>
            <a:pPr marL="648000" lvl="2" indent="-216000">
              <a:spcBef>
                <a:spcPts val="850"/>
              </a:spcBef>
              <a:buClr>
                <a:srgbClr val="000000"/>
              </a:buClr>
              <a:buSzPct val="45000"/>
              <a:buFont typeface="Wingdings" charset="2"/>
              <a:buChar char=""/>
              <a:tabLst>
                <a:tab pos="182880" algn="l"/>
                <a:tab pos="365760" algn="l"/>
                <a:tab pos="548640" algn="l"/>
                <a:tab pos="731520" algn="l"/>
              </a:tabLst>
            </a:pPr>
            <a:r>
              <a:rPr lang="en-US" sz="2400" b="0" u="sng" strike="noStrike" spc="-1">
                <a:solidFill>
                  <a:srgbClr val="0000FF"/>
                </a:solidFill>
                <a:uFillTx/>
                <a:latin typeface="Arial"/>
                <a:hlinkClick r:id="rId2"/>
              </a:rPr>
              <a:t>https://datatracker.ietf.org/doc/draft-ietf-lpwan-architecture/</a:t>
            </a:r>
            <a:endParaRPr lang="en-US" sz="24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a:solidFill>
                  <a:srgbClr val="000000"/>
                </a:solidFill>
                <a:latin typeface="Arial"/>
              </a:rPr>
              <a:t>Planning for recharter to include for example ppp and 802.15.x</a:t>
            </a:r>
            <a:endParaRPr lang="en-US" sz="2800" b="0" strike="noStrike" spc="-1">
              <a:latin typeface="Arial"/>
            </a:endParaRPr>
          </a:p>
        </p:txBody>
      </p:sp>
      <p:sp>
        <p:nvSpPr>
          <p:cNvPr id="2" name="Foliennummernplatzhalter 3">
            <a:extLst>
              <a:ext uri="{FF2B5EF4-FFF2-40B4-BE49-F238E27FC236}">
                <a16:creationId xmlns:a16="http://schemas.microsoft.com/office/drawing/2014/main" id="{6BE25C78-A21F-D3EB-D9D1-6CA3FF8310BA}"/>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90</a:t>
            </a:fld>
            <a:endParaRPr lang="en-US" sz="1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Lake – Lightweight Authenticated Key Exchange</a:t>
            </a:r>
          </a:p>
        </p:txBody>
      </p:sp>
      <p:sp>
        <p:nvSpPr>
          <p:cNvPr id="186"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6500" lnSpcReduction="10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Will be meeting in IETF 116, no agenda posted</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Document status</a:t>
            </a:r>
            <a:endParaRPr lang="en-US" sz="32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Waiting for publication</a:t>
            </a:r>
            <a:endParaRPr lang="en-US" sz="3200" b="0" strike="noStrike" spc="-1">
              <a:latin typeface="Arial"/>
            </a:endParaRPr>
          </a:p>
          <a:p>
            <a:pPr marL="648000" lvl="2" indent="-216000">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3333FF"/>
                </a:solidFill>
                <a:uFillTx/>
                <a:latin typeface="Arial"/>
                <a:hlinkClick r:id="rId2"/>
              </a:rPr>
              <a:t>https://datatracker.ietf.org/doc/draft-ietf-lake-edhoc/</a:t>
            </a:r>
            <a:endParaRPr lang="en-US" sz="32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Work in progress</a:t>
            </a:r>
            <a:endParaRPr lang="en-US" sz="3200" b="0" strike="noStrike" spc="-1">
              <a:latin typeface="Arial"/>
            </a:endParaRPr>
          </a:p>
          <a:p>
            <a:pPr marL="648000" lvl="2" indent="-216000">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a:solidFill>
                  <a:srgbClr val="3333FF"/>
                </a:solidFill>
                <a:uFillTx/>
                <a:latin typeface="Arial"/>
                <a:hlinkClick r:id="rId3"/>
              </a:rPr>
              <a:t>https://datatracker.ietf.org/doc/draft-ietf-lake-traces/</a:t>
            </a:r>
            <a:endParaRPr lang="en-US" sz="3200" b="0" strike="noStrike" spc="-1">
              <a:latin typeface="Arial"/>
            </a:endParaRPr>
          </a:p>
          <a:p>
            <a:pPr marL="432000" lvl="1" indent="-216000">
              <a:spcBef>
                <a:spcPts val="1417"/>
              </a:spcBef>
              <a:buClr>
                <a:srgbClr val="000000"/>
              </a:buClr>
              <a:buSzPct val="45000"/>
              <a:buFont typeface="Wingdings" charset="2"/>
              <a:buChar char=""/>
              <a:tabLst>
                <a:tab pos="182880" algn="l"/>
                <a:tab pos="365760" algn="l"/>
                <a:tab pos="548640" algn="l"/>
                <a:tab pos="731520" algn="l"/>
              </a:tabLst>
            </a:pPr>
            <a:endParaRPr lang="en-US" sz="3200" b="0" strike="noStrike" spc="-1">
              <a:latin typeface="Arial"/>
            </a:endParaRPr>
          </a:p>
        </p:txBody>
      </p:sp>
      <p:sp>
        <p:nvSpPr>
          <p:cNvPr id="2" name="Foliennummernplatzhalter 3">
            <a:extLst>
              <a:ext uri="{FF2B5EF4-FFF2-40B4-BE49-F238E27FC236}">
                <a16:creationId xmlns:a16="http://schemas.microsoft.com/office/drawing/2014/main" id="{6046ED7F-2602-98F0-1075-6D6E21A5BE2A}"/>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91</a:t>
            </a:fld>
            <a:endParaRPr lang="en-US" sz="1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Suit – Software Updates for Internet of Things</a:t>
            </a:r>
          </a:p>
        </p:txBody>
      </p:sp>
      <p:sp>
        <p:nvSpPr>
          <p:cNvPr id="188"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0000" lnSpcReduction="20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Will be meeting in IETF 116, no agenda posted</a:t>
            </a: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Document status</a:t>
            </a:r>
          </a:p>
          <a:p>
            <a:pPr marL="432000" lvl="1" indent="-216000">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latin typeface="Arial"/>
              </a:rPr>
              <a:t>Publication requested</a:t>
            </a: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2"/>
              </a:rPr>
              <a:t>https://datatracker.ietf.org/doc/draft-ietf-suit-manifest/</a:t>
            </a:r>
            <a:endParaRPr lang="en-US" sz="2800" b="0" strike="noStrike" spc="-1">
              <a:latin typeface="Arial"/>
            </a:endParaRPr>
          </a:p>
          <a:p>
            <a:pPr marL="216000"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rPr>
              <a:t>Work in Progress</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3"/>
              </a:rPr>
              <a:t>https://datatracker.ietf.org/doc/draft-ietf-suit-firmware-encryption/</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4"/>
              </a:rPr>
              <a:t>https://datatracker.ietf.org/doc/draft-ietf-suit-report/</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5"/>
              </a:rPr>
              <a:t>https://datatracker.ietf.org/doc/draft-ietf-suit-mud/</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6"/>
              </a:rPr>
              <a:t>https://datatracker.ietf.org/doc/draft-ietf-suit-trust-domains/</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7"/>
              </a:rPr>
              <a:t>https://datatracker.ietf.org/doc/draft-ietf-suit-update-management/</a:t>
            </a:r>
            <a:endParaRPr lang="en-US" sz="28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a:solidFill>
                  <a:srgbClr val="0000FF"/>
                </a:solidFill>
                <a:uFillTx/>
                <a:latin typeface="Arial"/>
                <a:hlinkClick r:id="rId8"/>
              </a:rPr>
              <a:t>https://datatracker.ietf.org/doc/draft-moran-suit-mti/</a:t>
            </a:r>
            <a:endParaRPr lang="en-US" sz="2800" b="0" strike="noStrike" spc="-1">
              <a:latin typeface="Arial"/>
            </a:endParaRPr>
          </a:p>
        </p:txBody>
      </p:sp>
      <p:sp>
        <p:nvSpPr>
          <p:cNvPr id="2" name="Foliennummernplatzhalter 3">
            <a:extLst>
              <a:ext uri="{FF2B5EF4-FFF2-40B4-BE49-F238E27FC236}">
                <a16:creationId xmlns:a16="http://schemas.microsoft.com/office/drawing/2014/main" id="{76B8861F-0025-9422-D3AE-55CA8D79F57D}"/>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92</a:t>
            </a:fld>
            <a:endParaRPr lang="en-US" sz="1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457200" y="777600"/>
            <a:ext cx="8228880" cy="114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BoFs in IETF 116</a:t>
            </a:r>
          </a:p>
        </p:txBody>
      </p:sp>
      <p:sp>
        <p:nvSpPr>
          <p:cNvPr id="190"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71000" lnSpcReduction="20000"/>
          </a:bodyPr>
          <a:lstStyle/>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List of requested BoFs can be found from </a:t>
            </a:r>
            <a:r>
              <a:rPr lang="en-IE" sz="3200" b="0" u="sng" strike="noStrike" spc="-1">
                <a:solidFill>
                  <a:srgbClr val="0000FF"/>
                </a:solidFill>
                <a:uFillTx/>
                <a:latin typeface="Arial"/>
                <a:ea typeface="DejaVu Sans"/>
                <a:hlinkClick r:id="rId2"/>
              </a:rPr>
              <a:t>https://datatracker.ietf.org/doc/bof-requests</a:t>
            </a:r>
            <a:endParaRPr lang="en-US" sz="3200" b="0" strike="noStrike" spc="-1">
              <a:latin typeface="Arial"/>
            </a:endParaRP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List of approved BoFs can be found from </a:t>
            </a:r>
            <a:r>
              <a:rPr lang="en-IE" sz="3200" b="0" u="sng" strike="noStrike" spc="-1">
                <a:solidFill>
                  <a:srgbClr val="0000FF"/>
                </a:solidFill>
                <a:uFillTx/>
                <a:latin typeface="Arial"/>
                <a:ea typeface="DejaVu Sans"/>
                <a:hlinkClick r:id="rId3"/>
              </a:rPr>
              <a:t>https://datatracker.ietf.org/wg/bofs/</a:t>
            </a:r>
            <a:endParaRPr lang="en-US" sz="3200" b="0" strike="noStrike" spc="-1">
              <a:latin typeface="Arial"/>
            </a:endParaRPr>
          </a:p>
          <a:p>
            <a:pPr marL="216000" indent="-216000">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 list of BoFs requests curretly in:</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bpf: BPF/eBPF</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sml: Structured Email</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dbound2: Domain Boundaries</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vcon: vCon</a:t>
            </a: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keytrans: Key Transparency</a:t>
            </a:r>
            <a:endParaRPr lang="en-US" sz="3200" b="0" strike="noStrike" spc="-1">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endParaRPr lang="en-US" sz="3200" b="0" strike="noStrike" spc="-1">
              <a:latin typeface="Arial"/>
            </a:endParaRPr>
          </a:p>
          <a:p>
            <a:pPr marL="432000" lvl="1" indent="-216000">
              <a:spcBef>
                <a:spcPts val="1134"/>
              </a:spcBef>
              <a:buClr>
                <a:srgbClr val="000000"/>
              </a:buClr>
              <a:buSzPct val="45000"/>
              <a:buFont typeface="Wingdings" charset="2"/>
              <a:buChar char=""/>
              <a:tabLst>
                <a:tab pos="182880" algn="l"/>
                <a:tab pos="365760" algn="l"/>
                <a:tab pos="548640" algn="l"/>
                <a:tab pos="731520" algn="l"/>
              </a:tabLst>
            </a:pPr>
            <a:endParaRPr lang="en-US" sz="3200" b="0" strike="noStrike" spc="-1">
              <a:latin typeface="Arial"/>
            </a:endParaRPr>
          </a:p>
        </p:txBody>
      </p:sp>
      <p:sp>
        <p:nvSpPr>
          <p:cNvPr id="2" name="Foliennummernplatzhalter 3">
            <a:extLst>
              <a:ext uri="{FF2B5EF4-FFF2-40B4-BE49-F238E27FC236}">
                <a16:creationId xmlns:a16="http://schemas.microsoft.com/office/drawing/2014/main" id="{CC71A9A2-84F8-666C-563C-9C8FB533B4C9}"/>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93</a:t>
            </a:fld>
            <a:endParaRPr lang="en-US" sz="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BPF/eBPF</a:t>
            </a:r>
          </a:p>
        </p:txBody>
      </p:sp>
      <p:sp>
        <p:nvSpPr>
          <p:cNvPr id="192"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74500" lnSpcReduction="20000"/>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BPF, is a revolutionary technology with origins in the Linux kernel that can run sandboxed programs in a privileged context such as the operating system kernel. It is used to safely and efficiently extend the capabilities of the kernel without requiring changing kernel source code or load kernel modules.</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(e)BPF is increasing being used beyond just the Linux kernel, with implementations in network interface cards, Windows, etc. As such, this effort aims to document and standardize existing (e)BPF use. The IETF should also define processes for future extensions since (e)BPF has constantly been added to over time.</a:t>
            </a:r>
            <a:endParaRPr lang="en-US" sz="3200" b="0" strike="noStrike" spc="-1">
              <a:latin typeface="Arial"/>
            </a:endParaRPr>
          </a:p>
        </p:txBody>
      </p:sp>
      <p:sp>
        <p:nvSpPr>
          <p:cNvPr id="2" name="Foliennummernplatzhalter 3">
            <a:extLst>
              <a:ext uri="{FF2B5EF4-FFF2-40B4-BE49-F238E27FC236}">
                <a16:creationId xmlns:a16="http://schemas.microsoft.com/office/drawing/2014/main" id="{811FB008-1D67-1746-566F-1F12DFE4E9D1}"/>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94</a:t>
            </a:fld>
            <a:endParaRPr lang="en-US"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Structured email</a:t>
            </a:r>
          </a:p>
        </p:txBody>
      </p:sp>
      <p:sp>
        <p:nvSpPr>
          <p:cNvPr id="194"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3500" lnSpcReduction="20000"/>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 goal of structured email is to replace or extend text-based email messages with message parts that describe content in a machine-readable way. The proposed approach aims to enable novel ways of how users and automated programs can interact via email while retaining downwards compatibility with existing email standards, e.g., by specifying certain header fields and MIME body parts based on the Internet Message Format [RFC5322]. An additional discovery mechanism would help senders to determine which types of structured email an intended recipient is willing to accept.</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 purpose of this BoF is to provide a space to discuss requirements, existing solutions, and to identify areas for standardization. </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Not WG forming</a:t>
            </a:r>
            <a:endParaRPr lang="en-US" sz="3200" b="0" strike="noStrike" spc="-1">
              <a:latin typeface="Arial"/>
            </a:endParaRPr>
          </a:p>
        </p:txBody>
      </p:sp>
      <p:sp>
        <p:nvSpPr>
          <p:cNvPr id="2" name="Foliennummernplatzhalter 3">
            <a:extLst>
              <a:ext uri="{FF2B5EF4-FFF2-40B4-BE49-F238E27FC236}">
                <a16:creationId xmlns:a16="http://schemas.microsoft.com/office/drawing/2014/main" id="{C35F900F-C5D5-1167-94A6-9F9FE09F91D0}"/>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95</a:t>
            </a:fld>
            <a:endParaRPr lang="en-US" sz="1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Domain Boundaries (DBOUND)</a:t>
            </a:r>
          </a:p>
        </p:txBody>
      </p:sp>
      <p:sp>
        <p:nvSpPr>
          <p:cNvPr id="196"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68500" lnSpcReduction="20000"/>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 Domain Boundaries (DBOUND) WG was a previous WG which focused on developing a specification to represent differing administrative control between "related" DNS names (such as example.com and foo.example.com).</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This WG was concluded without agreement on a problem statement in mid-2017. However, there's been additional recent interest in the work the former WG did, recent developments in related working groups/their standards (e.g. DMARC), and discussions on the mailing list/at past IETF meetings regarding if the previous use-cases/draft problem statement still align with today's needs. </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This BOF aims to discuss those use-cases and previous draft problem statements.</a:t>
            </a:r>
            <a:endParaRPr lang="en-US" sz="3200" b="0" strike="noStrike" spc="-1">
              <a:latin typeface="Arial"/>
            </a:endParaRPr>
          </a:p>
        </p:txBody>
      </p:sp>
      <p:sp>
        <p:nvSpPr>
          <p:cNvPr id="2" name="Foliennummernplatzhalter 3">
            <a:extLst>
              <a:ext uri="{FF2B5EF4-FFF2-40B4-BE49-F238E27FC236}">
                <a16:creationId xmlns:a16="http://schemas.microsoft.com/office/drawing/2014/main" id="{0E7229BF-C00C-ADE0-E00C-935B46E44229}"/>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96</a:t>
            </a:fld>
            <a:endParaRPr lang="en-US"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Vcon</a:t>
            </a:r>
          </a:p>
        </p:txBody>
      </p:sp>
      <p:sp>
        <p:nvSpPr>
          <p:cNvPr id="198"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55000" lnSpcReduction="20000"/>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There appeared to be support for starting a WG for Vcon and it did not seem to fit in an existing WG.</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This BOF request is to review and refine a charter for a new Vcon WG.</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The goal of forming a Vcon WG is to define a standard SON based container for data and information relating to a human conversation.</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With a standard container, it can:</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Ease export of conversation data from communication services and silos</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Ease integration of import of conversation data into services which provide transcription, translation and analysis</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Ease tracking of individuals' data and conversation for redaction or deletion</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Ease protection of individual private data and conversations</a:t>
            </a:r>
            <a:endParaRPr lang="en-US" sz="3200" b="0" strike="noStrike" spc="-1">
              <a:latin typeface="Arial"/>
            </a:endParaRPr>
          </a:p>
        </p:txBody>
      </p:sp>
      <p:sp>
        <p:nvSpPr>
          <p:cNvPr id="2" name="Foliennummernplatzhalter 3">
            <a:extLst>
              <a:ext uri="{FF2B5EF4-FFF2-40B4-BE49-F238E27FC236}">
                <a16:creationId xmlns:a16="http://schemas.microsoft.com/office/drawing/2014/main" id="{64BD0514-1C2C-AEA5-C3FF-6CEF13B83D37}"/>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97</a:t>
            </a:fld>
            <a:endParaRPr lang="en-US"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457200" y="725040"/>
            <a:ext cx="8228880" cy="1249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latin typeface="Arial"/>
              </a:rPr>
              <a:t>Key Transparency </a:t>
            </a:r>
          </a:p>
        </p:txBody>
      </p:sp>
      <p:sp>
        <p:nvSpPr>
          <p:cNvPr id="200" name="CustomShape 2"/>
          <p:cNvSpPr/>
          <p:nvPr/>
        </p:nvSpPr>
        <p:spPr>
          <a:xfrm>
            <a:off x="457200" y="2252520"/>
            <a:ext cx="8228880" cy="39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40000" lnSpcReduction="20000"/>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While there are several established protocols for end-to-end encryption, relatively little attention has been given to securely distributing the end-user public keys for such encryption. As a result, these protocols are often still vulnerable to eavesdropping by active attacks, such as a service provider distributing malicious public keys to selectively intercept communication.</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Key Transparency (KT) is a safe, publicly-auditable way to distribute cryptographically-sensitive data like public keys. It builds on top of previous protocols, primarily Certificate Transparency, in ways that make it more suitable for the use-case of end-to-end encryption. Importantly, users can efficiently search a KT server for only the entries that are relevant to them and check that the server responded honestly. KT servers can also better preserve their users' privacy, by controlling when or if one user is allowed to learn another user's data.</a:t>
            </a:r>
            <a:endParaRPr lang="en-US" sz="3200" b="0" strike="noStrike" spc="-1">
              <a:latin typeface="Arial"/>
            </a:endParaRPr>
          </a:p>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a:solidFill>
                  <a:srgbClr val="000000"/>
                </a:solidFill>
                <a:latin typeface="Arial"/>
                <a:ea typeface="DejaVu Sans"/>
              </a:rPr>
              <a:t>This effort aims to standardize a common protocol for Key Transparency that</a:t>
            </a:r>
            <a:endParaRPr lang="en-US" sz="3200" b="0" strike="noStrike" spc="-1">
              <a:latin typeface="Arial"/>
            </a:endParaRPr>
          </a:p>
          <a:p>
            <a:pPr marL="432000" lvl="1" indent="-216000">
              <a:lnSpc>
                <a:spcPct val="100000"/>
              </a:lnSpc>
              <a:spcBef>
                <a:spcPts val="1417"/>
              </a:spcBef>
              <a:buClr>
                <a:srgbClr val="000000"/>
              </a:buClr>
              <a:buFont typeface="StarSymbol"/>
              <a:buAutoNum type="arabicParenR"/>
              <a:tabLst>
                <a:tab pos="182880" algn="l"/>
                <a:tab pos="365760" algn="l"/>
                <a:tab pos="548640" algn="l"/>
                <a:tab pos="731520" algn="l"/>
              </a:tabLst>
            </a:pPr>
            <a:r>
              <a:rPr lang="en-IE" sz="3200" b="0" strike="noStrike" spc="-1">
                <a:solidFill>
                  <a:srgbClr val="000000"/>
                </a:solidFill>
                <a:latin typeface="Arial"/>
                <a:ea typeface="DejaVu Sans"/>
              </a:rPr>
              <a:t>   works for a large range of use-cases</a:t>
            </a:r>
            <a:endParaRPr lang="en-US" sz="3200" b="0" strike="noStrike" spc="-1">
              <a:latin typeface="Arial"/>
            </a:endParaRPr>
          </a:p>
          <a:p>
            <a:pPr marL="432000" lvl="1" indent="-216000">
              <a:lnSpc>
                <a:spcPct val="100000"/>
              </a:lnSpc>
              <a:spcBef>
                <a:spcPts val="1417"/>
              </a:spcBef>
              <a:buClr>
                <a:srgbClr val="000000"/>
              </a:buClr>
              <a:buFont typeface="StarSymbol"/>
              <a:buAutoNum type="arabicParenR"/>
              <a:tabLst>
                <a:tab pos="182880" algn="l"/>
                <a:tab pos="365760" algn="l"/>
                <a:tab pos="548640" algn="l"/>
                <a:tab pos="731520" algn="l"/>
              </a:tabLst>
            </a:pPr>
            <a:r>
              <a:rPr lang="en-IE" sz="3200" b="0" strike="noStrike" spc="-1">
                <a:solidFill>
                  <a:srgbClr val="000000"/>
                </a:solidFill>
                <a:latin typeface="Arial"/>
                <a:ea typeface="DejaVu Sans"/>
              </a:rPr>
              <a:t>   provides clean security guarantees</a:t>
            </a:r>
            <a:endParaRPr lang="en-US" sz="3200" b="0" strike="noStrike" spc="-1">
              <a:latin typeface="Arial"/>
            </a:endParaRPr>
          </a:p>
          <a:p>
            <a:pPr marL="432000" lvl="1" indent="-216000">
              <a:lnSpc>
                <a:spcPct val="100000"/>
              </a:lnSpc>
              <a:spcBef>
                <a:spcPts val="1417"/>
              </a:spcBef>
              <a:buClr>
                <a:srgbClr val="000000"/>
              </a:buClr>
              <a:buFont typeface="StarSymbol"/>
              <a:buAutoNum type="arabicParenR"/>
              <a:tabLst>
                <a:tab pos="182880" algn="l"/>
                <a:tab pos="365760" algn="l"/>
                <a:tab pos="548640" algn="l"/>
                <a:tab pos="731520" algn="l"/>
              </a:tabLst>
            </a:pPr>
            <a:r>
              <a:rPr lang="en-IE" sz="3200" b="0" strike="noStrike" spc="-1">
                <a:solidFill>
                  <a:srgbClr val="000000"/>
                </a:solidFill>
                <a:latin typeface="Arial"/>
                <a:ea typeface="DejaVu Sans"/>
              </a:rPr>
              <a:t>   is able to be thoroughly studied by security researchers</a:t>
            </a:r>
            <a:endParaRPr lang="en-US" sz="3200" b="0" strike="noStrike" spc="-1">
              <a:latin typeface="Arial"/>
            </a:endParaRPr>
          </a:p>
          <a:p>
            <a:pPr marL="432000" lvl="1" indent="-216000">
              <a:lnSpc>
                <a:spcPct val="100000"/>
              </a:lnSpc>
              <a:spcBef>
                <a:spcPts val="1417"/>
              </a:spcBef>
              <a:buClr>
                <a:srgbClr val="000000"/>
              </a:buClr>
              <a:buFont typeface="StarSymbol"/>
              <a:buAutoNum type="arabicParenR"/>
              <a:tabLst>
                <a:tab pos="182880" algn="l"/>
                <a:tab pos="365760" algn="l"/>
                <a:tab pos="548640" algn="l"/>
                <a:tab pos="731520" algn="l"/>
              </a:tabLst>
            </a:pPr>
            <a:r>
              <a:rPr lang="en-IE" sz="3200" b="0" strike="noStrike" spc="-1">
                <a:solidFill>
                  <a:srgbClr val="000000"/>
                </a:solidFill>
                <a:latin typeface="Arial"/>
                <a:ea typeface="DejaVu Sans"/>
              </a:rPr>
              <a:t>   has trustworthy open source implementations.</a:t>
            </a:r>
            <a:endParaRPr lang="en-US" sz="3200" b="0" strike="noStrike" spc="-1">
              <a:latin typeface="Arial"/>
            </a:endParaRPr>
          </a:p>
        </p:txBody>
      </p:sp>
      <p:sp>
        <p:nvSpPr>
          <p:cNvPr id="2" name="Foliennummernplatzhalter 3">
            <a:extLst>
              <a:ext uri="{FF2B5EF4-FFF2-40B4-BE49-F238E27FC236}">
                <a16:creationId xmlns:a16="http://schemas.microsoft.com/office/drawing/2014/main" id="{EB1C3434-5EF1-E493-F25F-34F21571F73A}"/>
              </a:ext>
            </a:extLst>
          </p:cNvPr>
          <p:cNvSpPr txBox="1">
            <a:spLocks/>
          </p:cNvSpPr>
          <p:nvPr/>
        </p:nvSpPr>
        <p:spPr>
          <a:xfrm>
            <a:off x="4038365" y="6431440"/>
            <a:ext cx="1141412" cy="3063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98</a:t>
            </a:fld>
            <a:endParaRPr lang="en-US" sz="1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Maint./Rules</a:t>
            </a:r>
            <a:br>
              <a:rPr lang="de-DE" dirty="0"/>
            </a:br>
            <a:r>
              <a:rPr lang="de-DE" dirty="0"/>
              <a:t>March 2023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99</a:t>
            </a:fld>
            <a:endParaRPr lang="en-US"/>
          </a:p>
        </p:txBody>
      </p:sp>
    </p:spTree>
    <p:extLst>
      <p:ext uri="{BB962C8B-B14F-4D97-AF65-F5344CB8AC3E}">
        <p14:creationId xmlns:p14="http://schemas.microsoft.com/office/powerpoint/2010/main" val="69606121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46504</TotalTime>
  <Words>11424</Words>
  <Application>Microsoft Office PowerPoint</Application>
  <PresentationFormat>On-screen Show (4:3)</PresentationFormat>
  <Paragraphs>2140</Paragraphs>
  <Slides>119</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119</vt:i4>
      </vt:variant>
    </vt:vector>
  </HeadingPairs>
  <TitlesOfParts>
    <vt:vector size="135" baseType="lpstr">
      <vt:lpstr>ＭＳ ゴシック</vt:lpstr>
      <vt:lpstr>ＭＳ Ｐゴシック</vt:lpstr>
      <vt:lpstr>游ゴシック</vt:lpstr>
      <vt:lpstr>游ゴシック</vt:lpstr>
      <vt:lpstr>Arial</vt:lpstr>
      <vt:lpstr>Arial Rounded MT Bold</vt:lpstr>
      <vt:lpstr>Calibri</vt:lpstr>
      <vt:lpstr>Open Sans</vt:lpstr>
      <vt:lpstr>StarSymbol</vt:lpstr>
      <vt:lpstr>Symbol</vt:lpstr>
      <vt:lpstr>Tahoma</vt:lpstr>
      <vt:lpstr>Times New Roman</vt:lpstr>
      <vt:lpstr>Verdana</vt:lpstr>
      <vt:lpstr>Verdana-Bold</vt:lpstr>
      <vt:lpstr>Wingdings</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TG3mb HDR March 2023  Closing Report</vt:lpstr>
      <vt:lpstr>Starting Point of the week: Results of Initial SA Ballot</vt:lpstr>
      <vt:lpstr>Activities during the week</vt:lpstr>
      <vt:lpstr>Review of Time Line for TG3ma</vt:lpstr>
      <vt:lpstr>TG Motion</vt:lpstr>
      <vt:lpstr>WG Motion</vt:lpstr>
      <vt:lpstr>WG Motion</vt:lpstr>
      <vt:lpstr>TG Motion</vt:lpstr>
      <vt:lpstr>WG Motion</vt:lpstr>
      <vt:lpstr>Next Meetings</vt:lpstr>
      <vt:lpstr>Task Group 15.4ab Closing Report Next Generation UWB Amendment</vt:lpstr>
      <vt:lpstr>5.2.b Scope of the project (As approved): </vt:lpstr>
      <vt:lpstr>Task Group Organization </vt:lpstr>
      <vt:lpstr>Task Group Agenda</vt:lpstr>
      <vt:lpstr>Session Objectives</vt:lpstr>
      <vt:lpstr>Session  Highlights </vt:lpstr>
      <vt:lpstr>Project Schedule (working baseline)</vt:lpstr>
      <vt:lpstr>Schedule Major Milestones</vt:lpstr>
      <vt:lpstr>Draft Creation Begins!</vt:lpstr>
      <vt:lpstr>Next Steps</vt:lpstr>
      <vt:lpstr>Interim Webex Schedule</vt:lpstr>
      <vt:lpstr>TG4me Revision to 2020 March 2023  Closing Report</vt:lpstr>
      <vt:lpstr>CLOSING REPORT </vt:lpstr>
      <vt:lpstr>PowerPoint Presentation</vt:lpstr>
      <vt:lpstr>IEEE 802.15 TG6ma  (Revision of IEEE802.15.6-2012)   Closing Report  In Personal and Virtual Hybrid Inerim Session Atlanta, GA, USA March 16th, 2023 Ryuji Kohno Yokohama National University(YNU), YRP International Alliance Institute(YRP-IAI) </vt:lpstr>
      <vt:lpstr>Objectives of TG 6ma – Enhanced Dependability Body Area Network (ED-BAN)</vt:lpstr>
      <vt:lpstr>TG15.6ma Plenary Session Schedule for 12-17th, March 2023</vt:lpstr>
      <vt:lpstr>TG15.6ma Interim Session Schedule for for 12-17th, March 2023</vt:lpstr>
      <vt:lpstr>Agenda items for the week</vt:lpstr>
      <vt:lpstr>Definition of Coexistence Environment Levels</vt:lpstr>
      <vt:lpstr>Progress Report(1/5)</vt:lpstr>
      <vt:lpstr>Progress Report(2/5)</vt:lpstr>
      <vt:lpstr>Progress Report(3/5)</vt:lpstr>
      <vt:lpstr>Progress Report(4/5)</vt:lpstr>
      <vt:lpstr>Progress Report(5/5)</vt:lpstr>
      <vt:lpstr>PowerPoint Presentation</vt:lpstr>
      <vt:lpstr>PowerPoint Presentation</vt:lpstr>
      <vt:lpstr>Contributions</vt:lpstr>
      <vt:lpstr>Contacts and Conference call</vt:lpstr>
      <vt:lpstr>PowerPoint Presentation</vt:lpstr>
      <vt:lpstr>Accomplishment for the meeting</vt:lpstr>
      <vt:lpstr>Accomplishment for the meeting</vt:lpstr>
      <vt:lpstr>Accomplishment for the meeting</vt:lpstr>
      <vt:lpstr>PowerPoint Presentation</vt:lpstr>
      <vt:lpstr>PowerPoint Presentation</vt:lpstr>
      <vt:lpstr>Plan for Teleconference Meeting</vt:lpstr>
      <vt:lpstr>Plan for May Meeting</vt:lpstr>
      <vt:lpstr>TG16t Lic-NB March 2023  Closing Report</vt:lpstr>
      <vt:lpstr>TG16t March Plenary Agenda</vt:lpstr>
      <vt:lpstr>Meeting Plan for week</vt:lpstr>
      <vt:lpstr>Contributions for March 2023 Plenary</vt:lpstr>
      <vt:lpstr>March Progress</vt:lpstr>
      <vt:lpstr>Draft Review Plan</vt:lpstr>
      <vt:lpstr>Project Timeline</vt:lpstr>
      <vt:lpstr>Plans</vt:lpstr>
      <vt:lpstr>SG Privacy March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IETF March 2023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Maint./Rules March 2023  Closing Report</vt:lpstr>
      <vt:lpstr>SC Meeting Objectives – Agenda</vt:lpstr>
      <vt:lpstr>PAR Review SCM</vt:lpstr>
      <vt:lpstr>P802.1CS-2020/Cor1 - PAR modification</vt:lpstr>
      <vt:lpstr>P802.1ASdm – PAR modification and CSD</vt:lpstr>
      <vt:lpstr>P802.1Qdt – PAR modification and CSD</vt:lpstr>
      <vt:lpstr>P802.1Qdx - amendment PAR and CSD</vt:lpstr>
      <vt:lpstr>P802.1DU – new standard PAR and CSD</vt:lpstr>
      <vt:lpstr>SCM other items</vt:lpstr>
      <vt:lpstr>SCM other items</vt:lpstr>
      <vt:lpstr>SC Meeting Achievements</vt:lpstr>
      <vt:lpstr>SC THz March 2023  Closing Report</vt:lpstr>
      <vt:lpstr>Meetings/Contributions</vt:lpstr>
      <vt:lpstr>Response to Liaison form ETSI ISG THz</vt:lpstr>
      <vt:lpstr>SC Motion</vt:lpstr>
      <vt:lpstr>WG Motion</vt:lpstr>
      <vt:lpstr>Next Meetings</vt:lpstr>
      <vt:lpstr>SC WNG March 2023  Closing Report</vt:lpstr>
      <vt:lpstr>PowerPoint Presentation</vt:lpstr>
      <vt:lpstr>The usual question</vt:lpstr>
      <vt:lpstr>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1109</cp:revision>
  <cp:lastPrinted>2000-07-07T01:25:49Z</cp:lastPrinted>
  <dcterms:created xsi:type="dcterms:W3CDTF">1999-06-22T06:24:01Z</dcterms:created>
  <dcterms:modified xsi:type="dcterms:W3CDTF">2023-03-22T20:44:29Z</dcterms:modified>
  <cp:category/>
</cp:coreProperties>
</file>