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363" r:id="rId2"/>
    <p:sldId id="2413" r:id="rId3"/>
    <p:sldId id="2414" r:id="rId4"/>
    <p:sldId id="2385" r:id="rId5"/>
    <p:sldId id="2368" r:id="rId6"/>
    <p:sldId id="2408" r:id="rId7"/>
    <p:sldId id="361" r:id="rId8"/>
    <p:sldId id="2437" r:id="rId9"/>
    <p:sldId id="2375" r:id="rId10"/>
    <p:sldId id="2377" r:id="rId11"/>
    <p:sldId id="2439" r:id="rId12"/>
    <p:sldId id="2389" r:id="rId13"/>
    <p:sldId id="2438" r:id="rId14"/>
    <p:sldId id="296" r:id="rId15"/>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46" autoAdjust="0"/>
  </p:normalViewPr>
  <p:slideViewPr>
    <p:cSldViewPr>
      <p:cViewPr varScale="1">
        <p:scale>
          <a:sx n="133" d="100"/>
          <a:sy n="133" d="100"/>
        </p:scale>
        <p:origin x="425" y="8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802.15-23-0189-02-04ab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March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ntor.ieee.org/802.15/dcn/23/15-23-0062-03-04ab-text-for-scheduling-ie.docx" TargetMode="External"/><Relationship Id="rId3" Type="http://schemas.openxmlformats.org/officeDocument/2006/relationships/hyperlink" Target="https://mentor.ieee.org/802.15/dcn/22/15-22-0649-01-04ab-coherent-phy-layer-proposal-for-15-4ab-tfd.docx" TargetMode="External"/><Relationship Id="rId7" Type="http://schemas.openxmlformats.org/officeDocument/2006/relationships/hyperlink" Target="https://mentor.ieee.org/802.15/dcn/23/15-23-0100-02-04ab-nba-uwb-technical-framework-for-draft0.docx" TargetMode="External"/><Relationship Id="rId12" Type="http://schemas.openxmlformats.org/officeDocument/2006/relationships/hyperlink" Target="https://mentor.ieee.org/802.15/dcn/23/15-23-0034-01-04ab-mac-evolution-to-support-air-time-efficient-multi-mode-many-2-many-ranging.pdf" TargetMode="External"/><Relationship Id="rId2" Type="http://schemas.openxmlformats.org/officeDocument/2006/relationships/hyperlink" Target="https://mentor.ieee.org/802.15/dcn/22/15-22-0538-03-04ab-proposal-of-sensing-framework.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654-00-04ab-draft-text-for-uwb-wake-up-radio.pdf" TargetMode="External"/><Relationship Id="rId11" Type="http://schemas.openxmlformats.org/officeDocument/2006/relationships/hyperlink" Target="https://mentor.ieee.org/802.15/dcn/23/15-23-0071-00-04ab-text-for-aifs.docx" TargetMode="External"/><Relationship Id="rId5" Type="http://schemas.openxmlformats.org/officeDocument/2006/relationships/hyperlink" Target="https://mentor.ieee.org/802.15/dcn/22/15-22-0486-02-04ab-ssbd-channel-access-tfd-text.docx" TargetMode="External"/><Relationship Id="rId10" Type="http://schemas.openxmlformats.org/officeDocument/2006/relationships/hyperlink" Target="https://mentor.ieee.org/802.15/dcn/23/15-23-0061-01-04ab-text-for-application-control-ie.docx" TargetMode="External"/><Relationship Id="rId4" Type="http://schemas.openxmlformats.org/officeDocument/2006/relationships/hyperlink" Target="https://mentor.ieee.org/802.15/dcn/23/15-23-0155-01-04ab-status-update-on-hyper-block-based-mode.docx" TargetMode="External"/><Relationship Id="rId9" Type="http://schemas.openxmlformats.org/officeDocument/2006/relationships/hyperlink" Target="https://mentor.ieee.org/802.15/dcn/23/15-23-0174-01-04ab-text-for-uwb-discovery-and-association.doc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sa.webex.com/ieeesa/j.php?MTID=m294baede78fb6c8fe29dfdf2a1db6165" TargetMode="External"/><Relationship Id="rId2" Type="http://schemas.openxmlformats.org/officeDocument/2006/relationships/hyperlink" Target="https://mentor.ieee.org/802.15/dcn/23/15-23-0104-10-04ab-tg4ab-agenda-march-2023-plenary.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e6986a0ccebfc175fa15438e3c2ffdb0" TargetMode="External"/><Relationship Id="rId5" Type="http://schemas.openxmlformats.org/officeDocument/2006/relationships/hyperlink" Target="https://ieeesa.webex.com/ieeesa/j.php?MTID=m570cfce4deb35eb3f342c0cd5aa4c7b0" TargetMode="External"/><Relationship Id="rId4" Type="http://schemas.openxmlformats.org/officeDocument/2006/relationships/hyperlink" Target="https://ieeesa.webex.com/ieeesa/j.php?MTID=m8d9626c4e1cc028a178216d5371ece9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March 2023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March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455469244"/>
              </p:ext>
            </p:extLst>
          </p:nvPr>
        </p:nvGraphicFramePr>
        <p:xfrm>
          <a:off x="3215680" y="2671936"/>
          <a:ext cx="6768752" cy="2891036"/>
        </p:xfrm>
        <a:graphic>
          <a:graphicData uri="http://schemas.openxmlformats.org/drawingml/2006/table">
            <a:tbl>
              <a:tblPr>
                <a:tableStyleId>{5C22544A-7EE6-4342-B048-85BDC9FD1C3A}</a:tableStyleId>
              </a:tblPr>
              <a:tblGrid>
                <a:gridCol w="3104466">
                  <a:extLst>
                    <a:ext uri="{9D8B030D-6E8A-4147-A177-3AD203B41FA5}">
                      <a16:colId xmlns:a16="http://schemas.microsoft.com/office/drawing/2014/main" val="4020299781"/>
                    </a:ext>
                  </a:extLst>
                </a:gridCol>
                <a:gridCol w="1832143">
                  <a:extLst>
                    <a:ext uri="{9D8B030D-6E8A-4147-A177-3AD203B41FA5}">
                      <a16:colId xmlns:a16="http://schemas.microsoft.com/office/drawing/2014/main" val="1015812903"/>
                    </a:ext>
                  </a:extLst>
                </a:gridCol>
                <a:gridCol w="1832143">
                  <a:extLst>
                    <a:ext uri="{9D8B030D-6E8A-4147-A177-3AD203B41FA5}">
                      <a16:colId xmlns:a16="http://schemas.microsoft.com/office/drawing/2014/main" val="433678205"/>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57201518"/>
                  </a:ext>
                </a:extLst>
              </a:tr>
              <a:tr h="277376">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 March 2023</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Mar-June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July 2023</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Oct 2023</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861048"/>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861A-1E4B-746E-6B4D-F43947F4137C}"/>
              </a:ext>
            </a:extLst>
          </p:cNvPr>
          <p:cNvSpPr>
            <a:spLocks noGrp="1"/>
          </p:cNvSpPr>
          <p:nvPr>
            <p:ph type="title"/>
          </p:nvPr>
        </p:nvSpPr>
        <p:spPr/>
        <p:txBody>
          <a:bodyPr/>
          <a:lstStyle/>
          <a:p>
            <a:r>
              <a:rPr lang="en-US" dirty="0"/>
              <a:t>Draft Creation Begins!</a:t>
            </a:r>
          </a:p>
        </p:txBody>
      </p:sp>
      <p:graphicFrame>
        <p:nvGraphicFramePr>
          <p:cNvPr id="6" name="Content Placeholder 5">
            <a:extLst>
              <a:ext uri="{FF2B5EF4-FFF2-40B4-BE49-F238E27FC236}">
                <a16:creationId xmlns:a16="http://schemas.microsoft.com/office/drawing/2014/main" id="{AC6F273F-8ADD-DED4-CCC2-2874C52A5B8A}"/>
              </a:ext>
            </a:extLst>
          </p:cNvPr>
          <p:cNvGraphicFramePr>
            <a:graphicFrameLocks noGrp="1"/>
          </p:cNvGraphicFramePr>
          <p:nvPr>
            <p:ph idx="1"/>
            <p:extLst>
              <p:ext uri="{D42A27DB-BD31-4B8C-83A1-F6EECF244321}">
                <p14:modId xmlns:p14="http://schemas.microsoft.com/office/powerpoint/2010/main" val="2736319053"/>
              </p:ext>
            </p:extLst>
          </p:nvPr>
        </p:nvGraphicFramePr>
        <p:xfrm>
          <a:off x="1127448" y="1371602"/>
          <a:ext cx="10585176" cy="5185608"/>
        </p:xfrm>
        <a:graphic>
          <a:graphicData uri="http://schemas.openxmlformats.org/drawingml/2006/table">
            <a:tbl>
              <a:tblPr>
                <a:tableStyleId>{5C22544A-7EE6-4342-B048-85BDC9FD1C3A}</a:tableStyleId>
              </a:tblPr>
              <a:tblGrid>
                <a:gridCol w="504056">
                  <a:extLst>
                    <a:ext uri="{9D8B030D-6E8A-4147-A177-3AD203B41FA5}">
                      <a16:colId xmlns:a16="http://schemas.microsoft.com/office/drawing/2014/main" val="1516800930"/>
                    </a:ext>
                  </a:extLst>
                </a:gridCol>
                <a:gridCol w="1944216">
                  <a:extLst>
                    <a:ext uri="{9D8B030D-6E8A-4147-A177-3AD203B41FA5}">
                      <a16:colId xmlns:a16="http://schemas.microsoft.com/office/drawing/2014/main" val="2334404623"/>
                    </a:ext>
                  </a:extLst>
                </a:gridCol>
                <a:gridCol w="2016224">
                  <a:extLst>
                    <a:ext uri="{9D8B030D-6E8A-4147-A177-3AD203B41FA5}">
                      <a16:colId xmlns:a16="http://schemas.microsoft.com/office/drawing/2014/main" val="1966884406"/>
                    </a:ext>
                  </a:extLst>
                </a:gridCol>
                <a:gridCol w="6120680">
                  <a:extLst>
                    <a:ext uri="{9D8B030D-6E8A-4147-A177-3AD203B41FA5}">
                      <a16:colId xmlns:a16="http://schemas.microsoft.com/office/drawing/2014/main" val="2302943078"/>
                    </a:ext>
                  </a:extLst>
                </a:gridCol>
              </a:tblGrid>
              <a:tr h="57189">
                <a:tc gridSpan="2">
                  <a:txBody>
                    <a:bodyPr/>
                    <a:lstStyle/>
                    <a:p>
                      <a:pPr algn="l" fontAlgn="b"/>
                      <a:r>
                        <a:rPr lang="en-US" sz="1400" u="none" strike="noStrike">
                          <a:effectLst/>
                        </a:rPr>
                        <a:t>TFD Ready List:</a:t>
                      </a:r>
                      <a:endParaRPr lang="en-US" sz="1400" b="0" i="0" u="none" strike="noStrike">
                        <a:effectLst/>
                        <a:latin typeface="Arial" panose="020B0604020202020204" pitchFamily="34" charset="0"/>
                      </a:endParaRPr>
                    </a:p>
                  </a:txBody>
                  <a:tcPr marL="2599" marR="2599" marT="2599" marB="0" anchor="b"/>
                </a:tc>
                <a:tc hMerge="1">
                  <a:txBody>
                    <a:bodyPr/>
                    <a:lstStyle/>
                    <a:p>
                      <a:endParaRPr lang="en-US"/>
                    </a:p>
                  </a:txBody>
                  <a:tcPr/>
                </a:tc>
                <a:tc>
                  <a:txBody>
                    <a:bodyPr/>
                    <a:lstStyle/>
                    <a:p>
                      <a:pPr algn="l" fontAlgn="b"/>
                      <a:r>
                        <a:rPr lang="en-US" sz="1400" u="none" strike="noStrike">
                          <a:effectLst/>
                        </a:rPr>
                        <a:t>Doc #</a:t>
                      </a:r>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Link</a:t>
                      </a:r>
                      <a:endParaRPr lang="en-US" sz="1400" b="0" i="0" u="none" strike="noStrike">
                        <a:effectLst/>
                        <a:latin typeface="Arial" panose="020B0604020202020204" pitchFamily="34" charset="0"/>
                      </a:endParaRPr>
                    </a:p>
                  </a:txBody>
                  <a:tcPr marL="2599" marR="2599" marT="2599" marB="0" anchor="b"/>
                </a:tc>
                <a:extLst>
                  <a:ext uri="{0D108BD9-81ED-4DB2-BD59-A6C34878D82A}">
                    <a16:rowId xmlns:a16="http://schemas.microsoft.com/office/drawing/2014/main" val="1983257290"/>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dirty="0">
                          <a:effectLst/>
                        </a:rPr>
                        <a:t>UWB Sensing </a:t>
                      </a:r>
                      <a:endParaRPr lang="en-US" sz="1400" b="0" i="0" u="none" strike="noStrike" dirty="0">
                        <a:effectLst/>
                        <a:latin typeface="Arial" panose="020B0604020202020204" pitchFamily="34" charset="0"/>
                      </a:endParaRPr>
                    </a:p>
                  </a:txBody>
                  <a:tcPr marL="2599" marR="2599" marT="2599" marB="0" anchor="b"/>
                </a:tc>
                <a:tc>
                  <a:txBody>
                    <a:bodyPr/>
                    <a:lstStyle/>
                    <a:p>
                      <a:pPr algn="ctr" fontAlgn="b"/>
                      <a:r>
                        <a:rPr lang="en-US" sz="1400" u="none" strike="noStrike" dirty="0">
                          <a:effectLst/>
                        </a:rPr>
                        <a:t>15-22-0538</a:t>
                      </a:r>
                      <a:endParaRPr lang="en-US" sz="1400" b="0" i="0" u="none" strike="noStrike" dirty="0">
                        <a:effectLst/>
                        <a:latin typeface="Times New Roman" panose="02020603050405020304" pitchFamily="18" charset="0"/>
                      </a:endParaRPr>
                    </a:p>
                  </a:txBody>
                  <a:tcPr marL="2599" marR="2599" marT="2599" marB="0" anchor="b"/>
                </a:tc>
                <a:tc>
                  <a:txBody>
                    <a:bodyPr/>
                    <a:lstStyle/>
                    <a:p>
                      <a:pPr algn="l" fontAlgn="b"/>
                      <a:r>
                        <a:rPr lang="en-US" sz="1400" u="sng" strike="noStrike" dirty="0">
                          <a:effectLst/>
                          <a:hlinkClick r:id="rId2"/>
                        </a:rPr>
                        <a:t>https://mentor.ieee.org/802.15/dcn/22/15-22-0538-03-04ab-proposal-of-sensing-framework.docx</a:t>
                      </a:r>
                      <a:endParaRPr lang="en-US" sz="1400" b="0" i="0" u="sng" strike="noStrike" dirty="0">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566150240"/>
                  </a:ext>
                </a:extLst>
              </a:tr>
              <a:tr h="52249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PHY</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15-23-0649</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3"/>
                        </a:rPr>
                        <a:t>https://mentor.ieee.org/802.15/dcn/22/15-22-0649-01-04ab-coherent-phy-layer-proposal-for-15-4ab-tfd.docx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2242606453"/>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Hyper-block</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15-23-0155</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4"/>
                        </a:rPr>
                        <a:t>https://mentor.ieee.org/802.15/dcn/23/15-23-0155-01-04ab-status-update-on-hyper-block-based-mode.docx</a:t>
                      </a:r>
                      <a:endParaRPr lang="en-US" sz="1400" b="0" i="0" u="sng" strike="noStrike" dirty="0">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99354048"/>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Chan Access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15-22-0486</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5"/>
                        </a:rPr>
                        <a:t>https://mentor.ieee.org/802.15/dcn/22/15-22-0486-02-04ab-ssbd-channel-access-tfd-text.docx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687978661"/>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UWB WUR</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15-22-0654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6"/>
                        </a:rPr>
                        <a:t>https://mentor.ieee.org/802.15/dcn/22/15-22-0654-00-04ab-draft-text-for-uwb-wake-up-radio.pdf</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358135893"/>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NBA-MMS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15-23-0100</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7"/>
                        </a:rPr>
                        <a:t>https://mentor.ieee.org/802.15/dcn/23/15-23-0100-02-04ab-nba-uwb-technical-framework-for-draft0.docx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777066301"/>
                  </a:ext>
                </a:extLst>
              </a:tr>
              <a:tr h="36652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Scheduling IE</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15-23-0062</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8"/>
                        </a:rPr>
                        <a:t>https://mentor.ieee.org/802.15/dcn/23/15-23-0062-03-04ab-text-for-scheduling-ie.docx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964167593"/>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PHY</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15-23-0174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9"/>
                        </a:rPr>
                        <a:t>https://mentor.ieee.org/802.15/dcn/23/15-23-0174-01-04ab-text-for-uwb-discovery-and-association.docx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840793846"/>
                  </a:ext>
                </a:extLst>
              </a:tr>
              <a:tr h="36652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Application Control IE</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15-23-0061</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10"/>
                        </a:rPr>
                        <a:t>https://mentor.ieee.org/802.15/dcn/23/15-23-0061-01-04ab-text-for-application-control-ie.docx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2372612768"/>
                  </a:ext>
                </a:extLst>
              </a:tr>
              <a:tr h="31453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AIFS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15-23-0071</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11"/>
                        </a:rPr>
                        <a:t>https://mentor.ieee.org/802.15/dcn/23/15-23-0071-00-04ab-text-for-aifs.docx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257423953"/>
                  </a:ext>
                </a:extLst>
              </a:tr>
              <a:tr h="57448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Without ARC IE part</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15-23-0034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dirty="0">
                          <a:effectLst/>
                          <a:hlinkClick r:id="rId12"/>
                        </a:rPr>
                        <a:t>https://mentor.ieee.org/802.15/dcn/23/15-23-0034-01-04ab-mac-evolution-to-support-air-time-efficient-multi-mode-many-2-many-ranging.pdf</a:t>
                      </a:r>
                      <a:endParaRPr lang="en-US" sz="1400" b="0" i="0" u="sng" strike="noStrike" dirty="0">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552783652"/>
                  </a:ext>
                </a:extLst>
              </a:tr>
            </a:tbl>
          </a:graphicData>
        </a:graphic>
      </p:graphicFrame>
      <p:sp>
        <p:nvSpPr>
          <p:cNvPr id="4" name="Slide Number Placeholder 3">
            <a:extLst>
              <a:ext uri="{FF2B5EF4-FFF2-40B4-BE49-F238E27FC236}">
                <a16:creationId xmlns:a16="http://schemas.microsoft.com/office/drawing/2014/main" id="{0FA42E28-0860-A16B-E03F-CB6DB15421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3" name="Arrow: Right 2">
            <a:extLst>
              <a:ext uri="{FF2B5EF4-FFF2-40B4-BE49-F238E27FC236}">
                <a16:creationId xmlns:a16="http://schemas.microsoft.com/office/drawing/2014/main" id="{381E535E-D029-A608-0040-0CC97772AC51}"/>
              </a:ext>
            </a:extLst>
          </p:cNvPr>
          <p:cNvSpPr/>
          <p:nvPr/>
        </p:nvSpPr>
        <p:spPr bwMode="auto">
          <a:xfrm>
            <a:off x="479376" y="1700808"/>
            <a:ext cx="528060"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3027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1023970" y="1371601"/>
            <a:ext cx="10352617" cy="1625351"/>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127448" y="2996952"/>
            <a:ext cx="2864106" cy="3236069"/>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5042584" y="3056704"/>
            <a:ext cx="2826911" cy="3143078"/>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8256240" y="2996952"/>
            <a:ext cx="2808312" cy="3124480"/>
          </a:xfrm>
          <a:prstGeom prst="rect">
            <a:avLst/>
          </a:prstGeom>
        </p:spPr>
      </p:pic>
      <p:sp>
        <p:nvSpPr>
          <p:cNvPr id="11" name="Rectangle: Rounded Corners 10">
            <a:extLst>
              <a:ext uri="{FF2B5EF4-FFF2-40B4-BE49-F238E27FC236}">
                <a16:creationId xmlns:a16="http://schemas.microsoft.com/office/drawing/2014/main" id="{87E853D1-EBEF-C473-52C7-CF181553E7B2}"/>
              </a:ext>
            </a:extLst>
          </p:cNvPr>
          <p:cNvSpPr/>
          <p:nvPr/>
        </p:nvSpPr>
        <p:spPr bwMode="auto">
          <a:xfrm>
            <a:off x="1991544" y="5445224"/>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5519936" y="4725144"/>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5512253" y="5490036"/>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9120336" y="4266008"/>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7509455" y="4509120"/>
            <a:ext cx="1178833" cy="64807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May Interim</a:t>
            </a: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8760296" y="4725144"/>
            <a:ext cx="2232248" cy="1440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314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14</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Plenary, March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Atlanta, GA,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pic>
        <p:nvPicPr>
          <p:cNvPr id="4" name="Picture 2">
            <a:extLst>
              <a:ext uri="{FF2B5EF4-FFF2-40B4-BE49-F238E27FC236}">
                <a16:creationId xmlns:a16="http://schemas.microsoft.com/office/drawing/2014/main" id="{EFF058AB-83BA-7A66-604D-5D111CAA3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940" y="1554688"/>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3</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15-23-0104-10-04ab-tg4ab-agenda-march-2023-plenary.xlsx</a:t>
            </a:r>
            <a:endParaRPr lang="en-US" sz="2400" dirty="0">
              <a:solidFill>
                <a:schemeClr val="tx1"/>
              </a:solidFill>
              <a:latin typeface="+mj-lt"/>
            </a:endParaRPr>
          </a:p>
        </p:txBody>
      </p:sp>
      <p:graphicFrame>
        <p:nvGraphicFramePr>
          <p:cNvPr id="5" name="Table 4">
            <a:extLst>
              <a:ext uri="{FF2B5EF4-FFF2-40B4-BE49-F238E27FC236}">
                <a16:creationId xmlns:a16="http://schemas.microsoft.com/office/drawing/2014/main" id="{11CBDF5E-48AE-A4CA-976C-7181F2A96A23}"/>
              </a:ext>
            </a:extLst>
          </p:cNvPr>
          <p:cNvGraphicFramePr>
            <a:graphicFrameLocks noGrp="1"/>
          </p:cNvGraphicFramePr>
          <p:nvPr>
            <p:extLst>
              <p:ext uri="{D42A27DB-BD31-4B8C-83A1-F6EECF244321}">
                <p14:modId xmlns:p14="http://schemas.microsoft.com/office/powerpoint/2010/main" val="602862845"/>
              </p:ext>
            </p:extLst>
          </p:nvPr>
        </p:nvGraphicFramePr>
        <p:xfrm>
          <a:off x="2639282" y="1584480"/>
          <a:ext cx="7121398" cy="4868856"/>
        </p:xfrm>
        <a:graphic>
          <a:graphicData uri="http://schemas.openxmlformats.org/drawingml/2006/table">
            <a:tbl>
              <a:tblPr/>
              <a:tblGrid>
                <a:gridCol w="309626">
                  <a:extLst>
                    <a:ext uri="{9D8B030D-6E8A-4147-A177-3AD203B41FA5}">
                      <a16:colId xmlns:a16="http://schemas.microsoft.com/office/drawing/2014/main" val="1810496845"/>
                    </a:ext>
                  </a:extLst>
                </a:gridCol>
                <a:gridCol w="309626">
                  <a:extLst>
                    <a:ext uri="{9D8B030D-6E8A-4147-A177-3AD203B41FA5}">
                      <a16:colId xmlns:a16="http://schemas.microsoft.com/office/drawing/2014/main" val="343272149"/>
                    </a:ext>
                  </a:extLst>
                </a:gridCol>
                <a:gridCol w="309626">
                  <a:extLst>
                    <a:ext uri="{9D8B030D-6E8A-4147-A177-3AD203B41FA5}">
                      <a16:colId xmlns:a16="http://schemas.microsoft.com/office/drawing/2014/main" val="1468109972"/>
                    </a:ext>
                  </a:extLst>
                </a:gridCol>
                <a:gridCol w="309626">
                  <a:extLst>
                    <a:ext uri="{9D8B030D-6E8A-4147-A177-3AD203B41FA5}">
                      <a16:colId xmlns:a16="http://schemas.microsoft.com/office/drawing/2014/main" val="1888089199"/>
                    </a:ext>
                  </a:extLst>
                </a:gridCol>
                <a:gridCol w="309626">
                  <a:extLst>
                    <a:ext uri="{9D8B030D-6E8A-4147-A177-3AD203B41FA5}">
                      <a16:colId xmlns:a16="http://schemas.microsoft.com/office/drawing/2014/main" val="110635052"/>
                    </a:ext>
                  </a:extLst>
                </a:gridCol>
                <a:gridCol w="309626">
                  <a:extLst>
                    <a:ext uri="{9D8B030D-6E8A-4147-A177-3AD203B41FA5}">
                      <a16:colId xmlns:a16="http://schemas.microsoft.com/office/drawing/2014/main" val="446020337"/>
                    </a:ext>
                  </a:extLst>
                </a:gridCol>
                <a:gridCol w="309626">
                  <a:extLst>
                    <a:ext uri="{9D8B030D-6E8A-4147-A177-3AD203B41FA5}">
                      <a16:colId xmlns:a16="http://schemas.microsoft.com/office/drawing/2014/main" val="3222499487"/>
                    </a:ext>
                  </a:extLst>
                </a:gridCol>
                <a:gridCol w="309626">
                  <a:extLst>
                    <a:ext uri="{9D8B030D-6E8A-4147-A177-3AD203B41FA5}">
                      <a16:colId xmlns:a16="http://schemas.microsoft.com/office/drawing/2014/main" val="1056598842"/>
                    </a:ext>
                  </a:extLst>
                </a:gridCol>
                <a:gridCol w="309626">
                  <a:extLst>
                    <a:ext uri="{9D8B030D-6E8A-4147-A177-3AD203B41FA5}">
                      <a16:colId xmlns:a16="http://schemas.microsoft.com/office/drawing/2014/main" val="1206471161"/>
                    </a:ext>
                  </a:extLst>
                </a:gridCol>
                <a:gridCol w="309626">
                  <a:extLst>
                    <a:ext uri="{9D8B030D-6E8A-4147-A177-3AD203B41FA5}">
                      <a16:colId xmlns:a16="http://schemas.microsoft.com/office/drawing/2014/main" val="600884571"/>
                    </a:ext>
                  </a:extLst>
                </a:gridCol>
                <a:gridCol w="309626">
                  <a:extLst>
                    <a:ext uri="{9D8B030D-6E8A-4147-A177-3AD203B41FA5}">
                      <a16:colId xmlns:a16="http://schemas.microsoft.com/office/drawing/2014/main" val="3238444783"/>
                    </a:ext>
                  </a:extLst>
                </a:gridCol>
                <a:gridCol w="309626">
                  <a:extLst>
                    <a:ext uri="{9D8B030D-6E8A-4147-A177-3AD203B41FA5}">
                      <a16:colId xmlns:a16="http://schemas.microsoft.com/office/drawing/2014/main" val="1221476591"/>
                    </a:ext>
                  </a:extLst>
                </a:gridCol>
                <a:gridCol w="309626">
                  <a:extLst>
                    <a:ext uri="{9D8B030D-6E8A-4147-A177-3AD203B41FA5}">
                      <a16:colId xmlns:a16="http://schemas.microsoft.com/office/drawing/2014/main" val="775224810"/>
                    </a:ext>
                  </a:extLst>
                </a:gridCol>
                <a:gridCol w="309626">
                  <a:extLst>
                    <a:ext uri="{9D8B030D-6E8A-4147-A177-3AD203B41FA5}">
                      <a16:colId xmlns:a16="http://schemas.microsoft.com/office/drawing/2014/main" val="806912485"/>
                    </a:ext>
                  </a:extLst>
                </a:gridCol>
                <a:gridCol w="309626">
                  <a:extLst>
                    <a:ext uri="{9D8B030D-6E8A-4147-A177-3AD203B41FA5}">
                      <a16:colId xmlns:a16="http://schemas.microsoft.com/office/drawing/2014/main" val="4272740155"/>
                    </a:ext>
                  </a:extLst>
                </a:gridCol>
                <a:gridCol w="309626">
                  <a:extLst>
                    <a:ext uri="{9D8B030D-6E8A-4147-A177-3AD203B41FA5}">
                      <a16:colId xmlns:a16="http://schemas.microsoft.com/office/drawing/2014/main" val="3915478253"/>
                    </a:ext>
                  </a:extLst>
                </a:gridCol>
                <a:gridCol w="309626">
                  <a:extLst>
                    <a:ext uri="{9D8B030D-6E8A-4147-A177-3AD203B41FA5}">
                      <a16:colId xmlns:a16="http://schemas.microsoft.com/office/drawing/2014/main" val="3838815189"/>
                    </a:ext>
                  </a:extLst>
                </a:gridCol>
                <a:gridCol w="309626">
                  <a:extLst>
                    <a:ext uri="{9D8B030D-6E8A-4147-A177-3AD203B41FA5}">
                      <a16:colId xmlns:a16="http://schemas.microsoft.com/office/drawing/2014/main" val="917977474"/>
                    </a:ext>
                  </a:extLst>
                </a:gridCol>
                <a:gridCol w="309626">
                  <a:extLst>
                    <a:ext uri="{9D8B030D-6E8A-4147-A177-3AD203B41FA5}">
                      <a16:colId xmlns:a16="http://schemas.microsoft.com/office/drawing/2014/main" val="3891216164"/>
                    </a:ext>
                  </a:extLst>
                </a:gridCol>
                <a:gridCol w="309626">
                  <a:extLst>
                    <a:ext uri="{9D8B030D-6E8A-4147-A177-3AD203B41FA5}">
                      <a16:colId xmlns:a16="http://schemas.microsoft.com/office/drawing/2014/main" val="773897594"/>
                    </a:ext>
                  </a:extLst>
                </a:gridCol>
                <a:gridCol w="309626">
                  <a:extLst>
                    <a:ext uri="{9D8B030D-6E8A-4147-A177-3AD203B41FA5}">
                      <a16:colId xmlns:a16="http://schemas.microsoft.com/office/drawing/2014/main" val="2486839735"/>
                    </a:ext>
                  </a:extLst>
                </a:gridCol>
                <a:gridCol w="309626">
                  <a:extLst>
                    <a:ext uri="{9D8B030D-6E8A-4147-A177-3AD203B41FA5}">
                      <a16:colId xmlns:a16="http://schemas.microsoft.com/office/drawing/2014/main" val="1412973485"/>
                    </a:ext>
                  </a:extLst>
                </a:gridCol>
                <a:gridCol w="309626">
                  <a:extLst>
                    <a:ext uri="{9D8B030D-6E8A-4147-A177-3AD203B41FA5}">
                      <a16:colId xmlns:a16="http://schemas.microsoft.com/office/drawing/2014/main" val="1560328500"/>
                    </a:ext>
                  </a:extLst>
                </a:gridCol>
              </a:tblGrid>
              <a:tr h="147072">
                <a:tc rowSpan="6">
                  <a:txBody>
                    <a:bodyPr/>
                    <a:lstStyle/>
                    <a:p>
                      <a:pPr algn="ctr" fontAlgn="b"/>
                      <a:r>
                        <a:rPr lang="en-US" sz="500" b="1" i="0" u="none" strike="noStrike">
                          <a:effectLst/>
                          <a:latin typeface="Arial" panose="020B0604020202020204" pitchFamily="34" charset="0"/>
                        </a:rPr>
                        <a:t>EST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PST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UTC</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JST</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4">
                  <a:txBody>
                    <a:bodyPr/>
                    <a:lstStyle/>
                    <a:p>
                      <a:pPr algn="ctr" fontAlgn="ctr"/>
                      <a:r>
                        <a:rPr lang="en-US" sz="1800" b="1" i="0" u="none" strike="noStrike">
                          <a:effectLst/>
                          <a:latin typeface="Arial" panose="020B0604020202020204" pitchFamily="34" charset="0"/>
                        </a:rPr>
                        <a:t>R4</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algn="l" fontAlgn="ctr"/>
                      <a:r>
                        <a:rPr lang="en-US" sz="900" b="1" i="0" u="none" strike="noStrike">
                          <a:effectLst/>
                          <a:latin typeface="Arial" panose="020B0604020202020204" pitchFamily="34" charset="0"/>
                        </a:rPr>
                        <a:t>142nd IEEE 802.15 WSN MEETING</a:t>
                      </a:r>
                    </a:p>
                  </a:txBody>
                  <a:tcPr marL="11611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789852476"/>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b"/>
                      <a:r>
                        <a:rPr lang="en-US" sz="900" b="1" i="0" u="none" strike="noStrike">
                          <a:effectLst/>
                          <a:latin typeface="Arial" panose="020B0604020202020204" pitchFamily="34" charset="0"/>
                        </a:rPr>
                        <a:t>Hilton Atlanta</a:t>
                      </a:r>
                    </a:p>
                  </a:txBody>
                  <a:tcPr marL="116110" marR="3870" marT="3870"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extLst>
                  <a:ext uri="{0D108BD9-81ED-4DB2-BD59-A6C34878D82A}">
                    <a16:rowId xmlns:a16="http://schemas.microsoft.com/office/drawing/2014/main" val="398480979"/>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l" fontAlgn="ctr"/>
                      <a:r>
                        <a:rPr lang="en-US" sz="900" b="1" i="0" u="none" strike="noStrike">
                          <a:solidFill>
                            <a:srgbClr val="000000"/>
                          </a:solidFill>
                          <a:effectLst/>
                          <a:latin typeface="Arial" panose="020B0604020202020204" pitchFamily="34" charset="0"/>
                        </a:rPr>
                        <a:t>Atlanta, Georgia</a:t>
                      </a:r>
                    </a:p>
                  </a:txBody>
                  <a:tcPr marL="11611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extLst>
                  <a:ext uri="{0D108BD9-81ED-4DB2-BD59-A6C34878D82A}">
                    <a16:rowId xmlns:a16="http://schemas.microsoft.com/office/drawing/2014/main" val="2269028894"/>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13">
                  <a:txBody>
                    <a:bodyPr/>
                    <a:lstStyle/>
                    <a:p>
                      <a:pPr algn="l" fontAlgn="ctr"/>
                      <a:r>
                        <a:rPr lang="en-US" sz="500" b="1" i="0" u="none" strike="noStrike">
                          <a:effectLst/>
                          <a:latin typeface="Arial" panose="020B0604020202020204" pitchFamily="34" charset="0"/>
                        </a:rPr>
                        <a:t>The graphic below describes the weekly session of the IEEE P802.15 WG in graphic format. All local times are Baltimore time.</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3388173"/>
                  </a:ext>
                </a:extLst>
              </a:tr>
              <a:tr h="2360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Mtg. Local Time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6340869"/>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Atlanta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12-Mar-2023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16-Mar-2023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2832"/>
                  </a:ext>
                </a:extLst>
              </a:tr>
              <a:tr h="189646">
                <a:tc gridSpan="4">
                  <a:txBody>
                    <a:bodyPr/>
                    <a:lstStyle/>
                    <a:p>
                      <a:pPr algn="ctr"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401440"/>
                  </a:ext>
                </a:extLst>
              </a:tr>
              <a:tr h="174164">
                <a:tc>
                  <a:txBody>
                    <a:bodyPr/>
                    <a:lstStyle/>
                    <a:p>
                      <a:pPr algn="ctr" fontAlgn="b"/>
                      <a:r>
                        <a:rPr lang="en-US" sz="600" b="1" i="0" u="none" strike="noStrike">
                          <a:effectLst/>
                          <a:latin typeface="Arial" panose="020B0604020202020204" pitchFamily="34" charset="0"/>
                        </a:rPr>
                        <a:t>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03874457"/>
                  </a:ext>
                </a:extLst>
              </a:tr>
              <a:tr h="174164">
                <a:tc>
                  <a:txBody>
                    <a:bodyPr/>
                    <a:lstStyle/>
                    <a:p>
                      <a:pPr algn="ctr" fontAlgn="b"/>
                      <a:r>
                        <a:rPr lang="en-US" sz="600" b="1" i="0" u="none" strike="noStrike">
                          <a:effectLst/>
                          <a:latin typeface="Arial" panose="020B0604020202020204" pitchFamily="34" charset="0"/>
                        </a:rPr>
                        <a:t>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65110000"/>
                  </a:ext>
                </a:extLst>
              </a:tr>
              <a:tr h="174164">
                <a:tc>
                  <a:txBody>
                    <a:bodyPr/>
                    <a:lstStyle/>
                    <a:p>
                      <a:pPr algn="ctr" fontAlgn="b"/>
                      <a:r>
                        <a:rPr lang="en-US" sz="600" b="1" i="0" u="none" strike="noStrike">
                          <a:effectLst/>
                          <a:latin typeface="Arial" panose="020B0604020202020204" pitchFamily="34" charset="0"/>
                        </a:rPr>
                        <a:t>8:00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500" b="1" i="0" u="none" strike="noStrike">
                          <a:solidFill>
                            <a:srgbClr val="000000"/>
                          </a:solidFill>
                          <a:effectLst/>
                          <a:latin typeface="Arial" panose="020B0604020202020204" pitchFamily="34" charset="0"/>
                        </a:rPr>
                        <a:t>802 LMSC</a:t>
                      </a:r>
                      <a:br>
                        <a:rPr lang="en-US" sz="500" b="1" i="0" u="none" strike="noStrike">
                          <a:solidFill>
                            <a:srgbClr val="000000"/>
                          </a:solidFill>
                          <a:effectLst/>
                          <a:latin typeface="Arial" panose="020B0604020202020204" pitchFamily="34" charset="0"/>
                        </a:rPr>
                      </a:br>
                      <a:r>
                        <a:rPr lang="en-US" sz="500" b="1" i="0" u="none" strike="noStrike">
                          <a:solidFill>
                            <a:srgbClr val="000000"/>
                          </a:solidFill>
                          <a:effectLst/>
                          <a:latin typeface="Arial" panose="020B0604020202020204" pitchFamily="34" charset="0"/>
                        </a:rPr>
                        <a:t>OPENING MEETING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1892932154"/>
                  </a:ext>
                </a:extLst>
              </a:tr>
              <a:tr h="174164">
                <a:tc>
                  <a:txBody>
                    <a:bodyPr/>
                    <a:lstStyle/>
                    <a:p>
                      <a:pPr algn="ctr" fontAlgn="b"/>
                      <a:r>
                        <a:rPr lang="en-US" sz="600" b="1" i="0" u="none" strike="noStrike">
                          <a:effectLst/>
                          <a:latin typeface="Arial" panose="020B0604020202020204" pitchFamily="34" charset="0"/>
                        </a:rPr>
                        <a:t>8:30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0584989"/>
                  </a:ext>
                </a:extLst>
              </a:tr>
              <a:tr h="170294">
                <a:tc>
                  <a:txBody>
                    <a:bodyPr/>
                    <a:lstStyle/>
                    <a:p>
                      <a:pPr algn="ctr" fontAlgn="b"/>
                      <a:r>
                        <a:rPr lang="en-US" sz="600" b="1" i="0" u="none" strike="noStrike">
                          <a:effectLst/>
                          <a:latin typeface="Arial" panose="020B0604020202020204" pitchFamily="34" charset="0"/>
                        </a:rPr>
                        <a:t>9:00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0" u="none" strike="noStrike">
                          <a:solidFill>
                            <a:srgbClr val="FFFFFF"/>
                          </a:solidFill>
                          <a:effectLst/>
                          <a:latin typeface="Arial" panose="020B0604020202020204" pitchFamily="34" charset="0"/>
                        </a:rPr>
                        <a:t>TG13  OWC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2">
                  <a:txBody>
                    <a:bodyPr/>
                    <a:lstStyle/>
                    <a:p>
                      <a:pPr algn="ctr" fontAlgn="ctr"/>
                      <a:r>
                        <a:rPr lang="en-US" sz="400" b="1" i="0" u="none" strike="noStrike">
                          <a:effectLst/>
                          <a:latin typeface="Arial" panose="020B0604020202020204" pitchFamily="34" charset="0"/>
                        </a:rPr>
                        <a:t>TG7a</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2">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6750267"/>
                  </a:ext>
                </a:extLst>
              </a:tr>
              <a:tr h="174164">
                <a:tc>
                  <a:txBody>
                    <a:bodyPr/>
                    <a:lstStyle/>
                    <a:p>
                      <a:pPr algn="ctr" fontAlgn="b"/>
                      <a:r>
                        <a:rPr lang="en-US" sz="600" b="1" i="0" u="none" strike="noStrike">
                          <a:effectLst/>
                          <a:latin typeface="Arial" panose="020B0604020202020204" pitchFamily="34" charset="0"/>
                        </a:rPr>
                        <a:t>9:30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3048379"/>
                  </a:ext>
                </a:extLst>
              </a:tr>
              <a:tr h="174164">
                <a:tc>
                  <a:txBody>
                    <a:bodyPr/>
                    <a:lstStyle/>
                    <a:p>
                      <a:pPr algn="ctr" fontAlgn="b"/>
                      <a:r>
                        <a:rPr lang="en-US" sz="600" b="1" i="0" u="none" strike="noStrike">
                          <a:effectLst/>
                          <a:latin typeface="Arial" panose="020B0604020202020204" pitchFamily="34" charset="0"/>
                        </a:rPr>
                        <a:t>10:00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8472826"/>
                  </a:ext>
                </a:extLst>
              </a:tr>
              <a:tr h="170294">
                <a:tc>
                  <a:txBody>
                    <a:bodyPr/>
                    <a:lstStyle/>
                    <a:p>
                      <a:pPr algn="ctr" fontAlgn="b"/>
                      <a:r>
                        <a:rPr lang="en-US" sz="600" b="1" i="0" u="none" strike="noStrike">
                          <a:effectLst/>
                          <a:latin typeface="Arial" panose="020B0604020202020204" pitchFamily="34" charset="0"/>
                        </a:rPr>
                        <a:t>10:30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Opening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500" b="1" i="0" u="none" strike="noStrike">
                          <a:solidFill>
                            <a:srgbClr val="FFFFFF"/>
                          </a:solidFill>
                          <a:effectLst/>
                          <a:latin typeface="Arial" panose="020B0604020202020204" pitchFamily="34" charset="0"/>
                        </a:rPr>
                        <a:t>802.18</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Regulatory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 Plenary (Virtual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Joint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&amp;</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TG6ma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925569629"/>
                  </a:ext>
                </a:extLst>
              </a:tr>
              <a:tr h="174164">
                <a:tc>
                  <a:txBody>
                    <a:bodyPr/>
                    <a:lstStyle/>
                    <a:p>
                      <a:pPr algn="ctr" fontAlgn="b"/>
                      <a:r>
                        <a:rPr lang="en-US" sz="600" b="1" i="0" u="none" strike="noStrike">
                          <a:effectLst/>
                          <a:latin typeface="Arial" panose="020B0604020202020204" pitchFamily="34" charset="0"/>
                        </a:rPr>
                        <a:t>11:00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180173"/>
                  </a:ext>
                </a:extLst>
              </a:tr>
              <a:tr h="170294">
                <a:tc>
                  <a:txBody>
                    <a:bodyPr/>
                    <a:lstStyle/>
                    <a:p>
                      <a:pPr algn="ctr" fontAlgn="b"/>
                      <a:r>
                        <a:rPr lang="en-US" sz="600" b="1" i="0" u="none" strike="noStrike">
                          <a:effectLst/>
                          <a:latin typeface="Arial" panose="020B0604020202020204" pitchFamily="34" charset="0"/>
                        </a:rPr>
                        <a:t>11:30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WNG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9249735"/>
                  </a:ext>
                </a:extLst>
              </a:tr>
              <a:tr h="174164">
                <a:tc>
                  <a:txBody>
                    <a:bodyPr/>
                    <a:lstStyle/>
                    <a:p>
                      <a:pPr algn="ctr" fontAlgn="b"/>
                      <a:r>
                        <a:rPr lang="en-US" sz="600" b="1" i="0" u="none" strike="noStrike">
                          <a:effectLst/>
                          <a:latin typeface="Arial" panose="020B0604020202020204" pitchFamily="34" charset="0"/>
                        </a:rPr>
                        <a:t>12:00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0046366"/>
                  </a:ext>
                </a:extLst>
              </a:tr>
              <a:tr h="174164">
                <a:tc>
                  <a:txBody>
                    <a:bodyPr/>
                    <a:lstStyle/>
                    <a:p>
                      <a:pPr algn="ctr" fontAlgn="b"/>
                      <a:r>
                        <a:rPr lang="en-US" sz="600" b="1" i="0" u="none" strike="noStrike">
                          <a:effectLst/>
                          <a:latin typeface="Arial" panose="020B0604020202020204" pitchFamily="34" charset="0"/>
                        </a:rPr>
                        <a:t>12:30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52107713"/>
                  </a:ext>
                </a:extLst>
              </a:tr>
              <a:tr h="174164">
                <a:tc>
                  <a:txBody>
                    <a:bodyPr/>
                    <a:lstStyle/>
                    <a:p>
                      <a:pPr algn="ctr" fontAlgn="b"/>
                      <a:r>
                        <a:rPr lang="en-US" sz="600" b="1" i="0" u="none" strike="noStrike">
                          <a:effectLst/>
                          <a:latin typeface="Arial" panose="020B0604020202020204" pitchFamily="34" charset="0"/>
                        </a:rPr>
                        <a:t>13:00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37239508"/>
                  </a:ext>
                </a:extLst>
              </a:tr>
              <a:tr h="174164">
                <a:tc>
                  <a:txBody>
                    <a:bodyPr/>
                    <a:lstStyle/>
                    <a:p>
                      <a:pPr algn="ctr" fontAlgn="b"/>
                      <a:r>
                        <a:rPr lang="en-US" sz="600" b="1" i="0" u="none" strike="noStrike">
                          <a:effectLst/>
                          <a:latin typeface="Arial" panose="020B0604020202020204" pitchFamily="34" charset="0"/>
                        </a:rPr>
                        <a:t>13:30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IETF</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400" b="1" i="0" u="none" strike="noStrike">
                          <a:solidFill>
                            <a:srgbClr val="FFFFFF"/>
                          </a:solidFill>
                          <a:effectLst/>
                          <a:latin typeface="Arial" panose="020B0604020202020204" pitchFamily="34" charset="0"/>
                        </a:rPr>
                        <a:t>SC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1821852785"/>
                  </a:ext>
                </a:extLst>
              </a:tr>
              <a:tr h="170294">
                <a:tc>
                  <a:txBody>
                    <a:bodyPr/>
                    <a:lstStyle/>
                    <a:p>
                      <a:pPr algn="ctr" fontAlgn="b"/>
                      <a:r>
                        <a:rPr lang="en-US" sz="600" b="1" i="0" u="none" strike="noStrike">
                          <a:effectLst/>
                          <a:latin typeface="Arial" panose="020B0604020202020204" pitchFamily="34" charset="0"/>
                        </a:rPr>
                        <a:t>14:00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WG Leadership</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1715157"/>
                  </a:ext>
                </a:extLst>
              </a:tr>
              <a:tr h="174164">
                <a:tc>
                  <a:txBody>
                    <a:bodyPr/>
                    <a:lstStyle/>
                    <a:p>
                      <a:pPr algn="ctr" fontAlgn="b"/>
                      <a:r>
                        <a:rPr lang="en-US" sz="600" b="1" i="0" u="none" strike="noStrike">
                          <a:effectLst/>
                          <a:latin typeface="Arial" panose="020B0604020202020204" pitchFamily="34" charset="0"/>
                        </a:rPr>
                        <a:t>14:30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7458622"/>
                  </a:ext>
                </a:extLst>
              </a:tr>
              <a:tr h="174164">
                <a:tc>
                  <a:txBody>
                    <a:bodyPr/>
                    <a:lstStyle/>
                    <a:p>
                      <a:pPr algn="ctr" fontAlgn="b"/>
                      <a:r>
                        <a:rPr lang="en-US" sz="600" b="1" i="0" u="none" strike="noStrike">
                          <a:effectLst/>
                          <a:latin typeface="Arial" panose="020B0604020202020204" pitchFamily="34" charset="0"/>
                        </a:rPr>
                        <a:t>15:00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3141996"/>
                  </a:ext>
                </a:extLst>
              </a:tr>
              <a:tr h="174164">
                <a:tc>
                  <a:txBody>
                    <a:bodyPr/>
                    <a:lstStyle/>
                    <a:p>
                      <a:pPr algn="ctr" fontAlgn="b"/>
                      <a:r>
                        <a:rPr lang="en-US" sz="600" b="1" i="0" u="none" strike="noStrike">
                          <a:effectLst/>
                          <a:latin typeface="Arial" panose="020B0604020202020204" pitchFamily="34" charset="0"/>
                        </a:rPr>
                        <a:t>15:30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15:30-16:00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18571"/>
                  </a:ext>
                </a:extLst>
              </a:tr>
              <a:tr h="170294">
                <a:tc>
                  <a:txBody>
                    <a:bodyPr/>
                    <a:lstStyle/>
                    <a:p>
                      <a:pPr algn="ctr" fontAlgn="b"/>
                      <a:r>
                        <a:rPr lang="en-US" sz="600" b="1" i="0" u="none" strike="noStrike">
                          <a:effectLst/>
                          <a:latin typeface="Arial" panose="020B0604020202020204" pitchFamily="34" charset="0"/>
                        </a:rPr>
                        <a:t>16:00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MTG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(see note</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for Webex)</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dirty="0">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Joint</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&amp;</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SC 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solidFill>
                            <a:srgbClr val="FFFFFF"/>
                          </a:solidFill>
                          <a:effectLst/>
                          <a:latin typeface="Arial" panose="020B0604020202020204" pitchFamily="34" charset="0"/>
                        </a:rPr>
                        <a:t>IG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JS1G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4">
                  <a:txBody>
                    <a:bodyPr/>
                    <a:lstStyle/>
                    <a:p>
                      <a:pPr algn="ctr" fontAlgn="ctr"/>
                      <a:r>
                        <a:rPr lang="en-US" sz="400" b="1" i="0" u="none" strike="noStrike" dirty="0">
                          <a:effectLst/>
                          <a:latin typeface="Arial" panose="020B0604020202020204" pitchFamily="34" charset="0"/>
                        </a:rPr>
                        <a:t>TG4ab</a:t>
                      </a:r>
                      <a:br>
                        <a:rPr lang="en-US" sz="400" b="1" i="0" u="none" strike="noStrike" dirty="0">
                          <a:effectLst/>
                          <a:latin typeface="Arial" panose="020B0604020202020204" pitchFamily="34" charset="0"/>
                        </a:rPr>
                      </a:br>
                      <a:r>
                        <a:rPr lang="en-US" sz="400" b="1" i="0" u="none" strike="noStrike" dirty="0">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Closing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98406312"/>
                  </a:ext>
                </a:extLst>
              </a:tr>
              <a:tr h="170294">
                <a:tc>
                  <a:txBody>
                    <a:bodyPr/>
                    <a:lstStyle/>
                    <a:p>
                      <a:pPr algn="ctr" fontAlgn="b"/>
                      <a:r>
                        <a:rPr lang="en-US" sz="600" b="1" i="0" u="none" strike="noStrike">
                          <a:effectLst/>
                          <a:latin typeface="Arial" panose="020B0604020202020204" pitchFamily="34" charset="0"/>
                        </a:rPr>
                        <a:t>16:30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10033419"/>
                  </a:ext>
                </a:extLst>
              </a:tr>
              <a:tr h="174164">
                <a:tc>
                  <a:txBody>
                    <a:bodyPr/>
                    <a:lstStyle/>
                    <a:p>
                      <a:pPr algn="ctr" fontAlgn="b"/>
                      <a:r>
                        <a:rPr lang="en-US" sz="600" b="1" i="0" u="none" strike="noStrike">
                          <a:effectLst/>
                          <a:latin typeface="Arial" panose="020B0604020202020204" pitchFamily="34" charset="0"/>
                        </a:rPr>
                        <a:t>17:00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4367"/>
                  </a:ext>
                </a:extLst>
              </a:tr>
              <a:tr h="189646">
                <a:tc>
                  <a:txBody>
                    <a:bodyPr/>
                    <a:lstStyle/>
                    <a:p>
                      <a:pPr algn="ctr" fontAlgn="b"/>
                      <a:r>
                        <a:rPr lang="en-US" sz="600" b="1" i="0" u="none" strike="noStrike">
                          <a:effectLst/>
                          <a:latin typeface="Arial" panose="020B0604020202020204" pitchFamily="34" charset="0"/>
                        </a:rPr>
                        <a:t>17:30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400" b="1" i="0" u="none" strike="noStrike" dirty="0">
                          <a:solidFill>
                            <a:srgbClr val="FFFFFF"/>
                          </a:solidFill>
                          <a:effectLst/>
                          <a:latin typeface="Arial" panose="020B0604020202020204" pitchFamily="34" charset="0"/>
                        </a:rPr>
                        <a:t>802.15</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AC MEETING</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FF"/>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1456330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Wingdings" panose="05000000000000000000" pitchFamily="2" charset="2"/>
              <a:buChar char="ü"/>
            </a:pPr>
            <a:r>
              <a:rPr lang="en-US" dirty="0">
                <a:solidFill>
                  <a:schemeClr val="accent1">
                    <a:lumMod val="50000"/>
                  </a:schemeClr>
                </a:solidFill>
              </a:rPr>
              <a:t>Converge and build consensus</a:t>
            </a:r>
          </a:p>
          <a:p>
            <a:pPr marL="457200" indent="-457200">
              <a:buFont typeface="Wingdings" panose="05000000000000000000" pitchFamily="2" charset="2"/>
              <a:buChar char="ü"/>
            </a:pPr>
            <a:r>
              <a:rPr lang="en-US" b="1"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1076-C3C9-8191-EC57-FD6280DD27F4}"/>
              </a:ext>
            </a:extLst>
          </p:cNvPr>
          <p:cNvSpPr>
            <a:spLocks noGrp="1"/>
          </p:cNvSpPr>
          <p:nvPr>
            <p:ph type="title"/>
          </p:nvPr>
        </p:nvSpPr>
        <p:spPr/>
        <p:txBody>
          <a:bodyPr/>
          <a:lstStyle/>
          <a:p>
            <a:r>
              <a:rPr lang="en-US" dirty="0"/>
              <a:t>Session  Highlights	</a:t>
            </a:r>
          </a:p>
        </p:txBody>
      </p:sp>
      <p:sp>
        <p:nvSpPr>
          <p:cNvPr id="3" name="Content Placeholder 2">
            <a:extLst>
              <a:ext uri="{FF2B5EF4-FFF2-40B4-BE49-F238E27FC236}">
                <a16:creationId xmlns:a16="http://schemas.microsoft.com/office/drawing/2014/main" id="{6872AB12-6C6F-B230-BB77-C100CC066CE0}"/>
              </a:ext>
            </a:extLst>
          </p:cNvPr>
          <p:cNvSpPr>
            <a:spLocks noGrp="1"/>
          </p:cNvSpPr>
          <p:nvPr>
            <p:ph idx="1"/>
          </p:nvPr>
        </p:nvSpPr>
        <p:spPr/>
        <p:txBody>
          <a:bodyPr/>
          <a:lstStyle/>
          <a:p>
            <a:pPr marL="457200" indent="-457200">
              <a:buFont typeface="Arial" panose="020B0604020202020204" pitchFamily="34" charset="0"/>
              <a:buChar char="•"/>
            </a:pPr>
            <a:r>
              <a:rPr lang="en-US" dirty="0"/>
              <a:t>9 Meeting slots</a:t>
            </a:r>
          </a:p>
          <a:p>
            <a:pPr marL="457200" indent="-457200">
              <a:buFont typeface="Arial" panose="020B0604020202020204" pitchFamily="34" charset="0"/>
              <a:buChar char="•"/>
            </a:pPr>
            <a:r>
              <a:rPr lang="en-US" dirty="0"/>
              <a:t>Divided time between Technical discussion in TG and ad-hoc breakouts for sub-topic work</a:t>
            </a:r>
          </a:p>
          <a:p>
            <a:pPr marL="457200" indent="-457200">
              <a:buFont typeface="Arial" panose="020B0604020202020204" pitchFamily="34" charset="0"/>
              <a:buChar char="•"/>
            </a:pPr>
            <a:r>
              <a:rPr lang="en-US" dirty="0"/>
              <a:t>All technical areas progressed</a:t>
            </a:r>
          </a:p>
          <a:p>
            <a:pPr marL="457200" indent="-457200">
              <a:buFont typeface="Arial" panose="020B0604020202020204" pitchFamily="34" charset="0"/>
              <a:buChar char="•"/>
            </a:pPr>
            <a:r>
              <a:rPr lang="en-US" dirty="0"/>
              <a:t>Approaching or reached “good enough” threshold for moving to draft development</a:t>
            </a:r>
          </a:p>
          <a:p>
            <a:pPr marL="457200" indent="-457200">
              <a:buFont typeface="Arial" panose="020B0604020202020204" pitchFamily="34" charset="0"/>
              <a:buChar char="•"/>
            </a:pPr>
            <a:r>
              <a:rPr lang="en-US" dirty="0"/>
              <a:t>Held joint meeting with TG6ma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D9231E-5A31-8000-0747-6C33852CFD9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7783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3235866913"/>
              </p:ext>
            </p:extLst>
          </p:nvPr>
        </p:nvGraphicFramePr>
        <p:xfrm>
          <a:off x="1919537" y="595696"/>
          <a:ext cx="8782209"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306089">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301327">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24</a:t>
                      </a:r>
                    </a:p>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25</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952984" y="2101427"/>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54627</TotalTime>
  <Words>1783</Words>
  <Application>Microsoft Office PowerPoint</Application>
  <PresentationFormat>Widescreen</PresentationFormat>
  <Paragraphs>514</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Open Sans</vt:lpstr>
      <vt:lpstr>Tahoma</vt:lpstr>
      <vt:lpstr>Times New Roman</vt:lpstr>
      <vt:lpstr>Verdana-Bold</vt:lpstr>
      <vt:lpstr>Wingdings</vt:lpstr>
      <vt:lpstr>Office Theme</vt:lpstr>
      <vt:lpstr>PowerPoint Presentation</vt:lpstr>
      <vt:lpstr>  Task Group 15.4ab  Next Generation UWB Amendment </vt:lpstr>
      <vt:lpstr>Task Group 15.4ab Next Generation UWB Amendment</vt:lpstr>
      <vt:lpstr>5.2.b Scope of the project (As approved): </vt:lpstr>
      <vt:lpstr>Task Group Organization </vt:lpstr>
      <vt:lpstr>Task Group Agenda</vt:lpstr>
      <vt:lpstr>Session Objectives</vt:lpstr>
      <vt:lpstr>Session  Highlights </vt:lpstr>
      <vt:lpstr>Project Schedule (working baseline)</vt:lpstr>
      <vt:lpstr>Schedule Major Milestones</vt:lpstr>
      <vt:lpstr>Draft Creation Begins!</vt:lpstr>
      <vt:lpstr>Next Steps</vt:lpstr>
      <vt:lpstr>Interim Webex Schedule</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280</cp:revision>
  <cp:lastPrinted>2000-03-07T00:55:37Z</cp:lastPrinted>
  <dcterms:created xsi:type="dcterms:W3CDTF">2016-01-17T22:48:36Z</dcterms:created>
  <dcterms:modified xsi:type="dcterms:W3CDTF">2023-03-28T12:45:02Z</dcterms:modified>
  <cp:category/>
</cp:coreProperties>
</file>