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363" r:id="rId2"/>
    <p:sldId id="2413" r:id="rId3"/>
    <p:sldId id="2414" r:id="rId4"/>
    <p:sldId id="2385" r:id="rId5"/>
    <p:sldId id="2368" r:id="rId6"/>
    <p:sldId id="2408" r:id="rId7"/>
    <p:sldId id="361" r:id="rId8"/>
    <p:sldId id="2437" r:id="rId9"/>
    <p:sldId id="2375" r:id="rId10"/>
    <p:sldId id="2377" r:id="rId11"/>
    <p:sldId id="2439" r:id="rId12"/>
    <p:sldId id="2389" r:id="rId13"/>
    <p:sldId id="2438" r:id="rId14"/>
    <p:sldId id="296" r:id="rId15"/>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F8F"/>
    <a:srgbClr val="FFEFEF"/>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46" autoAdjust="0"/>
  </p:normalViewPr>
  <p:slideViewPr>
    <p:cSldViewPr>
      <p:cViewPr varScale="1">
        <p:scale>
          <a:sx n="82" d="100"/>
          <a:sy n="82" d="100"/>
        </p:scale>
        <p:origin x="710"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1251" y="685801"/>
            <a:ext cx="2637367"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12800" y="685801"/>
            <a:ext cx="7715251"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412234"/>
            <a:ext cx="52832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802.15-23-0189-01-04ab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March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mentor.ieee.org/802.15/dcn/23/15-23-0174-01-04ab-text-for-uwb-discovery-and-association.docx" TargetMode="External"/><Relationship Id="rId3" Type="http://schemas.openxmlformats.org/officeDocument/2006/relationships/hyperlink" Target="https://mentor.ieee.org/802.15/dcn/22/15-22-0649-01-04ab-coherent-phy-layer-proposal-for-15-4ab-tfd.docx" TargetMode="External"/><Relationship Id="rId7" Type="http://schemas.openxmlformats.org/officeDocument/2006/relationships/hyperlink" Target="https://mentor.ieee.org/802.15/dcn/23/15-23-0062-03-04ab-text-for-scheduling-ie.docx" TargetMode="External"/><Relationship Id="rId2" Type="http://schemas.openxmlformats.org/officeDocument/2006/relationships/hyperlink" Target="https://mentor.ieee.org/802.15/dcn/23/15-23-0079-01-04ab-latest-consensus-on-uwb-sensing-for-802-15-4ab.pptx" TargetMode="External"/><Relationship Id="rId1" Type="http://schemas.openxmlformats.org/officeDocument/2006/relationships/slideLayout" Target="../slideLayouts/slideLayout2.xml"/><Relationship Id="rId6" Type="http://schemas.openxmlformats.org/officeDocument/2006/relationships/hyperlink" Target="https://mentor.ieee.org/802.15/dcn/23/15-23-0100-02-04ab-nba-uwb-technical-framework-for-draft0.docx" TargetMode="External"/><Relationship Id="rId11" Type="http://schemas.openxmlformats.org/officeDocument/2006/relationships/hyperlink" Target="https://mentor.ieee.org/802.15/dcn/23/15-23-0034-01-04ab-mac-evolution-to-support-air-time-efficient-multi-mode-many-2-many-ranging.pdf" TargetMode="External"/><Relationship Id="rId5" Type="http://schemas.openxmlformats.org/officeDocument/2006/relationships/hyperlink" Target="https://mentor.ieee.org/802.15/dcn/22/15-22-0654-00-04ab-draft-text-for-uwb-wake-up-radio.pdf" TargetMode="External"/><Relationship Id="rId10" Type="http://schemas.openxmlformats.org/officeDocument/2006/relationships/hyperlink" Target="https://mentor.ieee.org/802.15/dcn/23/15-23-0071-00-04ab-text-for-aifs.docx" TargetMode="External"/><Relationship Id="rId4" Type="http://schemas.openxmlformats.org/officeDocument/2006/relationships/hyperlink" Target="https://mentor.ieee.org/802.15/dcn/22/15-22-0486-02-04ab-ssbd-channel-access-tfd-text.docx" TargetMode="External"/><Relationship Id="rId9" Type="http://schemas.openxmlformats.org/officeDocument/2006/relationships/hyperlink" Target="https://mentor.ieee.org/802.15/dcn/23/15-23-0061-01-04ab-text-for-application-control-ie.docx"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eeesa.webex.com/ieeesa/j.php?MTID=m294baede78fb6c8fe29dfdf2a1db6165" TargetMode="External"/><Relationship Id="rId2" Type="http://schemas.openxmlformats.org/officeDocument/2006/relationships/hyperlink" Target="https://mentor.ieee.org/802.15/dcn/23/15-23-0104-10-04ab-tg4ab-agenda-march-2023-plenary.xlsx" TargetMode="External"/><Relationship Id="rId1" Type="http://schemas.openxmlformats.org/officeDocument/2006/relationships/slideLayout" Target="../slideLayouts/slideLayout2.xml"/><Relationship Id="rId6" Type="http://schemas.openxmlformats.org/officeDocument/2006/relationships/hyperlink" Target="https://ieeesa.webex.com/ieeesa/j.php?MTID=me6986a0ccebfc175fa15438e3c2ffdb0" TargetMode="External"/><Relationship Id="rId5" Type="http://schemas.openxmlformats.org/officeDocument/2006/relationships/hyperlink" Target="https://ieeesa.webex.com/ieeesa/j.php?MTID=m570cfce4deb35eb3f342c0cd5aa4c7b0" TargetMode="External"/><Relationship Id="rId4" Type="http://schemas.openxmlformats.org/officeDocument/2006/relationships/hyperlink" Target="https://ieeesa.webex.com/ieeesa/j.php?MTID=m8d9626c4e1cc028a178216d5371ece9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1343472" y="762001"/>
            <a:ext cx="972108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March 2023 Closing Report</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16 March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Mixed-mode interim session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2279577"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455469244"/>
              </p:ext>
            </p:extLst>
          </p:nvPr>
        </p:nvGraphicFramePr>
        <p:xfrm>
          <a:off x="3215680" y="2671936"/>
          <a:ext cx="6768752" cy="2891036"/>
        </p:xfrm>
        <a:graphic>
          <a:graphicData uri="http://schemas.openxmlformats.org/drawingml/2006/table">
            <a:tbl>
              <a:tblPr>
                <a:tableStyleId>{5C22544A-7EE6-4342-B048-85BDC9FD1C3A}</a:tableStyleId>
              </a:tblPr>
              <a:tblGrid>
                <a:gridCol w="3104466">
                  <a:extLst>
                    <a:ext uri="{9D8B030D-6E8A-4147-A177-3AD203B41FA5}">
                      <a16:colId xmlns:a16="http://schemas.microsoft.com/office/drawing/2014/main" val="4020299781"/>
                    </a:ext>
                  </a:extLst>
                </a:gridCol>
                <a:gridCol w="1832143">
                  <a:extLst>
                    <a:ext uri="{9D8B030D-6E8A-4147-A177-3AD203B41FA5}">
                      <a16:colId xmlns:a16="http://schemas.microsoft.com/office/drawing/2014/main" val="1015812903"/>
                    </a:ext>
                  </a:extLst>
                </a:gridCol>
                <a:gridCol w="1832143">
                  <a:extLst>
                    <a:ext uri="{9D8B030D-6E8A-4147-A177-3AD203B41FA5}">
                      <a16:colId xmlns:a16="http://schemas.microsoft.com/office/drawing/2014/main" val="433678205"/>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57201518"/>
                  </a:ext>
                </a:extLst>
              </a:tr>
              <a:tr h="277376">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Post-January 2023 </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 March 2023</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February - March 2023</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Mar-June 2023</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March – May 2023 (following March meeting)</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July 2023</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June 2023 (following meeting)</a:t>
                      </a: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Oct 2023</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5600284" y="1844825"/>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2495600" y="3861048"/>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3861A-1E4B-746E-6B4D-F43947F4137C}"/>
              </a:ext>
            </a:extLst>
          </p:cNvPr>
          <p:cNvSpPr>
            <a:spLocks noGrp="1"/>
          </p:cNvSpPr>
          <p:nvPr>
            <p:ph type="title"/>
          </p:nvPr>
        </p:nvSpPr>
        <p:spPr/>
        <p:txBody>
          <a:bodyPr/>
          <a:lstStyle/>
          <a:p>
            <a:r>
              <a:rPr lang="en-US" dirty="0"/>
              <a:t>Draft Creation Begins!</a:t>
            </a:r>
          </a:p>
        </p:txBody>
      </p:sp>
      <p:graphicFrame>
        <p:nvGraphicFramePr>
          <p:cNvPr id="6" name="Content Placeholder 5">
            <a:extLst>
              <a:ext uri="{FF2B5EF4-FFF2-40B4-BE49-F238E27FC236}">
                <a16:creationId xmlns:a16="http://schemas.microsoft.com/office/drawing/2014/main" id="{AC6F273F-8ADD-DED4-CCC2-2874C52A5B8A}"/>
              </a:ext>
            </a:extLst>
          </p:cNvPr>
          <p:cNvGraphicFramePr>
            <a:graphicFrameLocks noGrp="1"/>
          </p:cNvGraphicFramePr>
          <p:nvPr>
            <p:ph idx="1"/>
            <p:extLst>
              <p:ext uri="{D42A27DB-BD31-4B8C-83A1-F6EECF244321}">
                <p14:modId xmlns:p14="http://schemas.microsoft.com/office/powerpoint/2010/main" val="820632896"/>
              </p:ext>
            </p:extLst>
          </p:nvPr>
        </p:nvGraphicFramePr>
        <p:xfrm>
          <a:off x="1127448" y="1371602"/>
          <a:ext cx="10585176" cy="5185608"/>
        </p:xfrm>
        <a:graphic>
          <a:graphicData uri="http://schemas.openxmlformats.org/drawingml/2006/table">
            <a:tbl>
              <a:tblPr>
                <a:tableStyleId>{5C22544A-7EE6-4342-B048-85BDC9FD1C3A}</a:tableStyleId>
              </a:tblPr>
              <a:tblGrid>
                <a:gridCol w="504056">
                  <a:extLst>
                    <a:ext uri="{9D8B030D-6E8A-4147-A177-3AD203B41FA5}">
                      <a16:colId xmlns:a16="http://schemas.microsoft.com/office/drawing/2014/main" val="1516800930"/>
                    </a:ext>
                  </a:extLst>
                </a:gridCol>
                <a:gridCol w="1944216">
                  <a:extLst>
                    <a:ext uri="{9D8B030D-6E8A-4147-A177-3AD203B41FA5}">
                      <a16:colId xmlns:a16="http://schemas.microsoft.com/office/drawing/2014/main" val="2334404623"/>
                    </a:ext>
                  </a:extLst>
                </a:gridCol>
                <a:gridCol w="2016224">
                  <a:extLst>
                    <a:ext uri="{9D8B030D-6E8A-4147-A177-3AD203B41FA5}">
                      <a16:colId xmlns:a16="http://schemas.microsoft.com/office/drawing/2014/main" val="1966884406"/>
                    </a:ext>
                  </a:extLst>
                </a:gridCol>
                <a:gridCol w="6120680">
                  <a:extLst>
                    <a:ext uri="{9D8B030D-6E8A-4147-A177-3AD203B41FA5}">
                      <a16:colId xmlns:a16="http://schemas.microsoft.com/office/drawing/2014/main" val="2302943078"/>
                    </a:ext>
                  </a:extLst>
                </a:gridCol>
              </a:tblGrid>
              <a:tr h="57189">
                <a:tc gridSpan="2">
                  <a:txBody>
                    <a:bodyPr/>
                    <a:lstStyle/>
                    <a:p>
                      <a:pPr algn="l" fontAlgn="b"/>
                      <a:r>
                        <a:rPr lang="en-US" sz="1400" u="none" strike="noStrike">
                          <a:effectLst/>
                        </a:rPr>
                        <a:t>TFD Ready List:</a:t>
                      </a:r>
                      <a:endParaRPr lang="en-US" sz="1400" b="0" i="0" u="none" strike="noStrike">
                        <a:effectLst/>
                        <a:latin typeface="Arial" panose="020B0604020202020204" pitchFamily="34" charset="0"/>
                      </a:endParaRPr>
                    </a:p>
                  </a:txBody>
                  <a:tcPr marL="2599" marR="2599" marT="2599" marB="0" anchor="b"/>
                </a:tc>
                <a:tc hMerge="1">
                  <a:txBody>
                    <a:bodyPr/>
                    <a:lstStyle/>
                    <a:p>
                      <a:endParaRPr lang="en-US"/>
                    </a:p>
                  </a:txBody>
                  <a:tcPr/>
                </a:tc>
                <a:tc>
                  <a:txBody>
                    <a:bodyPr/>
                    <a:lstStyle/>
                    <a:p>
                      <a:pPr algn="l" fontAlgn="b"/>
                      <a:r>
                        <a:rPr lang="en-US" sz="1400" u="none" strike="noStrike">
                          <a:effectLst/>
                        </a:rPr>
                        <a:t>Doc #</a:t>
                      </a:r>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Link</a:t>
                      </a:r>
                      <a:endParaRPr lang="en-US" sz="1400" b="0" i="0" u="none" strike="noStrike">
                        <a:effectLst/>
                        <a:latin typeface="Arial" panose="020B0604020202020204" pitchFamily="34" charset="0"/>
                      </a:endParaRPr>
                    </a:p>
                  </a:txBody>
                  <a:tcPr marL="2599" marR="2599" marT="2599" marB="0" anchor="b"/>
                </a:tc>
                <a:extLst>
                  <a:ext uri="{0D108BD9-81ED-4DB2-BD59-A6C34878D82A}">
                    <a16:rowId xmlns:a16="http://schemas.microsoft.com/office/drawing/2014/main" val="1983257290"/>
                  </a:ext>
                </a:extLst>
              </a:tr>
              <a:tr h="47050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UWB Sensing </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15-23-0079</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2"/>
                        </a:rPr>
                        <a:t>https://mentor.ieee.org/802.15/dcn/23/15-23-0079-01-04ab-latest-consensus-on-uwb-sensing-for-802-15-4ab.pptx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566150240"/>
                  </a:ext>
                </a:extLst>
              </a:tr>
              <a:tr h="52249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PHY</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15-23-0649</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3"/>
                        </a:rPr>
                        <a:t>https://mentor.ieee.org/802.15/dcn/22/15-22-0649-01-04ab-coherent-phy-layer-proposal-for-15-4ab-tfd.docx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2242606453"/>
                  </a:ext>
                </a:extLst>
              </a:tr>
              <a:tr h="47050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Hyper-block</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15-23-0155</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rPr>
                        <a:t>https://mentor.ieee.org/802.15/dcn/23/15-23-0155-01-04ab-status-update-on-hyper-block-based-mode.docx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99354048"/>
                  </a:ext>
                </a:extLst>
              </a:tr>
              <a:tr h="41851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Chan Access</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15-22-0486</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4"/>
                        </a:rPr>
                        <a:t>https://mentor.ieee.org/802.15/dcn/22/15-22-0486-02-04ab-ssbd-channel-access-tfd-text.docx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687978661"/>
                  </a:ext>
                </a:extLst>
              </a:tr>
              <a:tr h="41851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UWB WUR</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15-22-0654</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5"/>
                        </a:rPr>
                        <a:t>https://mentor.ieee.org/802.15/dcn/22/15-22-0654-00-04ab-draft-text-for-uwb-wake-up-radio.pdf</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358135893"/>
                  </a:ext>
                </a:extLst>
              </a:tr>
              <a:tr h="41851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NBA-MMS</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15-23-0100</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6"/>
                        </a:rPr>
                        <a:t>https://mentor.ieee.org/802.15/dcn/23/15-23-0100-02-04ab-nba-uwb-technical-framework-for-draft0.docx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777066301"/>
                  </a:ext>
                </a:extLst>
              </a:tr>
              <a:tr h="36652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Scheduling IE</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15-23-0062</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7"/>
                        </a:rPr>
                        <a:t>https://mentor.ieee.org/802.15/dcn/23/15-23-0062-03-04ab-text-for-scheduling-ie.docx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964167593"/>
                  </a:ext>
                </a:extLst>
              </a:tr>
              <a:tr h="47050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PHY</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15-23-0174</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8"/>
                        </a:rPr>
                        <a:t>https://mentor.ieee.org/802.15/dcn/23/15-23-0174-01-04ab-text-for-uwb-discovery-and-association.docx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840793846"/>
                  </a:ext>
                </a:extLst>
              </a:tr>
              <a:tr h="36652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Application Control IE</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15-23-0061</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9"/>
                        </a:rPr>
                        <a:t>https://mentor.ieee.org/802.15/dcn/23/15-23-0061-01-04ab-text-for-application-control-ie.docx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2372612768"/>
                  </a:ext>
                </a:extLst>
              </a:tr>
              <a:tr h="31453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AIFS</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15-23-0071</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a:effectLst/>
                          <a:hlinkClick r:id="rId10"/>
                        </a:rPr>
                        <a:t>https://mentor.ieee.org/802.15/dcn/23/15-23-0071-00-04ab-text-for-aifs.docx</a:t>
                      </a:r>
                      <a:endParaRPr lang="en-US" sz="1400" b="0" i="0" u="sng" strike="noStrike">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3257423953"/>
                  </a:ext>
                </a:extLst>
              </a:tr>
              <a:tr h="574489">
                <a:tc>
                  <a:txBody>
                    <a:bodyPr/>
                    <a:lstStyle/>
                    <a:p>
                      <a:pPr algn="l" fontAlgn="b"/>
                      <a:endParaRPr lang="en-US" sz="1400" b="0" i="0" u="none" strike="noStrike">
                        <a:effectLst/>
                        <a:latin typeface="Arial" panose="020B0604020202020204" pitchFamily="34" charset="0"/>
                      </a:endParaRPr>
                    </a:p>
                  </a:txBody>
                  <a:tcPr marL="2599" marR="2599" marT="2599" marB="0" anchor="b"/>
                </a:tc>
                <a:tc>
                  <a:txBody>
                    <a:bodyPr/>
                    <a:lstStyle/>
                    <a:p>
                      <a:pPr algn="l" fontAlgn="b"/>
                      <a:r>
                        <a:rPr lang="en-US" sz="1400" u="none" strike="noStrike">
                          <a:effectLst/>
                        </a:rPr>
                        <a:t>Without ARC IE part</a:t>
                      </a:r>
                      <a:endParaRPr lang="en-US" sz="1400" b="0" i="0" u="none" strike="noStrike">
                        <a:effectLst/>
                        <a:latin typeface="Arial" panose="020B0604020202020204" pitchFamily="34" charset="0"/>
                      </a:endParaRPr>
                    </a:p>
                  </a:txBody>
                  <a:tcPr marL="2599" marR="2599" marT="2599" marB="0" anchor="b"/>
                </a:tc>
                <a:tc>
                  <a:txBody>
                    <a:bodyPr/>
                    <a:lstStyle/>
                    <a:p>
                      <a:pPr algn="ctr" fontAlgn="b"/>
                      <a:r>
                        <a:rPr lang="en-US" sz="1400" u="none" strike="noStrike">
                          <a:effectLst/>
                        </a:rPr>
                        <a:t>15-23-0034</a:t>
                      </a:r>
                      <a:endParaRPr lang="en-US" sz="1400" b="0" i="0" u="none" strike="noStrike">
                        <a:effectLst/>
                        <a:latin typeface="Times New Roman" panose="02020603050405020304" pitchFamily="18" charset="0"/>
                      </a:endParaRPr>
                    </a:p>
                  </a:txBody>
                  <a:tcPr marL="2599" marR="2599" marT="2599" marB="0" anchor="b"/>
                </a:tc>
                <a:tc>
                  <a:txBody>
                    <a:bodyPr/>
                    <a:lstStyle/>
                    <a:p>
                      <a:pPr algn="l" fontAlgn="b"/>
                      <a:r>
                        <a:rPr lang="en-US" sz="1400" u="sng" strike="noStrike" dirty="0">
                          <a:effectLst/>
                          <a:hlinkClick r:id="rId11"/>
                        </a:rPr>
                        <a:t>https://mentor.ieee.org/802.15/dcn/23/15-23-0034-01-04ab-mac-evolution-to-support-air-time-efficient-multi-mode-many-2-many-ranging.pdf</a:t>
                      </a:r>
                      <a:endParaRPr lang="en-US" sz="1400" b="0" i="0" u="sng" strike="noStrike" dirty="0">
                        <a:solidFill>
                          <a:srgbClr val="0000FF"/>
                        </a:solidFill>
                        <a:effectLst/>
                        <a:latin typeface="Arial" panose="020B0604020202020204" pitchFamily="34" charset="0"/>
                      </a:endParaRPr>
                    </a:p>
                  </a:txBody>
                  <a:tcPr marL="2599" marR="2599" marT="2599" marB="0" anchor="b"/>
                </a:tc>
                <a:extLst>
                  <a:ext uri="{0D108BD9-81ED-4DB2-BD59-A6C34878D82A}">
                    <a16:rowId xmlns:a16="http://schemas.microsoft.com/office/drawing/2014/main" val="1552783652"/>
                  </a:ext>
                </a:extLst>
              </a:tr>
            </a:tbl>
          </a:graphicData>
        </a:graphic>
      </p:graphicFrame>
      <p:sp>
        <p:nvSpPr>
          <p:cNvPr id="4" name="Slide Number Placeholder 3">
            <a:extLst>
              <a:ext uri="{FF2B5EF4-FFF2-40B4-BE49-F238E27FC236}">
                <a16:creationId xmlns:a16="http://schemas.microsoft.com/office/drawing/2014/main" id="{0FA42E28-0860-A16B-E03F-CB6DB154216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63027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4118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1023970" y="1371601"/>
            <a:ext cx="10352617" cy="1625351"/>
          </a:xfrm>
        </p:spPr>
        <p:txBody>
          <a:bodyPr/>
          <a:lstStyle/>
          <a:p>
            <a:r>
              <a:rPr lang="en-US" dirty="0"/>
              <a:t>Proposed:  Same time and interval</a:t>
            </a:r>
          </a:p>
          <a:p>
            <a:r>
              <a:rPr lang="en-US" dirty="0"/>
              <a:t>	Alternate Tuesdays, 06:00 PT commencing 28-March</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1127448" y="2996952"/>
            <a:ext cx="2864106" cy="3236069"/>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5042584" y="3056704"/>
            <a:ext cx="2826911" cy="3143078"/>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8256240" y="2996952"/>
            <a:ext cx="2808312" cy="3124480"/>
          </a:xfrm>
          <a:prstGeom prst="rect">
            <a:avLst/>
          </a:prstGeom>
        </p:spPr>
      </p:pic>
      <p:sp>
        <p:nvSpPr>
          <p:cNvPr id="11" name="Rectangle: Rounded Corners 10">
            <a:extLst>
              <a:ext uri="{FF2B5EF4-FFF2-40B4-BE49-F238E27FC236}">
                <a16:creationId xmlns:a16="http://schemas.microsoft.com/office/drawing/2014/main" id="{87E853D1-EBEF-C473-52C7-CF181553E7B2}"/>
              </a:ext>
            </a:extLst>
          </p:cNvPr>
          <p:cNvSpPr/>
          <p:nvPr/>
        </p:nvSpPr>
        <p:spPr bwMode="auto">
          <a:xfrm>
            <a:off x="1991544" y="5445224"/>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5519936" y="4725144"/>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5512253" y="5490036"/>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9120336" y="4266008"/>
            <a:ext cx="360040" cy="288032"/>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7509455" y="4509120"/>
            <a:ext cx="1178833" cy="64807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May Interim</a:t>
            </a: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8760296" y="4725144"/>
            <a:ext cx="2232248" cy="14401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no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5314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3389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3389312" y="764704"/>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5735639"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14</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2279577" y="617538"/>
            <a:ext cx="7764463" cy="822326"/>
          </a:xfrm>
        </p:spPr>
        <p:txBody>
          <a:bodyPr vert="horz" wrap="square" lIns="92160" tIns="46080" rIns="92160" bIns="46080" numCol="1" anchor="ctr" anchorCtr="0" compatLnSpc="1">
            <a:prstTxWarp prst="textNoShape">
              <a:avLst/>
            </a:prstTxWarp>
            <a:noAutofit/>
          </a:bodyPr>
          <a:lstStyle/>
          <a:p>
            <a:pPr>
              <a:lnSpc>
                <a:spcPct val="90000"/>
              </a:lnSpc>
            </a:pPr>
            <a:r>
              <a:rPr lang="en-US" sz="2800" dirty="0"/>
              <a:t> </a:t>
            </a:r>
            <a:br>
              <a:rPr lang="en-US" sz="2800" dirty="0"/>
            </a:br>
            <a:r>
              <a:rPr lang="en-US" sz="2800" dirty="0"/>
              <a:t>Task Group 15.4ab </a:t>
            </a:r>
            <a:br>
              <a:rPr lang="en-US" sz="2800" dirty="0"/>
            </a:br>
            <a:r>
              <a:rPr lang="en-US" sz="2800" dirty="0"/>
              <a:t>Next Generation UWB Amendment</a:t>
            </a:r>
            <a:br>
              <a:rPr lang="en-US" sz="2800" dirty="0"/>
            </a:br>
            <a:endParaRPr lang="en-US" sz="2800" dirty="0"/>
          </a:p>
        </p:txBody>
      </p:sp>
      <p:sp>
        <p:nvSpPr>
          <p:cNvPr id="8" name="TextBox 7">
            <a:extLst>
              <a:ext uri="{FF2B5EF4-FFF2-40B4-BE49-F238E27FC236}">
                <a16:creationId xmlns:a16="http://schemas.microsoft.com/office/drawing/2014/main" id="{D13951D0-0634-C010-6212-7B80FC37EBAA}"/>
              </a:ext>
            </a:extLst>
          </p:cNvPr>
          <p:cNvSpPr txBox="1"/>
          <p:nvPr/>
        </p:nvSpPr>
        <p:spPr bwMode="auto">
          <a:xfrm>
            <a:off x="6251576" y="1926569"/>
            <a:ext cx="3806825" cy="4251623"/>
          </a:xfrm>
          <a:prstGeom prst="rect">
            <a:avLst/>
          </a:prstGeom>
          <a:noFill/>
          <a:ln>
            <a:noFill/>
          </a:ln>
        </p:spPr>
        <p:txBody>
          <a:bodyPr vert="horz" wrap="square" lIns="92160" tIns="46080" rIns="92160" bIns="46080" numCol="1" anchor="t" anchorCtr="0" compatLnSpc="1">
            <a:prstTxWarp prst="textNoShape">
              <a:avLst/>
            </a:prstTxWarp>
            <a:normAutofit/>
          </a:bodyPr>
          <a:lstStyle/>
          <a:p>
            <a:pPr>
              <a:spcAft>
                <a:spcPts val="600"/>
              </a:spcAft>
              <a:buClr>
                <a:srgbClr val="000000"/>
              </a:buClr>
              <a:buSzPct val="100000"/>
              <a:buFont typeface="Times New Roman" panose="02020603050405020304" pitchFamily="18" charset="0"/>
            </a:pPr>
            <a:r>
              <a:rPr lang="en-US" sz="2400" dirty="0">
                <a:solidFill>
                  <a:srgbClr val="000000"/>
                </a:solidFill>
                <a:latin typeface="+mn-lt"/>
              </a:rPr>
              <a:t>Mixed Mode Plenary, March 2023</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Live from </a:t>
            </a:r>
          </a:p>
          <a:p>
            <a:pPr>
              <a:spcAft>
                <a:spcPts val="600"/>
              </a:spcAft>
              <a:buClr>
                <a:srgbClr val="000000"/>
              </a:buClr>
              <a:buSzPct val="100000"/>
              <a:buFont typeface="Times New Roman" panose="02020603050405020304" pitchFamily="18" charset="0"/>
            </a:pPr>
            <a:r>
              <a:rPr lang="en-US" sz="2400" dirty="0">
                <a:solidFill>
                  <a:srgbClr val="000000"/>
                </a:solidFill>
                <a:latin typeface="+mn-lt"/>
              </a:rPr>
              <a:t>Atlanta, GA, USA,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5735639" y="6554788"/>
            <a:ext cx="655637" cy="239712"/>
          </a:xfrm>
        </p:spPr>
        <p:txBody>
          <a:bodyPr vert="horz" wrap="square" lIns="0" tIns="0" rIns="0" bIns="0" numCol="1" anchor="ctr" anchorCtr="0" compatLnSpc="1">
            <a:prstTxWarp prst="textNoShape">
              <a:avLst/>
            </a:prstTxWarp>
            <a:normAutofit/>
          </a:bodyPr>
          <a:lstStyle/>
          <a:p>
            <a:pPr>
              <a:spcAft>
                <a:spcPts val="600"/>
              </a:spcAft>
              <a:defRPr/>
            </a:pPr>
            <a:r>
              <a:rPr lang="en-US" altLang="en-US"/>
              <a:t>Slid</a:t>
            </a:r>
            <a:fld id="{0F04E8E9-279B-42CA-B6E8-61A287E0027B}" type="slidenum">
              <a:rPr lang="en-US" altLang="en-US" smtClean="0"/>
              <a:pPr>
                <a:spcAft>
                  <a:spcPts val="600"/>
                </a:spcAft>
                <a:defRPr/>
              </a:pPr>
              <a:t>2</a:t>
            </a:fld>
            <a:endParaRPr lang="en-US" altLang="en-US"/>
          </a:p>
        </p:txBody>
      </p:sp>
      <p:pic>
        <p:nvPicPr>
          <p:cNvPr id="4" name="Picture 2">
            <a:extLst>
              <a:ext uri="{FF2B5EF4-FFF2-40B4-BE49-F238E27FC236}">
                <a16:creationId xmlns:a16="http://schemas.microsoft.com/office/drawing/2014/main" id="{EFF058AB-83BA-7A66-604D-5D111CAA3C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940" y="1554688"/>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546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2209800" y="2368898"/>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2895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3</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5380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dirty="0">
                <a:latin typeface="Verdana-Bold"/>
              </a:rPr>
              <a:t>5.2.b Scope of the project (As approved):</a:t>
            </a:r>
            <a:br>
              <a:rPr lang="en-US" sz="1800" b="1"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4</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2423593" y="6165305"/>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a:xfrm>
            <a:off x="1957254" y="1371601"/>
            <a:ext cx="8277495" cy="4505672"/>
          </a:xfrm>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 [Remote]</a:t>
            </a:r>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Lead Technical Editor: Billy Verso (Qorvo)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2066977" y="6120627"/>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392647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DC84-3755-9896-4070-6AC471398AFC}"/>
              </a:ext>
            </a:extLst>
          </p:cNvPr>
          <p:cNvSpPr>
            <a:spLocks noGrp="1"/>
          </p:cNvSpPr>
          <p:nvPr>
            <p:ph type="title"/>
          </p:nvPr>
        </p:nvSpPr>
        <p:spPr>
          <a:xfrm>
            <a:off x="2279577" y="685801"/>
            <a:ext cx="7764463" cy="366936"/>
          </a:xfrm>
        </p:spPr>
        <p:txBody>
          <a:bodyPr/>
          <a:lstStyle/>
          <a:p>
            <a:r>
              <a:rPr lang="en-US" dirty="0"/>
              <a:t>Task Group Agenda</a:t>
            </a:r>
          </a:p>
        </p:txBody>
      </p:sp>
      <p:sp>
        <p:nvSpPr>
          <p:cNvPr id="4" name="Slide Number Placeholder 3">
            <a:extLst>
              <a:ext uri="{FF2B5EF4-FFF2-40B4-BE49-F238E27FC236}">
                <a16:creationId xmlns:a16="http://schemas.microsoft.com/office/drawing/2014/main" id="{85DB7AC5-08D4-99DD-3EE4-6247D2EC05E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a:p>
        </p:txBody>
      </p:sp>
      <p:sp>
        <p:nvSpPr>
          <p:cNvPr id="7" name="TextBox 6">
            <a:extLst>
              <a:ext uri="{FF2B5EF4-FFF2-40B4-BE49-F238E27FC236}">
                <a16:creationId xmlns:a16="http://schemas.microsoft.com/office/drawing/2014/main" id="{7145781D-423D-BB19-A669-82A6C3398D9A}"/>
              </a:ext>
            </a:extLst>
          </p:cNvPr>
          <p:cNvSpPr txBox="1"/>
          <p:nvPr/>
        </p:nvSpPr>
        <p:spPr>
          <a:xfrm>
            <a:off x="911424" y="1077281"/>
            <a:ext cx="10369152" cy="461665"/>
          </a:xfrm>
          <a:prstGeom prst="rect">
            <a:avLst/>
          </a:prstGeom>
          <a:noFill/>
        </p:spPr>
        <p:txBody>
          <a:bodyPr wrap="square">
            <a:spAutoFit/>
          </a:bodyPr>
          <a:lstStyle/>
          <a:p>
            <a:pPr algn="ctr"/>
            <a:r>
              <a:rPr lang="en-US" sz="2400" dirty="0">
                <a:solidFill>
                  <a:schemeClr val="tx1"/>
                </a:solidFill>
                <a:latin typeface="+mj-lt"/>
              </a:rPr>
              <a:t>Document: </a:t>
            </a:r>
            <a:r>
              <a:rPr lang="en-US" sz="2400" dirty="0">
                <a:solidFill>
                  <a:schemeClr val="tx1"/>
                </a:solidFill>
                <a:latin typeface="+mj-lt"/>
                <a:hlinkClick r:id="rId2"/>
              </a:rPr>
              <a:t>15-23-0104-10-04ab-tg4ab-agenda-march-2023-plenary.xlsx</a:t>
            </a:r>
            <a:endParaRPr lang="en-US" sz="2400" dirty="0">
              <a:solidFill>
                <a:schemeClr val="tx1"/>
              </a:solidFill>
              <a:latin typeface="+mj-lt"/>
            </a:endParaRPr>
          </a:p>
        </p:txBody>
      </p:sp>
      <p:graphicFrame>
        <p:nvGraphicFramePr>
          <p:cNvPr id="5" name="Table 4">
            <a:extLst>
              <a:ext uri="{FF2B5EF4-FFF2-40B4-BE49-F238E27FC236}">
                <a16:creationId xmlns:a16="http://schemas.microsoft.com/office/drawing/2014/main" id="{11CBDF5E-48AE-A4CA-976C-7181F2A96A23}"/>
              </a:ext>
            </a:extLst>
          </p:cNvPr>
          <p:cNvGraphicFramePr>
            <a:graphicFrameLocks noGrp="1"/>
          </p:cNvGraphicFramePr>
          <p:nvPr>
            <p:extLst>
              <p:ext uri="{D42A27DB-BD31-4B8C-83A1-F6EECF244321}">
                <p14:modId xmlns:p14="http://schemas.microsoft.com/office/powerpoint/2010/main" val="602862845"/>
              </p:ext>
            </p:extLst>
          </p:nvPr>
        </p:nvGraphicFramePr>
        <p:xfrm>
          <a:off x="2639282" y="1584480"/>
          <a:ext cx="7121398" cy="4868856"/>
        </p:xfrm>
        <a:graphic>
          <a:graphicData uri="http://schemas.openxmlformats.org/drawingml/2006/table">
            <a:tbl>
              <a:tblPr/>
              <a:tblGrid>
                <a:gridCol w="309626">
                  <a:extLst>
                    <a:ext uri="{9D8B030D-6E8A-4147-A177-3AD203B41FA5}">
                      <a16:colId xmlns:a16="http://schemas.microsoft.com/office/drawing/2014/main" val="1810496845"/>
                    </a:ext>
                  </a:extLst>
                </a:gridCol>
                <a:gridCol w="309626">
                  <a:extLst>
                    <a:ext uri="{9D8B030D-6E8A-4147-A177-3AD203B41FA5}">
                      <a16:colId xmlns:a16="http://schemas.microsoft.com/office/drawing/2014/main" val="343272149"/>
                    </a:ext>
                  </a:extLst>
                </a:gridCol>
                <a:gridCol w="309626">
                  <a:extLst>
                    <a:ext uri="{9D8B030D-6E8A-4147-A177-3AD203B41FA5}">
                      <a16:colId xmlns:a16="http://schemas.microsoft.com/office/drawing/2014/main" val="1468109972"/>
                    </a:ext>
                  </a:extLst>
                </a:gridCol>
                <a:gridCol w="309626">
                  <a:extLst>
                    <a:ext uri="{9D8B030D-6E8A-4147-A177-3AD203B41FA5}">
                      <a16:colId xmlns:a16="http://schemas.microsoft.com/office/drawing/2014/main" val="1888089199"/>
                    </a:ext>
                  </a:extLst>
                </a:gridCol>
                <a:gridCol w="309626">
                  <a:extLst>
                    <a:ext uri="{9D8B030D-6E8A-4147-A177-3AD203B41FA5}">
                      <a16:colId xmlns:a16="http://schemas.microsoft.com/office/drawing/2014/main" val="110635052"/>
                    </a:ext>
                  </a:extLst>
                </a:gridCol>
                <a:gridCol w="309626">
                  <a:extLst>
                    <a:ext uri="{9D8B030D-6E8A-4147-A177-3AD203B41FA5}">
                      <a16:colId xmlns:a16="http://schemas.microsoft.com/office/drawing/2014/main" val="446020337"/>
                    </a:ext>
                  </a:extLst>
                </a:gridCol>
                <a:gridCol w="309626">
                  <a:extLst>
                    <a:ext uri="{9D8B030D-6E8A-4147-A177-3AD203B41FA5}">
                      <a16:colId xmlns:a16="http://schemas.microsoft.com/office/drawing/2014/main" val="3222499487"/>
                    </a:ext>
                  </a:extLst>
                </a:gridCol>
                <a:gridCol w="309626">
                  <a:extLst>
                    <a:ext uri="{9D8B030D-6E8A-4147-A177-3AD203B41FA5}">
                      <a16:colId xmlns:a16="http://schemas.microsoft.com/office/drawing/2014/main" val="1056598842"/>
                    </a:ext>
                  </a:extLst>
                </a:gridCol>
                <a:gridCol w="309626">
                  <a:extLst>
                    <a:ext uri="{9D8B030D-6E8A-4147-A177-3AD203B41FA5}">
                      <a16:colId xmlns:a16="http://schemas.microsoft.com/office/drawing/2014/main" val="1206471161"/>
                    </a:ext>
                  </a:extLst>
                </a:gridCol>
                <a:gridCol w="309626">
                  <a:extLst>
                    <a:ext uri="{9D8B030D-6E8A-4147-A177-3AD203B41FA5}">
                      <a16:colId xmlns:a16="http://schemas.microsoft.com/office/drawing/2014/main" val="600884571"/>
                    </a:ext>
                  </a:extLst>
                </a:gridCol>
                <a:gridCol w="309626">
                  <a:extLst>
                    <a:ext uri="{9D8B030D-6E8A-4147-A177-3AD203B41FA5}">
                      <a16:colId xmlns:a16="http://schemas.microsoft.com/office/drawing/2014/main" val="3238444783"/>
                    </a:ext>
                  </a:extLst>
                </a:gridCol>
                <a:gridCol w="309626">
                  <a:extLst>
                    <a:ext uri="{9D8B030D-6E8A-4147-A177-3AD203B41FA5}">
                      <a16:colId xmlns:a16="http://schemas.microsoft.com/office/drawing/2014/main" val="1221476591"/>
                    </a:ext>
                  </a:extLst>
                </a:gridCol>
                <a:gridCol w="309626">
                  <a:extLst>
                    <a:ext uri="{9D8B030D-6E8A-4147-A177-3AD203B41FA5}">
                      <a16:colId xmlns:a16="http://schemas.microsoft.com/office/drawing/2014/main" val="775224810"/>
                    </a:ext>
                  </a:extLst>
                </a:gridCol>
                <a:gridCol w="309626">
                  <a:extLst>
                    <a:ext uri="{9D8B030D-6E8A-4147-A177-3AD203B41FA5}">
                      <a16:colId xmlns:a16="http://schemas.microsoft.com/office/drawing/2014/main" val="806912485"/>
                    </a:ext>
                  </a:extLst>
                </a:gridCol>
                <a:gridCol w="309626">
                  <a:extLst>
                    <a:ext uri="{9D8B030D-6E8A-4147-A177-3AD203B41FA5}">
                      <a16:colId xmlns:a16="http://schemas.microsoft.com/office/drawing/2014/main" val="4272740155"/>
                    </a:ext>
                  </a:extLst>
                </a:gridCol>
                <a:gridCol w="309626">
                  <a:extLst>
                    <a:ext uri="{9D8B030D-6E8A-4147-A177-3AD203B41FA5}">
                      <a16:colId xmlns:a16="http://schemas.microsoft.com/office/drawing/2014/main" val="3915478253"/>
                    </a:ext>
                  </a:extLst>
                </a:gridCol>
                <a:gridCol w="309626">
                  <a:extLst>
                    <a:ext uri="{9D8B030D-6E8A-4147-A177-3AD203B41FA5}">
                      <a16:colId xmlns:a16="http://schemas.microsoft.com/office/drawing/2014/main" val="3838815189"/>
                    </a:ext>
                  </a:extLst>
                </a:gridCol>
                <a:gridCol w="309626">
                  <a:extLst>
                    <a:ext uri="{9D8B030D-6E8A-4147-A177-3AD203B41FA5}">
                      <a16:colId xmlns:a16="http://schemas.microsoft.com/office/drawing/2014/main" val="917977474"/>
                    </a:ext>
                  </a:extLst>
                </a:gridCol>
                <a:gridCol w="309626">
                  <a:extLst>
                    <a:ext uri="{9D8B030D-6E8A-4147-A177-3AD203B41FA5}">
                      <a16:colId xmlns:a16="http://schemas.microsoft.com/office/drawing/2014/main" val="3891216164"/>
                    </a:ext>
                  </a:extLst>
                </a:gridCol>
                <a:gridCol w="309626">
                  <a:extLst>
                    <a:ext uri="{9D8B030D-6E8A-4147-A177-3AD203B41FA5}">
                      <a16:colId xmlns:a16="http://schemas.microsoft.com/office/drawing/2014/main" val="773897594"/>
                    </a:ext>
                  </a:extLst>
                </a:gridCol>
                <a:gridCol w="309626">
                  <a:extLst>
                    <a:ext uri="{9D8B030D-6E8A-4147-A177-3AD203B41FA5}">
                      <a16:colId xmlns:a16="http://schemas.microsoft.com/office/drawing/2014/main" val="2486839735"/>
                    </a:ext>
                  </a:extLst>
                </a:gridCol>
                <a:gridCol w="309626">
                  <a:extLst>
                    <a:ext uri="{9D8B030D-6E8A-4147-A177-3AD203B41FA5}">
                      <a16:colId xmlns:a16="http://schemas.microsoft.com/office/drawing/2014/main" val="1412973485"/>
                    </a:ext>
                  </a:extLst>
                </a:gridCol>
                <a:gridCol w="309626">
                  <a:extLst>
                    <a:ext uri="{9D8B030D-6E8A-4147-A177-3AD203B41FA5}">
                      <a16:colId xmlns:a16="http://schemas.microsoft.com/office/drawing/2014/main" val="1560328500"/>
                    </a:ext>
                  </a:extLst>
                </a:gridCol>
              </a:tblGrid>
              <a:tr h="147072">
                <a:tc rowSpan="6">
                  <a:txBody>
                    <a:bodyPr/>
                    <a:lstStyle/>
                    <a:p>
                      <a:pPr algn="ctr" fontAlgn="b"/>
                      <a:r>
                        <a:rPr lang="en-US" sz="500" b="1" i="0" u="none" strike="noStrike">
                          <a:effectLst/>
                          <a:latin typeface="Arial" panose="020B0604020202020204" pitchFamily="34" charset="0"/>
                        </a:rPr>
                        <a:t>EST</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PST</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UTC</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6">
                  <a:txBody>
                    <a:bodyPr/>
                    <a:lstStyle/>
                    <a:p>
                      <a:pPr algn="ctr" fontAlgn="b"/>
                      <a:r>
                        <a:rPr lang="en-US" sz="500" b="1" i="0" u="none" strike="noStrike">
                          <a:effectLst/>
                          <a:latin typeface="Arial" panose="020B0604020202020204" pitchFamily="34" charset="0"/>
                        </a:rPr>
                        <a:t>JST</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rowSpan="4">
                  <a:txBody>
                    <a:bodyPr/>
                    <a:lstStyle/>
                    <a:p>
                      <a:pPr algn="ctr" fontAlgn="ctr"/>
                      <a:r>
                        <a:rPr lang="en-US" sz="1800" b="1" i="0" u="none" strike="noStrike">
                          <a:effectLst/>
                          <a:latin typeface="Arial" panose="020B0604020202020204" pitchFamily="34" charset="0"/>
                        </a:rPr>
                        <a:t>R4</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7">
                  <a:txBody>
                    <a:bodyPr/>
                    <a:lstStyle/>
                    <a:p>
                      <a:pPr algn="l" fontAlgn="ctr"/>
                      <a:r>
                        <a:rPr lang="en-US" sz="900" b="1" i="0" u="none" strike="noStrike">
                          <a:effectLst/>
                          <a:latin typeface="Arial" panose="020B0604020202020204" pitchFamily="34" charset="0"/>
                        </a:rPr>
                        <a:t>142nd IEEE 802.15 WSN MEETING</a:t>
                      </a:r>
                    </a:p>
                  </a:txBody>
                  <a:tcPr marL="11611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789852476"/>
                  </a:ext>
                </a:extLst>
              </a:tr>
              <a:tr h="1470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3">
                  <a:txBody>
                    <a:bodyPr/>
                    <a:lstStyle/>
                    <a:p>
                      <a:pPr algn="l" fontAlgn="b"/>
                      <a:r>
                        <a:rPr lang="en-US" sz="900" b="1" i="0" u="none" strike="noStrike">
                          <a:effectLst/>
                          <a:latin typeface="Arial" panose="020B0604020202020204" pitchFamily="34" charset="0"/>
                        </a:rPr>
                        <a:t>Hilton Atlanta</a:t>
                      </a:r>
                    </a:p>
                  </a:txBody>
                  <a:tcPr marL="116110" marR="3870" marT="3870" marB="0" anchor="b">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tc>
                  <a:txBody>
                    <a:bodyPr/>
                    <a:lstStyle/>
                    <a:p>
                      <a:pPr algn="l" fontAlgn="b"/>
                      <a:r>
                        <a:rPr lang="en-US" sz="500" b="0" i="0" u="none" strike="noStrike">
                          <a:effectLst/>
                          <a:latin typeface="Arial" panose="020B0604020202020204" pitchFamily="34" charset="0"/>
                        </a:rPr>
                        <a:t> </a:t>
                      </a:r>
                    </a:p>
                  </a:txBody>
                  <a:tcPr marL="3870" marR="3870" marT="3870" marB="0" anchor="b">
                    <a:lnL>
                      <a:noFill/>
                    </a:lnL>
                    <a:lnR>
                      <a:noFill/>
                    </a:lnR>
                    <a:lnT>
                      <a:noFill/>
                    </a:lnT>
                    <a:lnB>
                      <a:noFill/>
                    </a:lnB>
                    <a:solidFill>
                      <a:srgbClr val="FFFF99"/>
                    </a:solidFill>
                  </a:tcPr>
                </a:tc>
                <a:extLst>
                  <a:ext uri="{0D108BD9-81ED-4DB2-BD59-A6C34878D82A}">
                    <a16:rowId xmlns:a16="http://schemas.microsoft.com/office/drawing/2014/main" val="398480979"/>
                  </a:ext>
                </a:extLst>
              </a:tr>
              <a:tr h="14707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a:txBody>
                    <a:bodyPr/>
                    <a:lstStyle/>
                    <a:p>
                      <a:pPr algn="l" fontAlgn="ctr"/>
                      <a:r>
                        <a:rPr lang="en-US" sz="900" b="1" i="0" u="none" strike="noStrike">
                          <a:solidFill>
                            <a:srgbClr val="000000"/>
                          </a:solidFill>
                          <a:effectLst/>
                          <a:latin typeface="Arial" panose="020B0604020202020204" pitchFamily="34" charset="0"/>
                        </a:rPr>
                        <a:t>Atlanta, Georgia</a:t>
                      </a:r>
                    </a:p>
                  </a:txBody>
                  <a:tcPr marL="11611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tc>
                  <a:txBody>
                    <a:bodyPr/>
                    <a:lstStyle/>
                    <a:p>
                      <a:pPr algn="l" fontAlgn="b"/>
                      <a:r>
                        <a:rPr lang="en-US" sz="500" b="0" i="0" u="none" strike="noStrike">
                          <a:solidFill>
                            <a:srgbClr val="000000"/>
                          </a:solidFill>
                          <a:effectLst/>
                          <a:latin typeface="Arial" panose="020B0604020202020204" pitchFamily="34" charset="0"/>
                        </a:rPr>
                        <a:t> </a:t>
                      </a:r>
                    </a:p>
                  </a:txBody>
                  <a:tcPr marL="116110" marR="3870" marT="3870" marB="0" anchor="b">
                    <a:lnL>
                      <a:noFill/>
                    </a:lnL>
                    <a:lnR>
                      <a:noFill/>
                    </a:lnR>
                    <a:lnT>
                      <a:noFill/>
                    </a:lnT>
                    <a:lnB>
                      <a:noFill/>
                    </a:lnB>
                    <a:solidFill>
                      <a:srgbClr val="FFFF99"/>
                    </a:solidFill>
                  </a:tcPr>
                </a:tc>
                <a:extLst>
                  <a:ext uri="{0D108BD9-81ED-4DB2-BD59-A6C34878D82A}">
                    <a16:rowId xmlns:a16="http://schemas.microsoft.com/office/drawing/2014/main" val="2269028894"/>
                  </a:ext>
                </a:extLst>
              </a:tr>
              <a:tr h="890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13">
                  <a:txBody>
                    <a:bodyPr/>
                    <a:lstStyle/>
                    <a:p>
                      <a:pPr algn="l" fontAlgn="ctr"/>
                      <a:r>
                        <a:rPr lang="en-US" sz="500" b="1" i="0" u="none" strike="noStrike">
                          <a:effectLst/>
                          <a:latin typeface="Arial" panose="020B0604020202020204" pitchFamily="34" charset="0"/>
                        </a:rPr>
                        <a:t>The graphic below describes the weekly session of the IEEE P802.15 WG in graphic format. All local times are Baltimore time.</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500" b="1" i="0" u="none" strike="noStrike">
                          <a:effectLst/>
                          <a:latin typeface="Arial" panose="020B0604020202020204" pitchFamily="34" charset="0"/>
                        </a:rPr>
                        <a:t> </a:t>
                      </a:r>
                    </a:p>
                  </a:txBody>
                  <a:tcPr marL="3870" marR="3870" marT="3870"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173388173"/>
                  </a:ext>
                </a:extLst>
              </a:tr>
              <a:tr h="23609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Mtg. Local Time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500" b="1" i="0" u="none" strike="noStrike">
                          <a:effectLst/>
                          <a:latin typeface="Arial" panose="020B0604020202020204" pitchFamily="34" charset="0"/>
                        </a:rPr>
                        <a:t>SUNDAY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MONDAY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TUESDAY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WEDNESDAY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THURSDAY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6340869"/>
                  </a:ext>
                </a:extLst>
              </a:tr>
              <a:tr h="8901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500" b="1" i="0" u="none" strike="noStrike">
                          <a:effectLst/>
                          <a:latin typeface="Arial" panose="020B0604020202020204" pitchFamily="34" charset="0"/>
                        </a:rPr>
                        <a:t>Atlanta</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500" b="1" i="0" u="none" strike="noStrike">
                          <a:effectLst/>
                          <a:latin typeface="Arial" panose="020B0604020202020204" pitchFamily="34" charset="0"/>
                        </a:rPr>
                        <a:t>12-Mar-2023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13-Mar-2023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14-Mar-2023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15-Mar-2023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500" b="1" i="0" u="none" strike="noStrike">
                          <a:effectLst/>
                          <a:latin typeface="Arial" panose="020B0604020202020204" pitchFamily="34" charset="0"/>
                        </a:rPr>
                        <a:t>16-Mar-2023</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12832"/>
                  </a:ext>
                </a:extLst>
              </a:tr>
              <a:tr h="189646">
                <a:tc gridSpan="4">
                  <a:txBody>
                    <a:bodyPr/>
                    <a:lstStyle/>
                    <a:p>
                      <a:pPr algn="ctr" fontAlgn="b"/>
                      <a:r>
                        <a:rPr lang="en-US" sz="500" b="1" i="0" u="none" strike="noStrike">
                          <a:effectLst/>
                          <a:latin typeface="Arial" panose="020B0604020202020204" pitchFamily="34" charset="0"/>
                        </a:rPr>
                        <a:t> </a:t>
                      </a:r>
                    </a:p>
                  </a:txBody>
                  <a:tcPr marL="3870" marR="3870" marT="38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500" b="1" i="0" u="none" strike="noStrike">
                          <a:effectLst/>
                          <a:latin typeface="Arial" panose="020B0604020202020204" pitchFamily="34" charset="0"/>
                        </a:rPr>
                        <a:t> </a:t>
                      </a:r>
                    </a:p>
                  </a:txBody>
                  <a:tcPr marL="3870" marR="3870" marT="38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3"/>
                        </a:rPr>
                        <a:t>Virtual Rm 1</a:t>
                      </a:r>
                      <a:endParaRPr lang="en-US" sz="600" b="1" i="0" u="sng" strike="noStrike">
                        <a:solidFill>
                          <a:srgbClr val="0000FF"/>
                        </a:solidFill>
                        <a:effectLst/>
                        <a:latin typeface="Calibri" panose="020F0502020204030204" pitchFamily="34" charset="0"/>
                      </a:endParaRPr>
                    </a:p>
                  </a:txBody>
                  <a:tcPr marL="3870" marR="3870" marT="38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4"/>
                        </a:rPr>
                        <a:t>Virtual Rm 2</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5"/>
                        </a:rPr>
                        <a:t>Virtual Rm 3</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1" i="0" u="sng" strike="noStrike">
                          <a:solidFill>
                            <a:srgbClr val="0000FF"/>
                          </a:solidFill>
                          <a:effectLst/>
                          <a:latin typeface="Calibri" panose="020F0502020204030204" pitchFamily="34" charset="0"/>
                          <a:hlinkClick r:id="rId6"/>
                        </a:rPr>
                        <a:t>Virtual Rm 4</a:t>
                      </a:r>
                      <a:endParaRPr lang="en-US" sz="600" b="1" i="0" u="sng" strike="noStrike">
                        <a:solidFill>
                          <a:srgbClr val="0000FF"/>
                        </a:solidFill>
                        <a:effectLst/>
                        <a:latin typeface="Calibri" panose="020F0502020204030204" pitchFamily="34" charset="0"/>
                      </a:endParaRPr>
                    </a:p>
                  </a:txBody>
                  <a:tcPr marL="3870" marR="3870" marT="38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401440"/>
                  </a:ext>
                </a:extLst>
              </a:tr>
              <a:tr h="174164">
                <a:tc>
                  <a:txBody>
                    <a:bodyPr/>
                    <a:lstStyle/>
                    <a:p>
                      <a:pPr algn="ctr" fontAlgn="b"/>
                      <a:r>
                        <a:rPr lang="en-US" sz="600" b="1" i="0" u="none" strike="noStrike">
                          <a:effectLst/>
                          <a:latin typeface="Arial" panose="020B0604020202020204" pitchFamily="34" charset="0"/>
                        </a:rPr>
                        <a:t>7:00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07:00-07:30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CONTINENTAL BREAKFAST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703874457"/>
                  </a:ext>
                </a:extLst>
              </a:tr>
              <a:tr h="174164">
                <a:tc>
                  <a:txBody>
                    <a:bodyPr/>
                    <a:lstStyle/>
                    <a:p>
                      <a:pPr algn="ctr" fontAlgn="b"/>
                      <a:r>
                        <a:rPr lang="en-US" sz="600" b="1" i="0" u="none" strike="noStrike">
                          <a:effectLst/>
                          <a:latin typeface="Arial" panose="020B0604020202020204" pitchFamily="34" charset="0"/>
                        </a:rPr>
                        <a:t>7:30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Arial" panose="020B0604020202020204" pitchFamily="34" charset="0"/>
                        </a:rPr>
                        <a:t>07:30-08:00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AC Meeting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265110000"/>
                  </a:ext>
                </a:extLst>
              </a:tr>
              <a:tr h="174164">
                <a:tc>
                  <a:txBody>
                    <a:bodyPr/>
                    <a:lstStyle/>
                    <a:p>
                      <a:pPr algn="ctr" fontAlgn="b"/>
                      <a:r>
                        <a:rPr lang="en-US" sz="600" b="1" i="0" u="none" strike="noStrike">
                          <a:effectLst/>
                          <a:latin typeface="Arial" panose="020B0604020202020204" pitchFamily="34" charset="0"/>
                        </a:rPr>
                        <a:t>8:00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08:00-08:30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500" b="1" i="0" u="none" strike="noStrike">
                          <a:solidFill>
                            <a:srgbClr val="000000"/>
                          </a:solidFill>
                          <a:effectLst/>
                          <a:latin typeface="Arial" panose="020B0604020202020204" pitchFamily="34" charset="0"/>
                        </a:rPr>
                        <a:t>802 LMSC</a:t>
                      </a:r>
                      <a:br>
                        <a:rPr lang="en-US" sz="500" b="1" i="0" u="none" strike="noStrike">
                          <a:solidFill>
                            <a:srgbClr val="000000"/>
                          </a:solidFill>
                          <a:effectLst/>
                          <a:latin typeface="Arial" panose="020B0604020202020204" pitchFamily="34" charset="0"/>
                        </a:rPr>
                      </a:br>
                      <a:r>
                        <a:rPr lang="en-US" sz="500" b="1" i="0" u="none" strike="noStrike">
                          <a:solidFill>
                            <a:srgbClr val="000000"/>
                          </a:solidFill>
                          <a:effectLst/>
                          <a:latin typeface="Arial" panose="020B0604020202020204" pitchFamily="34" charset="0"/>
                        </a:rPr>
                        <a:t>OPENING MEETING</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TG7a 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400" b="1" i="0" u="none" strike="noStrike">
                          <a:effectLst/>
                          <a:latin typeface="Arial" panose="020B0604020202020204" pitchFamily="34" charset="0"/>
                        </a:rPr>
                        <a:t>TG7a 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extLst>
                  <a:ext uri="{0D108BD9-81ED-4DB2-BD59-A6C34878D82A}">
                    <a16:rowId xmlns:a16="http://schemas.microsoft.com/office/drawing/2014/main" val="1892932154"/>
                  </a:ext>
                </a:extLst>
              </a:tr>
              <a:tr h="174164">
                <a:tc>
                  <a:txBody>
                    <a:bodyPr/>
                    <a:lstStyle/>
                    <a:p>
                      <a:pPr algn="ctr" fontAlgn="b"/>
                      <a:r>
                        <a:rPr lang="en-US" sz="600" b="1" i="0" u="none" strike="noStrike">
                          <a:effectLst/>
                          <a:latin typeface="Arial" panose="020B0604020202020204" pitchFamily="34" charset="0"/>
                        </a:rPr>
                        <a:t>8:30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13:30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08:30-09:00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l"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0584989"/>
                  </a:ext>
                </a:extLst>
              </a:tr>
              <a:tr h="170294">
                <a:tc>
                  <a:txBody>
                    <a:bodyPr/>
                    <a:lstStyle/>
                    <a:p>
                      <a:pPr algn="ctr" fontAlgn="b"/>
                      <a:r>
                        <a:rPr lang="en-US" sz="600" b="1" i="0" u="none" strike="noStrike">
                          <a:effectLst/>
                          <a:latin typeface="Arial" panose="020B0604020202020204" pitchFamily="34" charset="0"/>
                        </a:rPr>
                        <a:t>9:00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09:00-09:30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fontAlgn="ctr"/>
                      <a:r>
                        <a:rPr lang="en-US" sz="400" b="1" i="0" u="none" strike="noStrike">
                          <a:solidFill>
                            <a:srgbClr val="FFFFFF"/>
                          </a:solidFill>
                          <a:effectLst/>
                          <a:latin typeface="Arial" panose="020B0604020202020204" pitchFamily="34" charset="0"/>
                        </a:rPr>
                        <a:t>TG13  OWC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2">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2">
                  <a:txBody>
                    <a:bodyPr/>
                    <a:lstStyle/>
                    <a:p>
                      <a:pPr algn="ctr" fontAlgn="ctr"/>
                      <a:r>
                        <a:rPr lang="en-US" sz="400" b="1" i="0" u="none" strike="noStrike">
                          <a:effectLst/>
                          <a:latin typeface="Arial" panose="020B0604020202020204" pitchFamily="34" charset="0"/>
                        </a:rPr>
                        <a:t>TG7a</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OCC</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2">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6750267"/>
                  </a:ext>
                </a:extLst>
              </a:tr>
              <a:tr h="174164">
                <a:tc>
                  <a:txBody>
                    <a:bodyPr/>
                    <a:lstStyle/>
                    <a:p>
                      <a:pPr algn="ctr" fontAlgn="b"/>
                      <a:r>
                        <a:rPr lang="en-US" sz="600" b="1" i="0" u="none" strike="noStrike">
                          <a:effectLst/>
                          <a:latin typeface="Arial" panose="020B0604020202020204" pitchFamily="34" charset="0"/>
                        </a:rPr>
                        <a:t>9:30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600" b="1" i="0" u="none" strike="noStrike">
                          <a:effectLst/>
                          <a:latin typeface="Arial" panose="020B0604020202020204" pitchFamily="34" charset="0"/>
                        </a:rPr>
                        <a:t>14:30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09:30-10:00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33048379"/>
                  </a:ext>
                </a:extLst>
              </a:tr>
              <a:tr h="174164">
                <a:tc>
                  <a:txBody>
                    <a:bodyPr/>
                    <a:lstStyle/>
                    <a:p>
                      <a:pPr algn="ctr" fontAlgn="b"/>
                      <a:r>
                        <a:rPr lang="en-US" sz="600" b="1" i="0" u="none" strike="noStrike">
                          <a:effectLst/>
                          <a:latin typeface="Arial" panose="020B0604020202020204" pitchFamily="34" charset="0"/>
                        </a:rPr>
                        <a:t>10:00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10:00-10:30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500" b="1" i="0" u="none" strike="noStrike">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8472826"/>
                  </a:ext>
                </a:extLst>
              </a:tr>
              <a:tr h="170294">
                <a:tc>
                  <a:txBody>
                    <a:bodyPr/>
                    <a:lstStyle/>
                    <a:p>
                      <a:pPr algn="ctr" fontAlgn="b"/>
                      <a:r>
                        <a:rPr lang="en-US" sz="600" b="1" i="0" u="none" strike="noStrike">
                          <a:effectLst/>
                          <a:latin typeface="Arial" panose="020B0604020202020204" pitchFamily="34" charset="0"/>
                        </a:rPr>
                        <a:t>10:30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15:30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0:30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10:30-11:00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4" gridSpan="4">
                  <a:txBody>
                    <a:bodyPr/>
                    <a:lstStyle/>
                    <a:p>
                      <a:pPr algn="ctr" fontAlgn="ctr"/>
                      <a:r>
                        <a:rPr lang="en-US" sz="500" b="1" i="0" u="none" strike="noStrike">
                          <a:solidFill>
                            <a:srgbClr val="FFFFFF"/>
                          </a:solidFill>
                          <a:effectLst/>
                          <a:latin typeface="Arial" panose="020B0604020202020204" pitchFamily="34" charset="0"/>
                        </a:rPr>
                        <a:t>802.15 WG Opening Plenary</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gridSpan="4">
                  <a:txBody>
                    <a:bodyPr/>
                    <a:lstStyle/>
                    <a:p>
                      <a:pPr algn="ctr" fontAlgn="ctr"/>
                      <a:r>
                        <a:rPr lang="en-US" sz="500" b="1" i="0" u="none" strike="noStrike">
                          <a:solidFill>
                            <a:srgbClr val="FFFFFF"/>
                          </a:solidFill>
                          <a:effectLst/>
                          <a:latin typeface="Arial" panose="020B0604020202020204" pitchFamily="34" charset="0"/>
                        </a:rPr>
                        <a:t>802.18</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Regulatory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802.15 WG Midweek Plenary (Virtual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Joint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&amp;</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TG6ma</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925569629"/>
                  </a:ext>
                </a:extLst>
              </a:tr>
              <a:tr h="174164">
                <a:tc>
                  <a:txBody>
                    <a:bodyPr/>
                    <a:lstStyle/>
                    <a:p>
                      <a:pPr algn="ctr" fontAlgn="b"/>
                      <a:r>
                        <a:rPr lang="en-US" sz="600" b="1" i="0" u="none" strike="noStrike">
                          <a:effectLst/>
                          <a:latin typeface="Arial" panose="020B0604020202020204" pitchFamily="34" charset="0"/>
                        </a:rPr>
                        <a:t>11:00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11:00-11:30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4180173"/>
                  </a:ext>
                </a:extLst>
              </a:tr>
              <a:tr h="170294">
                <a:tc>
                  <a:txBody>
                    <a:bodyPr/>
                    <a:lstStyle/>
                    <a:p>
                      <a:pPr algn="ctr" fontAlgn="b"/>
                      <a:r>
                        <a:rPr lang="en-US" sz="600" b="1" i="0" u="none" strike="noStrike">
                          <a:effectLst/>
                          <a:latin typeface="Arial" panose="020B0604020202020204" pitchFamily="34" charset="0"/>
                        </a:rPr>
                        <a:t>11:30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8:30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16:30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11:30-12:00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4">
                  <a:txBody>
                    <a:bodyPr/>
                    <a:lstStyle/>
                    <a:p>
                      <a:pPr algn="ctr" fontAlgn="ctr"/>
                      <a:r>
                        <a:rPr lang="en-US" sz="500" b="1" i="0" u="none" strike="noStrike">
                          <a:solidFill>
                            <a:srgbClr val="FFFFFF"/>
                          </a:solidFill>
                          <a:effectLst/>
                          <a:latin typeface="Arial" panose="020B0604020202020204" pitchFamily="34" charset="0"/>
                        </a:rPr>
                        <a:t>WNG</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9249735"/>
                  </a:ext>
                </a:extLst>
              </a:tr>
              <a:tr h="174164">
                <a:tc>
                  <a:txBody>
                    <a:bodyPr/>
                    <a:lstStyle/>
                    <a:p>
                      <a:pPr algn="ctr" fontAlgn="b"/>
                      <a:r>
                        <a:rPr lang="en-US" sz="600" b="1" i="0" u="none" strike="noStrike">
                          <a:effectLst/>
                          <a:latin typeface="Arial" panose="020B0604020202020204" pitchFamily="34" charset="0"/>
                        </a:rPr>
                        <a:t>12:00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9:00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12:00-12:30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0046366"/>
                  </a:ext>
                </a:extLst>
              </a:tr>
              <a:tr h="174164">
                <a:tc>
                  <a:txBody>
                    <a:bodyPr/>
                    <a:lstStyle/>
                    <a:p>
                      <a:pPr algn="ctr" fontAlgn="b"/>
                      <a:r>
                        <a:rPr lang="en-US" sz="600" b="1" i="0" u="none" strike="noStrike">
                          <a:effectLst/>
                          <a:latin typeface="Arial" panose="020B0604020202020204" pitchFamily="34" charset="0"/>
                        </a:rPr>
                        <a:t>12:30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9:30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17:30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12:30-13:00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500" b="1" i="0" u="none" strike="noStrike">
                          <a:effectLst/>
                          <a:latin typeface="Arial" panose="020B0604020202020204" pitchFamily="34" charset="0"/>
                        </a:rPr>
                        <a:t>LUNCH</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052107713"/>
                  </a:ext>
                </a:extLst>
              </a:tr>
              <a:tr h="174164">
                <a:tc>
                  <a:txBody>
                    <a:bodyPr/>
                    <a:lstStyle/>
                    <a:p>
                      <a:pPr algn="ctr" fontAlgn="b"/>
                      <a:r>
                        <a:rPr lang="en-US" sz="600" b="1" i="0" u="none" strike="noStrike">
                          <a:effectLst/>
                          <a:latin typeface="Arial" panose="020B0604020202020204" pitchFamily="34" charset="0"/>
                        </a:rPr>
                        <a:t>13:00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000000"/>
                          </a:solidFill>
                          <a:effectLst/>
                          <a:latin typeface="Arial" panose="020B0604020202020204" pitchFamily="34" charset="0"/>
                        </a:rPr>
                        <a:t>13:00-13:30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37239508"/>
                  </a:ext>
                </a:extLst>
              </a:tr>
              <a:tr h="174164">
                <a:tc>
                  <a:txBody>
                    <a:bodyPr/>
                    <a:lstStyle/>
                    <a:p>
                      <a:pPr algn="ctr" fontAlgn="b"/>
                      <a:r>
                        <a:rPr lang="en-US" sz="600" b="1" i="0" u="none" strike="noStrike">
                          <a:effectLst/>
                          <a:latin typeface="Arial" panose="020B0604020202020204" pitchFamily="34" charset="0"/>
                        </a:rPr>
                        <a:t>13:30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10:30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18:30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3:30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13:30-14:00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IETF</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rowSpan="4">
                  <a:txBody>
                    <a:bodyPr/>
                    <a:lstStyle/>
                    <a:p>
                      <a:pPr algn="ctr" fontAlgn="ctr"/>
                      <a:r>
                        <a:rPr lang="en-US" sz="400" b="1" i="0" u="none" strike="noStrike">
                          <a:solidFill>
                            <a:srgbClr val="FFFFFF"/>
                          </a:solidFill>
                          <a:effectLst/>
                          <a:latin typeface="Arial" panose="020B0604020202020204" pitchFamily="34" charset="0"/>
                        </a:rPr>
                        <a:t>SC</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THz</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SG</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Privacy</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SC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MAINT</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400" b="1" i="0" u="none" strike="noStrike">
                          <a:effectLst/>
                          <a:latin typeface="Arial" panose="020B0604020202020204" pitchFamily="34" charset="0"/>
                        </a:rPr>
                        <a:t>TG16t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LicNB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HDR</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extLst>
                  <a:ext uri="{0D108BD9-81ED-4DB2-BD59-A6C34878D82A}">
                    <a16:rowId xmlns:a16="http://schemas.microsoft.com/office/drawing/2014/main" val="1821852785"/>
                  </a:ext>
                </a:extLst>
              </a:tr>
              <a:tr h="170294">
                <a:tc>
                  <a:txBody>
                    <a:bodyPr/>
                    <a:lstStyle/>
                    <a:p>
                      <a:pPr algn="ctr" fontAlgn="b"/>
                      <a:r>
                        <a:rPr lang="en-US" sz="600" b="1" i="0" u="none" strike="noStrike">
                          <a:effectLst/>
                          <a:latin typeface="Arial" panose="020B0604020202020204" pitchFamily="34" charset="0"/>
                        </a:rPr>
                        <a:t>14:00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14:00-14:30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400" b="1" i="0" u="none" strike="noStrike">
                          <a:solidFill>
                            <a:srgbClr val="FFFFFF"/>
                          </a:solidFill>
                          <a:effectLst/>
                          <a:latin typeface="Arial" panose="020B0604020202020204" pitchFamily="34" charset="0"/>
                        </a:rPr>
                        <a:t>802.15</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WG Leadership</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91715157"/>
                  </a:ext>
                </a:extLst>
              </a:tr>
              <a:tr h="174164">
                <a:tc>
                  <a:txBody>
                    <a:bodyPr/>
                    <a:lstStyle/>
                    <a:p>
                      <a:pPr algn="ctr" fontAlgn="b"/>
                      <a:r>
                        <a:rPr lang="en-US" sz="600" b="1" i="0" u="none" strike="noStrike">
                          <a:effectLst/>
                          <a:latin typeface="Arial" panose="020B0604020202020204" pitchFamily="34" charset="0"/>
                        </a:rPr>
                        <a:t>14:30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11:30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19:30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14:30-15:00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07458622"/>
                  </a:ext>
                </a:extLst>
              </a:tr>
              <a:tr h="174164">
                <a:tc>
                  <a:txBody>
                    <a:bodyPr/>
                    <a:lstStyle/>
                    <a:p>
                      <a:pPr algn="ctr" fontAlgn="b"/>
                      <a:r>
                        <a:rPr lang="en-US" sz="600" b="1" i="0" u="none" strike="noStrike">
                          <a:effectLst/>
                          <a:latin typeface="Arial" panose="020B0604020202020204" pitchFamily="34" charset="0"/>
                        </a:rPr>
                        <a:t>15:00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15:00-15:30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500" b="1" i="0" u="none" strike="noStrike">
                          <a:solidFill>
                            <a:srgbClr val="99CC00"/>
                          </a:solidFill>
                          <a:effectLst/>
                          <a:latin typeface="Arial" panose="020B0604020202020204" pitchFamily="34" charset="0"/>
                        </a:rPr>
                        <a:t> </a:t>
                      </a:r>
                    </a:p>
                  </a:txBody>
                  <a:tcPr marL="3870" marR="3870" marT="387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13141996"/>
                  </a:ext>
                </a:extLst>
              </a:tr>
              <a:tr h="174164">
                <a:tc>
                  <a:txBody>
                    <a:bodyPr/>
                    <a:lstStyle/>
                    <a:p>
                      <a:pPr algn="ctr" fontAlgn="b"/>
                      <a:r>
                        <a:rPr lang="en-US" sz="600" b="1" i="0" u="none" strike="noStrike">
                          <a:effectLst/>
                          <a:latin typeface="Arial" panose="020B0604020202020204" pitchFamily="34" charset="0"/>
                        </a:rPr>
                        <a:t>15:30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20:30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5:30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effectLst/>
                          <a:latin typeface="Arial" panose="020B0604020202020204" pitchFamily="34" charset="0"/>
                        </a:rPr>
                        <a:t>15:30-16:00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500" b="1" i="0" u="none" strike="noStrike">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400" b="1" i="0" u="none" strike="noStrike">
                          <a:effectLst/>
                          <a:latin typeface="Arial" panose="020B0604020202020204" pitchFamily="34" charset="0"/>
                        </a:rPr>
                        <a:t>Break</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7118571"/>
                  </a:ext>
                </a:extLst>
              </a:tr>
              <a:tr h="170294">
                <a:tc>
                  <a:txBody>
                    <a:bodyPr/>
                    <a:lstStyle/>
                    <a:p>
                      <a:pPr algn="ctr" fontAlgn="b"/>
                      <a:r>
                        <a:rPr lang="en-US" sz="600" b="1" i="0" u="none" strike="noStrike">
                          <a:effectLst/>
                          <a:latin typeface="Arial" panose="020B0604020202020204" pitchFamily="34" charset="0"/>
                        </a:rPr>
                        <a:t>16:00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16:00-16:30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400" b="1" i="0" u="none" strike="noStrike">
                          <a:solidFill>
                            <a:srgbClr val="FFFFFF"/>
                          </a:solidFill>
                          <a:effectLst/>
                          <a:latin typeface="Arial" panose="020B0604020202020204" pitchFamily="34" charset="0"/>
                        </a:rPr>
                        <a:t>WIRELESS CHAIRS MTG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(see note</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for Webex)</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400" b="1" i="0" u="none" strike="noStrike">
                          <a:effectLst/>
                          <a:latin typeface="Arial" panose="020B0604020202020204" pitchFamily="34" charset="0"/>
                        </a:rPr>
                        <a:t>TG4ab</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dirty="0">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a:txBody>
                    <a:bodyPr/>
                    <a:lstStyle/>
                    <a:p>
                      <a:pPr algn="ctr" fontAlgn="ctr"/>
                      <a:r>
                        <a:rPr lang="en-US" sz="400" b="1" i="0" u="none" strike="noStrike">
                          <a:solidFill>
                            <a:srgbClr val="FFFFFF"/>
                          </a:solidFill>
                          <a:effectLst/>
                          <a:latin typeface="Arial" panose="020B0604020202020204" pitchFamily="34" charset="0"/>
                        </a:rPr>
                        <a:t> </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Joint</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TG3mb</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&amp;</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SC THz</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400" b="1" i="0" u="none" strike="noStrike">
                          <a:solidFill>
                            <a:srgbClr val="FFFFFF"/>
                          </a:solidFill>
                          <a:effectLst/>
                          <a:latin typeface="Arial" panose="020B0604020202020204" pitchFamily="34" charset="0"/>
                        </a:rPr>
                        <a:t>IG</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JS1G</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0497A"/>
                    </a:solidFill>
                  </a:tcPr>
                </a:tc>
                <a:tc rowSpan="4">
                  <a:txBody>
                    <a:bodyPr/>
                    <a:lstStyle/>
                    <a:p>
                      <a:pPr algn="ctr" fontAlgn="ctr"/>
                      <a:r>
                        <a:rPr lang="en-US" sz="400" b="1" i="0" u="none" strike="noStrike" dirty="0">
                          <a:effectLst/>
                          <a:latin typeface="Arial" panose="020B0604020202020204" pitchFamily="34" charset="0"/>
                        </a:rPr>
                        <a:t>TG4ab</a:t>
                      </a:r>
                      <a:br>
                        <a:rPr lang="en-US" sz="400" b="1" i="0" u="none" strike="noStrike" dirty="0">
                          <a:effectLst/>
                          <a:latin typeface="Arial" panose="020B0604020202020204" pitchFamily="34" charset="0"/>
                        </a:rPr>
                      </a:br>
                      <a:r>
                        <a:rPr lang="en-US" sz="400" b="1" i="0" u="none" strike="noStrike" dirty="0">
                          <a:effectLst/>
                          <a:latin typeface="Arial" panose="020B0604020202020204" pitchFamily="34" charset="0"/>
                        </a:rPr>
                        <a:t>NG-UWB</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rowSpan="4">
                  <a:txBody>
                    <a:bodyPr/>
                    <a:lstStyle/>
                    <a:p>
                      <a:pPr algn="ctr" fontAlgn="ctr"/>
                      <a:r>
                        <a:rPr lang="en-US" sz="400" b="1" i="0" u="none" strike="noStrike">
                          <a:effectLst/>
                          <a:latin typeface="Arial" panose="020B0604020202020204" pitchFamily="34" charset="0"/>
                        </a:rPr>
                        <a:t>TG4me</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4">
                  <a:txBody>
                    <a:bodyPr/>
                    <a:lstStyle/>
                    <a:p>
                      <a:pPr algn="ctr" fontAlgn="ctr"/>
                      <a:r>
                        <a:rPr lang="en-US" sz="400" b="1" i="0" u="none" strike="noStrike">
                          <a:solidFill>
                            <a:srgbClr val="FFFFFF"/>
                          </a:solidFill>
                          <a:effectLst/>
                          <a:latin typeface="Arial" panose="020B0604020202020204" pitchFamily="34" charset="0"/>
                        </a:rPr>
                        <a:t>TG6ma</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BAN/</a:t>
                      </a:r>
                      <a:br>
                        <a:rPr lang="en-US" sz="400" b="1" i="0" u="none" strike="noStrike">
                          <a:solidFill>
                            <a:srgbClr val="FFFFFF"/>
                          </a:solidFill>
                          <a:effectLst/>
                          <a:latin typeface="Arial" panose="020B0604020202020204" pitchFamily="34" charset="0"/>
                        </a:rPr>
                      </a:br>
                      <a:r>
                        <a:rPr lang="en-US" sz="400" b="1" i="0" u="none" strike="noStrike">
                          <a:solidFill>
                            <a:srgbClr val="FFFFFF"/>
                          </a:solidFill>
                          <a:effectLst/>
                          <a:latin typeface="Arial" panose="020B0604020202020204" pitchFamily="34" charset="0"/>
                        </a:rPr>
                        <a:t>VAN</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400" b="1" i="0" u="none" strike="noStrike">
                          <a:effectLst/>
                          <a:latin typeface="Arial" panose="020B0604020202020204" pitchFamily="34" charset="0"/>
                        </a:rPr>
                        <a:t>AdHoc</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Reqs.</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WG15</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Chair</a:t>
                      </a:r>
                      <a:br>
                        <a:rPr lang="en-US" sz="400" b="1" i="0" u="none" strike="noStrike">
                          <a:effectLst/>
                          <a:latin typeface="Arial" panose="020B0604020202020204" pitchFamily="34" charset="0"/>
                        </a:rPr>
                      </a:br>
                      <a:r>
                        <a:rPr lang="en-US" sz="400" b="1" i="0" u="none" strike="noStrike">
                          <a:effectLst/>
                          <a:latin typeface="Arial" panose="020B0604020202020204" pitchFamily="34" charset="0"/>
                        </a:rPr>
                        <a:t>Approv.</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FB82"/>
                    </a:solidFill>
                  </a:tcPr>
                </a:tc>
                <a:tc rowSpan="4" gridSpan="4">
                  <a:txBody>
                    <a:bodyPr/>
                    <a:lstStyle/>
                    <a:p>
                      <a:pPr algn="ctr" fontAlgn="ctr"/>
                      <a:r>
                        <a:rPr lang="en-US" sz="500" b="1" i="0" u="none" strike="noStrike">
                          <a:solidFill>
                            <a:srgbClr val="FFFFFF"/>
                          </a:solidFill>
                          <a:effectLst/>
                          <a:latin typeface="Arial" panose="020B0604020202020204" pitchFamily="34" charset="0"/>
                        </a:rPr>
                        <a:t>802.15 WG Closing Plenary</a:t>
                      </a:r>
                      <a:br>
                        <a:rPr lang="en-US" sz="500" b="1" i="0" u="none" strike="noStrike">
                          <a:solidFill>
                            <a:srgbClr val="FFFFFF"/>
                          </a:solidFill>
                          <a:effectLst/>
                          <a:latin typeface="Arial" panose="020B0604020202020204" pitchFamily="34" charset="0"/>
                        </a:rPr>
                      </a:br>
                      <a:r>
                        <a:rPr lang="en-US" sz="500" b="1" i="0" u="none" strike="noStrike">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598406312"/>
                  </a:ext>
                </a:extLst>
              </a:tr>
              <a:tr h="170294">
                <a:tc>
                  <a:txBody>
                    <a:bodyPr/>
                    <a:lstStyle/>
                    <a:p>
                      <a:pPr algn="ctr" fontAlgn="b"/>
                      <a:r>
                        <a:rPr lang="en-US" sz="600" b="1" i="0" u="none" strike="noStrike">
                          <a:effectLst/>
                          <a:latin typeface="Arial" panose="020B0604020202020204" pitchFamily="34" charset="0"/>
                        </a:rPr>
                        <a:t>16:30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13:30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21:30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en-US" sz="500" b="1" i="0" u="none" strike="noStrike">
                          <a:solidFill>
                            <a:srgbClr val="FFFFFF"/>
                          </a:solidFill>
                          <a:effectLst/>
                          <a:latin typeface="Arial" panose="020B0604020202020204" pitchFamily="34" charset="0"/>
                        </a:rPr>
                        <a:t>16:30-17:00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610033419"/>
                  </a:ext>
                </a:extLst>
              </a:tr>
              <a:tr h="174164">
                <a:tc>
                  <a:txBody>
                    <a:bodyPr/>
                    <a:lstStyle/>
                    <a:p>
                      <a:pPr algn="ctr" fontAlgn="b"/>
                      <a:r>
                        <a:rPr lang="en-US" sz="600" b="1" i="0" u="none" strike="noStrike">
                          <a:effectLst/>
                          <a:latin typeface="Arial" panose="020B0604020202020204" pitchFamily="34" charset="0"/>
                        </a:rPr>
                        <a:t>17:00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22:00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7:00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17:00-17:30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54367"/>
                  </a:ext>
                </a:extLst>
              </a:tr>
              <a:tr h="189646">
                <a:tc>
                  <a:txBody>
                    <a:bodyPr/>
                    <a:lstStyle/>
                    <a:p>
                      <a:pPr algn="ctr" fontAlgn="b"/>
                      <a:r>
                        <a:rPr lang="en-US" sz="600" b="1" i="0" u="none" strike="noStrike">
                          <a:effectLst/>
                          <a:latin typeface="Arial" panose="020B0604020202020204" pitchFamily="34" charset="0"/>
                        </a:rPr>
                        <a:t>17:30</a:t>
                      </a:r>
                    </a:p>
                  </a:txBody>
                  <a:tcPr marL="3870" marR="3870" marT="38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14:30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22:30</a:t>
                      </a:r>
                    </a:p>
                  </a:txBody>
                  <a:tcPr marL="3870" marR="3870" marT="38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7:30</a:t>
                      </a:r>
                    </a:p>
                  </a:txBody>
                  <a:tcPr marL="3870" marR="3870" marT="38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FFFFFF"/>
                          </a:solidFill>
                          <a:effectLst/>
                          <a:latin typeface="Arial" panose="020B0604020202020204" pitchFamily="34" charset="0"/>
                        </a:rPr>
                        <a:t>17:30-18:00</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a:txBody>
                    <a:bodyPr/>
                    <a:lstStyle/>
                    <a:p>
                      <a:pPr algn="ctr" fontAlgn="ctr"/>
                      <a:r>
                        <a:rPr lang="en-US" sz="400" b="1" i="0" u="none" strike="noStrike" dirty="0">
                          <a:solidFill>
                            <a:srgbClr val="FFFFFF"/>
                          </a:solidFill>
                          <a:effectLst/>
                          <a:latin typeface="Arial" panose="020B0604020202020204" pitchFamily="34" charset="0"/>
                        </a:rPr>
                        <a:t>802.15</a:t>
                      </a:r>
                      <a:br>
                        <a:rPr lang="en-US" sz="400" b="1" i="0" u="none" strike="noStrike" dirty="0">
                          <a:solidFill>
                            <a:srgbClr val="FFFFFF"/>
                          </a:solidFill>
                          <a:effectLst/>
                          <a:latin typeface="Arial" panose="020B0604020202020204" pitchFamily="34" charset="0"/>
                        </a:rPr>
                      </a:br>
                      <a:r>
                        <a:rPr lang="en-US" sz="400" b="1" i="0" u="none" strike="noStrike" dirty="0">
                          <a:solidFill>
                            <a:srgbClr val="FFFFFF"/>
                          </a:solidFill>
                          <a:effectLst/>
                          <a:latin typeface="Arial" panose="020B0604020202020204" pitchFamily="34" charset="0"/>
                        </a:rPr>
                        <a:t>AC MEETING</a:t>
                      </a:r>
                      <a:br>
                        <a:rPr lang="en-US" sz="400" b="1" i="0" u="none" strike="noStrike" dirty="0">
                          <a:solidFill>
                            <a:srgbClr val="FFFFFF"/>
                          </a:solidFill>
                          <a:effectLst/>
                          <a:latin typeface="Arial" panose="020B0604020202020204" pitchFamily="34" charset="0"/>
                        </a:rPr>
                      </a:br>
                      <a:r>
                        <a:rPr lang="en-US" sz="400" b="1" i="0" u="none" strike="noStrike" dirty="0">
                          <a:solidFill>
                            <a:srgbClr val="FFFFFF"/>
                          </a:solidFill>
                          <a:effectLst/>
                          <a:latin typeface="Arial" panose="020B0604020202020204" pitchFamily="34" charset="0"/>
                        </a:rPr>
                        <a:t>(Virtual Rm 1)</a:t>
                      </a:r>
                    </a:p>
                  </a:txBody>
                  <a:tcPr marL="3870" marR="3870" marT="38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FF"/>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14563307"/>
                  </a:ext>
                </a:extLst>
              </a:tr>
            </a:tbl>
          </a:graphicData>
        </a:graphic>
      </p:graphicFrame>
    </p:spTree>
    <p:extLst>
      <p:ext uri="{BB962C8B-B14F-4D97-AF65-F5344CB8AC3E}">
        <p14:creationId xmlns:p14="http://schemas.microsoft.com/office/powerpoint/2010/main" val="3930523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2291978" y="1844825"/>
            <a:ext cx="7764463" cy="4395639"/>
          </a:xfrm>
        </p:spPr>
        <p:txBody>
          <a:bodyPr>
            <a:normAutofit/>
          </a:bodyPr>
          <a:lstStyle/>
          <a:p>
            <a:pPr marL="457200" indent="-457200">
              <a:buFont typeface="Wingdings" panose="05000000000000000000" pitchFamily="2" charset="2"/>
              <a:buChar char="ü"/>
            </a:pPr>
            <a:r>
              <a:rPr lang="en-US" dirty="0">
                <a:solidFill>
                  <a:schemeClr val="accent1">
                    <a:lumMod val="50000"/>
                  </a:schemeClr>
                </a:solidFill>
              </a:rPr>
              <a:t>Converge and build consensus</a:t>
            </a:r>
          </a:p>
          <a:p>
            <a:pPr marL="457200" indent="-457200">
              <a:buFont typeface="Wingdings" panose="05000000000000000000" pitchFamily="2" charset="2"/>
              <a:buChar char="ü"/>
            </a:pPr>
            <a:r>
              <a:rPr lang="en-US" b="1" dirty="0">
                <a:solidFill>
                  <a:schemeClr val="accent1">
                    <a:lumMod val="50000"/>
                  </a:schemeClr>
                </a:solidFill>
              </a:rPr>
              <a:t>Consider, refine and adopt proposed text for draft</a:t>
            </a:r>
          </a:p>
          <a:p>
            <a:pPr marL="457200" indent="-457200">
              <a:buFont typeface="Arial" panose="020B0604020202020204" pitchFamily="34" charset="0"/>
              <a:buChar char="•"/>
            </a:pPr>
            <a:r>
              <a:rPr lang="en-US" dirty="0">
                <a:solidFill>
                  <a:schemeClr val="accent1">
                    <a:lumMod val="50000"/>
                  </a:schemeClr>
                </a:solidFill>
              </a:rPr>
              <a:t>Map the path to a technically complete draft</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61076-C3C9-8191-EC57-FD6280DD27F4}"/>
              </a:ext>
            </a:extLst>
          </p:cNvPr>
          <p:cNvSpPr>
            <a:spLocks noGrp="1"/>
          </p:cNvSpPr>
          <p:nvPr>
            <p:ph type="title"/>
          </p:nvPr>
        </p:nvSpPr>
        <p:spPr/>
        <p:txBody>
          <a:bodyPr/>
          <a:lstStyle/>
          <a:p>
            <a:r>
              <a:rPr lang="en-US" dirty="0"/>
              <a:t>Session  Highlights	</a:t>
            </a:r>
          </a:p>
        </p:txBody>
      </p:sp>
      <p:sp>
        <p:nvSpPr>
          <p:cNvPr id="3" name="Content Placeholder 2">
            <a:extLst>
              <a:ext uri="{FF2B5EF4-FFF2-40B4-BE49-F238E27FC236}">
                <a16:creationId xmlns:a16="http://schemas.microsoft.com/office/drawing/2014/main" id="{6872AB12-6C6F-B230-BB77-C100CC066CE0}"/>
              </a:ext>
            </a:extLst>
          </p:cNvPr>
          <p:cNvSpPr>
            <a:spLocks noGrp="1"/>
          </p:cNvSpPr>
          <p:nvPr>
            <p:ph idx="1"/>
          </p:nvPr>
        </p:nvSpPr>
        <p:spPr/>
        <p:txBody>
          <a:bodyPr/>
          <a:lstStyle/>
          <a:p>
            <a:pPr marL="457200" indent="-457200">
              <a:buFont typeface="Arial" panose="020B0604020202020204" pitchFamily="34" charset="0"/>
              <a:buChar char="•"/>
            </a:pPr>
            <a:r>
              <a:rPr lang="en-US" dirty="0"/>
              <a:t>9 Meeting slots</a:t>
            </a:r>
          </a:p>
          <a:p>
            <a:pPr marL="457200" indent="-457200">
              <a:buFont typeface="Arial" panose="020B0604020202020204" pitchFamily="34" charset="0"/>
              <a:buChar char="•"/>
            </a:pPr>
            <a:r>
              <a:rPr lang="en-US" dirty="0"/>
              <a:t>Divided time between Technical discussion in TG and ad-hoc breakouts for sub-topic work</a:t>
            </a:r>
          </a:p>
          <a:p>
            <a:pPr marL="457200" indent="-457200">
              <a:buFont typeface="Arial" panose="020B0604020202020204" pitchFamily="34" charset="0"/>
              <a:buChar char="•"/>
            </a:pPr>
            <a:r>
              <a:rPr lang="en-US" dirty="0"/>
              <a:t>All technical areas progressed</a:t>
            </a:r>
          </a:p>
          <a:p>
            <a:pPr marL="457200" indent="-457200">
              <a:buFont typeface="Arial" panose="020B0604020202020204" pitchFamily="34" charset="0"/>
              <a:buChar char="•"/>
            </a:pPr>
            <a:r>
              <a:rPr lang="en-US" dirty="0"/>
              <a:t>Approaching or reached “good enough” threshold for moving to draft development</a:t>
            </a:r>
          </a:p>
          <a:p>
            <a:pPr marL="457200" indent="-457200">
              <a:buFont typeface="Arial" panose="020B0604020202020204" pitchFamily="34" charset="0"/>
              <a:buChar char="•"/>
            </a:pPr>
            <a:r>
              <a:rPr lang="en-US" dirty="0"/>
              <a:t>Held joint meeting with TG6ma</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4D9231E-5A31-8000-0747-6C33852CFD9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27783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423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3817205" y="5741183"/>
            <a:ext cx="4733544" cy="276999"/>
          </a:xfrm>
          <a:prstGeom prst="rect">
            <a:avLst/>
          </a:prstGeom>
          <a:noFill/>
        </p:spPr>
        <p:txBody>
          <a:bodyPr wrap="square">
            <a:spAutoFit/>
          </a:bodyPr>
          <a:lstStyle/>
          <a:p>
            <a:r>
              <a:rPr lang="en-US" dirty="0">
                <a:solidFill>
                  <a:srgbClr val="000000"/>
                </a:solidFill>
                <a:latin typeface="Calibri" panose="020F0502020204030204" pitchFamily="34" charset="0"/>
              </a:rPr>
              <a:t>Notes:  SASB/</a:t>
            </a:r>
            <a:r>
              <a:rPr lang="en-US" dirty="0" err="1">
                <a:solidFill>
                  <a:srgbClr val="000000"/>
                </a:solidFill>
                <a:latin typeface="Calibri" panose="020F0502020204030204" pitchFamily="34" charset="0"/>
              </a:rPr>
              <a:t>RevCom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schdule</a:t>
            </a:r>
            <a:r>
              <a:rPr lang="en-US" dirty="0">
                <a:solidFill>
                  <a:srgbClr val="000000"/>
                </a:solidFill>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3235866913"/>
              </p:ext>
            </p:extLst>
          </p:nvPr>
        </p:nvGraphicFramePr>
        <p:xfrm>
          <a:off x="1919537" y="595696"/>
          <a:ext cx="8782209"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306089">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301327">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 -22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Dec 24</a:t>
                      </a:r>
                    </a:p>
                    <a:p>
                      <a:pPr algn="r"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Jan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Feb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Mar 25</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Apr 25</a:t>
                      </a: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noFill/>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PHY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 features</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dirty="0">
                          <a:solidFill>
                            <a:srgbClr val="000000"/>
                          </a:solidFill>
                          <a:effectLst/>
                          <a:latin typeface="Calibri" panose="020F0502020204030204" pitchFamily="34" charset="0"/>
                        </a:rPr>
                        <a:t>Integrate </a:t>
                      </a:r>
                      <a:r>
                        <a:rPr lang="en-US" sz="800" b="0" i="0" u="none" strike="noStrike" dirty="0" err="1">
                          <a:solidFill>
                            <a:srgbClr val="000000"/>
                          </a:solidFill>
                          <a:effectLst/>
                          <a:latin typeface="Calibri" panose="020F0502020204030204" pitchFamily="34" charset="0"/>
                        </a:rPr>
                        <a:t>poposals</a:t>
                      </a:r>
                      <a:r>
                        <a:rPr lang="en-US" sz="800" b="0" i="0" u="none" strike="noStrike" dirty="0">
                          <a:solidFill>
                            <a:srgbClr val="000000"/>
                          </a:solidFill>
                          <a:effectLst/>
                          <a:latin typeface="Calibri" panose="020F0502020204030204" pitchFamily="34" charset="0"/>
                        </a:rPr>
                        <a:t>/contributions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dirty="0">
                          <a:solidFill>
                            <a:srgbClr val="000000"/>
                          </a:solidFill>
                          <a:effectLst/>
                          <a:highlight>
                            <a:srgbClr val="FFFF00"/>
                          </a:highligh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solidFill>
                      <a:srgbClr val="C6EFCE"/>
                    </a:solidFill>
                  </a:tcPr>
                </a:tc>
                <a:tc>
                  <a:txBody>
                    <a:bodyPr/>
                    <a:lstStyle/>
                    <a:p>
                      <a:pPr marL="0" algn="l" defTabSz="457200" rtl="0" eaLnBrk="1" fontAlgn="b" latinLnBrk="0" hangingPunct="1"/>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006100"/>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a:solidFill>
                          <a:srgbClr val="9C57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952984" y="2101427"/>
            <a:ext cx="2917878" cy="504057"/>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1" hangingPunct="1">
              <a:buClr>
                <a:srgbClr val="000000"/>
              </a:buClr>
              <a:buSzPct val="100000"/>
            </a:pPr>
            <a:r>
              <a:rPr lang="en-US"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10344472" y="692696"/>
            <a:ext cx="144016" cy="7200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eaLnBrk="1" hangingPunct="1">
              <a:buClr>
                <a:srgbClr val="000000"/>
              </a:buClr>
              <a:buSzPct val="100000"/>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54626</TotalTime>
  <Words>1783</Words>
  <Application>Microsoft Office PowerPoint</Application>
  <PresentationFormat>Widescreen</PresentationFormat>
  <Paragraphs>514</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Open Sans</vt:lpstr>
      <vt:lpstr>Tahoma</vt:lpstr>
      <vt:lpstr>Times New Roman</vt:lpstr>
      <vt:lpstr>Verdana-Bold</vt:lpstr>
      <vt:lpstr>Wingdings</vt:lpstr>
      <vt:lpstr>Office Theme</vt:lpstr>
      <vt:lpstr>PowerPoint Presentation</vt:lpstr>
      <vt:lpstr>  Task Group 15.4ab  Next Generation UWB Amendment </vt:lpstr>
      <vt:lpstr>Task Group 15.4ab Next Generation UWB Amendment</vt:lpstr>
      <vt:lpstr>5.2.b Scope of the project (As approved): </vt:lpstr>
      <vt:lpstr>Task Group Organization </vt:lpstr>
      <vt:lpstr>Task Group Agenda</vt:lpstr>
      <vt:lpstr>Session Objectives</vt:lpstr>
      <vt:lpstr>Session  Highlights </vt:lpstr>
      <vt:lpstr>Project Schedule (working baseline)</vt:lpstr>
      <vt:lpstr>Schedule Major Milestones</vt:lpstr>
      <vt:lpstr>Draft Creation Begins!</vt:lpstr>
      <vt:lpstr>Next Steps</vt:lpstr>
      <vt:lpstr>Interim Webex Schedule</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278</cp:revision>
  <cp:lastPrinted>2000-03-07T00:55:37Z</cp:lastPrinted>
  <dcterms:created xsi:type="dcterms:W3CDTF">2016-01-17T22:48:36Z</dcterms:created>
  <dcterms:modified xsi:type="dcterms:W3CDTF">2023-03-17T18:23:10Z</dcterms:modified>
  <cp:category/>
</cp:coreProperties>
</file>