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346" r:id="rId2"/>
    <p:sldId id="311" r:id="rId3"/>
    <p:sldId id="363" r:id="rId4"/>
    <p:sldId id="358" r:id="rId5"/>
    <p:sldId id="371" r:id="rId6"/>
    <p:sldId id="364" r:id="rId7"/>
    <p:sldId id="365" r:id="rId8"/>
    <p:sldId id="362" r:id="rId9"/>
    <p:sldId id="372"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8002" autoAdjust="0"/>
    <p:restoredTop sz="93488" autoAdjust="0"/>
  </p:normalViewPr>
  <p:slideViewPr>
    <p:cSldViewPr>
      <p:cViewPr varScale="1">
        <p:scale>
          <a:sx n="113" d="100"/>
          <a:sy n="113" d="100"/>
        </p:scale>
        <p:origin x="1338" y="96"/>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3/16/2023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2022</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3/16/2023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rgbClr val="FF0000"/>
                </a:solidFill>
                <a:latin typeface="Times New Roman" pitchFamily="18" charset="0"/>
                <a:cs typeface="Times New Roman" pitchFamily="18" charset="0"/>
              </a:rPr>
              <a:t>DCN 15-19-0551-00-0vat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3/16/2023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3/16/2023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2023</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15-23-0186-00-007a</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3/16/2023</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3/16/2023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3/16/2023</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3/16/2023</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3/16/2023</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3/16/2023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3/16/2023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76200" y="838200"/>
            <a:ext cx="8991600" cy="5047536"/>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15.7a </a:t>
            </a:r>
            <a:r>
              <a:rPr lang="en-US" altLang="ja-JP" sz="1600" dirty="0" smtClean="0">
                <a:latin typeface="Times New Roman" panose="02020603050405020304" pitchFamily="18" charset="0"/>
                <a:ea typeface="ＭＳ Ｐゴシック" charset="-128"/>
                <a:cs typeface="Times New Roman" panose="02020603050405020304" pitchFamily="18" charset="0"/>
              </a:rPr>
              <a:t>Higher Rate, Longer Range </a:t>
            </a:r>
            <a:r>
              <a:rPr lang="en-US" altLang="ja-JP" sz="1600" dirty="0">
                <a:latin typeface="Times New Roman" panose="02020603050405020304" pitchFamily="18" charset="0"/>
                <a:ea typeface="ＭＳ Ｐゴシック" charset="-128"/>
                <a:cs typeface="Times New Roman" panose="02020603050405020304" pitchFamily="18" charset="0"/>
              </a:rPr>
              <a:t>OCC TG Closing </a:t>
            </a:r>
            <a:r>
              <a:rPr lang="en-US" altLang="ja-JP" sz="1600" dirty="0" smtClean="0">
                <a:latin typeface="Times New Roman" panose="02020603050405020304" pitchFamily="18" charset="0"/>
                <a:ea typeface="ＭＳ Ｐゴシック" charset="-128"/>
                <a:cs typeface="Times New Roman" panose="02020603050405020304" pitchFamily="18" charset="0"/>
              </a:rPr>
              <a:t>Report (March 2023)</a:t>
            </a:r>
            <a:r>
              <a:rPr lang="en-US" altLang="ja-JP" sz="1600" dirty="0">
                <a:latin typeface="Times New Roman" panose="02020603050405020304" pitchFamily="18" charset="0"/>
                <a:ea typeface="ＭＳ Ｐゴシック" charset="-128"/>
                <a:cs typeface="Times New Roman" panose="02020603050405020304" pitchFamily="18" charset="0"/>
              </a:rPr>
              <a:t>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smtClean="0">
                <a:latin typeface="Times New Roman" panose="02020603050405020304" pitchFamily="18" charset="0"/>
                <a:ea typeface="ＭＳ Ｐゴシック" charset="-128"/>
                <a:cs typeface="Times New Roman" panose="02020603050405020304" pitchFamily="18" charset="0"/>
              </a:rPr>
              <a:t>March 16, 2023</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lgn="just" eaLnBrk="0" fontAlgn="base" hangingPunct="0">
              <a:spcBef>
                <a:spcPct val="0"/>
              </a:spcBef>
              <a:spcAft>
                <a:spcPct val="0"/>
              </a:spcAft>
            </a:pPr>
            <a:r>
              <a:rPr lang="en-US" altLang="ja-JP" sz="1600" b="1" dirty="0" smtClean="0">
                <a:latin typeface="Times New Roman" panose="02020603050405020304" pitchFamily="18" charset="0"/>
                <a:ea typeface="ＭＳ Ｐゴシック" charset="-128"/>
                <a:cs typeface="Times New Roman" panose="02020603050405020304" pitchFamily="18" charset="0"/>
              </a:rPr>
              <a:t>Source:</a:t>
            </a:r>
            <a:r>
              <a:rPr lang="en-US" altLang="ja-JP" sz="1600" dirty="0" smtClean="0">
                <a:latin typeface="Times New Roman" panose="02020603050405020304" pitchFamily="18" charset="0"/>
                <a:ea typeface="ＭＳ Ｐゴシック" charset="-128"/>
                <a:cs typeface="Times New Roman" panose="02020603050405020304" pitchFamily="18" charset="0"/>
              </a:rPr>
              <a:t> </a:t>
            </a:r>
            <a:r>
              <a:rPr lang="en-US" altLang="en-US" sz="1600" dirty="0">
                <a:solidFill>
                  <a:prstClr val="black"/>
                </a:solidFill>
                <a:latin typeface="Times New Roman" panose="02020603050405020304" pitchFamily="18" charset="0"/>
              </a:rPr>
              <a:t>Sang-</a:t>
            </a:r>
            <a:r>
              <a:rPr lang="en-US" altLang="en-US" sz="1600" dirty="0" err="1">
                <a:solidFill>
                  <a:prstClr val="black"/>
                </a:solidFill>
                <a:latin typeface="Times New Roman" panose="02020603050405020304" pitchFamily="18" charset="0"/>
              </a:rPr>
              <a:t>Kyu</a:t>
            </a:r>
            <a:r>
              <a:rPr lang="en-US" altLang="en-US" sz="1600" dirty="0">
                <a:solidFill>
                  <a:prstClr val="black"/>
                </a:solidFill>
                <a:latin typeface="Times New Roman" panose="02020603050405020304" pitchFamily="18" charset="0"/>
              </a:rPr>
              <a:t> Lim [ETRI],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a:t>
            </a:r>
            <a:r>
              <a:rPr lang="en-US" altLang="en-US" sz="1600" dirty="0" err="1">
                <a:solidFill>
                  <a:prstClr val="black"/>
                </a:solidFill>
                <a:latin typeface="Times New Roman" panose="02020603050405020304" pitchFamily="18" charset="0"/>
              </a:rPr>
              <a:t>Kookmin</a:t>
            </a:r>
            <a:r>
              <a:rPr lang="en-US" altLang="en-US" sz="1600" dirty="0">
                <a:solidFill>
                  <a:prstClr val="black"/>
                </a:solidFill>
                <a:latin typeface="Times New Roman" panose="02020603050405020304" pitchFamily="18" charset="0"/>
              </a:rPr>
              <a:t> University].</a:t>
            </a:r>
          </a:p>
          <a:p>
            <a:endParaRPr lang="en-US" altLang="ja-JP" sz="1600" dirty="0" smtClean="0">
              <a:latin typeface="Times New Roman" panose="02020603050405020304" pitchFamily="18" charset="0"/>
              <a:ea typeface="ＭＳ Ｐゴシック" charset="-128"/>
              <a:cs typeface="Times New Roman" panose="02020603050405020304" pitchFamily="18" charset="0"/>
            </a:endParaRPr>
          </a:p>
          <a:p>
            <a:r>
              <a:rPr lang="en-US" altLang="ja-JP" sz="1600" dirty="0" smtClean="0">
                <a:latin typeface="Times New Roman" panose="02020603050405020304" pitchFamily="18" charset="0"/>
                <a:ea typeface="ＭＳ Ｐゴシック" charset="-128"/>
                <a:cs typeface="Times New Roman" panose="02020603050405020304" pitchFamily="18" charset="0"/>
              </a:rPr>
              <a:t>Address</a:t>
            </a:r>
          </a:p>
          <a:p>
            <a:r>
              <a:rPr lang="en-US" altLang="ja-JP" sz="1600" dirty="0" smtClean="0">
                <a:latin typeface="Times New Roman" panose="02020603050405020304" pitchFamily="18" charset="0"/>
                <a:ea typeface="ＭＳ Ｐゴシック" charset="-128"/>
                <a:cs typeface="Times New Roman" panose="02020603050405020304" pitchFamily="18" charset="0"/>
              </a:rPr>
              <a:t>Voice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sz="1600" dirty="0" smtClean="0">
                <a:latin typeface="Times New Roman" panose="02020603050405020304" pitchFamily="18" charset="0"/>
                <a:ea typeface="ＭＳ Ｐゴシック" charset="-128"/>
                <a:cs typeface="Times New Roman" panose="02020603050405020304" pitchFamily="18" charset="0"/>
              </a:rPr>
              <a:t>82-2-910-5068  </a:t>
            </a:r>
            <a:r>
              <a:rPr lang="en-US" altLang="ja-JP" sz="1600" dirty="0">
                <a:latin typeface="Times New Roman" panose="02020603050405020304" pitchFamily="18" charset="0"/>
                <a:ea typeface="ＭＳ Ｐゴシック" charset="-128"/>
                <a:cs typeface="Times New Roman" panose="02020603050405020304" pitchFamily="18" charset="0"/>
              </a:rPr>
              <a:t>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IEEE 802.15.7a </a:t>
            </a:r>
            <a:r>
              <a:rPr lang="en-US" altLang="ja-JP" sz="1600" dirty="0" smtClean="0">
                <a:latin typeface="Times New Roman" panose="02020603050405020304" pitchFamily="18" charset="0"/>
                <a:ea typeface="ＭＳ Ｐゴシック" charset="-128"/>
                <a:cs typeface="Times New Roman" panose="02020603050405020304" pitchFamily="18" charset="0"/>
              </a:rPr>
              <a:t>Higher Rate, Longer Range </a:t>
            </a:r>
            <a:r>
              <a:rPr lang="en-US" altLang="ja-JP" sz="1600" dirty="0">
                <a:latin typeface="Times New Roman" panose="02020603050405020304" pitchFamily="18" charset="0"/>
                <a:ea typeface="ＭＳ Ｐゴシック" charset="-128"/>
                <a:cs typeface="Times New Roman" panose="02020603050405020304" pitchFamily="18" charset="0"/>
              </a:rPr>
              <a:t>OCC TG Closing Report </a:t>
            </a:r>
            <a:r>
              <a:rPr lang="en-US" altLang="ja-JP" sz="1600" dirty="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sz="1600" dirty="0" smtClean="0">
                <a:latin typeface="Times New Roman" panose="02020603050405020304" pitchFamily="18" charset="0"/>
                <a:ea typeface="ＭＳ Ｐゴシック" charset="-128"/>
                <a:cs typeface="Times New Roman" panose="02020603050405020304" pitchFamily="18" charset="0"/>
              </a:rPr>
              <a:t>March 2023</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[Report progress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smtClean="0">
                <a:ea typeface="ＭＳ Ｐゴシック" pitchFamily="50" charset="-128"/>
              </a:rPr>
              <a:t>IEEE 802.15.7a Higher Rate, Longer Range OCC TG</a:t>
            </a:r>
            <a:br>
              <a:rPr lang="en-US" altLang="ja-JP" b="1" dirty="0" smtClean="0">
                <a:ea typeface="ＭＳ Ｐゴシック" pitchFamily="50" charset="-128"/>
              </a:rPr>
            </a:br>
            <a:r>
              <a:rPr lang="en-US" altLang="ja-JP" b="1" dirty="0" smtClean="0">
                <a:ea typeface="ＭＳ Ｐゴシック" pitchFamily="50" charset="-128"/>
              </a:rPr>
              <a:t/>
            </a:r>
            <a:br>
              <a:rPr lang="en-US" altLang="ja-JP" b="1" dirty="0" smtClean="0">
                <a:ea typeface="ＭＳ Ｐゴシック" pitchFamily="50" charset="-128"/>
              </a:rPr>
            </a:br>
            <a:r>
              <a:rPr lang="en-US" altLang="ja-JP" dirty="0" smtClean="0">
                <a:ea typeface="ＭＳ Ｐゴシック" pitchFamily="50" charset="-128"/>
              </a:rPr>
              <a:t>Closing report</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 </a:t>
            </a:r>
            <a:br>
              <a:rPr lang="en-US" altLang="ja-JP" dirty="0" smtClean="0">
                <a:ea typeface="ＭＳ Ｐゴシック" pitchFamily="50" charset="-128"/>
              </a:rPr>
            </a:br>
            <a:r>
              <a:rPr lang="en-US" altLang="ja-JP" dirty="0" smtClean="0">
                <a:ea typeface="ＭＳ Ｐゴシック" pitchFamily="50" charset="-128"/>
              </a:rPr>
              <a:t>March 16, 2023</a:t>
            </a:r>
            <a:endParaRPr lang="ja-JP" altLang="ja-JP" dirty="0"/>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457200" y="1417638"/>
            <a:ext cx="8599140" cy="4918464"/>
          </a:xfrm>
          <a:ln/>
        </p:spPr>
        <p:txBody>
          <a:bodyPr>
            <a:normAutofit/>
          </a:bodyPr>
          <a:lstStyle/>
          <a:p>
            <a:pPr algn="just"/>
            <a:r>
              <a:rPr lang="en-US" altLang="ja-JP" sz="2800" dirty="0" smtClean="0">
                <a:latin typeface="Times New Roman" panose="02020603050405020304" pitchFamily="18" charset="0"/>
                <a:cs typeface="Times New Roman" panose="02020603050405020304" pitchFamily="18" charset="0"/>
              </a:rPr>
              <a:t>3 </a:t>
            </a:r>
            <a:r>
              <a:rPr lang="en-US" altLang="ja-JP" sz="2800" dirty="0">
                <a:latin typeface="Times New Roman" panose="02020603050405020304" pitchFamily="18" charset="0"/>
                <a:cs typeface="Times New Roman" panose="02020603050405020304" pitchFamily="18" charset="0"/>
              </a:rPr>
              <a:t>Slots (on </a:t>
            </a:r>
            <a:r>
              <a:rPr lang="en-US" altLang="ja-JP" sz="2800" dirty="0" smtClean="0">
                <a:latin typeface="Times New Roman" panose="02020603050405020304" pitchFamily="18" charset="0"/>
                <a:cs typeface="Times New Roman" panose="02020603050405020304" pitchFamily="18" charset="0"/>
              </a:rPr>
              <a:t>Tue., Wed., and Thur.)</a:t>
            </a:r>
            <a:endParaRPr lang="en-US" altLang="ja-JP" sz="2800" dirty="0">
              <a:latin typeface="Times New Roman" panose="02020603050405020304" pitchFamily="18" charset="0"/>
              <a:cs typeface="Times New Roman" panose="02020603050405020304" pitchFamily="18" charset="0"/>
            </a:endParaRPr>
          </a:p>
          <a:p>
            <a:pPr algn="just"/>
            <a:r>
              <a:rPr lang="en-US" altLang="ja-JP" sz="2800" dirty="0" smtClean="0">
                <a:latin typeface="Times New Roman" panose="02020603050405020304" pitchFamily="18" charset="0"/>
                <a:cs typeface="Times New Roman" panose="02020603050405020304" pitchFamily="18" charset="0"/>
              </a:rPr>
              <a:t>1</a:t>
            </a:r>
            <a:r>
              <a:rPr lang="en-US" altLang="ja-JP" sz="2800" baseline="30000" dirty="0" smtClean="0">
                <a:latin typeface="Times New Roman" panose="02020603050405020304" pitchFamily="18" charset="0"/>
                <a:cs typeface="Times New Roman" panose="02020603050405020304" pitchFamily="18" charset="0"/>
              </a:rPr>
              <a:t>st</a:t>
            </a:r>
            <a:r>
              <a:rPr lang="en-US" altLang="ja-JP" sz="2800" dirty="0" smtClean="0">
                <a:latin typeface="Times New Roman" panose="02020603050405020304" pitchFamily="18" charset="0"/>
                <a:cs typeface="Times New Roman" panose="02020603050405020304" pitchFamily="18" charset="0"/>
              </a:rPr>
              <a:t> Slot:</a:t>
            </a:r>
          </a:p>
          <a:p>
            <a:pPr lvl="1" algn="just"/>
            <a:r>
              <a:rPr lang="en-US" altLang="ja-JP" sz="2000" dirty="0">
                <a:latin typeface="Times New Roman" panose="02020603050405020304" pitchFamily="18" charset="0"/>
                <a:cs typeface="Times New Roman" panose="02020603050405020304" pitchFamily="18" charset="0"/>
              </a:rPr>
              <a:t>Meeting Objectives and Agenda Approval (156-00)</a:t>
            </a:r>
          </a:p>
          <a:p>
            <a:pPr lvl="1" algn="just"/>
            <a:r>
              <a:rPr lang="en-US" altLang="ja-JP" sz="2000" dirty="0">
                <a:latin typeface="Times New Roman" panose="02020603050405020304" pitchFamily="18" charset="0"/>
                <a:cs typeface="Times New Roman" panose="02020603050405020304" pitchFamily="18" charset="0"/>
              </a:rPr>
              <a:t>Approval January meeting minutes (98-00)</a:t>
            </a:r>
          </a:p>
          <a:p>
            <a:pPr lvl="1" algn="just"/>
            <a:r>
              <a:rPr lang="en-US" altLang="ja-JP" sz="2000" dirty="0">
                <a:latin typeface="Times New Roman" panose="02020603050405020304" pitchFamily="18" charset="0"/>
                <a:cs typeface="Times New Roman" panose="02020603050405020304" pitchFamily="18" charset="0"/>
              </a:rPr>
              <a:t>Approval CRG teleconference minutes from Feb. to March (127-00)</a:t>
            </a:r>
          </a:p>
          <a:p>
            <a:pPr lvl="1" algn="just"/>
            <a:r>
              <a:rPr lang="en-US" altLang="ja-JP" sz="2000" dirty="0">
                <a:latin typeface="Times New Roman" panose="02020603050405020304" pitchFamily="18" charset="0"/>
                <a:cs typeface="Times New Roman" panose="02020603050405020304" pitchFamily="18" charset="0"/>
              </a:rPr>
              <a:t>Presentation document on 802.15 Letter Ballot 1st Recirculation Comment Submission IEEE P802.15.7a (99-000)</a:t>
            </a:r>
          </a:p>
          <a:p>
            <a:pPr lvl="1" algn="just"/>
            <a:r>
              <a:rPr lang="en-US" altLang="ja-JP" sz="2000" dirty="0">
                <a:latin typeface="Times New Roman" panose="02020603050405020304" pitchFamily="18" charset="0"/>
                <a:cs typeface="Times New Roman" panose="02020603050405020304" pitchFamily="18" charset="0"/>
              </a:rPr>
              <a:t>Comment Resolution for 802.15 Letter Ballot 1st Recirculation (114-01</a:t>
            </a:r>
            <a:r>
              <a:rPr lang="en-US" altLang="ja-JP" sz="2000" dirty="0" smtClean="0">
                <a:latin typeface="Times New Roman" panose="02020603050405020304" pitchFamily="18" charset="0"/>
                <a:cs typeface="Times New Roman" panose="02020603050405020304" pitchFamily="18" charset="0"/>
              </a:rPr>
              <a:t>)</a:t>
            </a: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0059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81001" y="1417638"/>
            <a:ext cx="8331436" cy="4297362"/>
          </a:xfrm>
          <a:ln/>
        </p:spPr>
        <p:txBody>
          <a:bodyPr>
            <a:normAutofit/>
          </a:bodyPr>
          <a:lstStyle/>
          <a:p>
            <a:pPr algn="just"/>
            <a:r>
              <a:rPr lang="en-US" altLang="ja-JP" sz="2800" dirty="0" smtClean="0">
                <a:latin typeface="Times New Roman" panose="02020603050405020304" pitchFamily="18" charset="0"/>
                <a:cs typeface="Times New Roman" panose="02020603050405020304" pitchFamily="18" charset="0"/>
              </a:rPr>
              <a:t>2</a:t>
            </a:r>
            <a:r>
              <a:rPr lang="en-US" altLang="ja-JP" sz="2800" baseline="30000" dirty="0" smtClean="0">
                <a:latin typeface="Times New Roman" panose="02020603050405020304" pitchFamily="18" charset="0"/>
                <a:cs typeface="Times New Roman" panose="02020603050405020304" pitchFamily="18" charset="0"/>
              </a:rPr>
              <a:t>nd</a:t>
            </a:r>
            <a:r>
              <a:rPr lang="en-US" altLang="ja-JP" sz="2800" dirty="0" smtClean="0">
                <a:latin typeface="Times New Roman" panose="02020603050405020304" pitchFamily="18" charset="0"/>
                <a:cs typeface="Times New Roman" panose="02020603050405020304" pitchFamily="18" charset="0"/>
              </a:rPr>
              <a:t> Slot:</a:t>
            </a:r>
          </a:p>
          <a:p>
            <a:pPr lvl="1" algn="just"/>
            <a:r>
              <a:rPr lang="en-US" altLang="ja-JP" sz="2400" dirty="0">
                <a:latin typeface="Times New Roman" panose="02020603050405020304" pitchFamily="18" charset="0"/>
                <a:cs typeface="Times New Roman" panose="02020603050405020304" pitchFamily="18" charset="0"/>
              </a:rPr>
              <a:t>Meeting Objectives and Agenda Approval (</a:t>
            </a:r>
            <a:r>
              <a:rPr lang="en-US" altLang="ja-JP" sz="2400" dirty="0" smtClean="0">
                <a:latin typeface="Times New Roman" panose="02020603050405020304" pitchFamily="18" charset="0"/>
                <a:cs typeface="Times New Roman" panose="02020603050405020304" pitchFamily="18" charset="0"/>
              </a:rPr>
              <a:t>156-01)</a:t>
            </a:r>
            <a:endParaRPr lang="en-US" altLang="ja-JP" sz="2400" dirty="0">
              <a:latin typeface="Times New Roman" panose="02020603050405020304" pitchFamily="18" charset="0"/>
              <a:cs typeface="Times New Roman" panose="02020603050405020304" pitchFamily="18" charset="0"/>
            </a:endParaRPr>
          </a:p>
          <a:p>
            <a:pPr lvl="1" algn="just"/>
            <a:r>
              <a:rPr lang="en-US" altLang="ja-JP" sz="2400" dirty="0">
                <a:latin typeface="Times New Roman" panose="02020603050405020304" pitchFamily="18" charset="0"/>
                <a:cs typeface="Times New Roman" panose="02020603050405020304" pitchFamily="18" charset="0"/>
              </a:rPr>
              <a:t>Comment Resolution for Volker and </a:t>
            </a:r>
            <a:r>
              <a:rPr lang="en-US" altLang="ja-JP" sz="2400" dirty="0" err="1">
                <a:latin typeface="Times New Roman" panose="02020603050405020304" pitchFamily="18" charset="0"/>
                <a:cs typeface="Times New Roman" panose="02020603050405020304" pitchFamily="18" charset="0"/>
              </a:rPr>
              <a:t>Tero</a:t>
            </a:r>
            <a:endParaRPr lang="en-US" altLang="ja-JP" sz="2400" dirty="0">
              <a:latin typeface="Times New Roman" panose="02020603050405020304" pitchFamily="18" charset="0"/>
              <a:cs typeface="Times New Roman" panose="02020603050405020304" pitchFamily="18" charset="0"/>
            </a:endParaRPr>
          </a:p>
          <a:p>
            <a:pPr marL="457200" lvl="1" indent="0" algn="just">
              <a:buNone/>
            </a:pPr>
            <a:endParaRPr lang="en-US" altLang="ja-JP"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3079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81001" y="1417638"/>
            <a:ext cx="8331436" cy="4297362"/>
          </a:xfrm>
          <a:ln/>
        </p:spPr>
        <p:txBody>
          <a:bodyPr>
            <a:normAutofit/>
          </a:bodyPr>
          <a:lstStyle/>
          <a:p>
            <a:pPr algn="just"/>
            <a:r>
              <a:rPr lang="en-US" altLang="ja-JP" sz="2800" dirty="0" smtClean="0">
                <a:latin typeface="Times New Roman" panose="02020603050405020304" pitchFamily="18" charset="0"/>
                <a:cs typeface="Times New Roman" panose="02020603050405020304" pitchFamily="18" charset="0"/>
              </a:rPr>
              <a:t>3</a:t>
            </a:r>
            <a:r>
              <a:rPr lang="en-US" altLang="ja-JP" sz="2800" baseline="30000" dirty="0" smtClean="0">
                <a:latin typeface="Times New Roman" panose="02020603050405020304" pitchFamily="18" charset="0"/>
                <a:cs typeface="Times New Roman" panose="02020603050405020304" pitchFamily="18" charset="0"/>
              </a:rPr>
              <a:t>rd</a:t>
            </a:r>
            <a:r>
              <a:rPr lang="en-US" altLang="ja-JP" sz="2800" dirty="0" smtClean="0">
                <a:latin typeface="Times New Roman" panose="02020603050405020304" pitchFamily="18" charset="0"/>
                <a:cs typeface="Times New Roman" panose="02020603050405020304" pitchFamily="18" charset="0"/>
              </a:rPr>
              <a:t> </a:t>
            </a:r>
            <a:r>
              <a:rPr lang="en-US" altLang="ja-JP" sz="2800" dirty="0">
                <a:latin typeface="Times New Roman" panose="02020603050405020304" pitchFamily="18" charset="0"/>
                <a:cs typeface="Times New Roman" panose="02020603050405020304" pitchFamily="18" charset="0"/>
              </a:rPr>
              <a:t>Slot:</a:t>
            </a:r>
          </a:p>
          <a:p>
            <a:pPr lvl="1" algn="just"/>
            <a:r>
              <a:rPr lang="en-US" altLang="ja-JP" sz="2000" dirty="0" smtClean="0">
                <a:latin typeface="Times New Roman" panose="02020603050405020304" pitchFamily="18" charset="0"/>
                <a:cs typeface="Times New Roman" panose="02020603050405020304" pitchFamily="18" charset="0"/>
              </a:rPr>
              <a:t>Meeting </a:t>
            </a:r>
            <a:r>
              <a:rPr lang="en-US" altLang="ja-JP" sz="2000" dirty="0">
                <a:latin typeface="Times New Roman" panose="02020603050405020304" pitchFamily="18" charset="0"/>
                <a:cs typeface="Times New Roman" panose="02020603050405020304" pitchFamily="18" charset="0"/>
              </a:rPr>
              <a:t>Objectives and Agenda Approval (156-02)</a:t>
            </a:r>
          </a:p>
          <a:p>
            <a:pPr lvl="1" algn="just"/>
            <a:r>
              <a:rPr lang="en-US" altLang="ja-JP" sz="2000" dirty="0">
                <a:latin typeface="Times New Roman" panose="02020603050405020304" pitchFamily="18" charset="0"/>
                <a:cs typeface="Times New Roman" panose="02020603050405020304" pitchFamily="18" charset="0"/>
              </a:rPr>
              <a:t>Comment Resolution for Volker and </a:t>
            </a:r>
            <a:r>
              <a:rPr lang="en-US" altLang="ja-JP" sz="2000" dirty="0" err="1">
                <a:latin typeface="Times New Roman" panose="02020603050405020304" pitchFamily="18" charset="0"/>
                <a:cs typeface="Times New Roman" panose="02020603050405020304" pitchFamily="18" charset="0"/>
              </a:rPr>
              <a:t>Tero</a:t>
            </a:r>
            <a:endParaRPr lang="en-US" altLang="ja-JP" sz="2000" dirty="0">
              <a:latin typeface="Times New Roman" panose="02020603050405020304" pitchFamily="18" charset="0"/>
              <a:cs typeface="Times New Roman" panose="02020603050405020304" pitchFamily="18" charset="0"/>
            </a:endParaRPr>
          </a:p>
          <a:p>
            <a:pPr lvl="1" algn="just"/>
            <a:r>
              <a:rPr lang="en-US" altLang="ja-JP" sz="2000" dirty="0">
                <a:latin typeface="Times New Roman" panose="02020603050405020304" pitchFamily="18" charset="0"/>
                <a:cs typeface="Times New Roman" panose="02020603050405020304" pitchFamily="18" charset="0"/>
              </a:rPr>
              <a:t>TG motion</a:t>
            </a:r>
          </a:p>
          <a:p>
            <a:pPr lvl="1" algn="just"/>
            <a:r>
              <a:rPr lang="en-US" altLang="ja-JP" sz="2000" dirty="0" smtClean="0">
                <a:latin typeface="Times New Roman" panose="02020603050405020304" pitchFamily="18" charset="0"/>
                <a:cs typeface="Times New Roman" panose="02020603050405020304" pitchFamily="18" charset="0"/>
              </a:rPr>
              <a:t>Plan </a:t>
            </a:r>
            <a:r>
              <a:rPr lang="en-US" altLang="ja-JP" sz="2000" dirty="0">
                <a:latin typeface="Times New Roman" panose="02020603050405020304" pitchFamily="18" charset="0"/>
                <a:cs typeface="Times New Roman" panose="02020603050405020304" pitchFamily="18" charset="0"/>
              </a:rPr>
              <a:t>for May meeting</a:t>
            </a:r>
          </a:p>
          <a:p>
            <a:pPr lvl="1" algn="just"/>
            <a:r>
              <a:rPr lang="en-US" altLang="ja-JP" sz="2000" dirty="0">
                <a:latin typeface="Times New Roman" panose="02020603050405020304" pitchFamily="18" charset="0"/>
                <a:cs typeface="Times New Roman" panose="02020603050405020304" pitchFamily="18" charset="0"/>
              </a:rPr>
              <a:t>Teleconference schedule</a:t>
            </a:r>
          </a:p>
          <a:p>
            <a:pPr lvl="1" algn="just"/>
            <a:r>
              <a:rPr lang="en-US" altLang="ja-JP" sz="2000" dirty="0">
                <a:latin typeface="Times New Roman" panose="02020603050405020304" pitchFamily="18" charset="0"/>
                <a:cs typeface="Times New Roman" panose="02020603050405020304" pitchFamily="18" charset="0"/>
              </a:rPr>
              <a:t>Updating webpage</a:t>
            </a: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84825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#1</a:t>
            </a:r>
            <a:endParaRPr lang="en-US" sz="2400" dirty="0"/>
          </a:p>
        </p:txBody>
      </p:sp>
      <p:sp>
        <p:nvSpPr>
          <p:cNvPr id="10" name="TextBox 9"/>
          <p:cNvSpPr txBox="1"/>
          <p:nvPr/>
        </p:nvSpPr>
        <p:spPr>
          <a:xfrm>
            <a:off x="190498" y="1447800"/>
            <a:ext cx="8763000" cy="3477875"/>
          </a:xfrm>
          <a:prstGeom prst="rect">
            <a:avLst/>
          </a:prstGeom>
          <a:noFill/>
        </p:spPr>
        <p:txBody>
          <a:bodyPr wrap="square" rtlCol="0">
            <a:spAutoFit/>
          </a:bodyPr>
          <a:lstStyle/>
          <a:p>
            <a:pPr algn="just"/>
            <a:r>
              <a:rPr lang="en-US" altLang="ko-KR" sz="2000" b="1" dirty="0"/>
              <a:t>TG7a Motion to approve January 2023 Interim Meeting Minutes</a:t>
            </a:r>
            <a:endParaRPr lang="ko-KR" altLang="ko-KR" sz="2000" b="1" dirty="0"/>
          </a:p>
          <a:p>
            <a:endParaRPr lang="en-US" altLang="ja-JP" sz="2000" dirty="0"/>
          </a:p>
          <a:p>
            <a:pPr lvl="0"/>
            <a:r>
              <a:rPr lang="en-US" altLang="ko-KR" sz="2000" i="1" dirty="0"/>
              <a:t>Motion to approve the January 2023 Interim Meeting  minutes of TG7a in IEEE P802.15-23-0098-00-007a</a:t>
            </a:r>
          </a:p>
          <a:p>
            <a:pPr lvl="0"/>
            <a:endParaRPr lang="en-US" altLang="ko-KR" sz="2000" i="1" dirty="0"/>
          </a:p>
          <a:p>
            <a:pPr lvl="0"/>
            <a:endParaRPr lang="en-US" altLang="ko-KR" sz="2000" i="1" dirty="0"/>
          </a:p>
          <a:p>
            <a:pPr lvl="0"/>
            <a:endParaRPr lang="en-US" altLang="ko-KR" sz="2000" i="1" dirty="0"/>
          </a:p>
          <a:p>
            <a:r>
              <a:rPr lang="en-US" altLang="ja-JP" sz="2000" dirty="0"/>
              <a:t>Moved By:  </a:t>
            </a:r>
            <a:r>
              <a:rPr lang="en-US" altLang="ja-JP" sz="2000" dirty="0" err="1"/>
              <a:t>Yeong</a:t>
            </a:r>
            <a:r>
              <a:rPr lang="en-US" altLang="ja-JP" sz="2000" dirty="0"/>
              <a:t> Min Jang</a:t>
            </a:r>
          </a:p>
          <a:p>
            <a:r>
              <a:rPr lang="en-US" altLang="ja-JP" sz="2000" dirty="0"/>
              <a:t>Seconded By:  Sang-</a:t>
            </a:r>
            <a:r>
              <a:rPr lang="en-US" altLang="ja-JP" sz="2000" dirty="0" err="1"/>
              <a:t>Kyu</a:t>
            </a:r>
            <a:r>
              <a:rPr lang="en-US" altLang="ja-JP" sz="2000" dirty="0"/>
              <a:t>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37140902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#2</a:t>
            </a:r>
            <a:endParaRPr lang="en-US" sz="2400" dirty="0"/>
          </a:p>
        </p:txBody>
      </p:sp>
      <p:sp>
        <p:nvSpPr>
          <p:cNvPr id="4" name="TextBox 3"/>
          <p:cNvSpPr txBox="1"/>
          <p:nvPr/>
        </p:nvSpPr>
        <p:spPr>
          <a:xfrm>
            <a:off x="190498" y="1447800"/>
            <a:ext cx="8763000" cy="3785652"/>
          </a:xfrm>
          <a:prstGeom prst="rect">
            <a:avLst/>
          </a:prstGeom>
          <a:noFill/>
        </p:spPr>
        <p:txBody>
          <a:bodyPr wrap="square" rtlCol="0">
            <a:spAutoFit/>
          </a:bodyPr>
          <a:lstStyle/>
          <a:p>
            <a:pPr algn="just"/>
            <a:r>
              <a:rPr lang="en-US" altLang="ko-KR" sz="2000" b="1" dirty="0"/>
              <a:t>TG7a Motion to approve CRG Teleconference Minutes from February to March 2023</a:t>
            </a:r>
            <a:endParaRPr lang="ko-KR" altLang="ko-KR" sz="2000" b="1" dirty="0"/>
          </a:p>
          <a:p>
            <a:endParaRPr lang="en-US" altLang="ja-JP" sz="2000" dirty="0"/>
          </a:p>
          <a:p>
            <a:pPr lvl="0"/>
            <a:r>
              <a:rPr lang="en-US" altLang="ko-KR" sz="2000" i="1" dirty="0"/>
              <a:t>Motion to approve the CRG Teleconference Minutes from February to March 2023</a:t>
            </a:r>
          </a:p>
          <a:p>
            <a:pPr lvl="0"/>
            <a:r>
              <a:rPr lang="en-US" altLang="ko-KR" sz="2000" i="1" dirty="0"/>
              <a:t>of TG7a in IEEE P802.15-23-0127-00-007a</a:t>
            </a:r>
          </a:p>
          <a:p>
            <a:pPr lvl="0"/>
            <a:endParaRPr lang="en-US" altLang="ko-KR" sz="2000" i="1" dirty="0"/>
          </a:p>
          <a:p>
            <a:pPr lvl="0"/>
            <a:endParaRPr lang="en-US" altLang="ko-KR" sz="2000" i="1" dirty="0"/>
          </a:p>
          <a:p>
            <a:pPr lvl="0"/>
            <a:endParaRPr lang="en-US" altLang="ko-KR" sz="2000" i="1" dirty="0"/>
          </a:p>
          <a:p>
            <a:r>
              <a:rPr lang="en-US" altLang="ja-JP" sz="2000" dirty="0"/>
              <a:t>Moved By:  </a:t>
            </a:r>
            <a:r>
              <a:rPr lang="en-US" altLang="ja-JP" sz="2000" dirty="0" err="1"/>
              <a:t>Yeong</a:t>
            </a:r>
            <a:r>
              <a:rPr lang="en-US" altLang="ja-JP" sz="2000" dirty="0"/>
              <a:t> Min Jang</a:t>
            </a:r>
          </a:p>
          <a:p>
            <a:r>
              <a:rPr lang="en-US" altLang="ja-JP" sz="2000" dirty="0"/>
              <a:t>Seconded By:  Sang-</a:t>
            </a:r>
            <a:r>
              <a:rPr lang="en-US" altLang="ja-JP" sz="2000" dirty="0" err="1"/>
              <a:t>Kyu</a:t>
            </a:r>
            <a:r>
              <a:rPr lang="en-US" altLang="ja-JP" sz="2000" dirty="0"/>
              <a:t>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36114058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Teleconference </a:t>
            </a:r>
            <a:r>
              <a:rPr lang="en-US" altLang="ja-JP" sz="4000" dirty="0" smtClean="0">
                <a:latin typeface="Times New Roman" panose="02020603050405020304" pitchFamily="18" charset="0"/>
                <a:cs typeface="Times New Roman" panose="02020603050405020304" pitchFamily="18" charset="0"/>
              </a:rPr>
              <a:t>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2057400"/>
            <a:ext cx="8640960" cy="3887944"/>
          </a:xfrm>
          <a:ln/>
        </p:spPr>
        <p:txBody>
          <a:bodyPr>
            <a:normAutofit/>
          </a:bodyPr>
          <a:lstStyle/>
          <a:p>
            <a:pPr algn="just">
              <a:lnSpc>
                <a:spcPct val="80000"/>
              </a:lnSpc>
            </a:pPr>
            <a:r>
              <a:rPr lang="en-US" altLang="ja-JP" sz="2600" dirty="0" smtClean="0">
                <a:latin typeface="Times New Roman" panose="02020603050405020304" pitchFamily="18" charset="0"/>
                <a:ea typeface="ＭＳ Ｐゴシック" pitchFamily="50" charset="-128"/>
                <a:cs typeface="Times New Roman" panose="02020603050405020304" pitchFamily="18" charset="0"/>
              </a:rPr>
              <a:t>4 </a:t>
            </a:r>
            <a:r>
              <a:rPr lang="en-US" altLang="ja-JP" sz="2600" dirty="0">
                <a:latin typeface="Times New Roman" panose="02020603050405020304" pitchFamily="18" charset="0"/>
                <a:ea typeface="ＭＳ Ｐゴシック" pitchFamily="50" charset="-128"/>
                <a:cs typeface="Times New Roman" panose="02020603050405020304" pitchFamily="18" charset="0"/>
              </a:rPr>
              <a:t>slots </a:t>
            </a:r>
            <a:r>
              <a:rPr lang="en-US" altLang="ja-JP" sz="2600" dirty="0" smtClean="0">
                <a:latin typeface="Times New Roman" panose="02020603050405020304" pitchFamily="18" charset="0"/>
                <a:ea typeface="ＭＳ Ｐゴシック" pitchFamily="50" charset="-128"/>
                <a:cs typeface="Times New Roman" panose="02020603050405020304" pitchFamily="18" charset="0"/>
              </a:rPr>
              <a:t>(3:00 am (EST) on  </a:t>
            </a:r>
            <a:r>
              <a:rPr lang="en-US" altLang="ja-JP" sz="2600" dirty="0">
                <a:latin typeface="Times New Roman" panose="02020603050405020304" pitchFamily="18" charset="0"/>
                <a:ea typeface="ＭＳ Ｐゴシック" pitchFamily="50" charset="-128"/>
                <a:cs typeface="Times New Roman" panose="02020603050405020304" pitchFamily="18" charset="0"/>
              </a:rPr>
              <a:t>April 5, April 12, April 26, May </a:t>
            </a:r>
            <a:r>
              <a:rPr lang="en-US" altLang="ja-JP" sz="2600" dirty="0" smtClean="0">
                <a:latin typeface="Times New Roman" panose="02020603050405020304" pitchFamily="18" charset="0"/>
                <a:ea typeface="ＭＳ Ｐゴシック" pitchFamily="50" charset="-128"/>
                <a:cs typeface="Times New Roman" panose="02020603050405020304" pitchFamily="18" charset="0"/>
              </a:rPr>
              <a:t>3)</a:t>
            </a:r>
          </a:p>
          <a:p>
            <a:pPr algn="just">
              <a:lnSpc>
                <a:spcPct val="80000"/>
              </a:lnSpc>
            </a:pPr>
            <a:r>
              <a:rPr lang="en-US" altLang="ko-KR" sz="2000" dirty="0" smtClean="0">
                <a:latin typeface="Times New Roman" panose="02020603050405020304" pitchFamily="18" charset="0"/>
                <a:ea typeface="굴림" pitchFamily="34" charset="-127"/>
                <a:cs typeface="Times New Roman" panose="02020603050405020304" pitchFamily="18" charset="0"/>
              </a:rPr>
              <a:t>Complete </a:t>
            </a:r>
            <a:r>
              <a:rPr lang="en-US" altLang="ko-KR" sz="2000" dirty="0">
                <a:latin typeface="Times New Roman" panose="02020603050405020304" pitchFamily="18" charset="0"/>
                <a:ea typeface="굴림" pitchFamily="34" charset="-127"/>
                <a:cs typeface="Times New Roman" panose="02020603050405020304" pitchFamily="18" charset="0"/>
              </a:rPr>
              <a:t>comment resolution  </a:t>
            </a:r>
            <a:r>
              <a:rPr lang="en-US" altLang="ko-KR" sz="2000" dirty="0" smtClean="0">
                <a:latin typeface="Times New Roman" panose="02020603050405020304" pitchFamily="18" charset="0"/>
                <a:ea typeface="굴림" pitchFamily="34" charset="-127"/>
                <a:cs typeface="Times New Roman" panose="02020603050405020304" pitchFamily="18" charset="0"/>
              </a:rPr>
              <a:t>for </a:t>
            </a:r>
            <a:r>
              <a:rPr lang="en-US" altLang="ko-KR" sz="2000" dirty="0">
                <a:latin typeface="Times New Roman" panose="02020603050405020304" pitchFamily="18" charset="0"/>
                <a:ea typeface="굴림" pitchFamily="34" charset="-127"/>
                <a:cs typeface="Times New Roman" panose="02020603050405020304" pitchFamily="18" charset="0"/>
              </a:rPr>
              <a:t>LB192 and </a:t>
            </a:r>
            <a:r>
              <a:rPr lang="en-US" altLang="ko-KR" sz="2000" dirty="0" smtClean="0">
                <a:latin typeface="Times New Roman" panose="02020603050405020304" pitchFamily="18" charset="0"/>
                <a:ea typeface="굴림" pitchFamily="34" charset="-127"/>
                <a:cs typeface="Times New Roman" panose="02020603050405020304" pitchFamily="18" charset="0"/>
              </a:rPr>
              <a:t>LB195 (</a:t>
            </a:r>
            <a:r>
              <a:rPr lang="en-US" altLang="ko-KR" sz="2000" dirty="0">
                <a:latin typeface="Times New Roman" panose="02020603050405020304" pitchFamily="18" charset="0"/>
                <a:ea typeface="굴림" pitchFamily="34" charset="-127"/>
                <a:cs typeface="Times New Roman" panose="02020603050405020304" pitchFamily="18" charset="0"/>
              </a:rPr>
              <a:t>LB </a:t>
            </a:r>
            <a:r>
              <a:rPr lang="en-US" altLang="ko-KR" sz="2000" dirty="0" smtClean="0">
                <a:latin typeface="Times New Roman" panose="02020603050405020304" pitchFamily="18" charset="0"/>
                <a:ea typeface="굴림" pitchFamily="34" charset="-127"/>
                <a:cs typeface="Times New Roman" panose="02020603050405020304" pitchFamily="18" charset="0"/>
              </a:rPr>
              <a:t>1</a:t>
            </a:r>
            <a:r>
              <a:rPr lang="en-US" altLang="ko-KR" sz="2000" baseline="30000" dirty="0" smtClean="0">
                <a:latin typeface="Times New Roman" panose="02020603050405020304" pitchFamily="18" charset="0"/>
                <a:ea typeface="굴림" pitchFamily="34" charset="-127"/>
                <a:cs typeface="Times New Roman" panose="02020603050405020304" pitchFamily="18" charset="0"/>
              </a:rPr>
              <a:t>st</a:t>
            </a:r>
            <a:r>
              <a:rPr lang="en-US" altLang="ko-KR" sz="2000" dirty="0" smtClean="0">
                <a:latin typeface="Times New Roman" panose="02020603050405020304" pitchFamily="18" charset="0"/>
                <a:ea typeface="굴림" pitchFamily="34" charset="-127"/>
                <a:cs typeface="Times New Roman" panose="02020603050405020304" pitchFamily="18" charset="0"/>
              </a:rPr>
              <a:t> Recirculation)</a:t>
            </a: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99386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a:t>
            </a:r>
            <a:r>
              <a:rPr lang="en-US" altLang="ja-JP" sz="4000" dirty="0" smtClean="0">
                <a:latin typeface="Times New Roman" panose="02020603050405020304" pitchFamily="18" charset="0"/>
                <a:cs typeface="Times New Roman" panose="02020603050405020304" pitchFamily="18" charset="0"/>
              </a:rPr>
              <a:t>May </a:t>
            </a:r>
            <a:r>
              <a:rPr lang="en-US" altLang="ja-JP" sz="4000" dirty="0">
                <a:latin typeface="Times New Roman" panose="02020603050405020304" pitchFamily="18" charset="0"/>
                <a:cs typeface="Times New Roman" panose="02020603050405020304" pitchFamily="18" charset="0"/>
              </a:rPr>
              <a:t>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1432593"/>
            <a:ext cx="8640960" cy="3887944"/>
          </a:xfrm>
          <a:ln/>
        </p:spPr>
        <p:txBody>
          <a:bodyPr>
            <a:normAutofit/>
          </a:bodyPr>
          <a:lstStyle/>
          <a:p>
            <a:pPr algn="just">
              <a:lnSpc>
                <a:spcPct val="80000"/>
              </a:lnSpc>
            </a:pP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3 </a:t>
            </a:r>
            <a:r>
              <a:rPr lang="en-US" altLang="ja-JP" sz="2800" dirty="0">
                <a:latin typeface="Times New Roman" panose="02020603050405020304" pitchFamily="18" charset="0"/>
                <a:ea typeface="ＭＳ Ｐゴシック" pitchFamily="50" charset="-128"/>
                <a:cs typeface="Times New Roman" panose="02020603050405020304" pitchFamily="18" charset="0"/>
              </a:rPr>
              <a:t>slots </a:t>
            </a:r>
            <a:r>
              <a:rPr lang="en-US" altLang="ja-JP" sz="2800" smtClean="0">
                <a:latin typeface="Times New Roman" panose="02020603050405020304" pitchFamily="18" charset="0"/>
                <a:ea typeface="ＭＳ Ｐゴシック" pitchFamily="50" charset="-128"/>
                <a:cs typeface="Times New Roman" panose="02020603050405020304" pitchFamily="18" charset="0"/>
              </a:rPr>
              <a:t>(8:00 am </a:t>
            </a: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on  Tue., Wed., and Thur.)</a:t>
            </a:r>
          </a:p>
          <a:p>
            <a:pPr algn="just">
              <a:lnSpc>
                <a:spcPct val="80000"/>
              </a:lnSpc>
            </a:pPr>
            <a:r>
              <a:rPr lang="en-US" altLang="ko-KR" sz="2000" dirty="0">
                <a:latin typeface="Times New Roman" panose="02020603050405020304" pitchFamily="18" charset="0"/>
                <a:ea typeface="굴림" pitchFamily="34" charset="-127"/>
                <a:cs typeface="Times New Roman" panose="02020603050405020304" pitchFamily="18" charset="0"/>
              </a:rPr>
              <a:t>Complete comment resolution  for   LB192 and LB195(LB 1st Recirculation) and prepare the D4 document for LB </a:t>
            </a:r>
            <a:r>
              <a:rPr lang="en-US" altLang="ko-KR" sz="2000" dirty="0" smtClean="0">
                <a:latin typeface="Times New Roman" panose="02020603050405020304" pitchFamily="18" charset="0"/>
                <a:ea typeface="굴림" pitchFamily="34" charset="-127"/>
                <a:cs typeface="Times New Roman" panose="02020603050405020304" pitchFamily="18" charset="0"/>
              </a:rPr>
              <a:t>2</a:t>
            </a:r>
            <a:r>
              <a:rPr lang="en-US" altLang="ko-KR" sz="2000" baseline="30000" dirty="0" smtClean="0">
                <a:latin typeface="Times New Roman" panose="02020603050405020304" pitchFamily="18" charset="0"/>
                <a:ea typeface="굴림" pitchFamily="34" charset="-127"/>
                <a:cs typeface="Times New Roman" panose="02020603050405020304" pitchFamily="18" charset="0"/>
              </a:rPr>
              <a:t>nd</a:t>
            </a:r>
            <a:r>
              <a:rPr lang="en-US" altLang="ko-KR" sz="2000" dirty="0" smtClean="0">
                <a:latin typeface="Times New Roman" panose="02020603050405020304" pitchFamily="18" charset="0"/>
                <a:ea typeface="굴림" pitchFamily="34" charset="-127"/>
                <a:cs typeface="Times New Roman" panose="02020603050405020304" pitchFamily="18" charset="0"/>
              </a:rPr>
              <a:t> Recirculation</a:t>
            </a:r>
          </a:p>
          <a:p>
            <a:pPr algn="just">
              <a:lnSpc>
                <a:spcPct val="80000"/>
              </a:lnSpc>
            </a:pPr>
            <a:endParaRPr lang="en-US" altLang="ko-KR" sz="2000" dirty="0">
              <a:latin typeface="Times New Roman" panose="02020603050405020304" pitchFamily="18" charset="0"/>
              <a:ea typeface="굴림" pitchFamily="34" charset="-127"/>
              <a:cs typeface="Times New Roman" panose="02020603050405020304" pitchFamily="18" charset="0"/>
            </a:endParaRPr>
          </a:p>
          <a:p>
            <a:pPr algn="just">
              <a:lnSpc>
                <a:spcPct val="80000"/>
              </a:lnSpc>
            </a:pPr>
            <a:r>
              <a:rPr lang="en-US" altLang="ja-JP" sz="2800" dirty="0" smtClean="0">
                <a:latin typeface="Times New Roman" panose="02020603050405020304" pitchFamily="18" charset="0"/>
                <a:cs typeface="Times New Roman" panose="02020603050405020304" pitchFamily="18" charset="0"/>
              </a:rPr>
              <a:t>Affirm New Officer for IEEE 802.15.7a</a:t>
            </a:r>
          </a:p>
          <a:p>
            <a:pPr marL="803275" lvl="1" indent="-342900" algn="just">
              <a:buFontTx/>
              <a:buChar char="-"/>
            </a:pPr>
            <a:r>
              <a:rPr lang="en-US" altLang="ja-JP" sz="2200" b="1" dirty="0" smtClean="0">
                <a:latin typeface="Times New Roman" panose="02020603050405020304" pitchFamily="18" charset="0"/>
                <a:cs typeface="Times New Roman" panose="02020603050405020304" pitchFamily="18" charset="0"/>
              </a:rPr>
              <a:t>Secretaries</a:t>
            </a:r>
            <a:r>
              <a:rPr lang="en-US" altLang="ja-JP" sz="2200" dirty="0">
                <a:latin typeface="Times New Roman" panose="02020603050405020304" pitchFamily="18" charset="0"/>
                <a:cs typeface="Times New Roman" panose="02020603050405020304" pitchFamily="18" charset="0"/>
              </a:rPr>
              <a:t>: Ida </a:t>
            </a:r>
            <a:r>
              <a:rPr lang="en-US" altLang="ja-JP" sz="2200" dirty="0" err="1">
                <a:latin typeface="Times New Roman" panose="02020603050405020304" pitchFamily="18" charset="0"/>
                <a:cs typeface="Times New Roman" panose="02020603050405020304" pitchFamily="18" charset="0"/>
              </a:rPr>
              <a:t>Bagus</a:t>
            </a:r>
            <a:r>
              <a:rPr lang="en-US" altLang="ja-JP" sz="2200" dirty="0">
                <a:latin typeface="Times New Roman" panose="02020603050405020304" pitchFamily="18" charset="0"/>
                <a:cs typeface="Times New Roman" panose="02020603050405020304" pitchFamily="18" charset="0"/>
              </a:rPr>
              <a:t> Krishna Yoga </a:t>
            </a:r>
            <a:r>
              <a:rPr lang="en-US" altLang="ja-JP" sz="2200" dirty="0" err="1">
                <a:latin typeface="Times New Roman" panose="02020603050405020304" pitchFamily="18" charset="0"/>
                <a:cs typeface="Times New Roman" panose="02020603050405020304" pitchFamily="18" charset="0"/>
              </a:rPr>
              <a:t>Utama</a:t>
            </a:r>
            <a:r>
              <a:rPr lang="en-US" altLang="ja-JP" sz="2200" dirty="0">
                <a:latin typeface="Times New Roman" panose="02020603050405020304" pitchFamily="18" charset="0"/>
                <a:cs typeface="Times New Roman" panose="02020603050405020304" pitchFamily="18" charset="0"/>
              </a:rPr>
              <a:t> (</a:t>
            </a:r>
            <a:r>
              <a:rPr lang="en-US" altLang="ja-JP" sz="2200" dirty="0" err="1">
                <a:latin typeface="Times New Roman" panose="02020603050405020304" pitchFamily="18" charset="0"/>
                <a:cs typeface="Times New Roman" panose="02020603050405020304" pitchFamily="18" charset="0"/>
              </a:rPr>
              <a:t>Kookmin</a:t>
            </a:r>
            <a:r>
              <a:rPr lang="en-US" altLang="ja-JP" sz="2200" dirty="0">
                <a:latin typeface="Times New Roman" panose="02020603050405020304" pitchFamily="18" charset="0"/>
                <a:cs typeface="Times New Roman" panose="02020603050405020304" pitchFamily="18" charset="0"/>
              </a:rPr>
              <a:t> University)</a:t>
            </a:r>
            <a:endParaRPr lang="en-US" altLang="ko-KR" sz="2200" dirty="0" smtClean="0">
              <a:latin typeface="Times New Roman" panose="02020603050405020304" pitchFamily="18" charset="0"/>
              <a:ea typeface="굴림" pitchFamily="34" charset="-127"/>
              <a:cs typeface="Times New Roman" panose="02020603050405020304" pitchFamily="18" charset="0"/>
            </a:endParaRPr>
          </a:p>
          <a:p>
            <a:pPr algn="just">
              <a:lnSpc>
                <a:spcPct val="80000"/>
              </a:lnSpc>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05866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19689</TotalTime>
  <Words>343</Words>
  <Application>Microsoft Office PowerPoint</Application>
  <PresentationFormat>On-screen Show (4:3)</PresentationFormat>
  <Paragraphs>67</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굴림</vt:lpstr>
      <vt:lpstr>맑은 고딕</vt:lpstr>
      <vt:lpstr>ＭＳ Ｐゴシック</vt:lpstr>
      <vt:lpstr>Arial</vt:lpstr>
      <vt:lpstr>Calibri</vt:lpstr>
      <vt:lpstr>Times New Roman</vt:lpstr>
      <vt:lpstr>Office Theme</vt:lpstr>
      <vt:lpstr>PowerPoint Presentation</vt:lpstr>
      <vt:lpstr>PowerPoint Presentation</vt:lpstr>
      <vt:lpstr>Accomplishment for the meeting</vt:lpstr>
      <vt:lpstr>Accomplishment for the meeting</vt:lpstr>
      <vt:lpstr>Accomplishment for the meeting</vt:lpstr>
      <vt:lpstr>PowerPoint Presentation</vt:lpstr>
      <vt:lpstr>PowerPoint Presentation</vt:lpstr>
      <vt:lpstr>Plan for Teleconference Meeting</vt:lpstr>
      <vt:lpstr>Plan for May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935</cp:revision>
  <cp:lastPrinted>2017-05-07T15:48:38Z</cp:lastPrinted>
  <dcterms:created xsi:type="dcterms:W3CDTF">2010-05-15T17:50:32Z</dcterms:created>
  <dcterms:modified xsi:type="dcterms:W3CDTF">2023-03-16T14:58:57Z</dcterms:modified>
</cp:coreProperties>
</file>