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71" r:id="rId4"/>
    <p:sldId id="318" r:id="rId5"/>
    <p:sldId id="326" r:id="rId6"/>
    <p:sldId id="325" r:id="rId7"/>
    <p:sldId id="327" r:id="rId8"/>
    <p:sldId id="32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18"/>
            <p14:sldId id="326"/>
            <p14:sldId id="325"/>
            <p14:sldId id="327"/>
            <p14:sldId id="3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28" d="100"/>
          <a:sy n="128" d="100"/>
        </p:scale>
        <p:origin x="223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Krebs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15-23-0185-01-04ab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Discussion on NBA-MMS-UWB MAC</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[Discussion on NBA-MMS-UWB MAC]	</a:t>
            </a:r>
          </a:p>
          <a:p>
            <a:r>
              <a:rPr lang="en-US" altLang="en-US" sz="1600" b="1" dirty="0"/>
              <a:t>Date Submitted: </a:t>
            </a:r>
            <a:r>
              <a:rPr lang="en-US" altLang="en-US" sz="1600" dirty="0"/>
              <a:t>[March 16, 2022]	</a:t>
            </a:r>
          </a:p>
          <a:p>
            <a:r>
              <a:rPr lang="en-US" altLang="en-US" sz="1600" b="1" dirty="0"/>
              <a:t>Source:</a:t>
            </a:r>
            <a:r>
              <a:rPr lang="en-US" altLang="en-US" sz="1600" dirty="0"/>
              <a:t> [Alexander Krebs (Apple)]</a:t>
            </a:r>
          </a:p>
          <a:p>
            <a:r>
              <a:rPr lang="en-US" altLang="en-US" sz="1600" b="1" dirty="0"/>
              <a:t>Email: </a:t>
            </a:r>
            <a:r>
              <a:rPr lang="en-US" altLang="en-US" sz="1600" dirty="0" err="1"/>
              <a:t>krebs</a:t>
            </a:r>
            <a:r>
              <a:rPr lang="en-US" altLang="en-US" sz="1600" dirty="0"/>
              <a:t> @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[Group discussion on protocol for NBA-MMS-UWB sessions.]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48924130"/>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Improved session startup and discussion</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Mar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Additional NB-MMS discovery modes (30min)</a:t>
            </a:r>
          </a:p>
          <a:p>
            <a:pPr>
              <a:spcBef>
                <a:spcPts val="600"/>
              </a:spcBef>
              <a:spcAft>
                <a:spcPts val="600"/>
              </a:spcAft>
              <a:buFont typeface="Arial" panose="020B0604020202020204" pitchFamily="34" charset="0"/>
              <a:buChar char="•"/>
            </a:pPr>
            <a:r>
              <a:rPr lang="en-US" sz="1800" dirty="0"/>
              <a:t>MMS MAC TFD open items (30min)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vs Initialization/Discovery </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600" dirty="0"/>
              <a:t>Coordination (</a:t>
            </a:r>
            <a:r>
              <a:rPr lang="en-US" sz="1600" dirty="0" err="1"/>
              <a:t>Mingyu</a:t>
            </a:r>
            <a:r>
              <a:rPr lang="en-US" sz="1600" dirty="0"/>
              <a:t> et. al, DCN 67, Baltimore)</a:t>
            </a:r>
          </a:p>
          <a:p>
            <a:pPr lvl="1">
              <a:spcBef>
                <a:spcPts val="600"/>
              </a:spcBef>
              <a:spcAft>
                <a:spcPts val="600"/>
              </a:spcAft>
              <a:buFont typeface="Arial" panose="020B0604020202020204" pitchFamily="34" charset="0"/>
              <a:buChar char="•"/>
            </a:pPr>
            <a:r>
              <a:rPr lang="en-US" sz="1400" dirty="0"/>
              <a:t>Devices broadcast own scheduling information in AP packets</a:t>
            </a:r>
          </a:p>
          <a:p>
            <a:pPr lvl="1">
              <a:spcBef>
                <a:spcPts val="600"/>
              </a:spcBef>
              <a:spcAft>
                <a:spcPts val="600"/>
              </a:spcAft>
              <a:buFont typeface="Arial" panose="020B0604020202020204" pitchFamily="34" charset="0"/>
              <a:buChar char="•"/>
            </a:pPr>
            <a:r>
              <a:rPr lang="en-US" sz="1400" dirty="0"/>
              <a:t>Devices scan for AP packets to learn about unoccupied network resources</a:t>
            </a:r>
          </a:p>
          <a:p>
            <a:pPr>
              <a:spcBef>
                <a:spcPts val="600"/>
              </a:spcBef>
              <a:spcAft>
                <a:spcPts val="600"/>
              </a:spcAft>
              <a:buFont typeface="Arial" panose="020B0604020202020204" pitchFamily="34" charset="0"/>
              <a:buChar char="•"/>
            </a:pPr>
            <a:r>
              <a:rPr lang="en-US" sz="1600" dirty="0"/>
              <a:t>Discovery/Initialization (Alex et. al, DCN 33, Baltimore)</a:t>
            </a:r>
          </a:p>
          <a:p>
            <a:pPr lvl="1">
              <a:spcBef>
                <a:spcPts val="600"/>
              </a:spcBef>
              <a:spcAft>
                <a:spcPts val="600"/>
              </a:spcAft>
              <a:buFont typeface="Arial" panose="020B0604020202020204" pitchFamily="34" charset="0"/>
              <a:buChar char="•"/>
            </a:pPr>
            <a:r>
              <a:rPr lang="en-US" sz="1400" dirty="0"/>
              <a:t>Peer-to-peer handshake between Initiator and responder for MMS configuration</a:t>
            </a:r>
          </a:p>
          <a:p>
            <a:pPr lvl="1">
              <a:spcBef>
                <a:spcPts val="600"/>
              </a:spcBef>
              <a:spcAft>
                <a:spcPts val="600"/>
              </a:spcAft>
              <a:buFont typeface="Arial" panose="020B0604020202020204" pitchFamily="34" charset="0"/>
              <a:buChar char="•"/>
            </a:pPr>
            <a:r>
              <a:rPr lang="en-US" sz="1400" dirty="0"/>
              <a:t>Triggers start of MMS ranging upon success</a:t>
            </a:r>
          </a:p>
          <a:p>
            <a:pPr>
              <a:spcBef>
                <a:spcPts val="600"/>
              </a:spcBef>
              <a:spcAft>
                <a:spcPts val="600"/>
              </a:spcAft>
              <a:buFont typeface="Arial" panose="020B0604020202020204" pitchFamily="34" charset="0"/>
              <a:buChar char="•"/>
            </a:pPr>
            <a:r>
              <a:rPr lang="en-US" sz="1600" dirty="0"/>
              <a:t>Discussion</a:t>
            </a:r>
            <a:endParaRPr lang="en-US" sz="1100" dirty="0"/>
          </a:p>
          <a:p>
            <a:pPr lvl="1">
              <a:spcBef>
                <a:spcPts val="600"/>
              </a:spcBef>
              <a:spcAft>
                <a:spcPts val="600"/>
              </a:spcAft>
              <a:buFont typeface="Arial" panose="020B0604020202020204" pitchFamily="34" charset="0"/>
              <a:buChar char="•"/>
            </a:pPr>
            <a:r>
              <a:rPr lang="en-US" sz="1400" dirty="0"/>
              <a:t>Initialization carries privacy sensitive information that needs to be protected</a:t>
            </a:r>
          </a:p>
          <a:p>
            <a:pPr lvl="1">
              <a:spcBef>
                <a:spcPts val="600"/>
              </a:spcBef>
              <a:spcAft>
                <a:spcPts val="600"/>
              </a:spcAft>
              <a:buFont typeface="Arial" panose="020B0604020202020204" pitchFamily="34" charset="0"/>
              <a:buChar char="•"/>
            </a:pPr>
            <a:r>
              <a:rPr lang="en-US" sz="1400" dirty="0"/>
              <a:t>Coordination must not broadcast privacy sensitive information</a:t>
            </a:r>
          </a:p>
          <a:p>
            <a:pPr>
              <a:spcBef>
                <a:spcPts val="600"/>
              </a:spcBef>
              <a:spcAft>
                <a:spcPts val="600"/>
              </a:spcAft>
              <a:buFont typeface="Arial" panose="020B0604020202020204" pitchFamily="34" charset="0"/>
              <a:buChar char="•"/>
            </a:pPr>
            <a:r>
              <a:rPr lang="en-US" sz="1600" dirty="0"/>
              <a:t>Proposal/Conclusion: </a:t>
            </a:r>
          </a:p>
          <a:p>
            <a:pPr lvl="1">
              <a:spcBef>
                <a:spcPts val="600"/>
              </a:spcBef>
              <a:spcAft>
                <a:spcPts val="600"/>
              </a:spcAft>
              <a:buFont typeface="Arial" panose="020B0604020202020204" pitchFamily="34" charset="0"/>
              <a:buChar char="•"/>
            </a:pPr>
            <a:r>
              <a:rPr lang="en-US" sz="1200" dirty="0"/>
              <a:t>keep as separate methods, merge would simplify, but limit functionality</a:t>
            </a:r>
          </a:p>
          <a:p>
            <a:pPr lvl="1">
              <a:spcBef>
                <a:spcPts val="600"/>
              </a:spcBef>
              <a:spcAft>
                <a:spcPts val="600"/>
              </a:spcAft>
              <a:buFont typeface="Arial" panose="020B0604020202020204" pitchFamily="34" charset="0"/>
              <a:buChar char="•"/>
            </a:pPr>
            <a:r>
              <a:rPr lang="en-US" sz="1200" dirty="0"/>
              <a:t>Add coordination to MMS MAC TFD document with </a:t>
            </a:r>
            <a:r>
              <a:rPr lang="en-US" sz="1200" dirty="0" err="1"/>
              <a:t>tbd</a:t>
            </a:r>
            <a:r>
              <a:rPr lang="en-US" sz="1200" dirty="0"/>
              <a:t> scope</a:t>
            </a:r>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1600" dirty="0"/>
          </a:p>
          <a:p>
            <a:pPr lvl="1">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Tree>
    <p:extLst>
      <p:ext uri="{BB962C8B-B14F-4D97-AF65-F5344CB8AC3E}">
        <p14:creationId xmlns:p14="http://schemas.microsoft.com/office/powerpoint/2010/main" val="7288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171450" indent="-171450"/>
            <a:r>
              <a:rPr lang="en-GB" sz="2000" dirty="0"/>
              <a:t>Relevant for non-triggered use cases (e.g., background activity)</a:t>
            </a:r>
          </a:p>
          <a:p>
            <a:pPr marL="571500" lvl="1" indent="-171450"/>
            <a:r>
              <a:rPr lang="en-GB" sz="1600" dirty="0"/>
              <a:t>Coordination AP information is only relevant in the moment of handshake</a:t>
            </a:r>
          </a:p>
          <a:p>
            <a:pPr marL="571500" lvl="1" indent="-171450"/>
            <a:r>
              <a:rPr lang="en-GB" sz="1600" dirty="0"/>
              <a:t>Scanning for AP information ahead of handshake is energy draining</a:t>
            </a:r>
          </a:p>
          <a:p>
            <a:pPr marL="171450" indent="-171450"/>
            <a:r>
              <a:rPr lang="en-GB" sz="2000" dirty="0"/>
              <a:t>“Initiator </a:t>
            </a:r>
            <a:r>
              <a:rPr lang="en-GB" sz="2000" dirty="0">
                <a:solidFill>
                  <a:srgbClr val="FF0000"/>
                </a:solidFill>
              </a:rPr>
              <a:t>shall</a:t>
            </a:r>
            <a:r>
              <a:rPr lang="en-GB" sz="2000" dirty="0"/>
              <a:t> RX for ADV-RESP after ADV-POLL” (DCN 381)</a:t>
            </a:r>
          </a:p>
          <a:p>
            <a:pPr marL="171450" indent="-171450"/>
            <a:r>
              <a:rPr lang="en-GB" sz="2000" dirty="0"/>
              <a:t>“Initiator </a:t>
            </a:r>
            <a:r>
              <a:rPr lang="en-GB" sz="2000" dirty="0">
                <a:solidFill>
                  <a:srgbClr val="FF0000"/>
                </a:solidFill>
              </a:rPr>
              <a:t>may</a:t>
            </a:r>
            <a:r>
              <a:rPr lang="en-GB" sz="2000" dirty="0"/>
              <a:t> TX SOR after ADV-RESP” (DCN 381)</a:t>
            </a:r>
          </a:p>
          <a:p>
            <a:pPr marL="171450" indent="-171450"/>
            <a:r>
              <a:rPr lang="en-GB" sz="2000" dirty="0"/>
              <a:t>Means: Initiator may decide to not start ranging after ”discovery” of responder, scan for coordination APs for arbitrary duration, then TX ADV-POLL again to handshake</a:t>
            </a:r>
          </a:p>
        </p:txBody>
      </p:sp>
      <p:pic>
        <p:nvPicPr>
          <p:cNvPr id="12" name="Picture 11">
            <a:extLst>
              <a:ext uri="{FF2B5EF4-FFF2-40B4-BE49-F238E27FC236}">
                <a16:creationId xmlns:a16="http://schemas.microsoft.com/office/drawing/2014/main" id="{C630A9F4-DEAB-8E3D-CC34-FA314CB58468}"/>
              </a:ext>
            </a:extLst>
          </p:cNvPr>
          <p:cNvPicPr>
            <a:picLocks noChangeAspect="1"/>
          </p:cNvPicPr>
          <p:nvPr/>
        </p:nvPicPr>
        <p:blipFill>
          <a:blip r:embed="rId2"/>
          <a:stretch>
            <a:fillRect/>
          </a:stretch>
        </p:blipFill>
        <p:spPr>
          <a:xfrm>
            <a:off x="1679575" y="4429863"/>
            <a:ext cx="6095999" cy="1797997"/>
          </a:xfrm>
          <a:prstGeom prst="rect">
            <a:avLst/>
          </a:prstGeom>
        </p:spPr>
      </p:pic>
    </p:spTree>
    <p:extLst>
      <p:ext uri="{BB962C8B-B14F-4D97-AF65-F5344CB8AC3E}">
        <p14:creationId xmlns:p14="http://schemas.microsoft.com/office/powerpoint/2010/main" val="18179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02365" y="4185285"/>
            <a:ext cx="8001000" cy="4572000"/>
          </a:xfrm>
        </p:spPr>
        <p:txBody>
          <a:bodyPr/>
          <a:lstStyle/>
          <a:p>
            <a:pPr>
              <a:spcBef>
                <a:spcPts val="600"/>
              </a:spcBef>
              <a:spcAft>
                <a:spcPts val="600"/>
              </a:spcAft>
              <a:buFont typeface="Arial" panose="020B0604020202020204" pitchFamily="34" charset="0"/>
              <a:buChar char="•"/>
            </a:pPr>
            <a:r>
              <a:rPr lang="en-US" sz="1800" dirty="0"/>
              <a:t>Improvement (</a:t>
            </a:r>
            <a:r>
              <a:rPr lang="en-US" sz="1800" dirty="0" err="1"/>
              <a:t>Mingyu</a:t>
            </a:r>
            <a:r>
              <a:rPr lang="en-US" sz="1800" dirty="0"/>
              <a:t> et. al, DCN 150, Atlanta) + 4ab Brainstorming</a:t>
            </a:r>
          </a:p>
          <a:p>
            <a:pPr lvl="1">
              <a:spcBef>
                <a:spcPts val="600"/>
              </a:spcBef>
              <a:spcAft>
                <a:spcPts val="600"/>
              </a:spcAft>
              <a:buFont typeface="Arial" panose="020B0604020202020204" pitchFamily="34" charset="0"/>
              <a:buChar char="•"/>
            </a:pPr>
            <a:r>
              <a:rPr lang="en-US" sz="1600" dirty="0"/>
              <a:t>Initiator advertising (non-trigger based) can save power by deferring scanning for coordination AP by using ADV-CONF instead of SOR</a:t>
            </a:r>
          </a:p>
          <a:p>
            <a:pPr lvl="1">
              <a:spcBef>
                <a:spcPts val="600"/>
              </a:spcBef>
              <a:spcAft>
                <a:spcPts val="600"/>
              </a:spcAft>
              <a:buFont typeface="Arial" panose="020B0604020202020204" pitchFamily="34" charset="0"/>
              <a:buChar char="•"/>
            </a:pPr>
            <a:r>
              <a:rPr lang="en-US" sz="1600" dirty="0"/>
              <a:t>ADV-CONF defers SOR through time offset announcement</a:t>
            </a:r>
          </a:p>
          <a:p>
            <a:pPr lvl="1">
              <a:spcBef>
                <a:spcPts val="600"/>
              </a:spcBef>
              <a:spcAft>
                <a:spcPts val="600"/>
              </a:spcAft>
              <a:buFont typeface="Arial" panose="020B0604020202020204" pitchFamily="34" charset="0"/>
              <a:buChar char="•"/>
            </a:pPr>
            <a:r>
              <a:rPr lang="en-US" sz="1600" dirty="0"/>
              <a:t>Initiator scans for AP information, coordinates, then sends SOR at announced </a:t>
            </a:r>
          </a:p>
          <a:p>
            <a:pPr lvl="1">
              <a:spcBef>
                <a:spcPts val="600"/>
              </a:spcBef>
              <a:spcAft>
                <a:spcPts val="600"/>
              </a:spcAft>
              <a:buFont typeface="Arial" panose="020B0604020202020204" pitchFamily="34" charset="0"/>
              <a:buChar char="•"/>
            </a:pPr>
            <a:r>
              <a:rPr lang="en-US" sz="1600" dirty="0"/>
              <a:t>Pro: Responder knows exact time offset to SOR</a:t>
            </a:r>
          </a:p>
          <a:p>
            <a:pPr lvl="1">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7" name="그림 6">
            <a:extLst>
              <a:ext uri="{FF2B5EF4-FFF2-40B4-BE49-F238E27FC236}">
                <a16:creationId xmlns:a16="http://schemas.microsoft.com/office/drawing/2014/main" id="{D6363D36-46AA-EE45-6843-11712D90F5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844675"/>
            <a:ext cx="8534400" cy="2198053"/>
          </a:xfrm>
          <a:prstGeom prst="rect">
            <a:avLst/>
          </a:prstGeom>
          <a:noFill/>
        </p:spPr>
      </p:pic>
      <p:sp>
        <p:nvSpPr>
          <p:cNvPr id="8" name="TextBox 7">
            <a:extLst>
              <a:ext uri="{FF2B5EF4-FFF2-40B4-BE49-F238E27FC236}">
                <a16:creationId xmlns:a16="http://schemas.microsoft.com/office/drawing/2014/main" id="{07975CEB-17A0-EB22-BC6B-0413E483DEB1}"/>
              </a:ext>
            </a:extLst>
          </p:cNvPr>
          <p:cNvSpPr txBox="1"/>
          <p:nvPr/>
        </p:nvSpPr>
        <p:spPr>
          <a:xfrm>
            <a:off x="5334000" y="2088079"/>
            <a:ext cx="304800" cy="307777"/>
          </a:xfrm>
          <a:prstGeom prst="rect">
            <a:avLst/>
          </a:prstGeom>
          <a:solidFill>
            <a:schemeClr val="bg1"/>
          </a:solidFill>
          <a:ln>
            <a:solidFill>
              <a:schemeClr val="tx2"/>
            </a:solidFill>
          </a:ln>
        </p:spPr>
        <p:txBody>
          <a:bodyPr wrap="square" rtlCol="0">
            <a:spAutoFit/>
          </a:bodyPr>
          <a:lstStyle/>
          <a:p>
            <a:r>
              <a:rPr lang="en-US" sz="700" dirty="0"/>
              <a:t>SOR</a:t>
            </a:r>
            <a:endParaRPr lang="en-US" dirty="0"/>
          </a:p>
        </p:txBody>
      </p:sp>
    </p:spTree>
    <p:extLst>
      <p:ext uri="{BB962C8B-B14F-4D97-AF65-F5344CB8AC3E}">
        <p14:creationId xmlns:p14="http://schemas.microsoft.com/office/powerpoint/2010/main" val="256626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362"/>
            <a:ext cx="8001000" cy="4572000"/>
          </a:xfrm>
        </p:spPr>
        <p:txBody>
          <a:bodyPr/>
          <a:lstStyle/>
          <a:p>
            <a:pPr>
              <a:spcBef>
                <a:spcPts val="600"/>
              </a:spcBef>
              <a:spcAft>
                <a:spcPts val="600"/>
              </a:spcAft>
              <a:buFont typeface="Arial" panose="020B0604020202020204" pitchFamily="34" charset="0"/>
              <a:buChar char="•"/>
            </a:pPr>
            <a:r>
              <a:rPr lang="en-US" sz="1800" dirty="0"/>
              <a:t>Question/Discussion</a:t>
            </a:r>
          </a:p>
          <a:p>
            <a:pPr lvl="1">
              <a:spcBef>
                <a:spcPts val="600"/>
              </a:spcBef>
              <a:spcAft>
                <a:spcPts val="600"/>
              </a:spcAft>
              <a:buFont typeface="Arial" panose="020B0604020202020204" pitchFamily="34" charset="0"/>
              <a:buChar char="•"/>
            </a:pPr>
            <a:r>
              <a:rPr lang="en-US" sz="1400" dirty="0"/>
              <a:t>Original discovery scheme already allows scanning for coordination APs after “discovery”</a:t>
            </a:r>
          </a:p>
          <a:p>
            <a:pPr lvl="1">
              <a:spcBef>
                <a:spcPts val="600"/>
              </a:spcBef>
              <a:spcAft>
                <a:spcPts val="600"/>
              </a:spcAft>
              <a:buFont typeface="Arial" panose="020B0604020202020204" pitchFamily="34" charset="0"/>
              <a:buChar char="•"/>
            </a:pPr>
            <a:r>
              <a:rPr lang="en-US" sz="1400" dirty="0"/>
              <a:t>Improvement by deferred SOR is that Responder knows exactly for how long initiator will be scanning for APs</a:t>
            </a:r>
          </a:p>
          <a:p>
            <a:pPr lvl="1">
              <a:spcBef>
                <a:spcPts val="600"/>
              </a:spcBef>
              <a:spcAft>
                <a:spcPts val="600"/>
              </a:spcAft>
              <a:buFont typeface="Arial" panose="020B0604020202020204" pitchFamily="34" charset="0"/>
              <a:buChar char="•"/>
            </a:pPr>
            <a:r>
              <a:rPr lang="en-US" sz="1400" dirty="0"/>
              <a:t>Faster session start, no random scanning from Responder necessary</a:t>
            </a:r>
          </a:p>
          <a:p>
            <a:pPr lvl="1">
              <a:spcBef>
                <a:spcPts val="600"/>
              </a:spcBef>
              <a:spcAft>
                <a:spcPts val="600"/>
              </a:spcAft>
              <a:buFont typeface="Arial" panose="020B0604020202020204" pitchFamily="34" charset="0"/>
              <a:buChar char="•"/>
            </a:pPr>
            <a:r>
              <a:rPr lang="en-US" sz="1400" dirty="0"/>
              <a:t>Multiple packet types with varying functionality SOR/ADV-CONF add implementation complexity and standard variants</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r>
              <a:rPr lang="en-US" sz="1400" dirty="0"/>
              <a:t>Group preference?</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marL="457200" lvl="1" indent="0">
              <a:spcBef>
                <a:spcPts val="600"/>
              </a:spcBef>
              <a:spcAft>
                <a:spcPts val="600"/>
              </a:spcAft>
              <a:buNone/>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2674655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362"/>
            <a:ext cx="8001000" cy="4572000"/>
          </a:xfrm>
        </p:spPr>
        <p:txBody>
          <a:bodyPr/>
          <a:lstStyle/>
          <a:p>
            <a:pPr>
              <a:spcBef>
                <a:spcPts val="600"/>
              </a:spcBef>
              <a:spcAft>
                <a:spcPts val="600"/>
              </a:spcAft>
              <a:buFont typeface="Arial" panose="020B0604020202020204" pitchFamily="34" charset="0"/>
              <a:buChar char="•"/>
            </a:pPr>
            <a:r>
              <a:rPr lang="en-US" sz="1800" dirty="0"/>
              <a:t>Discovery/Initialization</a:t>
            </a:r>
          </a:p>
          <a:p>
            <a:pPr lvl="1">
              <a:spcBef>
                <a:spcPts val="600"/>
              </a:spcBef>
              <a:spcAft>
                <a:spcPts val="600"/>
              </a:spcAft>
              <a:buFont typeface="Arial" panose="020B0604020202020204" pitchFamily="34" charset="0"/>
              <a:buChar char="•"/>
            </a:pPr>
            <a:r>
              <a:rPr lang="en-US" sz="1400" dirty="0"/>
              <a:t>Encouraging feedback from the discussion to further work on deferred start of ranging</a:t>
            </a:r>
          </a:p>
          <a:p>
            <a:pPr lvl="1">
              <a:spcBef>
                <a:spcPts val="600"/>
              </a:spcBef>
              <a:spcAft>
                <a:spcPts val="600"/>
              </a:spcAft>
              <a:buFont typeface="Arial" panose="020B0604020202020204" pitchFamily="34" charset="0"/>
              <a:buChar char="•"/>
            </a:pPr>
            <a:r>
              <a:rPr lang="en-US" sz="1400" dirty="0"/>
              <a:t>Intent to work on merging text proposals</a:t>
            </a:r>
          </a:p>
          <a:p>
            <a:pPr>
              <a:spcBef>
                <a:spcPts val="600"/>
              </a:spcBef>
              <a:spcAft>
                <a:spcPts val="600"/>
              </a:spcAft>
              <a:buFont typeface="Arial" panose="020B0604020202020204" pitchFamily="34" charset="0"/>
              <a:buChar char="•"/>
            </a:pPr>
            <a:r>
              <a:rPr lang="en-US" sz="1800" dirty="0"/>
              <a:t>MMS MAC TFD</a:t>
            </a:r>
          </a:p>
          <a:p>
            <a:pPr lvl="1">
              <a:spcBef>
                <a:spcPts val="600"/>
              </a:spcBef>
              <a:spcAft>
                <a:spcPts val="600"/>
              </a:spcAft>
              <a:buFont typeface="Arial" panose="020B0604020202020204" pitchFamily="34" charset="0"/>
              <a:buChar char="•"/>
            </a:pPr>
            <a:r>
              <a:rPr lang="en-US" sz="1400" dirty="0"/>
              <a:t>Expressed interest on extending the UWB only MMS by either OOB, or in-band UWB MAC data protocol</a:t>
            </a:r>
          </a:p>
          <a:p>
            <a:pPr lvl="1">
              <a:spcBef>
                <a:spcPts val="600"/>
              </a:spcBef>
              <a:spcAft>
                <a:spcPts val="600"/>
              </a:spcAft>
              <a:buFont typeface="Arial" panose="020B0604020202020204" pitchFamily="34" charset="0"/>
              <a:buChar char="•"/>
            </a:pPr>
            <a:r>
              <a:rPr lang="en-US" sz="1400" dirty="0"/>
              <a:t>Proposal to simplify NB channel switching frequency to “per-block” only, and drop “per-slot”, tabled for further discussion</a:t>
            </a:r>
          </a:p>
          <a:p>
            <a:pPr lvl="1">
              <a:spcBef>
                <a:spcPts val="600"/>
              </a:spcBef>
              <a:spcAft>
                <a:spcPts val="600"/>
              </a:spcAft>
              <a:buFont typeface="Arial" panose="020B0604020202020204" pitchFamily="34" charset="0"/>
              <a:buChar char="•"/>
            </a:pPr>
            <a:r>
              <a:rPr lang="en-US" sz="1400" dirty="0"/>
              <a:t>Discussion on ETSI specification changes regarding CCA bandwidth in ETSI EN 303 687</a:t>
            </a:r>
          </a:p>
          <a:p>
            <a:pPr lvl="2">
              <a:spcBef>
                <a:spcPts val="600"/>
              </a:spcBef>
              <a:spcAft>
                <a:spcPts val="600"/>
              </a:spcAft>
              <a:buFont typeface="Arial" panose="020B0604020202020204" pitchFamily="34" charset="0"/>
              <a:buChar char="•"/>
            </a:pPr>
            <a:r>
              <a:rPr lang="en-US" sz="1400" dirty="0"/>
              <a:t>Intention is to assure 4ab specification compliance independent of outcome of ongoing regulatory discussions</a:t>
            </a:r>
            <a:endParaRPr lang="en-US"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marL="457200" lvl="1" indent="0">
              <a:spcBef>
                <a:spcPts val="600"/>
              </a:spcBef>
              <a:spcAft>
                <a:spcPts val="600"/>
              </a:spcAft>
              <a:buNone/>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Tree>
    <p:extLst>
      <p:ext uri="{BB962C8B-B14F-4D97-AF65-F5344CB8AC3E}">
        <p14:creationId xmlns:p14="http://schemas.microsoft.com/office/powerpoint/2010/main" val="28119974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145022</TotalTime>
  <Words>825</Words>
  <Application>Microsoft Macintosh PowerPoint</Application>
  <PresentationFormat>On-screen Show (4:3)</PresentationFormat>
  <Paragraphs>105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Agenda</vt:lpstr>
      <vt:lpstr>Coordination vs Initialization/Discovery </vt:lpstr>
      <vt:lpstr>Coordination after Handshake</vt:lpstr>
      <vt:lpstr>Coordination after Handshake</vt:lpstr>
      <vt:lpstr>Coordination after Handshake</vt:lpstr>
      <vt:lpstr>Summary</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402</cp:revision>
  <cp:lastPrinted>1998-02-10T13:28:06Z</cp:lastPrinted>
  <dcterms:created xsi:type="dcterms:W3CDTF">2021-07-16T20:39:58Z</dcterms:created>
  <dcterms:modified xsi:type="dcterms:W3CDTF">2023-03-23T19:10:25Z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