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_rels/presentation.xml.rels" ContentType="application/vnd.openxmlformats-package.relationships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_rels/slideLayout2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20.xml.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.xml" ContentType="application/vnd.openxmlformats-officedocument.presentationml.slide+xml"/>
  <Override PartName="/ppt/slides/_rels/slide4.xml.rels" ContentType="application/vnd.openxmlformats-package.relationships+xml"/>
  <Override PartName="/ppt/slides/_rels/slide1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</p:sldIdLst>
  <p:sldSz cx="9144000" cy="6858000"/>
  <p:notesSz cx="6858000" cy="91440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9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0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1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2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0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8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81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82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83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84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85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en-US" sz="4400" spc="-1" strike="noStrike">
                <a:latin typeface="Arial"/>
              </a:rPr>
              <a:t>Click to edit the title text format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1" name="CustomShape 2"/>
          <p:cNvSpPr/>
          <p:nvPr/>
        </p:nvSpPr>
        <p:spPr>
          <a:xfrm>
            <a:off x="3809880" y="396000"/>
            <a:ext cx="4647960" cy="213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spAutoFit/>
          </a:bodyPr>
          <a:p>
            <a:pPr marL="1828800" algn="r">
              <a:lnSpc>
                <a:spcPct val="100000"/>
              </a:lnSpc>
              <a:tabLst>
                <a:tab algn="l" pos="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PGothic"/>
              </a:rPr>
              <a:t>doc: IEEE 802.15-23-0181-00</a:t>
            </a:r>
            <a:endParaRPr b="0" lang="en-US" sz="1400" spc="-1" strike="noStrike">
              <a:latin typeface="Arial"/>
            </a:endParaRPr>
          </a:p>
        </p:txBody>
      </p:sp>
      <p:sp>
        <p:nvSpPr>
          <p:cNvPr id="2" name="Line 3"/>
          <p:cNvSpPr/>
          <p:nvPr/>
        </p:nvSpPr>
        <p:spPr>
          <a:xfrm>
            <a:off x="685800" y="609480"/>
            <a:ext cx="7772400" cy="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3" name="CustomShape 4"/>
          <p:cNvSpPr/>
          <p:nvPr/>
        </p:nvSpPr>
        <p:spPr>
          <a:xfrm>
            <a:off x="685800" y="6475320"/>
            <a:ext cx="1143000" cy="182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Submission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4" name="Line 5"/>
          <p:cNvSpPr/>
          <p:nvPr/>
        </p:nvSpPr>
        <p:spPr>
          <a:xfrm>
            <a:off x="685800" y="6477120"/>
            <a:ext cx="7848720" cy="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5" name="PlaceHolder 6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Click to edit the outline text format</a:t>
            </a:r>
            <a:endParaRPr b="0" lang="en-U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Second Outline Level</a:t>
            </a:r>
            <a:endParaRPr b="0" lang="en-US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Third Outline Level</a:t>
            </a:r>
            <a:endParaRPr b="0" lang="en-US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latin typeface="Arial"/>
              </a:rPr>
              <a:t>Fourth Outline Level</a:t>
            </a:r>
            <a:endParaRPr b="0" lang="en-US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Fifth Outline Level</a:t>
            </a:r>
            <a:endParaRPr b="0" lang="en-US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Sixth Outline Level</a:t>
            </a:r>
            <a:endParaRPr b="0" lang="en-US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Seventh Outline Level</a:t>
            </a:r>
            <a:endParaRPr b="0" lang="en-US" sz="2000" spc="-1" strike="noStrike">
              <a:latin typeface="Arial"/>
            </a:endParaRPr>
          </a:p>
        </p:txBody>
      </p:sp>
      <p:sp>
        <p:nvSpPr>
          <p:cNvPr id="6" name="CustomShape 7"/>
          <p:cNvSpPr/>
          <p:nvPr/>
        </p:nvSpPr>
        <p:spPr>
          <a:xfrm>
            <a:off x="601200" y="361440"/>
            <a:ext cx="1599840" cy="2120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no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US" sz="1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Mar 2023</a:t>
            </a:r>
            <a:endParaRPr b="1" lang="en-US" sz="12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CustomShape 1"/>
          <p:cNvSpPr/>
          <p:nvPr/>
        </p:nvSpPr>
        <p:spPr>
          <a:xfrm>
            <a:off x="3809880" y="396000"/>
            <a:ext cx="4647960" cy="213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spAutoFit/>
          </a:bodyPr>
          <a:p>
            <a:pPr marL="1828800" algn="r">
              <a:lnSpc>
                <a:spcPct val="100000"/>
              </a:lnSpc>
              <a:tabLst>
                <a:tab algn="l" pos="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PGothic"/>
              </a:rPr>
              <a:t>doc: IEEE 802.15-23-0181-00</a:t>
            </a:r>
            <a:endParaRPr b="0" lang="en-US" sz="1400" spc="-1" strike="noStrike">
              <a:latin typeface="Arial"/>
            </a:endParaRPr>
          </a:p>
        </p:txBody>
      </p:sp>
      <p:sp>
        <p:nvSpPr>
          <p:cNvPr id="44" name="Line 2"/>
          <p:cNvSpPr/>
          <p:nvPr/>
        </p:nvSpPr>
        <p:spPr>
          <a:xfrm>
            <a:off x="685800" y="609480"/>
            <a:ext cx="7772400" cy="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45" name="CustomShape 3"/>
          <p:cNvSpPr/>
          <p:nvPr/>
        </p:nvSpPr>
        <p:spPr>
          <a:xfrm>
            <a:off x="685800" y="6475320"/>
            <a:ext cx="711000" cy="365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Submission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46" name="Line 4"/>
          <p:cNvSpPr/>
          <p:nvPr/>
        </p:nvSpPr>
        <p:spPr>
          <a:xfrm>
            <a:off x="685800" y="6477120"/>
            <a:ext cx="7848720" cy="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47" name="PlaceHolder 5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en-US" sz="4400" spc="-1" strike="noStrike">
                <a:latin typeface="Arial"/>
              </a:rPr>
              <a:t>Click to edit the title text format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48" name="PlaceHolder 6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Click to edit the outline text format</a:t>
            </a:r>
            <a:endParaRPr b="0" lang="en-U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Second Outline Level</a:t>
            </a:r>
            <a:endParaRPr b="0" lang="en-US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Third Outline Level</a:t>
            </a:r>
            <a:endParaRPr b="0" lang="en-US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latin typeface="Arial"/>
              </a:rPr>
              <a:t>Fourth Outline Level</a:t>
            </a:r>
            <a:endParaRPr b="0" lang="en-US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Fifth Outline Level</a:t>
            </a:r>
            <a:endParaRPr b="0" lang="en-US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Sixth Outline Level</a:t>
            </a:r>
            <a:endParaRPr b="0" lang="en-US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Seventh Outline Level</a:t>
            </a:r>
            <a:endParaRPr b="0" lang="en-US" sz="2000" spc="-1" strike="noStrike">
              <a:latin typeface="Arial"/>
            </a:endParaRPr>
          </a:p>
        </p:txBody>
      </p:sp>
      <p:sp>
        <p:nvSpPr>
          <p:cNvPr id="49" name="CustomShape 7"/>
          <p:cNvSpPr/>
          <p:nvPr/>
        </p:nvSpPr>
        <p:spPr>
          <a:xfrm>
            <a:off x="601560" y="368640"/>
            <a:ext cx="1599840" cy="2120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no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US" sz="1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Mar 2023</a:t>
            </a:r>
            <a:endParaRPr b="1" lang="en-US" sz="12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CustomShape 1"/>
          <p:cNvSpPr/>
          <p:nvPr/>
        </p:nvSpPr>
        <p:spPr>
          <a:xfrm>
            <a:off x="685800" y="2130120"/>
            <a:ext cx="7772040" cy="1469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US" sz="3600" spc="-1" strike="noStrike">
                <a:solidFill>
                  <a:srgbClr val="000000"/>
                </a:solidFill>
                <a:latin typeface="Times New Roman"/>
              </a:rPr>
              <a:t>802.15.</a:t>
            </a:r>
            <a:r>
              <a:rPr b="1" lang="en-US" sz="36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</a:rPr>
              <a:t>xx</a:t>
            </a:r>
            <a:r>
              <a:rPr b="1" lang="en-US" sz="3600" spc="-1" strike="noStrike">
                <a:solidFill>
                  <a:srgbClr val="000000"/>
                </a:solidFill>
                <a:latin typeface="Times New Roman"/>
              </a:rPr>
              <a:t> Draft PAR to NesCom</a:t>
            </a:r>
            <a:endParaRPr b="0" lang="en-US" sz="3600" spc="-1" strike="noStrike">
              <a:latin typeface="Arial"/>
            </a:endParaRPr>
          </a:p>
        </p:txBody>
      </p:sp>
      <p:sp>
        <p:nvSpPr>
          <p:cNvPr id="87" name="CustomShape 2"/>
          <p:cNvSpPr/>
          <p:nvPr/>
        </p:nvSpPr>
        <p:spPr>
          <a:xfrm>
            <a:off x="5486400" y="6475320"/>
            <a:ext cx="3123720" cy="1825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 algn="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Bob Heile, ZigBee Alliance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88" name="CustomShape 3"/>
          <p:cNvSpPr/>
          <p:nvPr/>
        </p:nvSpPr>
        <p:spPr>
          <a:xfrm>
            <a:off x="4357080" y="6475320"/>
            <a:ext cx="505440" cy="1825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Slide </a:t>
            </a:r>
            <a:fld id="{4326912E-A651-4D41-9D8B-1FDB187E284C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&lt;number&gt;</a:t>
            </a:fld>
            <a:endParaRPr b="0" lang="en-US" sz="1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TextShape 1"/>
          <p:cNvSpPr txBox="1"/>
          <p:nvPr/>
        </p:nvSpPr>
        <p:spPr>
          <a:xfrm>
            <a:off x="457200" y="686160"/>
            <a:ext cx="8229240" cy="732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1" lang="en-US" sz="2800" spc="-1" strike="noStrike">
                <a:latin typeface="Arial"/>
              </a:rPr>
              <a:t>802.15.</a:t>
            </a:r>
            <a:r>
              <a:rPr b="1" lang="en-US" sz="2800" spc="-1" strike="noStrike">
                <a:highlight>
                  <a:srgbClr val="ffff00"/>
                </a:highlight>
                <a:latin typeface="Arial"/>
              </a:rPr>
              <a:t>xx</a:t>
            </a:r>
            <a:r>
              <a:rPr b="1" lang="en-US" sz="2800" spc="-1" strike="noStrike">
                <a:latin typeface="Arial"/>
              </a:rPr>
              <a:t> Draft PAR to NesCom</a:t>
            </a:r>
            <a:endParaRPr b="1" lang="en-US" sz="2800" spc="-1" strike="noStrike">
              <a:latin typeface="Arial"/>
            </a:endParaRPr>
          </a:p>
        </p:txBody>
      </p:sp>
      <p:sp>
        <p:nvSpPr>
          <p:cNvPr id="90" name="TextShape 2"/>
          <p:cNvSpPr txBox="1"/>
          <p:nvPr/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>
            <a:normAutofit fontScale="81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Comments were received from </a:t>
            </a:r>
            <a:endParaRPr b="0" lang="en-U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802.</a:t>
            </a:r>
            <a:r>
              <a:rPr b="0" lang="en-US" sz="2800" spc="-1" strike="noStrike">
                <a:highlight>
                  <a:srgbClr val="ffff00"/>
                </a:highlight>
                <a:latin typeface="Arial"/>
              </a:rPr>
              <a:t>1</a:t>
            </a:r>
            <a:endParaRPr b="0" lang="en-US" sz="28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802.</a:t>
            </a:r>
            <a:r>
              <a:rPr b="0" lang="en-US" sz="2800" spc="-1" strike="noStrike">
                <a:highlight>
                  <a:srgbClr val="ffff00"/>
                </a:highlight>
                <a:latin typeface="Arial"/>
              </a:rPr>
              <a:t>3</a:t>
            </a:r>
            <a:endParaRPr b="0" lang="en-US" sz="28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highlight>
                  <a:srgbClr val="ffff00"/>
                </a:highlight>
                <a:latin typeface="Arial"/>
              </a:rPr>
              <a:t>Xx xxxx</a:t>
            </a:r>
            <a:endParaRPr b="0" lang="en-US" sz="28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Responses to comments were circulated </a:t>
            </a:r>
            <a:r>
              <a:rPr b="0" lang="en-US" sz="3200" spc="-1" strike="noStrike">
                <a:latin typeface="Arial"/>
              </a:rPr>
              <a:t>Wednesday afternoon and contained in </a:t>
            </a:r>
            <a:r>
              <a:rPr b="0" lang="en-US" sz="3200" spc="-1" strike="noStrike">
                <a:latin typeface="Arial"/>
              </a:rPr>
              <a:t>Doc # 15-</a:t>
            </a:r>
            <a:r>
              <a:rPr b="0" lang="en-US" sz="3200" spc="-1" strike="noStrike">
                <a:highlight>
                  <a:srgbClr val="ffff00"/>
                </a:highlight>
                <a:latin typeface="Arial"/>
              </a:rPr>
              <a:t>yy-xxxx-vv</a:t>
            </a:r>
            <a:r>
              <a:rPr b="0" lang="en-US" sz="3200" spc="-1" strike="noStrike">
                <a:latin typeface="Arial"/>
              </a:rPr>
              <a:t> along with the </a:t>
            </a:r>
            <a:r>
              <a:rPr b="0" lang="en-US" sz="3200" spc="-1" strike="noStrike">
                <a:latin typeface="Arial"/>
              </a:rPr>
              <a:t>revised draft PAR (15-</a:t>
            </a:r>
            <a:r>
              <a:rPr b="0" lang="en-US" sz="3200" spc="-1" strike="noStrike">
                <a:highlight>
                  <a:srgbClr val="ffff00"/>
                </a:highlight>
                <a:latin typeface="Arial"/>
              </a:rPr>
              <a:t>yy-xxxx-vv</a:t>
            </a:r>
            <a:r>
              <a:rPr b="0" lang="en-US" sz="3200" spc="-1" strike="noStrike">
                <a:latin typeface="Arial"/>
              </a:rPr>
              <a:t>) and </a:t>
            </a:r>
            <a:r>
              <a:rPr b="0" lang="en-US" sz="3200" spc="-1" strike="noStrike">
                <a:latin typeface="Arial"/>
              </a:rPr>
              <a:t>revised CSD (15-</a:t>
            </a:r>
            <a:r>
              <a:rPr b="0" lang="en-US" sz="3200" spc="-1" strike="noStrike">
                <a:highlight>
                  <a:srgbClr val="ffff00"/>
                </a:highlight>
                <a:latin typeface="Arial"/>
              </a:rPr>
              <a:t>yy-xxxx-vv</a:t>
            </a:r>
            <a:r>
              <a:rPr b="0" lang="en-US" sz="3200" spc="-1" strike="noStrike">
                <a:latin typeface="Arial"/>
              </a:rPr>
              <a:t>)</a:t>
            </a:r>
            <a:endParaRPr b="0" lang="en-US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TextShape 1"/>
          <p:cNvSpPr txBox="1"/>
          <p:nvPr/>
        </p:nvSpPr>
        <p:spPr>
          <a:xfrm>
            <a:off x="457200" y="685800"/>
            <a:ext cx="8229240" cy="732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1" lang="en-US" sz="2800" spc="-1" strike="noStrike">
                <a:latin typeface="Arial"/>
              </a:rPr>
              <a:t>802.</a:t>
            </a:r>
            <a:r>
              <a:rPr b="1" lang="en-US" sz="2800" spc="-1" strike="noStrike">
                <a:highlight>
                  <a:srgbClr val="ffff00"/>
                </a:highlight>
                <a:latin typeface="Arial"/>
              </a:rPr>
              <a:t>yy</a:t>
            </a:r>
            <a:r>
              <a:rPr b="1" lang="en-US" sz="2800" spc="-1" strike="noStrike">
                <a:latin typeface="Arial"/>
              </a:rPr>
              <a:t> Comments on 802.15.</a:t>
            </a:r>
            <a:r>
              <a:rPr b="1" lang="en-US" sz="2800" spc="-1" strike="noStrike">
                <a:highlight>
                  <a:srgbClr val="ffff00"/>
                </a:highlight>
                <a:latin typeface="Arial"/>
              </a:rPr>
              <a:t>xx</a:t>
            </a:r>
            <a:r>
              <a:rPr b="1" lang="en-US" sz="2800" spc="-1" strike="noStrike">
                <a:latin typeface="Arial"/>
              </a:rPr>
              <a:t> PAR and CSD </a:t>
            </a:r>
            <a:endParaRPr b="1" lang="en-US" sz="2800" spc="-1" strike="noStrike">
              <a:latin typeface="Arial"/>
            </a:endParaRPr>
          </a:p>
        </p:txBody>
      </p:sp>
      <p:sp>
        <p:nvSpPr>
          <p:cNvPr id="92" name="TextShape 2"/>
          <p:cNvSpPr txBox="1"/>
          <p:nvPr/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PAR – </a:t>
            </a:r>
            <a:r>
              <a:rPr b="0" lang="en-US" sz="3200" spc="-1" strike="noStrike">
                <a:highlight>
                  <a:srgbClr val="ffff00"/>
                </a:highlight>
                <a:latin typeface="Arial"/>
              </a:rPr>
              <a:t>zz.z</a:t>
            </a:r>
            <a:endParaRPr b="0" lang="en-U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highlight>
                  <a:srgbClr val="ffff00"/>
                </a:highlight>
                <a:latin typeface="Arial"/>
              </a:rPr>
              <a:t>expand xxx the first instance it is used.</a:t>
            </a:r>
            <a:endParaRPr b="0" lang="en-US" sz="28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CSD – </a:t>
            </a:r>
            <a:r>
              <a:rPr b="0" lang="en-US" sz="3200" spc="-1" strike="noStrike">
                <a:highlight>
                  <a:srgbClr val="ffff00"/>
                </a:highlight>
                <a:latin typeface="Arial"/>
              </a:rPr>
              <a:t>x.y.z</a:t>
            </a:r>
            <a:r>
              <a:rPr b="0" lang="en-US" sz="3200" spc="-1" strike="noStrike">
                <a:latin typeface="Arial"/>
              </a:rPr>
              <a:t> </a:t>
            </a:r>
            <a:endParaRPr b="0" lang="en-U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highlight>
                  <a:srgbClr val="ffff00"/>
                </a:highlight>
                <a:latin typeface="Arial"/>
              </a:rPr>
              <a:t>The first sentence does not parse well. Consider rewording</a:t>
            </a:r>
            <a:endParaRPr b="0" lang="en-US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TextShape 1"/>
          <p:cNvSpPr txBox="1"/>
          <p:nvPr/>
        </p:nvSpPr>
        <p:spPr>
          <a:xfrm>
            <a:off x="457200" y="685800"/>
            <a:ext cx="8229240" cy="732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1" lang="en-US" sz="2800" spc="-1" strike="noStrike">
                <a:latin typeface="Arial"/>
              </a:rPr>
              <a:t>802.</a:t>
            </a:r>
            <a:r>
              <a:rPr b="1" lang="en-US" sz="2800" spc="-1" strike="noStrike">
                <a:highlight>
                  <a:srgbClr val="ffff00"/>
                </a:highlight>
                <a:latin typeface="Arial"/>
              </a:rPr>
              <a:t>xx</a:t>
            </a:r>
            <a:r>
              <a:rPr b="1" lang="en-US" sz="2800" spc="-1" strike="noStrike">
                <a:latin typeface="Arial"/>
              </a:rPr>
              <a:t> Comments on 802.15.</a:t>
            </a:r>
            <a:r>
              <a:rPr b="1" lang="en-US" sz="2800" spc="-1" strike="noStrike">
                <a:highlight>
                  <a:srgbClr val="ffff00"/>
                </a:highlight>
                <a:latin typeface="Arial"/>
              </a:rPr>
              <a:t>zz</a:t>
            </a:r>
            <a:r>
              <a:rPr b="1" lang="en-US" sz="2800" spc="-1" strike="noStrike">
                <a:latin typeface="Arial"/>
              </a:rPr>
              <a:t> PAR and CSD </a:t>
            </a:r>
            <a:endParaRPr b="1" lang="en-US" sz="2800" spc="-1" strike="noStrike">
              <a:latin typeface="Arial"/>
            </a:endParaRPr>
          </a:p>
        </p:txBody>
      </p:sp>
      <p:sp>
        <p:nvSpPr>
          <p:cNvPr id="94" name="TextShape 2"/>
          <p:cNvSpPr txBox="1"/>
          <p:nvPr/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highlight>
                  <a:srgbClr val="ffff00"/>
                </a:highlight>
                <a:latin typeface="Arial"/>
              </a:rPr>
              <a:t>zz.z</a:t>
            </a:r>
            <a:r>
              <a:rPr b="0" lang="en-US" sz="3200" spc="-1" strike="noStrike">
                <a:latin typeface="Arial"/>
              </a:rPr>
              <a:t> – expand </a:t>
            </a:r>
            <a:r>
              <a:rPr b="0" lang="en-US" sz="3200" spc="-1" strike="noStrike">
                <a:highlight>
                  <a:srgbClr val="ffff00"/>
                </a:highlight>
                <a:latin typeface="Arial"/>
              </a:rPr>
              <a:t>xxx</a:t>
            </a:r>
            <a:r>
              <a:rPr b="0" lang="en-US" sz="3200" spc="-1" strike="noStrike">
                <a:latin typeface="Arial"/>
              </a:rPr>
              <a:t> the first instance it is used.</a:t>
            </a:r>
            <a:endParaRPr b="0" lang="en-U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Comment accepted</a:t>
            </a:r>
            <a:endParaRPr b="0" lang="en-US" sz="28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highlight>
                  <a:srgbClr val="ffff00"/>
                </a:highlight>
                <a:latin typeface="Arial"/>
              </a:rPr>
              <a:t>The first occurrence of xxx is replaced with “xxx xxx xxx (xxx)”</a:t>
            </a:r>
            <a:endParaRPr b="0" lang="en-US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8786</TotalTime>
  <Application>LibreOffice/7.0.4.2$Linux_X86_64 LibreOffice_project/00$Build-2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2009-03-12T18:43:48Z</dcterms:created>
  <dc:creator>Mike McInnis</dc:creator>
  <dc:description/>
  <dc:language>en-US</dc:language>
  <cp:lastModifiedBy>Tero Kivinen</cp:lastModifiedBy>
  <dcterms:modified xsi:type="dcterms:W3CDTF">2023-03-15T10:42:00Z</dcterms:modified>
  <cp:revision>450</cp:revision>
  <dc:subject/>
  <dc:title>Slide 1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