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CustomShape 2"/>
          <p:cNvSpPr/>
          <p:nvPr/>
        </p:nvSpPr>
        <p:spPr>
          <a:xfrm>
            <a:off x="3809880" y="396000"/>
            <a:ext cx="4647960" cy="21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spAutoFit/>
          </a:bodyPr>
          <a:p>
            <a:pPr marL="1828800" algn="r">
              <a:lnSpc>
                <a:spcPct val="100000"/>
              </a:lnSpc>
              <a:tabLst>
                <a:tab algn="l" pos="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PGothic"/>
              </a:rPr>
              <a:t>doc: IEEE 802.15-23-0181-00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685800" y="609480"/>
            <a:ext cx="777240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685800" y="6475320"/>
            <a:ext cx="1143000" cy="18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" name="Line 5"/>
          <p:cNvSpPr/>
          <p:nvPr/>
        </p:nvSpPr>
        <p:spPr>
          <a:xfrm>
            <a:off x="685800" y="6477120"/>
            <a:ext cx="784872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6" name="CustomShape 7"/>
          <p:cNvSpPr/>
          <p:nvPr/>
        </p:nvSpPr>
        <p:spPr>
          <a:xfrm>
            <a:off x="601200" y="361440"/>
            <a:ext cx="1599840" cy="212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Mar 2023</a:t>
            </a:r>
            <a:endParaRPr b="1" lang="en-US" sz="12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809880" y="396000"/>
            <a:ext cx="4647960" cy="21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spAutoFit/>
          </a:bodyPr>
          <a:p>
            <a:pPr marL="1828800" algn="r">
              <a:lnSpc>
                <a:spcPct val="100000"/>
              </a:lnSpc>
              <a:tabLst>
                <a:tab algn="l" pos="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PGothic"/>
              </a:rPr>
              <a:t>doc: IEEE 802.15-23-0181-00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4" name="Line 2"/>
          <p:cNvSpPr/>
          <p:nvPr/>
        </p:nvSpPr>
        <p:spPr>
          <a:xfrm>
            <a:off x="685800" y="609480"/>
            <a:ext cx="777240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3"/>
          <p:cNvSpPr/>
          <p:nvPr/>
        </p:nvSpPr>
        <p:spPr>
          <a:xfrm>
            <a:off x="685800" y="6475320"/>
            <a:ext cx="7110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6" name="Line 4"/>
          <p:cNvSpPr/>
          <p:nvPr/>
        </p:nvSpPr>
        <p:spPr>
          <a:xfrm>
            <a:off x="685800" y="6477120"/>
            <a:ext cx="784872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601560" y="368640"/>
            <a:ext cx="1599840" cy="212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Mar 2023</a:t>
            </a:r>
            <a:endParaRPr b="1" lang="en-US" sz="12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85800" y="2130120"/>
            <a:ext cx="7772040" cy="146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802.15.</a:t>
            </a:r>
            <a:r>
              <a:rPr b="1" lang="en-US" sz="36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</a:rPr>
              <a:t>xx</a:t>
            </a: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 Draft PAR to NesCom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5486400" y="6475320"/>
            <a:ext cx="3123720" cy="182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Bob Heile, ZigBee Alliance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4357080" y="6475320"/>
            <a:ext cx="505440" cy="182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Slide </a:t>
            </a:r>
            <a:fld id="{4326912E-A651-4D41-9D8B-1FDB187E284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686160"/>
            <a:ext cx="8229240" cy="73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802.15.</a:t>
            </a:r>
            <a:r>
              <a:rPr b="1" lang="en-US" sz="2800" spc="-1" strike="noStrike">
                <a:highlight>
                  <a:srgbClr val="ffff00"/>
                </a:highlight>
                <a:latin typeface="Arial"/>
              </a:rPr>
              <a:t>xx</a:t>
            </a:r>
            <a:r>
              <a:rPr b="1" lang="en-US" sz="2800" spc="-1" strike="noStrike">
                <a:latin typeface="Arial"/>
              </a:rPr>
              <a:t> Draft PAR to NesCom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81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Comments were received from 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802.</a:t>
            </a:r>
            <a:r>
              <a:rPr b="0" lang="en-US" sz="2800" spc="-1" strike="noStrike">
                <a:highlight>
                  <a:srgbClr val="ffff00"/>
                </a:highlight>
                <a:latin typeface="Arial"/>
              </a:rPr>
              <a:t>1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802.</a:t>
            </a:r>
            <a:r>
              <a:rPr b="0" lang="en-US" sz="2800" spc="-1" strike="noStrike">
                <a:highlight>
                  <a:srgbClr val="ffff00"/>
                </a:highlight>
                <a:latin typeface="Arial"/>
              </a:rPr>
              <a:t>3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highlight>
                  <a:srgbClr val="ffff00"/>
                </a:highlight>
                <a:latin typeface="Arial"/>
              </a:rPr>
              <a:t>Xx xxxx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Responses to comments were circulated </a:t>
            </a:r>
            <a:r>
              <a:rPr b="0" lang="en-US" sz="3200" spc="-1" strike="noStrike">
                <a:latin typeface="Arial"/>
              </a:rPr>
              <a:t>Wednesday afternoon and contained in </a:t>
            </a:r>
            <a:r>
              <a:rPr b="0" lang="en-US" sz="3200" spc="-1" strike="noStrike">
                <a:latin typeface="Arial"/>
              </a:rPr>
              <a:t>Doc # 15-</a:t>
            </a:r>
            <a:r>
              <a:rPr b="0" lang="en-US" sz="3200" spc="-1" strike="noStrike">
                <a:highlight>
                  <a:srgbClr val="ffff00"/>
                </a:highlight>
                <a:latin typeface="Arial"/>
              </a:rPr>
              <a:t>yy-xxxx-vv</a:t>
            </a:r>
            <a:r>
              <a:rPr b="0" lang="en-US" sz="3200" spc="-1" strike="noStrike">
                <a:latin typeface="Arial"/>
              </a:rPr>
              <a:t> along with the </a:t>
            </a:r>
            <a:r>
              <a:rPr b="0" lang="en-US" sz="3200" spc="-1" strike="noStrike">
                <a:latin typeface="Arial"/>
              </a:rPr>
              <a:t>revised draft PAR (15-</a:t>
            </a:r>
            <a:r>
              <a:rPr b="0" lang="en-US" sz="3200" spc="-1" strike="noStrike">
                <a:highlight>
                  <a:srgbClr val="ffff00"/>
                </a:highlight>
                <a:latin typeface="Arial"/>
              </a:rPr>
              <a:t>yy-xxxx-vv</a:t>
            </a:r>
            <a:r>
              <a:rPr b="0" lang="en-US" sz="3200" spc="-1" strike="noStrike">
                <a:latin typeface="Arial"/>
              </a:rPr>
              <a:t>) and </a:t>
            </a:r>
            <a:r>
              <a:rPr b="0" lang="en-US" sz="3200" spc="-1" strike="noStrike">
                <a:latin typeface="Arial"/>
              </a:rPr>
              <a:t>revised CSD (15-</a:t>
            </a:r>
            <a:r>
              <a:rPr b="0" lang="en-US" sz="3200" spc="-1" strike="noStrike">
                <a:highlight>
                  <a:srgbClr val="ffff00"/>
                </a:highlight>
                <a:latin typeface="Arial"/>
              </a:rPr>
              <a:t>yy-xxxx-vv</a:t>
            </a:r>
            <a:r>
              <a:rPr b="0" lang="en-US" sz="3200" spc="-1" strike="noStrike">
                <a:latin typeface="Arial"/>
              </a:rPr>
              <a:t>)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685800"/>
            <a:ext cx="8229240" cy="73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802.</a:t>
            </a:r>
            <a:r>
              <a:rPr b="1" lang="en-US" sz="2800" spc="-1" strike="noStrike">
                <a:highlight>
                  <a:srgbClr val="ffff00"/>
                </a:highlight>
                <a:latin typeface="Arial"/>
              </a:rPr>
              <a:t>yy</a:t>
            </a:r>
            <a:r>
              <a:rPr b="1" lang="en-US" sz="2800" spc="-1" strike="noStrike">
                <a:latin typeface="Arial"/>
              </a:rPr>
              <a:t> Comments on 802.15.</a:t>
            </a:r>
            <a:r>
              <a:rPr b="1" lang="en-US" sz="2800" spc="-1" strike="noStrike">
                <a:highlight>
                  <a:srgbClr val="ffff00"/>
                </a:highlight>
                <a:latin typeface="Arial"/>
              </a:rPr>
              <a:t>xx</a:t>
            </a:r>
            <a:r>
              <a:rPr b="1" lang="en-US" sz="2800" spc="-1" strike="noStrike">
                <a:latin typeface="Arial"/>
              </a:rPr>
              <a:t> PAR and CSD 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PAR – </a:t>
            </a:r>
            <a:r>
              <a:rPr b="0" lang="en-US" sz="3200" spc="-1" strike="noStrike">
                <a:highlight>
                  <a:srgbClr val="ffff00"/>
                </a:highlight>
                <a:latin typeface="Arial"/>
              </a:rPr>
              <a:t>zz.z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highlight>
                  <a:srgbClr val="ffff00"/>
                </a:highlight>
                <a:latin typeface="Arial"/>
              </a:rPr>
              <a:t>expand xxx the first instance it is used.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CSD – </a:t>
            </a:r>
            <a:r>
              <a:rPr b="0" lang="en-US" sz="3200" spc="-1" strike="noStrike">
                <a:highlight>
                  <a:srgbClr val="ffff00"/>
                </a:highlight>
                <a:latin typeface="Arial"/>
              </a:rPr>
              <a:t>x.y.z</a:t>
            </a:r>
            <a:r>
              <a:rPr b="0" lang="en-US" sz="3200" spc="-1" strike="noStrike">
                <a:latin typeface="Arial"/>
              </a:rPr>
              <a:t> 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highlight>
                  <a:srgbClr val="ffff00"/>
                </a:highlight>
                <a:latin typeface="Arial"/>
              </a:rPr>
              <a:t>The first sentence does not parse well. Consider rewording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685800"/>
            <a:ext cx="8229240" cy="73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802.</a:t>
            </a:r>
            <a:r>
              <a:rPr b="1" lang="en-US" sz="2800" spc="-1" strike="noStrike">
                <a:highlight>
                  <a:srgbClr val="ffff00"/>
                </a:highlight>
                <a:latin typeface="Arial"/>
              </a:rPr>
              <a:t>xx</a:t>
            </a:r>
            <a:r>
              <a:rPr b="1" lang="en-US" sz="2800" spc="-1" strike="noStrike">
                <a:latin typeface="Arial"/>
              </a:rPr>
              <a:t> Comments on 802.15.</a:t>
            </a:r>
            <a:r>
              <a:rPr b="1" lang="en-US" sz="2800" spc="-1" strike="noStrike">
                <a:highlight>
                  <a:srgbClr val="ffff00"/>
                </a:highlight>
                <a:latin typeface="Arial"/>
              </a:rPr>
              <a:t>zz</a:t>
            </a:r>
            <a:r>
              <a:rPr b="1" lang="en-US" sz="2800" spc="-1" strike="noStrike">
                <a:latin typeface="Arial"/>
              </a:rPr>
              <a:t> PAR and CSD 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highlight>
                  <a:srgbClr val="ffff00"/>
                </a:highlight>
                <a:latin typeface="Arial"/>
              </a:rPr>
              <a:t>zz.z</a:t>
            </a:r>
            <a:r>
              <a:rPr b="0" lang="en-US" sz="3200" spc="-1" strike="noStrike">
                <a:latin typeface="Arial"/>
              </a:rPr>
              <a:t> – expand </a:t>
            </a:r>
            <a:r>
              <a:rPr b="0" lang="en-US" sz="3200" spc="-1" strike="noStrike">
                <a:highlight>
                  <a:srgbClr val="ffff00"/>
                </a:highlight>
                <a:latin typeface="Arial"/>
              </a:rPr>
              <a:t>xxx</a:t>
            </a:r>
            <a:r>
              <a:rPr b="0" lang="en-US" sz="3200" spc="-1" strike="noStrike">
                <a:latin typeface="Arial"/>
              </a:rPr>
              <a:t> the first instance it is used.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Comment accepted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highlight>
                  <a:srgbClr val="ffff00"/>
                </a:highlight>
                <a:latin typeface="Arial"/>
              </a:rPr>
              <a:t>The first occurrence of xxx is replaced with “xxx xxx xxx (xxx)”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8786</TotalTime>
  <Application>LibreOffice/7.0.4.2$Linux_X86_64 LibreOffice_project/00$Build-2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2009-03-12T18:43:48Z</dcterms:created>
  <dc:creator>Mike McInnis</dc:creator>
  <dc:description/>
  <dc:language>en-US</dc:language>
  <cp:lastModifiedBy>Tero Kivinen</cp:lastModifiedBy>
  <dcterms:modified xsi:type="dcterms:W3CDTF">2023-03-15T10:42:00Z</dcterms:modified>
  <cp:revision>450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