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9" r:id="rId2"/>
    <p:sldId id="260" r:id="rId3"/>
    <p:sldId id="299" r:id="rId4"/>
    <p:sldId id="301" r:id="rId5"/>
    <p:sldId id="2375" r:id="rId6"/>
    <p:sldId id="265"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464" autoAdjust="0"/>
  </p:normalViewPr>
  <p:slideViewPr>
    <p:cSldViewPr snapToGrid="0">
      <p:cViewPr varScale="1">
        <p:scale>
          <a:sx n="72" d="100"/>
          <a:sy n="72" d="100"/>
        </p:scale>
        <p:origin x="1072" y="36"/>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t>
        <a:bodyPr/>
        <a:lstStyle/>
        <a:p>
          <a:endParaRPr kumimoji="1" lang="ja-JP" altLang="en-US"/>
        </a:p>
      </dgm:t>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Tech Req Doc </a:t>
          </a:r>
          <a:r>
            <a:rPr lang="en-US" sz="1400" b="1" i="0" dirty="0">
              <a:solidFill>
                <a:srgbClr val="000000">
                  <a:hueOff val="0"/>
                  <a:satOff val="0"/>
                  <a:lumOff val="0"/>
                  <a:alphaOff val="0"/>
                </a:srgbClr>
              </a:solidFill>
              <a:latin typeface="Times New Roman"/>
              <a:ea typeface="+mn-ea"/>
              <a:cs typeface="+mn-cs"/>
            </a:rPr>
            <a:t>July 2022</a:t>
          </a: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Chan Mod Doc. Call Proposals </a:t>
          </a:r>
          <a:r>
            <a:rPr lang="en-US" sz="1400" b="1" dirty="0">
              <a:solidFill>
                <a:srgbClr val="000000">
                  <a:hueOff val="0"/>
                  <a:satOff val="0"/>
                  <a:lumOff val="0"/>
                  <a:alphaOff val="0"/>
                </a:srgbClr>
              </a:solidFill>
              <a:latin typeface="Times New Roman"/>
              <a:ea typeface="+mn-ea"/>
              <a:cs typeface="+mn-cs"/>
            </a:rPr>
            <a:t>Sept 2022</a:t>
          </a: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Harmon Proposals </a:t>
          </a:r>
          <a:r>
            <a:rPr lang="en-US" sz="1400" b="1" dirty="0">
              <a:solidFill>
                <a:srgbClr val="000000">
                  <a:hueOff val="0"/>
                  <a:satOff val="0"/>
                  <a:lumOff val="0"/>
                  <a:alphaOff val="0"/>
                </a:srgbClr>
              </a:solidFill>
              <a:latin typeface="Times New Roman"/>
              <a:ea typeface="+mn-ea"/>
              <a:cs typeface="+mn-cs"/>
            </a:rPr>
            <a:t>March 2023</a:t>
          </a: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kumimoji="1" lang="en-US" altLang="ja-JP" sz="1200" dirty="0">
              <a:solidFill>
                <a:srgbClr val="000000">
                  <a:hueOff val="0"/>
                  <a:satOff val="0"/>
                  <a:lumOff val="0"/>
                  <a:alphaOff val="0"/>
                </a:srgbClr>
              </a:solidFill>
              <a:latin typeface="Times New Roman"/>
              <a:ea typeface="+mn-ea"/>
              <a:cs typeface="+mn-cs"/>
            </a:rPr>
            <a:t>1st Submission date of draft proposals and </a:t>
          </a:r>
          <a:r>
            <a:rPr lang="en-US" sz="1200" dirty="0">
              <a:solidFill>
                <a:srgbClr val="000000">
                  <a:hueOff val="0"/>
                  <a:satOff val="0"/>
                  <a:lumOff val="0"/>
                  <a:alphaOff val="0"/>
                </a:srgbClr>
              </a:solidFill>
              <a:latin typeface="Times New Roman"/>
              <a:ea typeface="+mn-ea"/>
              <a:cs typeface="+mn-cs"/>
            </a:rPr>
            <a:t>Specification</a:t>
          </a:r>
          <a:r>
            <a:rPr lang="en-US" sz="1400" dirty="0">
              <a:solidFill>
                <a:srgbClr val="000000">
                  <a:hueOff val="0"/>
                  <a:satOff val="0"/>
                  <a:lumOff val="0"/>
                  <a:alphaOff val="0"/>
                </a:srgbClr>
              </a:solidFill>
              <a:latin typeface="Times New Roman"/>
              <a:ea typeface="+mn-ea"/>
              <a:cs typeface="+mn-cs"/>
            </a:rPr>
            <a:t> Framework Doc </a:t>
          </a:r>
          <a:r>
            <a:rPr lang="en-US" sz="1400" b="1" dirty="0">
              <a:solidFill>
                <a:srgbClr val="000000">
                  <a:hueOff val="0"/>
                  <a:satOff val="0"/>
                  <a:lumOff val="0"/>
                  <a:alphaOff val="0"/>
                </a:srgbClr>
              </a:solidFill>
              <a:latin typeface="Times New Roman"/>
              <a:ea typeface="+mn-ea"/>
              <a:cs typeface="+mn-cs"/>
            </a:rPr>
            <a:t>January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buNone/>
          </a:pPr>
          <a:r>
            <a:rPr lang="en-US" sz="1400" baseline="30000" dirty="0">
              <a:solidFill>
                <a:srgbClr val="000000">
                  <a:hueOff val="0"/>
                  <a:satOff val="0"/>
                  <a:lumOff val="0"/>
                  <a:alphaOff val="0"/>
                </a:srgbClr>
              </a:solidFill>
              <a:latin typeface="Times New Roman"/>
              <a:ea typeface="+mn-ea"/>
              <a:cs typeface="+mn-cs"/>
            </a:rPr>
            <a:t>2nd </a:t>
          </a:r>
          <a:r>
            <a:rPr lang="en-US" sz="1400" baseline="30000" dirty="0" err="1">
              <a:solidFill>
                <a:srgbClr val="000000">
                  <a:hueOff val="0"/>
                  <a:satOff val="0"/>
                  <a:lumOff val="0"/>
                  <a:alphaOff val="0"/>
                </a:srgbClr>
              </a:solidFill>
              <a:latin typeface="Times New Roman"/>
              <a:ea typeface="+mn-ea"/>
              <a:cs typeface="+mn-cs"/>
            </a:rPr>
            <a:t>Submissionuedate</a:t>
          </a:r>
          <a:r>
            <a:rPr lang="en-US" sz="1400" baseline="30000" dirty="0">
              <a:solidFill>
                <a:srgbClr val="000000">
                  <a:hueOff val="0"/>
                  <a:satOff val="0"/>
                  <a:lumOff val="0"/>
                  <a:alphaOff val="0"/>
                </a:srgbClr>
              </a:solidFill>
              <a:latin typeface="Times New Roman"/>
              <a:ea typeface="+mn-ea"/>
              <a:cs typeface="+mn-cs"/>
            </a:rPr>
            <a:t> of </a:t>
          </a:r>
          <a:r>
            <a:rPr lang="en-US" sz="1400" baseline="30000" dirty="0" err="1">
              <a:solidFill>
                <a:srgbClr val="000000">
                  <a:hueOff val="0"/>
                  <a:satOff val="0"/>
                  <a:lumOff val="0"/>
                  <a:alphaOff val="0"/>
                </a:srgbClr>
              </a:solidFill>
              <a:latin typeface="Times New Roman"/>
              <a:ea typeface="+mn-ea"/>
              <a:cs typeface="+mn-cs"/>
            </a:rPr>
            <a:t>priposals</a:t>
          </a:r>
          <a:r>
            <a:rPr lang="en-US" sz="1400" baseline="30000" dirty="0">
              <a:solidFill>
                <a:srgbClr val="000000">
                  <a:hueOff val="0"/>
                  <a:satOff val="0"/>
                  <a:lumOff val="0"/>
                  <a:alphaOff val="0"/>
                </a:srgbClr>
              </a:solidFill>
              <a:latin typeface="Times New Roman"/>
              <a:ea typeface="+mn-ea"/>
              <a:cs typeface="+mn-cs"/>
            </a:rPr>
            <a:t> and drafting </a:t>
          </a:r>
          <a:r>
            <a:rPr lang="en-US" sz="1400" b="1" dirty="0">
              <a:solidFill>
                <a:srgbClr val="000000">
                  <a:hueOff val="0"/>
                  <a:satOff val="0"/>
                  <a:lumOff val="0"/>
                  <a:alphaOff val="0"/>
                </a:srgbClr>
              </a:solidFill>
              <a:latin typeface="Times New Roman"/>
              <a:ea typeface="+mn-ea"/>
              <a:cs typeface="+mn-cs"/>
            </a:rPr>
            <a:t>March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Integrated Draft Proposal</a:t>
          </a:r>
        </a:p>
        <a:p>
          <a:pPr>
            <a:buNone/>
          </a:pPr>
          <a:r>
            <a:rPr lang="en-US" sz="1400" dirty="0">
              <a:solidFill>
                <a:srgbClr val="000000">
                  <a:hueOff val="0"/>
                  <a:satOff val="0"/>
                  <a:lumOff val="0"/>
                  <a:alphaOff val="0"/>
                </a:srgbClr>
              </a:solidFill>
              <a:latin typeface="Times New Roman"/>
              <a:ea typeface="+mn-ea"/>
              <a:cs typeface="+mn-cs"/>
            </a:rPr>
            <a:t>Draft0 </a:t>
          </a:r>
          <a:r>
            <a:rPr lang="en-US" sz="1400" b="1" dirty="0">
              <a:solidFill>
                <a:srgbClr val="000000">
                  <a:hueOff val="0"/>
                  <a:satOff val="0"/>
                  <a:lumOff val="0"/>
                  <a:alphaOff val="0"/>
                </a:srgbClr>
              </a:solidFill>
              <a:latin typeface="Times New Roman"/>
              <a:ea typeface="+mn-ea"/>
              <a:cs typeface="+mn-cs"/>
            </a:rPr>
            <a:t>May 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1</a:t>
          </a:r>
          <a:r>
            <a:rPr lang="en-US" sz="1400" baseline="30000" dirty="0">
              <a:solidFill>
                <a:srgbClr val="000000">
                  <a:hueOff val="0"/>
                  <a:satOff val="0"/>
                  <a:lumOff val="0"/>
                  <a:alphaOff val="0"/>
                </a:srgbClr>
              </a:solidFill>
              <a:latin typeface="Times New Roman"/>
              <a:ea typeface="+mn-ea"/>
              <a:cs typeface="+mn-cs"/>
            </a:rPr>
            <a:t>st</a:t>
          </a:r>
          <a:r>
            <a:rPr lang="en-US" sz="1400" dirty="0">
              <a:solidFill>
                <a:srgbClr val="000000">
                  <a:hueOff val="0"/>
                  <a:satOff val="0"/>
                  <a:lumOff val="0"/>
                  <a:alphaOff val="0"/>
                </a:srgbClr>
              </a:solidFill>
              <a:latin typeface="Times New Roman"/>
              <a:ea typeface="+mn-ea"/>
              <a:cs typeface="+mn-cs"/>
            </a:rPr>
            <a:t> Letter Ballot </a:t>
          </a:r>
          <a:r>
            <a:rPr lang="en-US" sz="1400" b="1" dirty="0">
              <a:solidFill>
                <a:srgbClr val="000000">
                  <a:hueOff val="0"/>
                  <a:satOff val="0"/>
                  <a:lumOff val="0"/>
                  <a:alphaOff val="0"/>
                </a:srgbClr>
              </a:solidFill>
              <a:latin typeface="Times New Roman"/>
              <a:ea typeface="+mn-ea"/>
              <a:cs typeface="+mn-cs"/>
            </a:rPr>
            <a:t>Sept 2023</a:t>
          </a:r>
        </a:p>
        <a:p>
          <a:pPr>
            <a:buNone/>
          </a:pPr>
          <a:endParaRPr lang="en-US" sz="1400" b="1" dirty="0">
            <a:solidFill>
              <a:srgbClr val="000000">
                <a:hueOff val="0"/>
                <a:satOff val="0"/>
                <a:lumOff val="0"/>
                <a:alphaOff val="0"/>
              </a:srgbClr>
            </a:solidFill>
            <a:latin typeface="Times New Roman"/>
            <a:ea typeface="+mn-ea"/>
            <a:cs typeface="+mn-cs"/>
          </a:endParaRP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Comment Resolution  1</a:t>
          </a:r>
          <a:r>
            <a:rPr lang="en-US" sz="1400" baseline="30000" dirty="0">
              <a:solidFill>
                <a:srgbClr val="000000">
                  <a:hueOff val="0"/>
                  <a:satOff val="0"/>
                  <a:lumOff val="0"/>
                  <a:alphaOff val="0"/>
                </a:srgbClr>
              </a:solidFill>
              <a:latin typeface="Times New Roman"/>
              <a:ea typeface="+mn-ea"/>
              <a:cs typeface="+mn-cs"/>
            </a:rPr>
            <a:t>st</a:t>
          </a:r>
          <a:r>
            <a:rPr lang="en-US" sz="1400" dirty="0">
              <a:solidFill>
                <a:srgbClr val="000000">
                  <a:hueOff val="0"/>
                  <a:satOff val="0"/>
                  <a:lumOff val="0"/>
                  <a:alphaOff val="0"/>
                </a:srgbClr>
              </a:solidFill>
              <a:latin typeface="Times New Roman"/>
              <a:ea typeface="+mn-ea"/>
              <a:cs typeface="+mn-cs"/>
            </a:rPr>
            <a:t> </a:t>
          </a:r>
          <a:r>
            <a:rPr lang="en-US" sz="1400" dirty="0" err="1">
              <a:solidFill>
                <a:srgbClr val="000000">
                  <a:hueOff val="0"/>
                  <a:satOff val="0"/>
                  <a:lumOff val="0"/>
                  <a:alphaOff val="0"/>
                </a:srgbClr>
              </a:solidFill>
              <a:latin typeface="Times New Roman"/>
              <a:ea typeface="+mn-ea"/>
              <a:cs typeface="+mn-cs"/>
            </a:rPr>
            <a:t>recir</a:t>
          </a:r>
          <a:r>
            <a:rPr lang="en-US" sz="1400" dirty="0">
              <a:solidFill>
                <a:srgbClr val="000000">
                  <a:hueOff val="0"/>
                  <a:satOff val="0"/>
                  <a:lumOff val="0"/>
                  <a:alphaOff val="0"/>
                </a:srgbClr>
              </a:solidFill>
              <a:latin typeface="Times New Roman"/>
              <a:ea typeface="+mn-ea"/>
              <a:cs typeface="+mn-cs"/>
            </a:rPr>
            <a:t> </a:t>
          </a:r>
          <a:r>
            <a:rPr lang="en-US" sz="1400" b="1" dirty="0">
              <a:solidFill>
                <a:srgbClr val="000000">
                  <a:hueOff val="0"/>
                  <a:satOff val="0"/>
                  <a:lumOff val="0"/>
                  <a:alphaOff val="0"/>
                </a:srgbClr>
              </a:solidFill>
              <a:latin typeface="Times New Roman"/>
              <a:ea typeface="+mn-ea"/>
              <a:cs typeface="+mn-cs"/>
            </a:rPr>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SA ballot</a:t>
          </a:r>
        </a:p>
        <a:p>
          <a:pPr>
            <a:buNone/>
          </a:pPr>
          <a:r>
            <a:rPr lang="en-US" sz="1400" b="1" dirty="0">
              <a:solidFill>
                <a:srgbClr val="000000">
                  <a:hueOff val="0"/>
                  <a:satOff val="0"/>
                  <a:lumOff val="0"/>
                  <a:alphaOff val="0"/>
                </a:srgbClr>
              </a:solidFill>
              <a:latin typeface="Times New Roman"/>
              <a:ea typeface="+mn-ea"/>
              <a:cs typeface="+mn-cs"/>
            </a:rPr>
            <a:t>Jan.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t>
          </a:r>
          <a:r>
            <a:rPr lang="en-US" sz="1400" b="1" dirty="0">
              <a:solidFill>
                <a:srgbClr val="000000">
                  <a:hueOff val="0"/>
                  <a:satOff val="0"/>
                  <a:lumOff val="0"/>
                  <a:alphaOff val="0"/>
                </a:srgbClr>
              </a:solidFill>
              <a:latin typeface="Times New Roman"/>
              <a:ea typeface="+mn-ea"/>
              <a:cs typeface="+mn-cs"/>
            </a:rPr>
            <a:t>July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custLinFactNeighborX="-88" custLinFactNeighborY="0"/>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custScaleX="132166">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214676">
        <dgm:presLayoutVars>
          <dgm:bulletEnabled val="1"/>
        </dgm:presLayoutVars>
      </dgm:prSet>
      <dgm:spPr/>
    </dgm:pt>
    <dgm:pt modelId="{197C936F-2DF8-4315-9A24-FDA0667A3BDF}" type="pres">
      <dgm:prSet presAssocID="{48275573-B8CA-4E52-BE68-B15364EBE180}" presName="circleB" presStyleLbl="node1" presStyleIdx="1" presStyleCnt="10" custLinFactNeighborX="-12690"/>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203033" custLinFactNeighborX="-50679" custLinFactNeighborY="635">
        <dgm:presLayoutVars>
          <dgm:bulletEnabled val="1"/>
        </dgm:presLayoutVars>
      </dgm:prSet>
      <dgm:spPr/>
    </dgm:pt>
    <dgm:pt modelId="{E422D386-843F-4630-AE02-DC9104B57C87}" type="pres">
      <dgm:prSet presAssocID="{2A536067-5E44-4867-B051-27855C39E283}" presName="circleA" presStyleLbl="node1" presStyleIdx="2" presStyleCnt="10" custLinFactNeighborX="-68530"/>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219926" custScaleY="98928" custLinFactNeighborX="-61978" custLinFactNeighborY="268">
        <dgm:presLayoutVars>
          <dgm:bulletEnabled val="1"/>
        </dgm:presLayoutVars>
      </dgm:prSet>
      <dgm:spPr/>
    </dgm:pt>
    <dgm:pt modelId="{01120116-719B-4992-859E-7E99317DF6F1}" type="pres">
      <dgm:prSet presAssocID="{B50C7770-3AAA-45E1-9B85-C7E02FA1CEB1}" presName="circleB" presStyleLbl="node1" presStyleIdx="3" presStyleCnt="10" custLinFactX="-1520" custLinFactNeighborX="-100000"/>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174644" custScaleY="94678" custLinFactNeighborX="-91119" custLinFactNeighborY="7620">
        <dgm:presLayoutVars>
          <dgm:bulletEnabled val="1"/>
        </dgm:presLayoutVars>
      </dgm:prSet>
      <dgm:spPr/>
    </dgm:pt>
    <dgm:pt modelId="{1B97E0B9-8A63-4AB3-9DAD-20983A4CD0BC}" type="pres">
      <dgm:prSet presAssocID="{9EAAEFE8-426F-431D-B9CE-E9F78EC9978D}" presName="circleA" presStyleLbl="node1" presStyleIdx="4" presStyleCnt="10" custLinFactX="-29438" custLinFactNeighborX="-100000" custLinFactNeighborY="7614"/>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custScaleX="177723" custLinFactNeighborX="-96942">
        <dgm:presLayoutVars>
          <dgm:bulletEnabled val="1"/>
        </dgm:presLayoutVars>
      </dgm:prSet>
      <dgm:spPr/>
    </dgm:pt>
    <dgm:pt modelId="{9274AD82-2A5D-4DDD-AA45-AB5FA2B78337}" type="pres">
      <dgm:prSet presAssocID="{4C7608CC-6A29-43E2-8645-CD78ADEE8E89}" presName="circleB" presStyleLbl="node1" presStyleIdx="5" presStyleCnt="10" custLinFactX="-62218" custLinFactNeighborX="-100000" custLinFactNeighborY="0"/>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51344" custScaleY="96203" custLinFactX="-24943" custLinFactNeighborX="-100000" custLinFactNeighborY="26035">
        <dgm:presLayoutVars>
          <dgm:bulletEnabled val="1"/>
        </dgm:presLayoutVars>
      </dgm:prSet>
      <dgm:spPr/>
    </dgm:pt>
    <dgm:pt modelId="{3DFAC0D4-B585-416E-BA8C-03C5D13220CE}" type="pres">
      <dgm:prSet presAssocID="{9880BA4F-61E7-4E1B-BD6B-39021C0328C0}" presName="circleA" presStyleLbl="node1" presStyleIdx="6" presStyleCnt="10" custLinFactX="-57368" custLinFactNeighborX="-100000" custLinFactNeighborY="3797"/>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45481" custLinFactX="-7775" custLinFactNeighborX="-100000">
        <dgm:presLayoutVars>
          <dgm:bulletEnabled val="1"/>
        </dgm:presLayoutVars>
      </dgm:prSet>
      <dgm:spPr/>
    </dgm:pt>
    <dgm:pt modelId="{5A703FB3-1B09-4F5D-8E28-0259DD2BFFBB}" type="pres">
      <dgm:prSet presAssocID="{99843A0B-53F4-492F-A1C4-606C611936AB}" presName="circleB" presStyleLbl="node1" presStyleIdx="7" presStyleCnt="10" custLinFactX="-47222" custLinFactNeighborX="-100000"/>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custLinFactX="-18394" custLinFactNeighborX="-100000" custLinFactNeighborY="3810">
        <dgm:presLayoutVars>
          <dgm:bulletEnabled val="1"/>
        </dgm:presLayoutVars>
      </dgm:prSet>
      <dgm:spPr/>
    </dgm:pt>
    <dgm:pt modelId="{49180514-5299-44DE-8924-B99464286F34}" type="pres">
      <dgm:prSet presAssocID="{367F234A-7AB3-4369-A5A7-EB665D677DC4}" presName="circleA" presStyleLbl="node1" presStyleIdx="8" presStyleCnt="10" custLinFactX="-57356" custLinFactNeighborX="-100000" custLinFactNeighborY="2538"/>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26807" custLinFactX="44240" custLinFactNeighborX="100000" custLinFactNeighborY="635">
        <dgm:presLayoutVars>
          <dgm:bulletEnabled val="1"/>
        </dgm:presLayoutVars>
      </dgm:prSet>
      <dgm:spPr/>
    </dgm:pt>
    <dgm:pt modelId="{29685473-F6F0-4A7C-B6D7-24CF95A5E9D1}" type="pres">
      <dgm:prSet presAssocID="{002A2C86-8C1E-4E4E-AB7C-EB4B095978A4}" presName="circleB" presStyleLbl="node1" presStyleIdx="9" presStyleCnt="10" custLinFactX="-68747" custLinFactNeighborX="-100000" custLinFactNeighborY="2538"/>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049208"/>
          <a:ext cx="8949267" cy="1398944"/>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1129" y="0"/>
          <a:ext cx="60359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Tech Req Doc </a:t>
          </a:r>
          <a:r>
            <a:rPr lang="en-US" sz="1400" b="1" i="0" kern="1200" dirty="0">
              <a:solidFill>
                <a:srgbClr val="000000">
                  <a:hueOff val="0"/>
                  <a:satOff val="0"/>
                  <a:lumOff val="0"/>
                  <a:alphaOff val="0"/>
                </a:srgbClr>
              </a:solidFill>
              <a:latin typeface="Times New Roman"/>
              <a:ea typeface="+mn-ea"/>
              <a:cs typeface="+mn-cs"/>
            </a:rPr>
            <a:t>July 2022</a:t>
          </a:r>
        </a:p>
      </dsp:txBody>
      <dsp:txXfrm>
        <a:off x="1129" y="0"/>
        <a:ext cx="603594" cy="1398944"/>
      </dsp:txXfrm>
    </dsp:sp>
    <dsp:sp modelId="{3BB2CCC1-E6C9-4883-B630-A1033B3E0DAB}">
      <dsp:nvSpPr>
        <dsp:cNvPr id="0" name=""/>
        <dsp:cNvSpPr/>
      </dsp:nvSpPr>
      <dsp:spPr>
        <a:xfrm>
          <a:off x="128059" y="1573812"/>
          <a:ext cx="349736" cy="349736"/>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627559" y="2098416"/>
          <a:ext cx="980413"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Chan Mod Doc. Call Proposals </a:t>
          </a:r>
          <a:r>
            <a:rPr lang="en-US" sz="1400" b="1" kern="1200" dirty="0">
              <a:solidFill>
                <a:srgbClr val="000000">
                  <a:hueOff val="0"/>
                  <a:satOff val="0"/>
                  <a:lumOff val="0"/>
                  <a:alphaOff val="0"/>
                </a:srgbClr>
              </a:solidFill>
              <a:latin typeface="Times New Roman"/>
              <a:ea typeface="+mn-ea"/>
              <a:cs typeface="+mn-cs"/>
            </a:rPr>
            <a:t>Sept 2022</a:t>
          </a:r>
        </a:p>
      </dsp:txBody>
      <dsp:txXfrm>
        <a:off x="627559" y="2098416"/>
        <a:ext cx="980413" cy="1398944"/>
      </dsp:txXfrm>
    </dsp:sp>
    <dsp:sp modelId="{197C936F-2DF8-4315-9A24-FDA0667A3BDF}">
      <dsp:nvSpPr>
        <dsp:cNvPr id="0" name=""/>
        <dsp:cNvSpPr/>
      </dsp:nvSpPr>
      <dsp:spPr>
        <a:xfrm>
          <a:off x="898516" y="1573812"/>
          <a:ext cx="349736" cy="349736"/>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399359" y="8883"/>
          <a:ext cx="927240"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Harmon Proposals </a:t>
          </a:r>
          <a:r>
            <a:rPr lang="en-US" sz="1400" b="1" kern="1200" dirty="0">
              <a:solidFill>
                <a:srgbClr val="000000">
                  <a:hueOff val="0"/>
                  <a:satOff val="0"/>
                  <a:lumOff val="0"/>
                  <a:alphaOff val="0"/>
                </a:srgbClr>
              </a:solidFill>
              <a:latin typeface="Times New Roman"/>
              <a:ea typeface="+mn-ea"/>
              <a:cs typeface="+mn-cs"/>
            </a:rPr>
            <a:t>March 2023</a:t>
          </a:r>
        </a:p>
      </dsp:txBody>
      <dsp:txXfrm>
        <a:off x="1399359" y="8883"/>
        <a:ext cx="927240" cy="1398944"/>
      </dsp:txXfrm>
    </dsp:sp>
    <dsp:sp modelId="{E422D386-843F-4630-AE02-DC9104B57C87}">
      <dsp:nvSpPr>
        <dsp:cNvPr id="0" name=""/>
        <dsp:cNvSpPr/>
      </dsp:nvSpPr>
      <dsp:spPr>
        <a:xfrm>
          <a:off x="1679885" y="1573812"/>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2297832" y="2113413"/>
          <a:ext cx="1004389" cy="1383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1st Submission date of draft proposals and </a:t>
          </a:r>
          <a:r>
            <a:rPr lang="en-US" sz="1200" kern="1200" dirty="0">
              <a:solidFill>
                <a:srgbClr val="000000">
                  <a:hueOff val="0"/>
                  <a:satOff val="0"/>
                  <a:lumOff val="0"/>
                  <a:alphaOff val="0"/>
                </a:srgbClr>
              </a:solidFill>
              <a:latin typeface="Times New Roman"/>
              <a:ea typeface="+mn-ea"/>
              <a:cs typeface="+mn-cs"/>
            </a:rPr>
            <a:t>Specification</a:t>
          </a:r>
          <a:r>
            <a:rPr lang="en-US" sz="1400" kern="1200" dirty="0">
              <a:solidFill>
                <a:srgbClr val="000000">
                  <a:hueOff val="0"/>
                  <a:satOff val="0"/>
                  <a:lumOff val="0"/>
                  <a:alphaOff val="0"/>
                </a:srgbClr>
              </a:solidFill>
              <a:latin typeface="Times New Roman"/>
              <a:ea typeface="+mn-ea"/>
              <a:cs typeface="+mn-cs"/>
            </a:rPr>
            <a:t> Framework Doc </a:t>
          </a:r>
          <a:r>
            <a:rPr lang="en-US" sz="1400" b="1" kern="1200" dirty="0">
              <a:solidFill>
                <a:srgbClr val="000000">
                  <a:hueOff val="0"/>
                  <a:satOff val="0"/>
                  <a:lumOff val="0"/>
                  <a:alphaOff val="0"/>
                </a:srgbClr>
              </a:solidFill>
              <a:latin typeface="Times New Roman"/>
              <a:ea typeface="+mn-ea"/>
              <a:cs typeface="+mn-cs"/>
            </a:rPr>
            <a:t>January 2023</a:t>
          </a:r>
        </a:p>
      </dsp:txBody>
      <dsp:txXfrm>
        <a:off x="2297832" y="2113413"/>
        <a:ext cx="1004389" cy="1383947"/>
      </dsp:txXfrm>
    </dsp:sp>
    <dsp:sp modelId="{01120116-719B-4992-859E-7E99317DF6F1}">
      <dsp:nvSpPr>
        <dsp:cNvPr id="0" name=""/>
        <dsp:cNvSpPr/>
      </dsp:nvSpPr>
      <dsp:spPr>
        <a:xfrm>
          <a:off x="2553157" y="1577561"/>
          <a:ext cx="349736" cy="349736"/>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3191971" y="125212"/>
          <a:ext cx="797589" cy="1324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baseline="30000" dirty="0">
              <a:solidFill>
                <a:srgbClr val="000000">
                  <a:hueOff val="0"/>
                  <a:satOff val="0"/>
                  <a:lumOff val="0"/>
                  <a:alphaOff val="0"/>
                </a:srgbClr>
              </a:solidFill>
              <a:latin typeface="Times New Roman"/>
              <a:ea typeface="+mn-ea"/>
              <a:cs typeface="+mn-cs"/>
            </a:rPr>
            <a:t>2nd </a:t>
          </a:r>
          <a:r>
            <a:rPr lang="en-US" sz="1400" kern="1200" baseline="30000" dirty="0" err="1">
              <a:solidFill>
                <a:srgbClr val="000000">
                  <a:hueOff val="0"/>
                  <a:satOff val="0"/>
                  <a:lumOff val="0"/>
                  <a:alphaOff val="0"/>
                </a:srgbClr>
              </a:solidFill>
              <a:latin typeface="Times New Roman"/>
              <a:ea typeface="+mn-ea"/>
              <a:cs typeface="+mn-cs"/>
            </a:rPr>
            <a:t>Submissionuedate</a:t>
          </a:r>
          <a:r>
            <a:rPr lang="en-US" sz="1400" kern="1200" baseline="30000" dirty="0">
              <a:solidFill>
                <a:srgbClr val="000000">
                  <a:hueOff val="0"/>
                  <a:satOff val="0"/>
                  <a:lumOff val="0"/>
                  <a:alphaOff val="0"/>
                </a:srgbClr>
              </a:solidFill>
              <a:latin typeface="Times New Roman"/>
              <a:ea typeface="+mn-ea"/>
              <a:cs typeface="+mn-cs"/>
            </a:rPr>
            <a:t> of </a:t>
          </a:r>
          <a:r>
            <a:rPr lang="en-US" sz="1400" kern="1200" baseline="30000" dirty="0" err="1">
              <a:solidFill>
                <a:srgbClr val="000000">
                  <a:hueOff val="0"/>
                  <a:satOff val="0"/>
                  <a:lumOff val="0"/>
                  <a:alphaOff val="0"/>
                </a:srgbClr>
              </a:solidFill>
              <a:latin typeface="Times New Roman"/>
              <a:ea typeface="+mn-ea"/>
              <a:cs typeface="+mn-cs"/>
            </a:rPr>
            <a:t>priposals</a:t>
          </a:r>
          <a:r>
            <a:rPr lang="en-US" sz="1400" kern="1200" baseline="30000" dirty="0">
              <a:solidFill>
                <a:srgbClr val="000000">
                  <a:hueOff val="0"/>
                  <a:satOff val="0"/>
                  <a:lumOff val="0"/>
                  <a:alphaOff val="0"/>
                </a:srgbClr>
              </a:solidFill>
              <a:latin typeface="Times New Roman"/>
              <a:ea typeface="+mn-ea"/>
              <a:cs typeface="+mn-cs"/>
            </a:rPr>
            <a:t> and drafting </a:t>
          </a:r>
          <a:r>
            <a:rPr lang="en-US" sz="1400" b="1" kern="1200" dirty="0">
              <a:solidFill>
                <a:srgbClr val="000000">
                  <a:hueOff val="0"/>
                  <a:satOff val="0"/>
                  <a:lumOff val="0"/>
                  <a:alphaOff val="0"/>
                </a:srgbClr>
              </a:solidFill>
              <a:latin typeface="Times New Roman"/>
              <a:ea typeface="+mn-ea"/>
              <a:cs typeface="+mn-cs"/>
            </a:rPr>
            <a:t>March 2023</a:t>
          </a:r>
        </a:p>
      </dsp:txBody>
      <dsp:txXfrm>
        <a:off x="3191971" y="125212"/>
        <a:ext cx="797589" cy="1324492"/>
      </dsp:txXfrm>
    </dsp:sp>
    <dsp:sp modelId="{1B97E0B9-8A63-4AB3-9DAD-20983A4CD0BC}">
      <dsp:nvSpPr>
        <dsp:cNvPr id="0" name=""/>
        <dsp:cNvSpPr/>
      </dsp:nvSpPr>
      <dsp:spPr>
        <a:xfrm>
          <a:off x="3379342" y="1581828"/>
          <a:ext cx="349736" cy="349736"/>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3985802" y="2098416"/>
          <a:ext cx="811651"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Integrated Draft Proposal</a:t>
          </a:r>
        </a:p>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Draft0 </a:t>
          </a:r>
          <a:r>
            <a:rPr lang="en-US" sz="1400" b="1" kern="1200" dirty="0">
              <a:solidFill>
                <a:srgbClr val="000000">
                  <a:hueOff val="0"/>
                  <a:satOff val="0"/>
                  <a:lumOff val="0"/>
                  <a:alphaOff val="0"/>
                </a:srgbClr>
              </a:solidFill>
              <a:latin typeface="Times New Roman"/>
              <a:ea typeface="+mn-ea"/>
              <a:cs typeface="+mn-cs"/>
            </a:rPr>
            <a:t>May 2023</a:t>
          </a:r>
        </a:p>
      </dsp:txBody>
      <dsp:txXfrm>
        <a:off x="3985802" y="2098416"/>
        <a:ext cx="811651" cy="1398944"/>
      </dsp:txXfrm>
    </dsp:sp>
    <dsp:sp modelId="{9274AD82-2A5D-4DDD-AA45-AB5FA2B78337}">
      <dsp:nvSpPr>
        <dsp:cNvPr id="0" name=""/>
        <dsp:cNvSpPr/>
      </dsp:nvSpPr>
      <dsp:spPr>
        <a:xfrm>
          <a:off x="4092154" y="1573812"/>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4692409" y="377494"/>
          <a:ext cx="691179" cy="13458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1</a:t>
          </a:r>
          <a:r>
            <a:rPr lang="en-US" sz="1400" kern="1200" baseline="30000" dirty="0">
              <a:solidFill>
                <a:srgbClr val="000000">
                  <a:hueOff val="0"/>
                  <a:satOff val="0"/>
                  <a:lumOff val="0"/>
                  <a:alphaOff val="0"/>
                </a:srgbClr>
              </a:solidFill>
              <a:latin typeface="Times New Roman"/>
              <a:ea typeface="+mn-ea"/>
              <a:cs typeface="+mn-cs"/>
            </a:rPr>
            <a:t>st</a:t>
          </a:r>
          <a:r>
            <a:rPr lang="en-US" sz="1400" kern="1200" dirty="0">
              <a:solidFill>
                <a:srgbClr val="000000">
                  <a:hueOff val="0"/>
                  <a:satOff val="0"/>
                  <a:lumOff val="0"/>
                  <a:alphaOff val="0"/>
                </a:srgbClr>
              </a:solidFill>
              <a:latin typeface="Times New Roman"/>
              <a:ea typeface="+mn-ea"/>
              <a:cs typeface="+mn-cs"/>
            </a:rPr>
            <a:t> Letter Ballot </a:t>
          </a:r>
          <a:r>
            <a:rPr lang="en-US" sz="1400" b="1" kern="1200" dirty="0">
              <a:solidFill>
                <a:srgbClr val="000000">
                  <a:hueOff val="0"/>
                  <a:satOff val="0"/>
                  <a:lumOff val="0"/>
                  <a:alphaOff val="0"/>
                </a:srgbClr>
              </a:solidFill>
              <a:latin typeface="Times New Roman"/>
              <a:ea typeface="+mn-ea"/>
              <a:cs typeface="+mn-cs"/>
            </a:rPr>
            <a:t>Sept 2023</a:t>
          </a:r>
        </a:p>
        <a:p>
          <a:pPr marL="0" lvl="0" indent="0" algn="ctr" defTabSz="622300">
            <a:lnSpc>
              <a:spcPct val="90000"/>
            </a:lnSpc>
            <a:spcBef>
              <a:spcPct val="0"/>
            </a:spcBef>
            <a:spcAft>
              <a:spcPct val="35000"/>
            </a:spcAft>
            <a:buNone/>
          </a:pPr>
          <a:endParaRPr lang="en-US" sz="1400" b="1" kern="1200" dirty="0">
            <a:solidFill>
              <a:srgbClr val="000000">
                <a:hueOff val="0"/>
                <a:satOff val="0"/>
                <a:lumOff val="0"/>
                <a:alphaOff val="0"/>
              </a:srgbClr>
            </a:solidFill>
            <a:latin typeface="Times New Roman"/>
            <a:ea typeface="+mn-ea"/>
            <a:cs typeface="+mn-cs"/>
          </a:endParaRPr>
        </a:p>
      </dsp:txBody>
      <dsp:txXfrm>
        <a:off x="4692409" y="377494"/>
        <a:ext cx="691179" cy="1345826"/>
      </dsp:txXfrm>
    </dsp:sp>
    <dsp:sp modelId="{3DFAC0D4-B585-416E-BA8C-03C5D13220CE}">
      <dsp:nvSpPr>
        <dsp:cNvPr id="0" name=""/>
        <dsp:cNvSpPr/>
      </dsp:nvSpPr>
      <dsp:spPr>
        <a:xfrm>
          <a:off x="4883366" y="1573812"/>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5484829" y="2098416"/>
          <a:ext cx="664403"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Comment Resolution  1</a:t>
          </a:r>
          <a:r>
            <a:rPr lang="en-US" sz="1400" kern="1200" baseline="30000" dirty="0">
              <a:solidFill>
                <a:srgbClr val="000000">
                  <a:hueOff val="0"/>
                  <a:satOff val="0"/>
                  <a:lumOff val="0"/>
                  <a:alphaOff val="0"/>
                </a:srgbClr>
              </a:solidFill>
              <a:latin typeface="Times New Roman"/>
              <a:ea typeface="+mn-ea"/>
              <a:cs typeface="+mn-cs"/>
            </a:rPr>
            <a:t>st</a:t>
          </a:r>
          <a:r>
            <a:rPr lang="en-US" sz="1400" kern="1200" dirty="0">
              <a:solidFill>
                <a:srgbClr val="000000">
                  <a:hueOff val="0"/>
                  <a:satOff val="0"/>
                  <a:lumOff val="0"/>
                  <a:alphaOff val="0"/>
                </a:srgbClr>
              </a:solidFill>
              <a:latin typeface="Times New Roman"/>
              <a:ea typeface="+mn-ea"/>
              <a:cs typeface="+mn-cs"/>
            </a:rPr>
            <a:t> </a:t>
          </a:r>
          <a:r>
            <a:rPr lang="en-US" sz="1400" kern="1200" dirty="0" err="1">
              <a:solidFill>
                <a:srgbClr val="000000">
                  <a:hueOff val="0"/>
                  <a:satOff val="0"/>
                  <a:lumOff val="0"/>
                  <a:alphaOff val="0"/>
                </a:srgbClr>
              </a:solidFill>
              <a:latin typeface="Times New Roman"/>
              <a:ea typeface="+mn-ea"/>
              <a:cs typeface="+mn-cs"/>
            </a:rPr>
            <a:t>recir</a:t>
          </a:r>
          <a:r>
            <a:rPr lang="en-US" sz="1400" kern="1200" dirty="0">
              <a:solidFill>
                <a:srgbClr val="000000">
                  <a:hueOff val="0"/>
                  <a:satOff val="0"/>
                  <a:lumOff val="0"/>
                  <a:alphaOff val="0"/>
                </a:srgbClr>
              </a:solidFill>
              <a:latin typeface="Times New Roman"/>
              <a:ea typeface="+mn-ea"/>
              <a:cs typeface="+mn-cs"/>
            </a:rPr>
            <a:t> </a:t>
          </a:r>
          <a:r>
            <a:rPr lang="en-US" sz="1400" b="1" kern="1200" dirty="0">
              <a:solidFill>
                <a:srgbClr val="000000">
                  <a:hueOff val="0"/>
                  <a:satOff val="0"/>
                  <a:lumOff val="0"/>
                  <a:alphaOff val="0"/>
                </a:srgbClr>
              </a:solidFill>
              <a:latin typeface="Times New Roman"/>
              <a:ea typeface="+mn-ea"/>
              <a:cs typeface="+mn-cs"/>
            </a:rPr>
            <a:t>Nov 2023</a:t>
          </a:r>
        </a:p>
      </dsp:txBody>
      <dsp:txXfrm>
        <a:off x="5484829" y="2098416"/>
        <a:ext cx="664403" cy="1398944"/>
      </dsp:txXfrm>
    </dsp:sp>
    <dsp:sp modelId="{5A703FB3-1B09-4F5D-8E28-0259DD2BFFBB}">
      <dsp:nvSpPr>
        <dsp:cNvPr id="0" name=""/>
        <dsp:cNvSpPr/>
      </dsp:nvSpPr>
      <dsp:spPr>
        <a:xfrm>
          <a:off x="5619477" y="1573812"/>
          <a:ext cx="349736" cy="349736"/>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6123571" y="53299"/>
          <a:ext cx="78698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SA ballot</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2024</a:t>
          </a:r>
        </a:p>
      </dsp:txBody>
      <dsp:txXfrm>
        <a:off x="6123571" y="53299"/>
        <a:ext cx="786985" cy="1398944"/>
      </dsp:txXfrm>
    </dsp:sp>
    <dsp:sp modelId="{49180514-5299-44DE-8924-B99464286F34}">
      <dsp:nvSpPr>
        <dsp:cNvPr id="0" name=""/>
        <dsp:cNvSpPr/>
      </dsp:nvSpPr>
      <dsp:spPr>
        <a:xfrm>
          <a:off x="6332563" y="1582688"/>
          <a:ext cx="349736" cy="349736"/>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8132826" y="2098416"/>
          <a:ext cx="579120"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t>
          </a:r>
          <a:r>
            <a:rPr lang="en-US" sz="1400" b="1" kern="1200" dirty="0">
              <a:solidFill>
                <a:srgbClr val="000000">
                  <a:hueOff val="0"/>
                  <a:satOff val="0"/>
                  <a:lumOff val="0"/>
                  <a:alphaOff val="0"/>
                </a:srgbClr>
              </a:solidFill>
              <a:latin typeface="Times New Roman"/>
              <a:ea typeface="+mn-ea"/>
              <a:cs typeface="+mn-cs"/>
            </a:rPr>
            <a:t>July 2024</a:t>
          </a:r>
        </a:p>
      </dsp:txBody>
      <dsp:txXfrm>
        <a:off x="8132826" y="2098416"/>
        <a:ext cx="579120" cy="1398944"/>
      </dsp:txXfrm>
    </dsp:sp>
    <dsp:sp modelId="{29685473-F6F0-4A7C-B6D7-24CF95A5E9D1}">
      <dsp:nvSpPr>
        <dsp:cNvPr id="0" name=""/>
        <dsp:cNvSpPr/>
      </dsp:nvSpPr>
      <dsp:spPr>
        <a:xfrm>
          <a:off x="6998612" y="1582688"/>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2023/3/15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6</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ltLang="ja-JP"/>
              <a:t>March  2023</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802.15-23-0175-00-06ma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52958"/>
            <a:ext cx="2552629" cy="461665"/>
          </a:xfrm>
          <a:prstGeom prst="rect">
            <a:avLst/>
          </a:prstGeom>
        </p:spPr>
        <p:txBody>
          <a:bodyPr wrap="square">
            <a:spAutoFit/>
          </a:bodyPr>
          <a:lstStyle/>
          <a:p>
            <a:r>
              <a:rPr lang="en-US" altLang="ja-JP" sz="1200" dirty="0"/>
              <a:t>Ryuji Kohno(YNU/YRP-IAI) , Marco Hernandez(YRP-IAI, CWC)</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Word_Document.docx"/><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575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[Timeline of TG15.6ma]	</a:t>
            </a:r>
          </a:p>
          <a:p>
            <a:r>
              <a:rPr lang="en-US" altLang="ja-JP" sz="1600" b="1" dirty="0">
                <a:ea typeface="ＭＳ Ｐゴシック" charset="-128"/>
              </a:rPr>
              <a:t>Date Submitted: </a:t>
            </a:r>
            <a:r>
              <a:rPr lang="en-US" altLang="ja-JP" sz="1600" dirty="0">
                <a:ea typeface="ＭＳ Ｐゴシック" charset="-128"/>
              </a:rPr>
              <a:t>[15</a:t>
            </a:r>
            <a:r>
              <a:rPr lang="en-US" altLang="ja-JP" sz="1600" baseline="30000" dirty="0">
                <a:ea typeface="ＭＳ Ｐゴシック" charset="-128"/>
              </a:rPr>
              <a:t>th</a:t>
            </a:r>
            <a:r>
              <a:rPr lang="en-US" altLang="ja-JP" sz="1600" dirty="0">
                <a:ea typeface="ＭＳ Ｐゴシック" charset="-128"/>
              </a:rPr>
              <a:t>  March 2023]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  Marco Hernandez3]</a:t>
            </a:r>
            <a:r>
              <a:rPr lang="en-US" altLang="ko-KR" sz="1600" dirty="0">
                <a:solidFill>
                  <a:srgbClr val="000000"/>
                </a:solidFill>
                <a:ea typeface="굴림" pitchFamily="50" charset="-127"/>
              </a:rPr>
              <a:t> [1;Yokohama National University, 2;YRP International Alliance Institute(YRP-IAI), 3: CWC, University of Oulu]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endPar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600" dirty="0">
                <a:solidFill>
                  <a:srgbClr val="000000"/>
                </a:solidFill>
                <a:latin typeface="Arial"/>
                <a:ea typeface="ＭＳ Ｐゴシック" charset="-128"/>
              </a:rPr>
              <a:t>               3:  CWC, University of Oulu, Oulu, </a:t>
            </a:r>
            <a:r>
              <a:rPr lang="en-US" altLang="ja-JP" sz="1600" dirty="0" err="1">
                <a:solidFill>
                  <a:srgbClr val="000000"/>
                </a:solidFill>
                <a:latin typeface="Arial"/>
                <a:ea typeface="ＭＳ Ｐゴシック" charset="-128"/>
              </a:rPr>
              <a:t>Finalnd</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3: marco.Hernandez@ieee.org]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timeline of TG15.6ma for Revision of P802.15.6-2012 with Enhanced Dependability.</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March  2023</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408373" y="1195610"/>
            <a:ext cx="8336132" cy="5039951"/>
          </a:xfrm>
        </p:spPr>
        <p:txBody>
          <a:bodyPr/>
          <a:lstStyle/>
          <a:p>
            <a:r>
              <a:rPr lang="en-US" altLang="ja-JP" b="1" dirty="0">
                <a:ea typeface="ＭＳ Ｐゴシック" pitchFamily="50" charset="-128"/>
              </a:rPr>
              <a:t>Timeline of 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dirty="0">
                <a:ea typeface="ＭＳ Ｐゴシック" pitchFamily="50" charset="-128"/>
              </a:rPr>
            </a:br>
            <a:r>
              <a:rPr lang="en-US" altLang="ja-JP" sz="2800" dirty="0">
                <a:ea typeface="ＭＳ Ｐゴシック" pitchFamily="50" charset="-128"/>
              </a:rPr>
              <a:t>Atlanta, GA, USA</a:t>
            </a:r>
            <a:br>
              <a:rPr lang="en-US" altLang="ja-JP" sz="2800" dirty="0">
                <a:ea typeface="ＭＳ Ｐゴシック" pitchFamily="50" charset="-128"/>
              </a:rPr>
            </a:br>
            <a:r>
              <a:rPr lang="en-US" altLang="ja-JP" sz="2800" dirty="0">
                <a:ea typeface="ＭＳ Ｐゴシック" pitchFamily="50" charset="-128"/>
              </a:rPr>
              <a:t>March 16</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3600" dirty="0">
                <a:ea typeface="ＭＳ Ｐゴシック" pitchFamily="50" charset="-128"/>
              </a:rPr>
            </a:br>
            <a:r>
              <a:rPr lang="en-US" altLang="ja-JP" sz="2800" dirty="0">
                <a:ea typeface="ＭＳ Ｐゴシック" pitchFamily="50" charset="-128"/>
              </a:rPr>
              <a:t>Ryuji Kohno</a:t>
            </a:r>
            <a:r>
              <a:rPr lang="en-US" altLang="ja-JP" sz="2800" baseline="30000" dirty="0">
                <a:ea typeface="ＭＳ Ｐゴシック" pitchFamily="50" charset="-128"/>
              </a:rPr>
              <a:t>1,2</a:t>
            </a:r>
            <a:r>
              <a:rPr lang="en-US" altLang="ja-JP" sz="2800" dirty="0">
                <a:ea typeface="ＭＳ Ｐゴシック" pitchFamily="50" charset="-128"/>
              </a:rPr>
              <a:t>,  Marco Hernandez</a:t>
            </a:r>
            <a:r>
              <a:rPr lang="en-US" altLang="ja-JP" sz="2800" baseline="30000" dirty="0">
                <a:ea typeface="ＭＳ Ｐゴシック" pitchFamily="50" charset="-128"/>
              </a:rPr>
              <a:t>2,3</a:t>
            </a:r>
            <a:br>
              <a:rPr lang="en-US" altLang="ja-JP" sz="2800" baseline="30000" dirty="0">
                <a:ea typeface="ＭＳ Ｐゴシック" pitchFamily="50" charset="-128"/>
              </a:rPr>
            </a:br>
            <a:r>
              <a:rPr lang="en-US" altLang="ja-JP" sz="2000" dirty="0">
                <a:ea typeface="ＭＳ Ｐゴシック" pitchFamily="50" charset="-128"/>
              </a:rPr>
              <a:t>1: Yokohama National University(YNU), Japan</a:t>
            </a:r>
            <a:br>
              <a:rPr lang="en-US" altLang="ja-JP" sz="2000" dirty="0">
                <a:ea typeface="ＭＳ Ｐゴシック" pitchFamily="50" charset="-128"/>
              </a:rPr>
            </a:br>
            <a:r>
              <a:rPr lang="en-US" altLang="ja-JP" sz="2000" dirty="0">
                <a:ea typeface="ＭＳ Ｐゴシック" pitchFamily="50" charset="-128"/>
              </a:rPr>
              <a:t>2: YRP International Alliance Institute(YRP-IAI)</a:t>
            </a:r>
            <a:br>
              <a:rPr lang="en-US" altLang="ja-JP" sz="2000" dirty="0">
                <a:ea typeface="ＭＳ Ｐゴシック" pitchFamily="50" charset="-128"/>
              </a:rPr>
            </a:br>
            <a:r>
              <a:rPr lang="en-US" altLang="ja-JP" sz="2000" dirty="0">
                <a:ea typeface="ＭＳ Ｐゴシック" pitchFamily="50" charset="-128"/>
              </a:rPr>
              <a:t>3: Centre for Wireless Communications(CWC), University of Oulu, Finland</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March  2023</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a:xfrm>
            <a:off x="753533" y="412510"/>
            <a:ext cx="1600200" cy="215900"/>
          </a:xfrm>
        </p:spPr>
        <p:txBody>
          <a:bodyPr/>
          <a:lstStyle/>
          <a:p>
            <a:r>
              <a:rPr lang="en-US" altLang="ja-JP" sz="1600"/>
              <a:t>March  2023</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a:t>Slide </a:t>
            </a:r>
            <a:fld id="{00000000-1234-1234-1234-123412341234}" type="slidenum">
              <a:rPr lang="en-US" smtClean="0"/>
              <a:pPr/>
              <a:t>3</a:t>
            </a:fld>
            <a:endParaRPr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344447" y="817107"/>
            <a:ext cx="2639697" cy="461665"/>
          </a:xfrm>
          <a:prstGeom prst="rect">
            <a:avLst/>
          </a:prstGeom>
          <a:noFill/>
        </p:spPr>
        <p:txBody>
          <a:bodyPr wrap="none" rtlCol="0">
            <a:spAutoFit/>
          </a:bodyPr>
          <a:lstStyle/>
          <a:p>
            <a:r>
              <a:rPr lang="en-US" sz="2400" b="1" dirty="0"/>
              <a:t>TG 6ma Timeline</a:t>
            </a:r>
          </a:p>
        </p:txBody>
      </p:sp>
      <p:graphicFrame>
        <p:nvGraphicFramePr>
          <p:cNvPr id="12" name="Diagram 6">
            <a:extLst>
              <a:ext uri="{FF2B5EF4-FFF2-40B4-BE49-F238E27FC236}">
                <a16:creationId xmlns:a16="http://schemas.microsoft.com/office/drawing/2014/main" id="{BBE37834-BEAB-63C1-2ECD-9FA475589D86}"/>
              </a:ext>
            </a:extLst>
          </p:cNvPr>
          <p:cNvGraphicFramePr/>
          <p:nvPr>
            <p:extLst>
              <p:ext uri="{D42A27DB-BD31-4B8C-83A1-F6EECF244321}">
                <p14:modId xmlns:p14="http://schemas.microsoft.com/office/powerpoint/2010/main" val="1264565095"/>
              </p:ext>
            </p:extLst>
          </p:nvPr>
        </p:nvGraphicFramePr>
        <p:xfrm>
          <a:off x="270933" y="1732989"/>
          <a:ext cx="8949267" cy="3497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グループ化 1">
            <a:extLst>
              <a:ext uri="{FF2B5EF4-FFF2-40B4-BE49-F238E27FC236}">
                <a16:creationId xmlns:a16="http://schemas.microsoft.com/office/drawing/2014/main" id="{F3524165-B353-1A36-E6CC-5C4F3E046847}"/>
              </a:ext>
            </a:extLst>
          </p:cNvPr>
          <p:cNvGrpSpPr/>
          <p:nvPr/>
        </p:nvGrpSpPr>
        <p:grpSpPr>
          <a:xfrm>
            <a:off x="7090594" y="1797373"/>
            <a:ext cx="879786" cy="3191875"/>
            <a:chOff x="6105448" y="0"/>
            <a:chExt cx="879786" cy="3191875"/>
          </a:xfrm>
        </p:grpSpPr>
        <p:sp>
          <p:nvSpPr>
            <p:cNvPr id="3" name="正方形/長方形 2">
              <a:extLst>
                <a:ext uri="{FF2B5EF4-FFF2-40B4-BE49-F238E27FC236}">
                  <a16:creationId xmlns:a16="http://schemas.microsoft.com/office/drawing/2014/main" id="{95F317FE-9D18-8367-932F-DF72D478A02A}"/>
                </a:ext>
              </a:extLst>
            </p:cNvPr>
            <p:cNvSpPr/>
            <p:nvPr/>
          </p:nvSpPr>
          <p:spPr>
            <a:xfrm>
              <a:off x="6189778" y="0"/>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5" name="テキスト ボックス 4">
              <a:extLst>
                <a:ext uri="{FF2B5EF4-FFF2-40B4-BE49-F238E27FC236}">
                  <a16:creationId xmlns:a16="http://schemas.microsoft.com/office/drawing/2014/main" id="{296981A9-07A1-9C49-7E66-BCDF0C254833}"/>
                </a:ext>
              </a:extLst>
            </p:cNvPr>
            <p:cNvSpPr txBox="1"/>
            <p:nvPr/>
          </p:nvSpPr>
          <p:spPr>
            <a:xfrm>
              <a:off x="6105448" y="2038115"/>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SA Recirculation </a:t>
              </a:r>
              <a:r>
                <a:rPr lang="en-US" sz="1400" b="1" kern="1200" dirty="0">
                  <a:solidFill>
                    <a:srgbClr val="000000">
                      <a:hueOff val="0"/>
                      <a:satOff val="0"/>
                      <a:lumOff val="0"/>
                      <a:alphaOff val="0"/>
                    </a:srgbClr>
                  </a:solidFill>
                  <a:latin typeface="Times New Roman"/>
                  <a:ea typeface="+mn-ea"/>
                  <a:cs typeface="+mn-cs"/>
                </a:rPr>
                <a:t>Mar 2024</a:t>
              </a:r>
            </a:p>
          </p:txBody>
        </p:sp>
      </p:grpSp>
      <p:sp>
        <p:nvSpPr>
          <p:cNvPr id="7" name="楕円 6">
            <a:extLst>
              <a:ext uri="{FF2B5EF4-FFF2-40B4-BE49-F238E27FC236}">
                <a16:creationId xmlns:a16="http://schemas.microsoft.com/office/drawing/2014/main" id="{EDCA183C-BB01-902A-D35B-DCC42BE4DA07}"/>
              </a:ext>
            </a:extLst>
          </p:cNvPr>
          <p:cNvSpPr/>
          <p:nvPr/>
        </p:nvSpPr>
        <p:spPr>
          <a:xfrm>
            <a:off x="7930440" y="3324557"/>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sp>
      <p:sp>
        <p:nvSpPr>
          <p:cNvPr id="10" name="楕円 9">
            <a:extLst>
              <a:ext uri="{FF2B5EF4-FFF2-40B4-BE49-F238E27FC236}">
                <a16:creationId xmlns:a16="http://schemas.microsoft.com/office/drawing/2014/main" id="{0D01E236-7BA5-2493-8ECE-9FBA5ADD0299}"/>
              </a:ext>
            </a:extLst>
          </p:cNvPr>
          <p:cNvSpPr/>
          <p:nvPr/>
        </p:nvSpPr>
        <p:spPr>
          <a:xfrm>
            <a:off x="8511763" y="3324557"/>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sp>
      <p:grpSp>
        <p:nvGrpSpPr>
          <p:cNvPr id="11" name="グループ化 10">
            <a:extLst>
              <a:ext uri="{FF2B5EF4-FFF2-40B4-BE49-F238E27FC236}">
                <a16:creationId xmlns:a16="http://schemas.microsoft.com/office/drawing/2014/main" id="{A10755A3-2E65-C4F9-1109-E9E161FD0074}"/>
              </a:ext>
            </a:extLst>
          </p:cNvPr>
          <p:cNvGrpSpPr/>
          <p:nvPr/>
        </p:nvGrpSpPr>
        <p:grpSpPr>
          <a:xfrm>
            <a:off x="7660502" y="1797373"/>
            <a:ext cx="885845" cy="1430872"/>
            <a:chOff x="6053932" y="21371"/>
            <a:chExt cx="885845" cy="1430872"/>
          </a:xfrm>
        </p:grpSpPr>
        <p:sp>
          <p:nvSpPr>
            <p:cNvPr id="13" name="正方形/長方形 12">
              <a:extLst>
                <a:ext uri="{FF2B5EF4-FFF2-40B4-BE49-F238E27FC236}">
                  <a16:creationId xmlns:a16="http://schemas.microsoft.com/office/drawing/2014/main" id="{321D946D-1FD8-0591-9F3F-3C5952326C40}"/>
                </a:ext>
              </a:extLst>
            </p:cNvPr>
            <p:cNvSpPr/>
            <p:nvPr/>
          </p:nvSpPr>
          <p:spPr>
            <a:xfrm>
              <a:off x="6101010" y="53299"/>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14" name="テキスト ボックス 13">
              <a:extLst>
                <a:ext uri="{FF2B5EF4-FFF2-40B4-BE49-F238E27FC236}">
                  <a16:creationId xmlns:a16="http://schemas.microsoft.com/office/drawing/2014/main" id="{CB25EBD9-D1A8-8B6B-5282-AB8518DDD9D5}"/>
                </a:ext>
              </a:extLst>
            </p:cNvPr>
            <p:cNvSpPr txBox="1"/>
            <p:nvPr/>
          </p:nvSpPr>
          <p:spPr>
            <a:xfrm>
              <a:off x="6053932" y="21371"/>
              <a:ext cx="885845" cy="139894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RevcomConditional</a:t>
              </a:r>
              <a:r>
                <a:rPr kumimoji="1" lang="en-US" altLang="ja-JP" sz="1400" kern="1200" dirty="0">
                  <a:solidFill>
                    <a:srgbClr val="000000">
                      <a:hueOff val="0"/>
                      <a:satOff val="0"/>
                      <a:lumOff val="0"/>
                      <a:alphaOff val="0"/>
                    </a:srgbClr>
                  </a:solidFill>
                  <a:latin typeface="Times New Roman"/>
                  <a:ea typeface="+mn-ea"/>
                  <a:cs typeface="+mn-cs"/>
                </a:rPr>
                <a:t> Approval</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2024</a:t>
              </a:r>
            </a:p>
          </p:txBody>
        </p:sp>
      </p:gr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a:t>
            </a:r>
            <a:r>
              <a:rPr lang="en-US" sz="1400" dirty="0" err="1">
                <a:solidFill>
                  <a:srgbClr val="000000"/>
                </a:solidFill>
                <a:highlight>
                  <a:srgbClr val="FFFF00"/>
                </a:highlight>
                <a:latin typeface="Calibri" panose="020F0502020204030204" pitchFamily="34" charset="0"/>
              </a:rPr>
              <a:t>RevCom</a:t>
            </a:r>
            <a:r>
              <a:rPr lang="en-US" sz="1400" dirty="0">
                <a:solidFill>
                  <a:srgbClr val="000000"/>
                </a:solidFill>
                <a:highlight>
                  <a:srgbClr val="FFFF00"/>
                </a:highlight>
                <a:latin typeface="Calibri" panose="020F0502020204030204" pitchFamily="34" charset="0"/>
              </a:rPr>
              <a:t> scheduled for 2024 a guess</a:t>
            </a:r>
            <a:r>
              <a:rPr lang="en-US" sz="1400" dirty="0">
                <a:highlight>
                  <a:srgbClr val="FFFF00"/>
                </a:highlight>
              </a:rPr>
              <a:t> </a:t>
            </a:r>
          </a:p>
        </p:txBody>
      </p:sp>
    </p:spTree>
    <p:extLst>
      <p:ext uri="{BB962C8B-B14F-4D97-AF65-F5344CB8AC3E}">
        <p14:creationId xmlns:p14="http://schemas.microsoft.com/office/powerpoint/2010/main" val="4048586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a:xfrm>
            <a:off x="838200" y="451855"/>
            <a:ext cx="1600200" cy="215900"/>
          </a:xfrm>
        </p:spPr>
        <p:txBody>
          <a:bodyPr/>
          <a:lstStyle/>
          <a:p>
            <a:r>
              <a:rPr lang="en-US" altLang="ja-JP" sz="1200"/>
              <a:t>March  2023</a:t>
            </a:r>
            <a:endParaRPr lang="en-US" sz="12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4</a:t>
            </a:fld>
            <a:endParaRPr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01784"/>
            <a:ext cx="3425938" cy="300082"/>
          </a:xfrm>
          <a:prstGeom prst="rect">
            <a:avLst/>
          </a:prstGeom>
          <a:noFill/>
        </p:spPr>
        <p:txBody>
          <a:bodyPr wrap="none" rtlCol="0">
            <a:spAutoFit/>
          </a:bodyPr>
          <a:lstStyle/>
          <a:p>
            <a:r>
              <a:rPr lang="en-US" sz="1350" dirty="0"/>
              <a:t>Note: the deadlines are subject to change.</a:t>
            </a:r>
          </a:p>
        </p:txBody>
      </p:sp>
      <p:graphicFrame>
        <p:nvGraphicFramePr>
          <p:cNvPr id="2" name="Object 1">
            <a:extLst>
              <a:ext uri="{FF2B5EF4-FFF2-40B4-BE49-F238E27FC236}">
                <a16:creationId xmlns:a16="http://schemas.microsoft.com/office/drawing/2014/main" id="{01F3319C-715F-BDC1-D928-95133ACB0AA5}"/>
              </a:ext>
            </a:extLst>
          </p:cNvPr>
          <p:cNvGraphicFramePr>
            <a:graphicFrameLocks noChangeAspect="1"/>
          </p:cNvGraphicFramePr>
          <p:nvPr>
            <p:extLst>
              <p:ext uri="{D42A27DB-BD31-4B8C-83A1-F6EECF244321}">
                <p14:modId xmlns:p14="http://schemas.microsoft.com/office/powerpoint/2010/main" val="1008525275"/>
              </p:ext>
            </p:extLst>
          </p:nvPr>
        </p:nvGraphicFramePr>
        <p:xfrm>
          <a:off x="772833" y="1439631"/>
          <a:ext cx="7865532" cy="4858564"/>
        </p:xfrm>
        <a:graphic>
          <a:graphicData uri="http://schemas.openxmlformats.org/presentationml/2006/ole">
            <mc:AlternateContent xmlns:mc="http://schemas.openxmlformats.org/markup-compatibility/2006">
              <mc:Choice xmlns:v="urn:schemas-microsoft-com:vml" Requires="v">
                <p:oleObj name="Document" r:id="rId2" imgW="6133719" imgH="4178021" progId="Word.Document.12">
                  <p:embed/>
                </p:oleObj>
              </mc:Choice>
              <mc:Fallback>
                <p:oleObj name="Document" r:id="rId2" imgW="6133719" imgH="4178021" progId="Word.Document.12">
                  <p:embed/>
                  <p:pic>
                    <p:nvPicPr>
                      <p:cNvPr id="2" name="Object 1">
                        <a:extLst>
                          <a:ext uri="{FF2B5EF4-FFF2-40B4-BE49-F238E27FC236}">
                            <a16:creationId xmlns:a16="http://schemas.microsoft.com/office/drawing/2014/main" id="{01F3319C-715F-BDC1-D928-95133ACB0AA5}"/>
                          </a:ext>
                        </a:extLst>
                      </p:cNvPr>
                      <p:cNvPicPr/>
                      <p:nvPr/>
                    </p:nvPicPr>
                    <p:blipFill>
                      <a:blip r:embed="rId3"/>
                      <a:stretch>
                        <a:fillRect/>
                      </a:stretch>
                    </p:blipFill>
                    <p:spPr>
                      <a:xfrm>
                        <a:off x="772833" y="1439631"/>
                        <a:ext cx="7865532" cy="4858564"/>
                      </a:xfrm>
                      <a:prstGeom prst="rect">
                        <a:avLst/>
                      </a:prstGeom>
                    </p:spPr>
                  </p:pic>
                </p:oleObj>
              </mc:Fallback>
            </mc:AlternateContent>
          </a:graphicData>
        </a:graphic>
      </p:graphicFrame>
      <p:sp>
        <p:nvSpPr>
          <p:cNvPr id="3" name="TextBox 7">
            <a:extLst>
              <a:ext uri="{FF2B5EF4-FFF2-40B4-BE49-F238E27FC236}">
                <a16:creationId xmlns:a16="http://schemas.microsoft.com/office/drawing/2014/main" id="{0E687580-B60A-2870-4F13-80A6690CFE4D}"/>
              </a:ext>
            </a:extLst>
          </p:cNvPr>
          <p:cNvSpPr txBox="1"/>
          <p:nvPr/>
        </p:nvSpPr>
        <p:spPr>
          <a:xfrm>
            <a:off x="3420215" y="904419"/>
            <a:ext cx="2570768" cy="461665"/>
          </a:xfrm>
          <a:prstGeom prst="rect">
            <a:avLst/>
          </a:prstGeom>
          <a:noFill/>
        </p:spPr>
        <p:txBody>
          <a:bodyPr wrap="none" rtlCol="0">
            <a:spAutoFit/>
          </a:bodyPr>
          <a:lstStyle/>
          <a:p>
            <a:r>
              <a:rPr lang="en-US" sz="2400" b="1" dirty="0"/>
              <a:t>Timeline details.</a:t>
            </a:r>
          </a:p>
        </p:txBody>
      </p:sp>
    </p:spTree>
    <p:extLst>
      <p:ext uri="{BB962C8B-B14F-4D97-AF65-F5344CB8AC3E}">
        <p14:creationId xmlns:p14="http://schemas.microsoft.com/office/powerpoint/2010/main" val="2991594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e 7">
            <a:extLst>
              <a:ext uri="{FF2B5EF4-FFF2-40B4-BE49-F238E27FC236}">
                <a16:creationId xmlns:a16="http://schemas.microsoft.com/office/drawing/2014/main" id="{9D572EED-7F97-BCED-5D16-DF97689F876C}"/>
              </a:ext>
            </a:extLst>
          </p:cNvPr>
          <p:cNvGraphicFramePr>
            <a:graphicFrameLocks noGrp="1"/>
          </p:cNvGraphicFramePr>
          <p:nvPr>
            <p:extLst>
              <p:ext uri="{D42A27DB-BD31-4B8C-83A1-F6EECF244321}">
                <p14:modId xmlns:p14="http://schemas.microsoft.com/office/powerpoint/2010/main" val="1839199712"/>
              </p:ext>
            </p:extLst>
          </p:nvPr>
        </p:nvGraphicFramePr>
        <p:xfrm>
          <a:off x="510678" y="1363854"/>
          <a:ext cx="8633322" cy="4551166"/>
        </p:xfrm>
        <a:graphic>
          <a:graphicData uri="http://schemas.openxmlformats.org/drawingml/2006/table">
            <a:tbl>
              <a:tblPr/>
              <a:tblGrid>
                <a:gridCol w="1220382">
                  <a:extLst>
                    <a:ext uri="{9D8B030D-6E8A-4147-A177-3AD203B41FA5}">
                      <a16:colId xmlns:a16="http://schemas.microsoft.com/office/drawing/2014/main" val="859022375"/>
                    </a:ext>
                  </a:extLst>
                </a:gridCol>
                <a:gridCol w="28748">
                  <a:extLst>
                    <a:ext uri="{9D8B030D-6E8A-4147-A177-3AD203B41FA5}">
                      <a16:colId xmlns:a16="http://schemas.microsoft.com/office/drawing/2014/main" val="3056671812"/>
                    </a:ext>
                  </a:extLst>
                </a:gridCol>
                <a:gridCol w="197383">
                  <a:extLst>
                    <a:ext uri="{9D8B030D-6E8A-4147-A177-3AD203B41FA5}">
                      <a16:colId xmlns:a16="http://schemas.microsoft.com/office/drawing/2014/main" val="2801988721"/>
                    </a:ext>
                  </a:extLst>
                </a:gridCol>
                <a:gridCol w="197383">
                  <a:extLst>
                    <a:ext uri="{9D8B030D-6E8A-4147-A177-3AD203B41FA5}">
                      <a16:colId xmlns:a16="http://schemas.microsoft.com/office/drawing/2014/main" val="3486883837"/>
                    </a:ext>
                  </a:extLst>
                </a:gridCol>
                <a:gridCol w="197383">
                  <a:extLst>
                    <a:ext uri="{9D8B030D-6E8A-4147-A177-3AD203B41FA5}">
                      <a16:colId xmlns:a16="http://schemas.microsoft.com/office/drawing/2014/main" val="2943955052"/>
                    </a:ext>
                  </a:extLst>
                </a:gridCol>
                <a:gridCol w="197383">
                  <a:extLst>
                    <a:ext uri="{9D8B030D-6E8A-4147-A177-3AD203B41FA5}">
                      <a16:colId xmlns:a16="http://schemas.microsoft.com/office/drawing/2014/main" val="1635642405"/>
                    </a:ext>
                  </a:extLst>
                </a:gridCol>
                <a:gridCol w="197383">
                  <a:extLst>
                    <a:ext uri="{9D8B030D-6E8A-4147-A177-3AD203B41FA5}">
                      <a16:colId xmlns:a16="http://schemas.microsoft.com/office/drawing/2014/main" val="4247004466"/>
                    </a:ext>
                  </a:extLst>
                </a:gridCol>
                <a:gridCol w="191667">
                  <a:extLst>
                    <a:ext uri="{9D8B030D-6E8A-4147-A177-3AD203B41FA5}">
                      <a16:colId xmlns:a16="http://schemas.microsoft.com/office/drawing/2014/main" val="722315258"/>
                    </a:ext>
                  </a:extLst>
                </a:gridCol>
                <a:gridCol w="203099">
                  <a:extLst>
                    <a:ext uri="{9D8B030D-6E8A-4147-A177-3AD203B41FA5}">
                      <a16:colId xmlns:a16="http://schemas.microsoft.com/office/drawing/2014/main" val="2755150756"/>
                    </a:ext>
                  </a:extLst>
                </a:gridCol>
                <a:gridCol w="197383">
                  <a:extLst>
                    <a:ext uri="{9D8B030D-6E8A-4147-A177-3AD203B41FA5}">
                      <a16:colId xmlns:a16="http://schemas.microsoft.com/office/drawing/2014/main" val="1837462061"/>
                    </a:ext>
                  </a:extLst>
                </a:gridCol>
                <a:gridCol w="197383">
                  <a:extLst>
                    <a:ext uri="{9D8B030D-6E8A-4147-A177-3AD203B41FA5}">
                      <a16:colId xmlns:a16="http://schemas.microsoft.com/office/drawing/2014/main" val="1694553603"/>
                    </a:ext>
                  </a:extLst>
                </a:gridCol>
                <a:gridCol w="197383">
                  <a:extLst>
                    <a:ext uri="{9D8B030D-6E8A-4147-A177-3AD203B41FA5}">
                      <a16:colId xmlns:a16="http://schemas.microsoft.com/office/drawing/2014/main" val="805340123"/>
                    </a:ext>
                  </a:extLst>
                </a:gridCol>
                <a:gridCol w="197383">
                  <a:extLst>
                    <a:ext uri="{9D8B030D-6E8A-4147-A177-3AD203B41FA5}">
                      <a16:colId xmlns:a16="http://schemas.microsoft.com/office/drawing/2014/main" val="204235997"/>
                    </a:ext>
                  </a:extLst>
                </a:gridCol>
                <a:gridCol w="157358">
                  <a:extLst>
                    <a:ext uri="{9D8B030D-6E8A-4147-A177-3AD203B41FA5}">
                      <a16:colId xmlns:a16="http://schemas.microsoft.com/office/drawing/2014/main" val="315157008"/>
                    </a:ext>
                  </a:extLst>
                </a:gridCol>
                <a:gridCol w="237408">
                  <a:extLst>
                    <a:ext uri="{9D8B030D-6E8A-4147-A177-3AD203B41FA5}">
                      <a16:colId xmlns:a16="http://schemas.microsoft.com/office/drawing/2014/main" val="1414150232"/>
                    </a:ext>
                  </a:extLst>
                </a:gridCol>
                <a:gridCol w="197598">
                  <a:extLst>
                    <a:ext uri="{9D8B030D-6E8A-4147-A177-3AD203B41FA5}">
                      <a16:colId xmlns:a16="http://schemas.microsoft.com/office/drawing/2014/main" val="1197699624"/>
                    </a:ext>
                  </a:extLst>
                </a:gridCol>
                <a:gridCol w="106532">
                  <a:extLst>
                    <a:ext uri="{9D8B030D-6E8A-4147-A177-3AD203B41FA5}">
                      <a16:colId xmlns:a16="http://schemas.microsoft.com/office/drawing/2014/main" val="1106251956"/>
                    </a:ext>
                  </a:extLst>
                </a:gridCol>
                <a:gridCol w="221942">
                  <a:extLst>
                    <a:ext uri="{9D8B030D-6E8A-4147-A177-3AD203B41FA5}">
                      <a16:colId xmlns:a16="http://schemas.microsoft.com/office/drawing/2014/main" val="3499333147"/>
                    </a:ext>
                  </a:extLst>
                </a:gridCol>
                <a:gridCol w="195309">
                  <a:extLst>
                    <a:ext uri="{9D8B030D-6E8A-4147-A177-3AD203B41FA5}">
                      <a16:colId xmlns:a16="http://schemas.microsoft.com/office/drawing/2014/main" val="330155105"/>
                    </a:ext>
                  </a:extLst>
                </a:gridCol>
                <a:gridCol w="168675">
                  <a:extLst>
                    <a:ext uri="{9D8B030D-6E8A-4147-A177-3AD203B41FA5}">
                      <a16:colId xmlns:a16="http://schemas.microsoft.com/office/drawing/2014/main" val="423061777"/>
                    </a:ext>
                  </a:extLst>
                </a:gridCol>
                <a:gridCol w="186432">
                  <a:extLst>
                    <a:ext uri="{9D8B030D-6E8A-4147-A177-3AD203B41FA5}">
                      <a16:colId xmlns:a16="http://schemas.microsoft.com/office/drawing/2014/main" val="1243999009"/>
                    </a:ext>
                  </a:extLst>
                </a:gridCol>
                <a:gridCol w="213064">
                  <a:extLst>
                    <a:ext uri="{9D8B030D-6E8A-4147-A177-3AD203B41FA5}">
                      <a16:colId xmlns:a16="http://schemas.microsoft.com/office/drawing/2014/main" val="210366518"/>
                    </a:ext>
                  </a:extLst>
                </a:gridCol>
                <a:gridCol w="186431">
                  <a:extLst>
                    <a:ext uri="{9D8B030D-6E8A-4147-A177-3AD203B41FA5}">
                      <a16:colId xmlns:a16="http://schemas.microsoft.com/office/drawing/2014/main" val="3447638966"/>
                    </a:ext>
                  </a:extLst>
                </a:gridCol>
                <a:gridCol w="204186">
                  <a:extLst>
                    <a:ext uri="{9D8B030D-6E8A-4147-A177-3AD203B41FA5}">
                      <a16:colId xmlns:a16="http://schemas.microsoft.com/office/drawing/2014/main" val="2903488451"/>
                    </a:ext>
                  </a:extLst>
                </a:gridCol>
                <a:gridCol w="230820">
                  <a:extLst>
                    <a:ext uri="{9D8B030D-6E8A-4147-A177-3AD203B41FA5}">
                      <a16:colId xmlns:a16="http://schemas.microsoft.com/office/drawing/2014/main" val="1062964703"/>
                    </a:ext>
                  </a:extLst>
                </a:gridCol>
                <a:gridCol w="186431">
                  <a:extLst>
                    <a:ext uri="{9D8B030D-6E8A-4147-A177-3AD203B41FA5}">
                      <a16:colId xmlns:a16="http://schemas.microsoft.com/office/drawing/2014/main" val="1234199519"/>
                    </a:ext>
                  </a:extLst>
                </a:gridCol>
                <a:gridCol w="221941">
                  <a:extLst>
                    <a:ext uri="{9D8B030D-6E8A-4147-A177-3AD203B41FA5}">
                      <a16:colId xmlns:a16="http://schemas.microsoft.com/office/drawing/2014/main" val="2272667793"/>
                    </a:ext>
                  </a:extLst>
                </a:gridCol>
                <a:gridCol w="195309">
                  <a:extLst>
                    <a:ext uri="{9D8B030D-6E8A-4147-A177-3AD203B41FA5}">
                      <a16:colId xmlns:a16="http://schemas.microsoft.com/office/drawing/2014/main" val="4088176425"/>
                    </a:ext>
                  </a:extLst>
                </a:gridCol>
                <a:gridCol w="150920">
                  <a:extLst>
                    <a:ext uri="{9D8B030D-6E8A-4147-A177-3AD203B41FA5}">
                      <a16:colId xmlns:a16="http://schemas.microsoft.com/office/drawing/2014/main" val="3962572487"/>
                    </a:ext>
                  </a:extLst>
                </a:gridCol>
                <a:gridCol w="204187">
                  <a:extLst>
                    <a:ext uri="{9D8B030D-6E8A-4147-A177-3AD203B41FA5}">
                      <a16:colId xmlns:a16="http://schemas.microsoft.com/office/drawing/2014/main" val="4109095285"/>
                    </a:ext>
                  </a:extLst>
                </a:gridCol>
                <a:gridCol w="186431">
                  <a:extLst>
                    <a:ext uri="{9D8B030D-6E8A-4147-A177-3AD203B41FA5}">
                      <a16:colId xmlns:a16="http://schemas.microsoft.com/office/drawing/2014/main" val="767843840"/>
                    </a:ext>
                  </a:extLst>
                </a:gridCol>
                <a:gridCol w="186431">
                  <a:extLst>
                    <a:ext uri="{9D8B030D-6E8A-4147-A177-3AD203B41FA5}">
                      <a16:colId xmlns:a16="http://schemas.microsoft.com/office/drawing/2014/main" val="1761253281"/>
                    </a:ext>
                  </a:extLst>
                </a:gridCol>
                <a:gridCol w="153033">
                  <a:extLst>
                    <a:ext uri="{9D8B030D-6E8A-4147-A177-3AD203B41FA5}">
                      <a16:colId xmlns:a16="http://schemas.microsoft.com/office/drawing/2014/main" val="3088102511"/>
                    </a:ext>
                  </a:extLst>
                </a:gridCol>
                <a:gridCol w="210951">
                  <a:extLst>
                    <a:ext uri="{9D8B030D-6E8A-4147-A177-3AD203B41FA5}">
                      <a16:colId xmlns:a16="http://schemas.microsoft.com/office/drawing/2014/main" val="1106079071"/>
                    </a:ext>
                  </a:extLst>
                </a:gridCol>
                <a:gridCol w="168676">
                  <a:extLst>
                    <a:ext uri="{9D8B030D-6E8A-4147-A177-3AD203B41FA5}">
                      <a16:colId xmlns:a16="http://schemas.microsoft.com/office/drawing/2014/main" val="2112302469"/>
                    </a:ext>
                  </a:extLst>
                </a:gridCol>
                <a:gridCol w="150921">
                  <a:extLst>
                    <a:ext uri="{9D8B030D-6E8A-4147-A177-3AD203B41FA5}">
                      <a16:colId xmlns:a16="http://schemas.microsoft.com/office/drawing/2014/main" val="875399749"/>
                    </a:ext>
                  </a:extLst>
                </a:gridCol>
                <a:gridCol w="213064">
                  <a:extLst>
                    <a:ext uri="{9D8B030D-6E8A-4147-A177-3AD203B41FA5}">
                      <a16:colId xmlns:a16="http://schemas.microsoft.com/office/drawing/2014/main" val="4011572350"/>
                    </a:ext>
                  </a:extLst>
                </a:gridCol>
                <a:gridCol w="204186">
                  <a:extLst>
                    <a:ext uri="{9D8B030D-6E8A-4147-A177-3AD203B41FA5}">
                      <a16:colId xmlns:a16="http://schemas.microsoft.com/office/drawing/2014/main" val="118711575"/>
                    </a:ext>
                  </a:extLst>
                </a:gridCol>
                <a:gridCol w="474743">
                  <a:extLst>
                    <a:ext uri="{9D8B030D-6E8A-4147-A177-3AD203B41FA5}">
                      <a16:colId xmlns:a16="http://schemas.microsoft.com/office/drawing/2014/main" val="1721140086"/>
                    </a:ext>
                  </a:extLst>
                </a:gridCol>
              </a:tblGrid>
              <a:tr h="96229">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 -22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Nov-22</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3754048683"/>
                  </a:ext>
                </a:extLst>
              </a:tr>
              <a:tr h="21698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1" lang="en-US" altLang="ja-JP" sz="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Technical Requirement Document(TRD) Completed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600" b="0" i="0" u="none" strike="noStrike">
                          <a:solidFill>
                            <a:srgbClr val="006100"/>
                          </a:solidFill>
                          <a:effectLst/>
                          <a:latin typeface="Calibri" panose="020F0502020204030204" pitchFamily="34" charset="0"/>
                        </a:rPr>
                        <a:t> </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CCC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CCC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2763354957"/>
                  </a:ext>
                </a:extLst>
              </a:tr>
              <a:tr h="227117">
                <a:tc>
                  <a:txBody>
                    <a:bodyPr/>
                    <a:lstStyle/>
                    <a:p>
                      <a:pPr algn="l" fontAlgn="b"/>
                      <a:r>
                        <a:rPr lang="en-US" sz="600" b="0" i="0" u="none" strike="noStrike" dirty="0">
                          <a:solidFill>
                            <a:srgbClr val="000000"/>
                          </a:solidFill>
                          <a:effectLst/>
                          <a:latin typeface="Calibri" panose="020F0502020204030204" pitchFamily="34" charset="0"/>
                        </a:rPr>
                        <a:t>Start Call for Proposals</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rgbClr val="FFCCCC"/>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rgbClr val="FFCCCC"/>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rgbClr val="FFCCCC"/>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chemeClr val="bg1"/>
                    </a:solidFill>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bg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2592098040"/>
                  </a:ext>
                </a:extLst>
              </a:tr>
              <a:tr h="227117">
                <a:tc>
                  <a:txBody>
                    <a:bodyPr/>
                    <a:lstStyle/>
                    <a:p>
                      <a:pPr algn="l" fontAlgn="b"/>
                      <a:r>
                        <a:rPr lang="en-US" sz="600" b="0" i="0" u="none" strike="noStrike" dirty="0">
                          <a:solidFill>
                            <a:srgbClr val="000000"/>
                          </a:solidFill>
                          <a:effectLst/>
                          <a:latin typeface="Calibri" panose="020F0502020204030204" pitchFamily="34" charset="0"/>
                        </a:rPr>
                        <a:t>1st Submission Due Data for Proposals</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chemeClr val="bg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452197904"/>
                  </a:ext>
                </a:extLst>
              </a:tr>
              <a:tr h="227117">
                <a:tc>
                  <a:txBody>
                    <a:bodyPr/>
                    <a:lstStyle/>
                    <a:p>
                      <a:pPr algn="l" fontAlgn="b"/>
                      <a:r>
                        <a:rPr lang="en-US" sz="600" b="0" i="0" u="none" strike="noStrike" dirty="0">
                          <a:solidFill>
                            <a:srgbClr val="000000"/>
                          </a:solidFill>
                          <a:effectLst/>
                          <a:latin typeface="Calibri" panose="020F0502020204030204" pitchFamily="34" charset="0"/>
                        </a:rPr>
                        <a:t>Extended 2</a:t>
                      </a:r>
                      <a:r>
                        <a:rPr lang="en-US" sz="600" b="0" i="0" u="none" strike="noStrike" baseline="30000" dirty="0">
                          <a:solidFill>
                            <a:srgbClr val="000000"/>
                          </a:solidFill>
                          <a:effectLst/>
                          <a:latin typeface="Calibri" panose="020F0502020204030204" pitchFamily="34" charset="0"/>
                        </a:rPr>
                        <a:t>nd</a:t>
                      </a:r>
                      <a:r>
                        <a:rPr lang="en-US" sz="600" b="0" i="0" u="none" strike="noStrike" dirty="0">
                          <a:solidFill>
                            <a:srgbClr val="000000"/>
                          </a:solidFill>
                          <a:effectLst/>
                          <a:latin typeface="Calibri" panose="020F0502020204030204" pitchFamily="34" charset="0"/>
                        </a:rPr>
                        <a:t> Submission Due Date for Proposals</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600" b="0" i="0" u="none" strike="noStrike" dirty="0">
                          <a:solidFill>
                            <a:srgbClr val="3F3F76"/>
                          </a:solidFill>
                          <a:effectLst/>
                          <a:latin typeface="Calibri" panose="020F0502020204030204" pitchFamily="34" charset="0"/>
                        </a:rPr>
                        <a:t> </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FFFF"/>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3229021214"/>
                  </a:ext>
                </a:extLst>
              </a:tr>
              <a:tr h="229720">
                <a:tc>
                  <a:txBody>
                    <a:bodyPr/>
                    <a:lstStyle/>
                    <a:p>
                      <a:pPr algn="l" fontAlgn="b"/>
                      <a:r>
                        <a:rPr lang="en-US" sz="600" b="0" i="0" u="none" strike="noStrike" dirty="0">
                          <a:solidFill>
                            <a:srgbClr val="000000"/>
                          </a:solidFill>
                          <a:effectLst/>
                          <a:latin typeface="Calibri" panose="020F0502020204030204" pitchFamily="34" charset="0"/>
                        </a:rPr>
                        <a:t>Integrate proposals/contributions with Performance Evaluation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a:noFill/>
                    </a:lnT>
                    <a:lnB>
                      <a:noFill/>
                    </a:lnB>
                    <a:solidFill>
                      <a:schemeClr val="bg1"/>
                    </a:solidFill>
                  </a:tcPr>
                </a:tc>
                <a:tc>
                  <a:txBody>
                    <a:bodyPr/>
                    <a:lstStyle/>
                    <a:p>
                      <a:pPr algn="l" fontAlgn="b"/>
                      <a:r>
                        <a:rPr lang="en-US" sz="600" b="0" i="0" u="none" strike="noStrike" dirty="0">
                          <a:solidFill>
                            <a:srgbClr val="006100"/>
                          </a:solidFill>
                          <a:effectLst/>
                          <a:latin typeface="Calibri" panose="020F0502020204030204" pitchFamily="34" charset="0"/>
                        </a:rPr>
                        <a:t> </a:t>
                      </a: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solidFill>
                      <a:schemeClr val="bg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841120262"/>
                  </a:ext>
                </a:extLst>
              </a:tr>
              <a:tr h="186431">
                <a:tc>
                  <a:txBody>
                    <a:bodyPr/>
                    <a:lstStyle/>
                    <a:p>
                      <a:pPr algn="l" fontAlgn="b"/>
                      <a:r>
                        <a:rPr lang="en-US" sz="600" b="0" i="0" u="none" strike="noStrike" dirty="0">
                          <a:solidFill>
                            <a:srgbClr val="000000"/>
                          </a:solidFill>
                          <a:effectLst/>
                          <a:latin typeface="Calibri" panose="020F0502020204030204" pitchFamily="34" charset="0"/>
                        </a:rPr>
                        <a:t>Develop draft  integrated  standard satisfying  TRD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3484602179"/>
                  </a:ext>
                </a:extLst>
              </a:tr>
              <a:tr h="195309">
                <a:tc>
                  <a:txBody>
                    <a:bodyPr/>
                    <a:lstStyle/>
                    <a:p>
                      <a:pPr algn="l" fontAlgn="b"/>
                      <a:r>
                        <a:rPr lang="en-US" sz="600" b="0" i="0" u="none" strike="noStrike" dirty="0">
                          <a:solidFill>
                            <a:srgbClr val="000000"/>
                          </a:solidFill>
                          <a:effectLst/>
                          <a:latin typeface="Calibri" panose="020F0502020204030204" pitchFamily="34" charset="0"/>
                        </a:rPr>
                        <a:t>draft 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chemeClr val="bg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chemeClr val="bg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3122470232"/>
                  </a:ext>
                </a:extLst>
              </a:tr>
              <a:tr h="227117">
                <a:tc>
                  <a:txBody>
                    <a:bodyPr/>
                    <a:lstStyle/>
                    <a:p>
                      <a:pPr algn="l" fontAlgn="b"/>
                      <a:r>
                        <a:rPr lang="en-US" sz="600" b="0" i="0" u="none" strike="noStrike" dirty="0">
                          <a:solidFill>
                            <a:srgbClr val="000000"/>
                          </a:solidFill>
                          <a:effectLst/>
                          <a:latin typeface="Calibri" panose="020F0502020204030204" pitchFamily="34" charset="0"/>
                        </a:rPr>
                        <a:t>TG draft review and </a:t>
                      </a:r>
                      <a:r>
                        <a:rPr lang="en-US" sz="600" b="0" i="0" u="none" strike="noStrike" dirty="0" err="1">
                          <a:solidFill>
                            <a:srgbClr val="000000"/>
                          </a:solidFill>
                          <a:effectLst/>
                          <a:latin typeface="Calibri" panose="020F0502020204030204" pitchFamily="34" charset="0"/>
                        </a:rPr>
                        <a:t>resion</a:t>
                      </a:r>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792765712"/>
                  </a:ext>
                </a:extLst>
              </a:tr>
              <a:tr h="227117">
                <a:tc>
                  <a:txBody>
                    <a:bodyPr/>
                    <a:lstStyle/>
                    <a:p>
                      <a:pPr algn="l" fontAlgn="b"/>
                      <a:r>
                        <a:rPr lang="en-US" sz="600" b="0" i="0" u="none" strike="noStrike" dirty="0">
                          <a:solidFill>
                            <a:srgbClr val="000000"/>
                          </a:solidFill>
                          <a:effectLst/>
                          <a:latin typeface="Calibri" panose="020F0502020204030204" pitchFamily="34" charset="0"/>
                        </a:rPr>
                        <a:t>WG pre-ballot review</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2">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2250532966"/>
                  </a:ext>
                </a:extLst>
              </a:tr>
              <a:tr h="167203">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807331602"/>
                  </a:ext>
                </a:extLst>
              </a:tr>
              <a:tr h="159798">
                <a:tc>
                  <a:txBody>
                    <a:bodyPr/>
                    <a:lstStyle/>
                    <a:p>
                      <a:pPr algn="l" fontAlgn="b"/>
                      <a:r>
                        <a:rPr lang="en-US" sz="600" b="0" i="0" u="none" strike="noStrike" dirty="0">
                          <a:solidFill>
                            <a:srgbClr val="000000"/>
                          </a:solidFill>
                          <a:effectLst/>
                          <a:latin typeface="Calibri" panose="020F0502020204030204" pitchFamily="34" charset="0"/>
                        </a:rPr>
                        <a:t>First letter Ballot(1</a:t>
                      </a:r>
                      <a:r>
                        <a:rPr lang="en-US" sz="600" b="0" i="0" u="none" strike="noStrike" baseline="30000" dirty="0">
                          <a:solidFill>
                            <a:srgbClr val="000000"/>
                          </a:solidFill>
                          <a:effectLst/>
                          <a:latin typeface="Calibri" panose="020F0502020204030204" pitchFamily="34" charset="0"/>
                        </a:rPr>
                        <a:t>st</a:t>
                      </a:r>
                      <a:r>
                        <a:rPr lang="en-US" sz="600" b="0" i="0" u="none" strike="noStrike" dirty="0">
                          <a:solidFill>
                            <a:srgbClr val="000000"/>
                          </a:solidFill>
                          <a:effectLst/>
                          <a:latin typeface="Calibri" panose="020F0502020204030204" pitchFamily="34" charset="0"/>
                        </a:rPr>
                        <a:t> LB)</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CC"/>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rgbClr val="FFCCC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2878362126"/>
                  </a:ext>
                </a:extLst>
              </a:tr>
              <a:tr h="168675">
                <a:tc>
                  <a:txBody>
                    <a:bodyPr/>
                    <a:lstStyle/>
                    <a:p>
                      <a:pPr algn="l" fontAlgn="b"/>
                      <a:r>
                        <a:rPr lang="en-US" sz="600" b="0" i="0" u="none" strike="noStrike" dirty="0">
                          <a:solidFill>
                            <a:srgbClr val="3F3F76"/>
                          </a:solidFill>
                          <a:effectLst/>
                          <a:latin typeface="Calibri" panose="020F0502020204030204" pitchFamily="34" charset="0"/>
                        </a:rPr>
                        <a:t>LB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2319822025"/>
                  </a:ext>
                </a:extLst>
              </a:tr>
              <a:tr h="164461">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1" lang="en-US" altLang="ja-JP" sz="600" b="0" i="0" u="none" strike="noStrike" kern="1200" cap="none" spc="0" normalizeH="0" baseline="0" noProof="0" dirty="0">
                          <a:ln>
                            <a:noFill/>
                          </a:ln>
                          <a:solidFill>
                            <a:srgbClr val="3F3F76"/>
                          </a:solidFill>
                          <a:effectLst/>
                          <a:uLnTx/>
                          <a:uFillTx/>
                          <a:latin typeface="Calibri" panose="020F0502020204030204" pitchFamily="34" charset="0"/>
                          <a:ea typeface="+mn-ea"/>
                          <a:cs typeface="+mn-cs"/>
                        </a:rPr>
                        <a:t>WG </a:t>
                      </a:r>
                      <a:r>
                        <a:rPr kumimoji="1" lang="en-US" altLang="ja-JP" sz="600" b="0" i="0" u="none" strike="noStrike" kern="1200" cap="none" spc="0" normalizeH="0" baseline="0" noProof="0" dirty="0" err="1">
                          <a:ln>
                            <a:noFill/>
                          </a:ln>
                          <a:solidFill>
                            <a:srgbClr val="3F3F76"/>
                          </a:solidFill>
                          <a:effectLst/>
                          <a:uLnTx/>
                          <a:uFillTx/>
                          <a:latin typeface="Calibri" panose="020F0502020204030204" pitchFamily="34" charset="0"/>
                          <a:ea typeface="+mn-ea"/>
                          <a:cs typeface="+mn-cs"/>
                        </a:rPr>
                        <a:t>Recirculatoin</a:t>
                      </a:r>
                      <a:endParaRPr kumimoji="1" lang="en-US" altLang="ja-JP" sz="600" b="0" i="0" u="none" strike="noStrike" kern="1200" cap="none" spc="0" normalizeH="0" baseline="0" noProof="0" dirty="0">
                        <a:ln>
                          <a:noFill/>
                        </a:ln>
                        <a:solidFill>
                          <a:srgbClr val="3F3F76"/>
                        </a:solidFill>
                        <a:effectLst/>
                        <a:uLnTx/>
                        <a:uFillTx/>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760740310"/>
                  </a:ext>
                </a:extLst>
              </a:tr>
              <a:tr h="227117">
                <a:tc>
                  <a:txBody>
                    <a:bodyPr/>
                    <a:lstStyle/>
                    <a:p>
                      <a:pPr algn="l" fontAlgn="b"/>
                      <a:r>
                        <a:rPr lang="en-US" sz="600" b="0" i="0" u="none" strike="noStrike" dirty="0">
                          <a:solidFill>
                            <a:srgbClr val="000000"/>
                          </a:solidFill>
                          <a:effectLst/>
                          <a:latin typeface="Calibri" panose="020F0502020204030204" pitchFamily="34" charset="0"/>
                        </a:rPr>
                        <a:t>Comment resolution, 1st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2727567655"/>
                  </a:ext>
                </a:extLst>
              </a:tr>
              <a:tr h="183244">
                <a:tc>
                  <a:txBody>
                    <a:bodyPr/>
                    <a:lstStyle/>
                    <a:p>
                      <a:pPr algn="l" fontAlgn="b"/>
                      <a:r>
                        <a:rPr lang="en-US" sz="600" b="0" i="0" u="none" strike="noStrike" dirty="0">
                          <a:solidFill>
                            <a:srgbClr val="FFFFFF"/>
                          </a:solidFill>
                          <a:effectLst/>
                          <a:latin typeface="Calibri" panose="020F0502020204030204" pitchFamily="34" charset="0"/>
                        </a:rPr>
                        <a:t>First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426868868"/>
                  </a:ext>
                </a:extLst>
              </a:tr>
              <a:tr h="227117">
                <a:tc>
                  <a:txBody>
                    <a:bodyPr/>
                    <a:lstStyle/>
                    <a:p>
                      <a:pPr algn="l" fontAlgn="b"/>
                      <a:r>
                        <a:rPr lang="en-US" sz="600" b="0" i="0" u="none" strike="noStrike" dirty="0">
                          <a:solidFill>
                            <a:srgbClr val="000000"/>
                          </a:solidFill>
                          <a:effectLst/>
                          <a:latin typeface="Calibri" panose="020F0502020204030204" pitchFamily="34" charset="0"/>
                        </a:rPr>
                        <a:t>Comment resolution, first SA ballot</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548321204"/>
                  </a:ext>
                </a:extLst>
              </a:tr>
              <a:tr h="164461">
                <a:tc>
                  <a:txBody>
                    <a:bodyPr/>
                    <a:lstStyle/>
                    <a:p>
                      <a:pPr algn="l" fontAlgn="b"/>
                      <a:r>
                        <a:rPr lang="en-US" sz="600" b="0" i="0" u="none" strike="noStrike" dirty="0">
                          <a:solidFill>
                            <a:srgbClr val="FFFFFF"/>
                          </a:solidFill>
                          <a:effectLst/>
                          <a:latin typeface="Calibri" panose="020F0502020204030204" pitchFamily="34" charset="0"/>
                        </a:rPr>
                        <a:t>SA </a:t>
                      </a:r>
                      <a:r>
                        <a:rPr lang="en-US" sz="600" b="0" i="0" u="none" strike="noStrike" dirty="0" err="1">
                          <a:solidFill>
                            <a:srgbClr val="FFFFFF"/>
                          </a:solidFill>
                          <a:effectLst/>
                          <a:latin typeface="Calibri" panose="020F0502020204030204" pitchFamily="34" charset="0"/>
                        </a:rPr>
                        <a:t>Resirculation</a:t>
                      </a:r>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noFill/>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178392580"/>
                  </a:ext>
                </a:extLst>
              </a:tr>
              <a:tr h="256691">
                <a:tc>
                  <a:txBody>
                    <a:bodyPr/>
                    <a:lstStyle/>
                    <a:p>
                      <a:pPr algn="l" fontAlgn="b"/>
                      <a:r>
                        <a:rPr lang="en-US" sz="600" b="0" i="0" u="none" strike="noStrike" dirty="0">
                          <a:solidFill>
                            <a:srgbClr val="000000"/>
                          </a:solidFill>
                          <a:effectLst/>
                          <a:latin typeface="Calibri" panose="020F0502020204030204" pitchFamily="34" charset="0"/>
                        </a:rPr>
                        <a:t>Comment resolution, SA recirculation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1265598334"/>
                  </a:ext>
                </a:extLst>
              </a:tr>
              <a:tr h="239684">
                <a:tc>
                  <a:txBody>
                    <a:bodyPr/>
                    <a:lstStyle/>
                    <a:p>
                      <a:pPr algn="l" fontAlgn="b"/>
                      <a:r>
                        <a:rPr lang="en-US" sz="600" b="0" i="0" u="none" strike="noStrike" dirty="0">
                          <a:solidFill>
                            <a:srgbClr val="9C5700"/>
                          </a:solidFill>
                          <a:effectLst/>
                          <a:latin typeface="Calibri" panose="020F0502020204030204" pitchFamily="34" charset="0"/>
                        </a:rPr>
                        <a:t>Conditional or unconditional approval to </a:t>
                      </a:r>
                      <a:r>
                        <a:rPr lang="en-US" sz="600" b="0" i="0" u="none" strike="noStrike" dirty="0" err="1">
                          <a:solidFill>
                            <a:srgbClr val="9C5700"/>
                          </a:solidFill>
                          <a:effectLst/>
                          <a:latin typeface="Calibri" panose="020F0502020204030204" pitchFamily="34" charset="0"/>
                        </a:rPr>
                        <a:t>RevCom</a:t>
                      </a:r>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noFill/>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noFill/>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bg1"/>
                    </a:solidFill>
                  </a:tcPr>
                </a:tc>
                <a:extLst>
                  <a:ext uri="{0D108BD9-81ED-4DB2-BD59-A6C34878D82A}">
                    <a16:rowId xmlns:a16="http://schemas.microsoft.com/office/drawing/2014/main" val="3541026467"/>
                  </a:ext>
                </a:extLst>
              </a:tr>
              <a:tr h="227117">
                <a:tc>
                  <a:txBody>
                    <a:bodyPr/>
                    <a:lstStyle/>
                    <a:p>
                      <a:pPr algn="l" fontAlgn="b"/>
                      <a:r>
                        <a:rPr lang="en-US" sz="600" b="0" i="0" u="none" strike="noStrike" dirty="0">
                          <a:solidFill>
                            <a:srgbClr val="000000"/>
                          </a:solidFill>
                          <a:effectLst/>
                          <a:latin typeface="Calibri" panose="020F0502020204030204" pitchFamily="34" charset="0"/>
                        </a:rPr>
                        <a:t>Optional  2</a:t>
                      </a:r>
                      <a:r>
                        <a:rPr lang="en-US" sz="600" b="0" i="0" u="none" strike="noStrike" baseline="30000" dirty="0">
                          <a:solidFill>
                            <a:srgbClr val="000000"/>
                          </a:solidFill>
                          <a:effectLst/>
                          <a:latin typeface="Calibri" panose="020F0502020204030204" pitchFamily="34" charset="0"/>
                        </a:rPr>
                        <a:t>nd</a:t>
                      </a:r>
                      <a:r>
                        <a:rPr lang="en-US" sz="600" b="0" i="0" u="none" strike="noStrike" dirty="0">
                          <a:solidFill>
                            <a:srgbClr val="000000"/>
                          </a:solidFill>
                          <a:effectLst/>
                          <a:latin typeface="Calibri" panose="020F0502020204030204" pitchFamily="34" charset="0"/>
                        </a:rPr>
                        <a:t> SA recirc if needed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chemeClr val="accent1">
                        <a:lumMod val="20000"/>
                        <a:lumOff val="80000"/>
                      </a:schemeClr>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chemeClr val="accent5"/>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noFill/>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solidFill>
                      <a:schemeClr val="bg1"/>
                    </a:solidFill>
                  </a:tcPr>
                </a:tc>
                <a:extLst>
                  <a:ext uri="{0D108BD9-81ED-4DB2-BD59-A6C34878D82A}">
                    <a16:rowId xmlns:a16="http://schemas.microsoft.com/office/drawing/2014/main" val="3644381539"/>
                  </a:ext>
                </a:extLst>
              </a:tr>
              <a:tr h="199659">
                <a:tc>
                  <a:txBody>
                    <a:bodyPr/>
                    <a:lstStyle/>
                    <a:p>
                      <a:pPr algn="l" fontAlgn="b"/>
                      <a:r>
                        <a:rPr lang="en-US" sz="600" b="0" i="0" u="none" strike="noStrike" dirty="0" err="1">
                          <a:solidFill>
                            <a:srgbClr val="3F3F76"/>
                          </a:solidFill>
                          <a:effectLst/>
                          <a:latin typeface="Calibri" panose="020F0502020204030204" pitchFamily="34" charset="0"/>
                        </a:rPr>
                        <a:t>RevCom</a:t>
                      </a:r>
                      <a:r>
                        <a:rPr lang="en-US" sz="600" b="0" i="0" u="none" strike="noStrike" dirty="0">
                          <a:solidFill>
                            <a:srgbClr val="3F3F76"/>
                          </a:solidFill>
                          <a:effectLst/>
                          <a:latin typeface="Calibri" panose="020F0502020204030204" pitchFamily="34" charset="0"/>
                        </a:rPr>
                        <a:t> meets</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noFill/>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chemeClr val="bg1"/>
                    </a:solidFill>
                  </a:tcPr>
                </a:tc>
                <a:extLst>
                  <a:ext uri="{0D108BD9-81ED-4DB2-BD59-A6C34878D82A}">
                    <a16:rowId xmlns:a16="http://schemas.microsoft.com/office/drawing/2014/main" val="4122092336"/>
                  </a:ext>
                </a:extLst>
              </a:tr>
            </a:tbl>
          </a:graphicData>
        </a:graphic>
      </p:graphicFrame>
      <p:sp>
        <p:nvSpPr>
          <p:cNvPr id="2" name="Title 1">
            <a:extLst>
              <a:ext uri="{FF2B5EF4-FFF2-40B4-BE49-F238E27FC236}">
                <a16:creationId xmlns:a16="http://schemas.microsoft.com/office/drawing/2014/main" id="{399A4E46-D4AD-4033-A4C9-4373A029914A}"/>
              </a:ext>
            </a:extLst>
          </p:cNvPr>
          <p:cNvSpPr>
            <a:spLocks noGrp="1"/>
          </p:cNvSpPr>
          <p:nvPr>
            <p:ph type="title"/>
          </p:nvPr>
        </p:nvSpPr>
        <p:spPr>
          <a:xfrm>
            <a:off x="2087724" y="787111"/>
            <a:ext cx="4968552" cy="337997"/>
          </a:xfrm>
        </p:spPr>
        <p:txBody>
          <a:bodyPr>
            <a:normAutofit/>
          </a:bodyPr>
          <a:lstStyle/>
          <a:p>
            <a:r>
              <a:rPr lang="en-US" sz="1500" b="1" dirty="0"/>
              <a:t>Project Schedule (working baseline)</a:t>
            </a:r>
          </a:p>
        </p:txBody>
      </p:sp>
      <p:sp>
        <p:nvSpPr>
          <p:cNvPr id="4" name="Slide Number Placeholder 3">
            <a:extLst>
              <a:ext uri="{FF2B5EF4-FFF2-40B4-BE49-F238E27FC236}">
                <a16:creationId xmlns:a16="http://schemas.microsoft.com/office/drawing/2014/main" id="{8423AF39-05DD-4DF5-A91A-9FC4F5AFB813}"/>
              </a:ext>
            </a:extLst>
          </p:cNvPr>
          <p:cNvSpPr>
            <a:spLocks noGrp="1"/>
          </p:cNvSpPr>
          <p:nvPr>
            <p:ph type="sldNum" idx="10"/>
          </p:nvPr>
        </p:nvSpPr>
        <p:spPr bwMode="auto">
          <a:xfrm>
            <a:off x="4300023" y="6547501"/>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p>
        </p:txBody>
      </p:sp>
      <p:sp>
        <p:nvSpPr>
          <p:cNvPr id="3" name="Arrow: Right 2">
            <a:extLst>
              <a:ext uri="{FF2B5EF4-FFF2-40B4-BE49-F238E27FC236}">
                <a16:creationId xmlns:a16="http://schemas.microsoft.com/office/drawing/2014/main" id="{0BEDF220-DAD3-65E7-C2F2-0D60D68E9838}"/>
              </a:ext>
            </a:extLst>
          </p:cNvPr>
          <p:cNvSpPr/>
          <p:nvPr/>
        </p:nvSpPr>
        <p:spPr bwMode="auto">
          <a:xfrm rot="16200000">
            <a:off x="3168669" y="3337938"/>
            <a:ext cx="1452741"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1350" dirty="0">
                <a:solidFill>
                  <a:srgbClr val="FF0000"/>
                </a:solidFill>
                <a:ea typeface="ＭＳ Ｐゴシック" charset="0"/>
                <a:cs typeface="ＭＳ Ｐゴシック" charset="0"/>
              </a:rPr>
              <a:t>You are Here </a:t>
            </a:r>
          </a:p>
        </p:txBody>
      </p:sp>
      <p:sp>
        <p:nvSpPr>
          <p:cNvPr id="6" name="Arrow: Right 5">
            <a:extLst>
              <a:ext uri="{FF2B5EF4-FFF2-40B4-BE49-F238E27FC236}">
                <a16:creationId xmlns:a16="http://schemas.microsoft.com/office/drawing/2014/main" id="{4254E62C-9737-01FD-F3AB-F342FE949202}"/>
              </a:ext>
            </a:extLst>
          </p:cNvPr>
          <p:cNvSpPr/>
          <p:nvPr/>
        </p:nvSpPr>
        <p:spPr bwMode="auto">
          <a:xfrm>
            <a:off x="7117048" y="1795880"/>
            <a:ext cx="108012" cy="54006"/>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endParaRPr lang="en-US" sz="1350">
              <a:latin typeface="Times New Roman" charset="0"/>
              <a:ea typeface="ＭＳ Ｐゴシック" charset="0"/>
              <a:cs typeface="ＭＳ Ｐゴシック" charset="0"/>
            </a:endParaRPr>
          </a:p>
        </p:txBody>
      </p:sp>
      <p:sp>
        <p:nvSpPr>
          <p:cNvPr id="9" name="正方形/長方形 8">
            <a:extLst>
              <a:ext uri="{FF2B5EF4-FFF2-40B4-BE49-F238E27FC236}">
                <a16:creationId xmlns:a16="http://schemas.microsoft.com/office/drawing/2014/main" id="{842FA6C8-7451-4E77-9EFD-1B67D6EA26B3}"/>
              </a:ext>
            </a:extLst>
          </p:cNvPr>
          <p:cNvSpPr/>
          <p:nvPr/>
        </p:nvSpPr>
        <p:spPr bwMode="auto">
          <a:xfrm>
            <a:off x="2036514" y="1531301"/>
            <a:ext cx="238125" cy="20955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0" name="正方形/長方形 9">
            <a:extLst>
              <a:ext uri="{FF2B5EF4-FFF2-40B4-BE49-F238E27FC236}">
                <a16:creationId xmlns:a16="http://schemas.microsoft.com/office/drawing/2014/main" id="{54B04510-85C9-F277-528F-65A94D3D7F72}"/>
              </a:ext>
            </a:extLst>
          </p:cNvPr>
          <p:cNvSpPr/>
          <p:nvPr/>
        </p:nvSpPr>
        <p:spPr bwMode="auto">
          <a:xfrm>
            <a:off x="2598489" y="1757960"/>
            <a:ext cx="238125" cy="20955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1" name="正方形/長方形 10">
            <a:extLst>
              <a:ext uri="{FF2B5EF4-FFF2-40B4-BE49-F238E27FC236}">
                <a16:creationId xmlns:a16="http://schemas.microsoft.com/office/drawing/2014/main" id="{E27FB57D-7E1D-00F7-96D7-3879532235FE}"/>
              </a:ext>
            </a:extLst>
          </p:cNvPr>
          <p:cNvSpPr/>
          <p:nvPr/>
        </p:nvSpPr>
        <p:spPr bwMode="auto">
          <a:xfrm>
            <a:off x="1798389" y="1992854"/>
            <a:ext cx="1581149" cy="197054"/>
          </a:xfrm>
          <a:prstGeom prst="rect">
            <a:avLst/>
          </a:prstGeom>
          <a:solidFill>
            <a:schemeClr val="accent1">
              <a:lumMod val="20000"/>
              <a:lumOff val="80000"/>
            </a:schemeClr>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2" name="正方形/長方形 11">
            <a:extLst>
              <a:ext uri="{FF2B5EF4-FFF2-40B4-BE49-F238E27FC236}">
                <a16:creationId xmlns:a16="http://schemas.microsoft.com/office/drawing/2014/main" id="{2C93B207-93C5-D6DB-72E4-524BB291453A}"/>
              </a:ext>
            </a:extLst>
          </p:cNvPr>
          <p:cNvSpPr/>
          <p:nvPr/>
        </p:nvSpPr>
        <p:spPr bwMode="auto">
          <a:xfrm>
            <a:off x="1798390" y="2216532"/>
            <a:ext cx="1977588" cy="197054"/>
          </a:xfrm>
          <a:prstGeom prst="rect">
            <a:avLst/>
          </a:prstGeom>
          <a:solidFill>
            <a:schemeClr val="accent1">
              <a:lumMod val="20000"/>
              <a:lumOff val="80000"/>
            </a:schemeClr>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 name="正方形/長方形 12">
            <a:extLst>
              <a:ext uri="{FF2B5EF4-FFF2-40B4-BE49-F238E27FC236}">
                <a16:creationId xmlns:a16="http://schemas.microsoft.com/office/drawing/2014/main" id="{10544937-EE0E-09D4-300F-5B4F2AA97425}"/>
              </a:ext>
            </a:extLst>
          </p:cNvPr>
          <p:cNvSpPr/>
          <p:nvPr/>
        </p:nvSpPr>
        <p:spPr bwMode="auto">
          <a:xfrm>
            <a:off x="3992831" y="2441538"/>
            <a:ext cx="238125" cy="20955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4" name="正方形/長方形 13">
            <a:extLst>
              <a:ext uri="{FF2B5EF4-FFF2-40B4-BE49-F238E27FC236}">
                <a16:creationId xmlns:a16="http://schemas.microsoft.com/office/drawing/2014/main" id="{575D1EF7-8A50-3FB8-22A9-55AAA95E0868}"/>
              </a:ext>
            </a:extLst>
          </p:cNvPr>
          <p:cNvSpPr/>
          <p:nvPr/>
        </p:nvSpPr>
        <p:spPr bwMode="auto">
          <a:xfrm>
            <a:off x="4220144" y="2645854"/>
            <a:ext cx="192813" cy="20955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5" name="正方形/長方形 14">
            <a:extLst>
              <a:ext uri="{FF2B5EF4-FFF2-40B4-BE49-F238E27FC236}">
                <a16:creationId xmlns:a16="http://schemas.microsoft.com/office/drawing/2014/main" id="{8EDF5C49-E7EC-9E86-BC61-9904C834635C}"/>
              </a:ext>
            </a:extLst>
          </p:cNvPr>
          <p:cNvSpPr/>
          <p:nvPr/>
        </p:nvSpPr>
        <p:spPr bwMode="auto">
          <a:xfrm>
            <a:off x="4412957" y="2855404"/>
            <a:ext cx="181393" cy="19208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69330166-6456-5A12-06C1-11C42B75759C}"/>
              </a:ext>
            </a:extLst>
          </p:cNvPr>
          <p:cNvSpPr/>
          <p:nvPr/>
        </p:nvSpPr>
        <p:spPr bwMode="auto">
          <a:xfrm>
            <a:off x="4516620" y="3076760"/>
            <a:ext cx="181393" cy="19208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4D69D80A-F901-9D4A-D591-27FE48D0DF88}"/>
              </a:ext>
            </a:extLst>
          </p:cNvPr>
          <p:cNvSpPr/>
          <p:nvPr/>
        </p:nvSpPr>
        <p:spPr bwMode="auto">
          <a:xfrm>
            <a:off x="4615753" y="3268840"/>
            <a:ext cx="181392" cy="205668"/>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19" name="正方形/長方形 18">
            <a:extLst>
              <a:ext uri="{FF2B5EF4-FFF2-40B4-BE49-F238E27FC236}">
                <a16:creationId xmlns:a16="http://schemas.microsoft.com/office/drawing/2014/main" id="{13D3B50B-7456-8EA3-E2D8-69E09583766A}"/>
              </a:ext>
            </a:extLst>
          </p:cNvPr>
          <p:cNvSpPr/>
          <p:nvPr/>
        </p:nvSpPr>
        <p:spPr bwMode="auto">
          <a:xfrm>
            <a:off x="4797145" y="3474508"/>
            <a:ext cx="195309" cy="20566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0" name="正方形/長方形 19">
            <a:extLst>
              <a:ext uri="{FF2B5EF4-FFF2-40B4-BE49-F238E27FC236}">
                <a16:creationId xmlns:a16="http://schemas.microsoft.com/office/drawing/2014/main" id="{9A208448-018A-705B-37C4-F32BD3FBFD2E}"/>
              </a:ext>
            </a:extLst>
          </p:cNvPr>
          <p:cNvSpPr/>
          <p:nvPr/>
        </p:nvSpPr>
        <p:spPr bwMode="auto">
          <a:xfrm>
            <a:off x="5002810" y="3680176"/>
            <a:ext cx="195309" cy="19208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7" name="正方形/長方形 6">
            <a:extLst>
              <a:ext uri="{FF2B5EF4-FFF2-40B4-BE49-F238E27FC236}">
                <a16:creationId xmlns:a16="http://schemas.microsoft.com/office/drawing/2014/main" id="{12ADAC9E-7DE6-507F-73B3-3A96A5F73622}"/>
              </a:ext>
            </a:extLst>
          </p:cNvPr>
          <p:cNvSpPr/>
          <p:nvPr/>
        </p:nvSpPr>
        <p:spPr bwMode="auto">
          <a:xfrm>
            <a:off x="3775978" y="2230979"/>
            <a:ext cx="238125" cy="20955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5" name="正方形/長方形 4">
            <a:extLst>
              <a:ext uri="{FF2B5EF4-FFF2-40B4-BE49-F238E27FC236}">
                <a16:creationId xmlns:a16="http://schemas.microsoft.com/office/drawing/2014/main" id="{B094BFA5-0E09-1026-085D-A2070102EB57}"/>
              </a:ext>
            </a:extLst>
          </p:cNvPr>
          <p:cNvSpPr/>
          <p:nvPr/>
        </p:nvSpPr>
        <p:spPr bwMode="auto">
          <a:xfrm>
            <a:off x="3379538" y="1992854"/>
            <a:ext cx="238125" cy="20955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3" name="日付プレースホルダー 22">
            <a:extLst>
              <a:ext uri="{FF2B5EF4-FFF2-40B4-BE49-F238E27FC236}">
                <a16:creationId xmlns:a16="http://schemas.microsoft.com/office/drawing/2014/main" id="{921CD3E7-145E-4479-153C-B40F3745CF41}"/>
              </a:ext>
            </a:extLst>
          </p:cNvPr>
          <p:cNvSpPr>
            <a:spLocks noGrp="1"/>
          </p:cNvSpPr>
          <p:nvPr>
            <p:ph type="dt" sz="half" idx="2"/>
          </p:nvPr>
        </p:nvSpPr>
        <p:spPr/>
        <p:txBody>
          <a:bodyPr/>
          <a:lstStyle/>
          <a:p>
            <a:r>
              <a:rPr lang="en-US" altLang="ja-JP"/>
              <a:t>March  2023</a:t>
            </a:r>
            <a:endParaRPr lang="en-US" altLang="ja-JP" dirty="0"/>
          </a:p>
        </p:txBody>
      </p:sp>
      <p:sp>
        <p:nvSpPr>
          <p:cNvPr id="24" name="正方形/長方形 23">
            <a:extLst>
              <a:ext uri="{FF2B5EF4-FFF2-40B4-BE49-F238E27FC236}">
                <a16:creationId xmlns:a16="http://schemas.microsoft.com/office/drawing/2014/main" id="{3ADF6717-E731-4001-4F5C-5F5659EBD7D4}"/>
              </a:ext>
            </a:extLst>
          </p:cNvPr>
          <p:cNvSpPr/>
          <p:nvPr/>
        </p:nvSpPr>
        <p:spPr bwMode="auto">
          <a:xfrm>
            <a:off x="5198119" y="4026768"/>
            <a:ext cx="195310" cy="19208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5" name="正方形/長方形 24">
            <a:extLst>
              <a:ext uri="{FF2B5EF4-FFF2-40B4-BE49-F238E27FC236}">
                <a16:creationId xmlns:a16="http://schemas.microsoft.com/office/drawing/2014/main" id="{BD014B6F-520E-5F7D-B6E4-81D2E24F7B27}"/>
              </a:ext>
            </a:extLst>
          </p:cNvPr>
          <p:cNvSpPr/>
          <p:nvPr/>
        </p:nvSpPr>
        <p:spPr bwMode="auto">
          <a:xfrm>
            <a:off x="5652360" y="4409630"/>
            <a:ext cx="195309" cy="192080"/>
          </a:xfrm>
          <a:prstGeom prst="rect">
            <a:avLst/>
          </a:prstGeom>
          <a:solidFill>
            <a:srgbClr val="C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6" name="正方形/長方形 25">
            <a:extLst>
              <a:ext uri="{FF2B5EF4-FFF2-40B4-BE49-F238E27FC236}">
                <a16:creationId xmlns:a16="http://schemas.microsoft.com/office/drawing/2014/main" id="{04B511BE-8A6F-5B87-E31D-860E0C154A82}"/>
              </a:ext>
            </a:extLst>
          </p:cNvPr>
          <p:cNvSpPr/>
          <p:nvPr/>
        </p:nvSpPr>
        <p:spPr bwMode="auto">
          <a:xfrm>
            <a:off x="6051854" y="4826875"/>
            <a:ext cx="195309" cy="192080"/>
          </a:xfrm>
          <a:prstGeom prst="rect">
            <a:avLst/>
          </a:prstGeom>
          <a:solidFill>
            <a:srgbClr val="C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7" name="正方形/長方形 26">
            <a:extLst>
              <a:ext uri="{FF2B5EF4-FFF2-40B4-BE49-F238E27FC236}">
                <a16:creationId xmlns:a16="http://schemas.microsoft.com/office/drawing/2014/main" id="{03C316C2-9105-BAB6-81D1-E43952D5523C}"/>
              </a:ext>
            </a:extLst>
          </p:cNvPr>
          <p:cNvSpPr/>
          <p:nvPr/>
        </p:nvSpPr>
        <p:spPr bwMode="auto">
          <a:xfrm>
            <a:off x="6486861" y="5713425"/>
            <a:ext cx="195309" cy="19208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8" name="正方形/長方形 27">
            <a:extLst>
              <a:ext uri="{FF2B5EF4-FFF2-40B4-BE49-F238E27FC236}">
                <a16:creationId xmlns:a16="http://schemas.microsoft.com/office/drawing/2014/main" id="{C082149F-3F50-92C9-8EA5-D45A6E815D9E}"/>
              </a:ext>
            </a:extLst>
          </p:cNvPr>
          <p:cNvSpPr/>
          <p:nvPr/>
        </p:nvSpPr>
        <p:spPr bwMode="auto">
          <a:xfrm>
            <a:off x="6992888" y="5713425"/>
            <a:ext cx="195309" cy="19208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9" name="正方形/長方形 28">
            <a:extLst>
              <a:ext uri="{FF2B5EF4-FFF2-40B4-BE49-F238E27FC236}">
                <a16:creationId xmlns:a16="http://schemas.microsoft.com/office/drawing/2014/main" id="{5CCB947A-A724-D162-2352-9EF9B0034435}"/>
              </a:ext>
            </a:extLst>
          </p:cNvPr>
          <p:cNvSpPr/>
          <p:nvPr/>
        </p:nvSpPr>
        <p:spPr bwMode="auto">
          <a:xfrm>
            <a:off x="6238889" y="5275195"/>
            <a:ext cx="195309" cy="19208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30" name="TextBox 15">
            <a:extLst>
              <a:ext uri="{FF2B5EF4-FFF2-40B4-BE49-F238E27FC236}">
                <a16:creationId xmlns:a16="http://schemas.microsoft.com/office/drawing/2014/main" id="{303C9B81-7981-C65E-49F0-08B659AAB5E9}"/>
              </a:ext>
            </a:extLst>
          </p:cNvPr>
          <p:cNvSpPr txBox="1"/>
          <p:nvPr/>
        </p:nvSpPr>
        <p:spPr>
          <a:xfrm>
            <a:off x="4894799" y="6000977"/>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a:t>
            </a:r>
            <a:r>
              <a:rPr lang="en-US" sz="1400" dirty="0" err="1">
                <a:solidFill>
                  <a:srgbClr val="000000"/>
                </a:solidFill>
                <a:highlight>
                  <a:srgbClr val="FFFF00"/>
                </a:highlight>
                <a:latin typeface="Calibri" panose="020F0502020204030204" pitchFamily="34" charset="0"/>
              </a:rPr>
              <a:t>RevCom</a:t>
            </a:r>
            <a:r>
              <a:rPr lang="en-US" sz="1400" dirty="0">
                <a:solidFill>
                  <a:srgbClr val="000000"/>
                </a:solidFill>
                <a:highlight>
                  <a:srgbClr val="FFFF00"/>
                </a:highlight>
                <a:latin typeface="Calibri" panose="020F0502020204030204" pitchFamily="34" charset="0"/>
              </a:rPr>
              <a:t> scheduled for 2024 a guess</a:t>
            </a:r>
            <a:r>
              <a:rPr lang="en-US" sz="1400" dirty="0">
                <a:highlight>
                  <a:srgbClr val="FFFF00"/>
                </a:highlight>
              </a:rPr>
              <a:t> </a:t>
            </a:r>
          </a:p>
        </p:txBody>
      </p:sp>
    </p:spTree>
    <p:extLst>
      <p:ext uri="{BB962C8B-B14F-4D97-AF65-F5344CB8AC3E}">
        <p14:creationId xmlns:p14="http://schemas.microsoft.com/office/powerpoint/2010/main" val="1435232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6</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March  2023</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20315</TotalTime>
  <Words>664</Words>
  <Application>Microsoft Office PowerPoint</Application>
  <PresentationFormat>画面に合わせる (4:3)</PresentationFormat>
  <Paragraphs>129</Paragraphs>
  <Slides>6</Slides>
  <Notes>3</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12" baseType="lpstr">
      <vt:lpstr>游ゴシック</vt:lpstr>
      <vt:lpstr>Arial</vt:lpstr>
      <vt:lpstr>Calibri</vt:lpstr>
      <vt:lpstr>Times New Roman</vt:lpstr>
      <vt:lpstr>IEEE-P802_15</vt:lpstr>
      <vt:lpstr>Document</vt:lpstr>
      <vt:lpstr>PowerPoint プレゼンテーション</vt:lpstr>
      <vt:lpstr>Timeline of IEEE 802.15 TG6ma  (Revision of IEEE802.15.6-2012)   Atlanta, GA, USA March 16th, 2023  Ryuji Kohno1,2,  Marco Hernandez2,3 1: Yokohama National University(YNU), Japan 2: YRP International Alliance Institute(YRP-IAI) 3: Centre for Wireless Communications(CWC), University of Oulu, Finland </vt:lpstr>
      <vt:lpstr>PowerPoint プレゼンテーション</vt:lpstr>
      <vt:lpstr>PowerPoint プレゼンテーション</vt:lpstr>
      <vt:lpstr>Project Schedule (working baseline)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kohno-ryuji-ns@ynu.ac.jp</cp:lastModifiedBy>
  <cp:revision>210</cp:revision>
  <dcterms:created xsi:type="dcterms:W3CDTF">2018-03-06T17:15:04Z</dcterms:created>
  <dcterms:modified xsi:type="dcterms:W3CDTF">2023-03-15T03:36:26Z</dcterms:modified>
</cp:coreProperties>
</file>