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9" r:id="rId2"/>
    <p:sldId id="260" r:id="rId3"/>
    <p:sldId id="4945" r:id="rId4"/>
    <p:sldId id="5610" r:id="rId5"/>
    <p:sldId id="5091" r:id="rId6"/>
    <p:sldId id="5611" r:id="rId7"/>
    <p:sldId id="5613" r:id="rId8"/>
    <p:sldId id="5616" r:id="rId9"/>
    <p:sldId id="5617" r:id="rId10"/>
    <p:sldId id="5618" r:id="rId11"/>
    <p:sldId id="5619" r:id="rId12"/>
    <p:sldId id="5620" r:id="rId13"/>
    <p:sldId id="5614" r:id="rId14"/>
    <p:sldId id="5615" r:id="rId15"/>
    <p:sldId id="285" r:id="rId16"/>
    <p:sldId id="283" r:id="rId17"/>
    <p:sldId id="26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464" autoAdjust="0"/>
  </p:normalViewPr>
  <p:slideViewPr>
    <p:cSldViewPr snapToGrid="0">
      <p:cViewPr varScale="1">
        <p:scale>
          <a:sx n="72" d="100"/>
          <a:sy n="72" d="100"/>
        </p:scale>
        <p:origin x="1072" y="48"/>
      </p:cViewPr>
      <p:guideLst/>
    </p:cSldViewPr>
  </p:slideViewPr>
  <p:notesTextViewPr>
    <p:cViewPr>
      <p:scale>
        <a:sx n="1" d="1"/>
        <a:sy n="1" d="1"/>
      </p:scale>
      <p:origin x="0" y="0"/>
    </p:cViewPr>
  </p:notesTextViewPr>
  <p:sorterViewPr>
    <p:cViewPr varScale="1">
      <p:scale>
        <a:sx n="100" d="100"/>
        <a:sy n="100" d="100"/>
      </p:scale>
      <p:origin x="0" y="-132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r>
            <a:rPr lang="en-US" altLang="ja-JP" sz="1200" b="1" dirty="0">
              <a:solidFill>
                <a:srgbClr val="000000">
                  <a:hueOff val="0"/>
                  <a:satOff val="0"/>
                  <a:lumOff val="0"/>
                  <a:alphaOff val="0"/>
                </a:srgbClr>
              </a:solidFill>
              <a:latin typeface="Times New Roman"/>
              <a:ea typeface="+mn-ea"/>
              <a:cs typeface="+mn-cs"/>
            </a:rPr>
            <a:t>Nov2022</a:t>
          </a:r>
          <a:r>
            <a:rPr lang="ja-JP" altLang="en-US" sz="1200" b="1" dirty="0">
              <a:solidFill>
                <a:srgbClr val="000000">
                  <a:hueOff val="0"/>
                  <a:satOff val="0"/>
                  <a:lumOff val="0"/>
                  <a:alphaOff val="0"/>
                </a:srgbClr>
              </a:solidFill>
              <a:latin typeface="Times New Roman"/>
              <a:ea typeface="+mn-ea"/>
              <a:cs typeface="+mn-cs"/>
            </a:rPr>
            <a:t>　</a:t>
          </a:r>
          <a:r>
            <a:rPr lang="en-US" altLang="ja-JP" sz="1200" b="1" dirty="0">
              <a:solidFill>
                <a:srgbClr val="000000">
                  <a:hueOff val="0"/>
                  <a:satOff val="0"/>
                  <a:lumOff val="0"/>
                  <a:alphaOff val="0"/>
                </a:srgbClr>
              </a:solidFill>
              <a:latin typeface="Times New Roman"/>
              <a:ea typeface="+mn-ea"/>
              <a:cs typeface="+mn-cs"/>
            </a:rPr>
            <a:t>Jan.</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Harmonization of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Mar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V0</a:t>
          </a:r>
        </a:p>
        <a:p>
          <a:pPr>
            <a:lnSpc>
              <a:spcPct val="90000"/>
            </a:lnSpc>
            <a:buNone/>
          </a:pPr>
          <a:r>
            <a:rPr lang="en-US" sz="1200" b="1" dirty="0">
              <a:solidFill>
                <a:srgbClr val="000000">
                  <a:hueOff val="0"/>
                  <a:satOff val="0"/>
                  <a:lumOff val="0"/>
                  <a:alphaOff val="0"/>
                </a:srgbClr>
              </a:solidFill>
              <a:latin typeface="Times New Roman"/>
              <a:ea typeface="+mn-ea"/>
              <a:cs typeface="+mn-cs"/>
            </a:rPr>
            <a:t>May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Finish integration of technical proposals. </a:t>
          </a:r>
          <a:r>
            <a:rPr lang="en-US" sz="1400" dirty="0">
              <a:solidFill>
                <a:srgbClr val="000000">
                  <a:hueOff val="0"/>
                  <a:satOff val="0"/>
                  <a:lumOff val="0"/>
                  <a:alphaOff val="0"/>
                </a:srgbClr>
              </a:solidFill>
              <a:latin typeface="Times New Roman"/>
              <a:ea typeface="+mn-ea"/>
              <a:cs typeface="+mn-cs"/>
            </a:rPr>
            <a:t>Draft v1</a:t>
          </a:r>
        </a:p>
        <a:p>
          <a:pPr>
            <a:buNone/>
          </a:pPr>
          <a:r>
            <a:rPr lang="en-US" sz="1400" b="1" dirty="0">
              <a:solidFill>
                <a:srgbClr val="000000">
                  <a:hueOff val="0"/>
                  <a:satOff val="0"/>
                  <a:lumOff val="0"/>
                  <a:alphaOff val="0"/>
                </a:srgbClr>
              </a:solidFill>
              <a:latin typeface="Times New Roman"/>
              <a:ea typeface="+mn-ea"/>
              <a:cs typeface="+mn-cs"/>
            </a:rPr>
            <a:t>July2023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2023</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Comments and resolution for pre-ballot.</a:t>
          </a:r>
          <a:endParaRPr kumimoji="1" lang="ja-JP" altLang="en-US"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Jan.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Jul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1660"/>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8121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92181"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20264"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194353"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28283" custLinFactNeighborY="-9164"/>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24684" custScaleY="96896" custLinFactX="-100000" custLinFactNeighborX="-145141"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NeighborX="-84239" custLinFactNeighborY="475"/>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46732" custLinFactX="-107526" custLinFactNeighborX="-200000" custLinFactNeighborY="-977">
        <dgm:presLayoutVars>
          <dgm:bulletEnabled val="1"/>
        </dgm:presLayoutVars>
      </dgm:prSet>
      <dgm:spPr/>
    </dgm:pt>
    <dgm:pt modelId="{9274AD82-2A5D-4DDD-AA45-AB5FA2B78337}" type="pres">
      <dgm:prSet presAssocID="{4C7608CC-6A29-43E2-8645-CD78ADEE8E89}" presName="circleB" presStyleLbl="node1" presStyleIdx="5" presStyleCnt="10" custLinFactX="-67839"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custScaleY="81494" custLinFactX="-156898" custLinFactNeighborX="-200000" custLinFactNeighborY="35468">
        <dgm:presLayoutVars>
          <dgm:bulletEnabled val="1"/>
        </dgm:presLayoutVars>
      </dgm:prSet>
      <dgm:spPr/>
    </dgm:pt>
    <dgm:pt modelId="{3DFAC0D4-B585-416E-BA8C-03C5D13220CE}" type="pres">
      <dgm:prSet presAssocID="{9880BA4F-61E7-4E1B-BD6B-39021C0328C0}" presName="circleA" presStyleLbl="node1" presStyleIdx="6" presStyleCnt="10" custLinFactX="-100000" custLinFactNeighborX="-111645"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98308" custLinFactX="-165550" custLinFactNeighborX="-200000" custLinFactNeighborY="-1789">
        <dgm:presLayoutVars>
          <dgm:bulletEnabled val="1"/>
        </dgm:presLayoutVars>
      </dgm:prSet>
      <dgm:spPr/>
    </dgm:pt>
    <dgm:pt modelId="{5A703FB3-1B09-4F5D-8E28-0259DD2BFFBB}" type="pres">
      <dgm:prSet presAssocID="{99843A0B-53F4-492F-A1C4-606C611936AB}" presName="circleB" presStyleLbl="node1" presStyleIdx="7" presStyleCnt="10" custLinFactNeighborX="-32969"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custLinFactX="-187525" custLinFactNeighborX="-200000" custLinFactNeighborY="4002">
        <dgm:presLayoutVars>
          <dgm:bulletEnabled val="1"/>
        </dgm:presLayoutVars>
      </dgm:prSet>
      <dgm:spPr/>
    </dgm:pt>
    <dgm:pt modelId="{49180514-5299-44DE-8924-B99464286F34}" type="pres">
      <dgm:prSet presAssocID="{367F234A-7AB3-4369-A5A7-EB665D677DC4}" presName="circleA" presStyleLbl="node1" presStyleIdx="8" presStyleCnt="10" custLinFactNeighborX="-81750"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68552" custLinFactNeighborX="58072" custLinFactNeighborY="-61">
        <dgm:presLayoutVars>
          <dgm:bulletEnabled val="1"/>
        </dgm:presLayoutVars>
      </dgm:prSet>
      <dgm:spPr/>
    </dgm:pt>
    <dgm:pt modelId="{29685473-F6F0-4A7C-B6D7-24CF95A5E9D1}" type="pres">
      <dgm:prSet presAssocID="{002A2C86-8C1E-4E4E-AB7C-EB4B095978A4}" presName="circleB" presStyleLbl="node1" presStyleIdx="9" presStyleCnt="10" custLinFactX="-20057" custLinFactNeighborX="-100000"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25985"/>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1951" y="0"/>
          <a:ext cx="79714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1951" y="0"/>
        <a:ext cx="797145" cy="1398944"/>
      </dsp:txXfrm>
    </dsp:sp>
    <dsp:sp modelId="{3BB2CCC1-E6C9-4883-B630-A1033B3E0DAB}">
      <dsp:nvSpPr>
        <dsp:cNvPr id="0" name=""/>
        <dsp:cNvSpPr/>
      </dsp:nvSpPr>
      <dsp:spPr>
        <a:xfrm>
          <a:off x="225656"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592491" y="2098416"/>
          <a:ext cx="86115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592491" y="2098416"/>
        <a:ext cx="861159" cy="1398944"/>
      </dsp:txXfrm>
    </dsp:sp>
    <dsp:sp modelId="{197C936F-2DF8-4315-9A24-FDA0667A3BDF}">
      <dsp:nvSpPr>
        <dsp:cNvPr id="0" name=""/>
        <dsp:cNvSpPr/>
      </dsp:nvSpPr>
      <dsp:spPr>
        <a:xfrm>
          <a:off x="790824"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148469" y="11093"/>
          <a:ext cx="77092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r>
            <a:rPr lang="en-US" altLang="ja-JP" sz="1200" b="1" kern="1200" dirty="0">
              <a:solidFill>
                <a:srgbClr val="000000">
                  <a:hueOff val="0"/>
                  <a:satOff val="0"/>
                  <a:lumOff val="0"/>
                  <a:alphaOff val="0"/>
                </a:srgbClr>
              </a:solidFill>
              <a:latin typeface="Times New Roman"/>
              <a:ea typeface="+mn-ea"/>
              <a:cs typeface="+mn-cs"/>
            </a:rPr>
            <a:t>Nov2022</a:t>
          </a:r>
          <a:r>
            <a:rPr lang="ja-JP" altLang="en-US" sz="1200" b="1" kern="1200" dirty="0">
              <a:solidFill>
                <a:srgbClr val="000000">
                  <a:hueOff val="0"/>
                  <a:satOff val="0"/>
                  <a:lumOff val="0"/>
                  <a:alphaOff val="0"/>
                </a:srgbClr>
              </a:solidFill>
              <a:latin typeface="Times New Roman"/>
              <a:ea typeface="+mn-ea"/>
              <a:cs typeface="+mn-cs"/>
            </a:rPr>
            <a:t>　</a:t>
          </a:r>
          <a:r>
            <a:rPr lang="en-US" altLang="ja-JP" sz="1200" b="1" kern="1200" dirty="0">
              <a:solidFill>
                <a:srgbClr val="000000">
                  <a:hueOff val="0"/>
                  <a:satOff val="0"/>
                  <a:lumOff val="0"/>
                  <a:alphaOff val="0"/>
                </a:srgbClr>
              </a:solidFill>
              <a:latin typeface="Times New Roman"/>
              <a:ea typeface="+mn-ea"/>
              <a:cs typeface="+mn-cs"/>
            </a:rPr>
            <a:t>Jan.</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148469" y="11093"/>
        <a:ext cx="770922" cy="1398944"/>
      </dsp:txXfrm>
    </dsp:sp>
    <dsp:sp modelId="{E422D386-843F-4630-AE02-DC9104B57C87}">
      <dsp:nvSpPr>
        <dsp:cNvPr id="0" name=""/>
        <dsp:cNvSpPr/>
      </dsp:nvSpPr>
      <dsp:spPr>
        <a:xfrm>
          <a:off x="1981427" y="1589895"/>
          <a:ext cx="350550" cy="314227"/>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692869" y="2084748"/>
          <a:ext cx="779635" cy="13839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Harmonization of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2023</a:t>
          </a:r>
        </a:p>
      </dsp:txBody>
      <dsp:txXfrm>
        <a:off x="1692869" y="2084748"/>
        <a:ext cx="779635" cy="1383947"/>
      </dsp:txXfrm>
    </dsp:sp>
    <dsp:sp modelId="{01120116-719B-4992-859E-7E99317DF6F1}">
      <dsp:nvSpPr>
        <dsp:cNvPr id="0" name=""/>
        <dsp:cNvSpPr/>
      </dsp:nvSpPr>
      <dsp:spPr>
        <a:xfrm>
          <a:off x="2607384" y="1545511"/>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307674" y="89518"/>
          <a:ext cx="901306" cy="13555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V0</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May 2023</a:t>
          </a:r>
        </a:p>
      </dsp:txBody>
      <dsp:txXfrm>
        <a:off x="2307674" y="89518"/>
        <a:ext cx="901306" cy="1355521"/>
      </dsp:txXfrm>
    </dsp:sp>
    <dsp:sp modelId="{1B97E0B9-8A63-4AB3-9DAD-20983A4CD0BC}">
      <dsp:nvSpPr>
        <dsp:cNvPr id="0" name=""/>
        <dsp:cNvSpPr/>
      </dsp:nvSpPr>
      <dsp:spPr>
        <a:xfrm>
          <a:off x="3272213" y="1564617"/>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978784" y="2084748"/>
          <a:ext cx="98975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Finish integration of technical proposals. </a:t>
          </a:r>
          <a:r>
            <a:rPr lang="en-US" sz="1400" kern="1200" dirty="0">
              <a:solidFill>
                <a:srgbClr val="000000">
                  <a:hueOff val="0"/>
                  <a:satOff val="0"/>
                  <a:lumOff val="0"/>
                  <a:alphaOff val="0"/>
                </a:srgbClr>
              </a:solidFill>
              <a:latin typeface="Times New Roman"/>
              <a:ea typeface="+mn-ea"/>
              <a:cs typeface="+mn-cs"/>
            </a:rPr>
            <a:t>Draft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July2023</a:t>
          </a:r>
        </a:p>
      </dsp:txBody>
      <dsp:txXfrm>
        <a:off x="2978784" y="2084748"/>
        <a:ext cx="989750" cy="1398944"/>
      </dsp:txXfrm>
    </dsp:sp>
    <dsp:sp modelId="{9274AD82-2A5D-4DDD-AA45-AB5FA2B78337}">
      <dsp:nvSpPr>
        <dsp:cNvPr id="0" name=""/>
        <dsp:cNvSpPr/>
      </dsp:nvSpPr>
      <dsp:spPr>
        <a:xfrm>
          <a:off x="3945419" y="1564275"/>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790539" y="560899"/>
          <a:ext cx="607107" cy="114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2023</a:t>
          </a:r>
        </a:p>
        <a:p>
          <a:pPr marL="0" lvl="0" indent="0" algn="ctr" defTabSz="6223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790539" y="560899"/>
        <a:ext cx="607107" cy="1140055"/>
      </dsp:txXfrm>
    </dsp:sp>
    <dsp:sp modelId="{3DFAC0D4-B585-416E-BA8C-03C5D13220CE}">
      <dsp:nvSpPr>
        <dsp:cNvPr id="0" name=""/>
        <dsp:cNvSpPr/>
      </dsp:nvSpPr>
      <dsp:spPr>
        <a:xfrm>
          <a:off x="4610700" y="1572773"/>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382996" y="2073389"/>
          <a:ext cx="79550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Comments and resolution for pre-ballot.</a:t>
          </a:r>
          <a:endParaRPr kumimoji="1" lang="ja-JP" altLang="en-US"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4382996" y="2073389"/>
        <a:ext cx="795500" cy="1398944"/>
      </dsp:txXfrm>
    </dsp:sp>
    <dsp:sp modelId="{5A703FB3-1B09-4F5D-8E28-0259DD2BFFBB}">
      <dsp:nvSpPr>
        <dsp:cNvPr id="0" name=""/>
        <dsp:cNvSpPr/>
      </dsp:nvSpPr>
      <dsp:spPr>
        <a:xfrm>
          <a:off x="5956956" y="156499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110403" y="55985"/>
          <a:ext cx="691259"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2024</a:t>
          </a:r>
        </a:p>
      </dsp:txBody>
      <dsp:txXfrm>
        <a:off x="5110403" y="55985"/>
        <a:ext cx="691259" cy="1398944"/>
      </dsp:txXfrm>
    </dsp:sp>
    <dsp:sp modelId="{49180514-5299-44DE-8924-B99464286F34}">
      <dsp:nvSpPr>
        <dsp:cNvPr id="0" name=""/>
        <dsp:cNvSpPr/>
      </dsp:nvSpPr>
      <dsp:spPr>
        <a:xfrm>
          <a:off x="6549788" y="1564275"/>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609204" y="2097563"/>
          <a:ext cx="676136"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 2024</a:t>
          </a:r>
        </a:p>
      </dsp:txBody>
      <dsp:txXfrm>
        <a:off x="7609204" y="2097563"/>
        <a:ext cx="676136" cy="1398944"/>
      </dsp:txXfrm>
    </dsp:sp>
    <dsp:sp modelId="{29685473-F6F0-4A7C-B6D7-24CF95A5E9D1}">
      <dsp:nvSpPr>
        <dsp:cNvPr id="0" name=""/>
        <dsp:cNvSpPr/>
      </dsp:nvSpPr>
      <dsp:spPr>
        <a:xfrm>
          <a:off x="7119569" y="1540528"/>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17</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March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March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802.15-23-0175-00-06ma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hyperlink" Target="https://ieeesa.webex.com/ieeesa/j.php?MTID=m570cfce4deb35eb3f342c0cd5aa4c7b0"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March 2023]	</a:t>
            </a:r>
          </a:p>
          <a:p>
            <a:r>
              <a:rPr lang="en-US" altLang="ja-JP" sz="1600" b="1" dirty="0">
                <a:ea typeface="ＭＳ Ｐゴシック" charset="-128"/>
              </a:rPr>
              <a:t>Date Submitted: </a:t>
            </a:r>
            <a:r>
              <a:rPr lang="en-US" altLang="ja-JP" sz="1600" dirty="0">
                <a:ea typeface="ＭＳ Ｐゴシック" charset="-128"/>
              </a:rPr>
              <a:t>[16</a:t>
            </a:r>
            <a:r>
              <a:rPr lang="en-US" altLang="ja-JP" sz="1600" baseline="30000" dirty="0">
                <a:ea typeface="ＭＳ Ｐゴシック" charset="-128"/>
              </a:rPr>
              <a:t>th</a:t>
            </a:r>
            <a:r>
              <a:rPr lang="en-US" altLang="ja-JP" sz="1600" dirty="0">
                <a:ea typeface="ＭＳ Ｐゴシック" charset="-128"/>
              </a:rPr>
              <a:t>  March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March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7E2B13E-CF50-EE93-3B1C-3451B670624B}"/>
              </a:ext>
            </a:extLst>
          </p:cNvPr>
          <p:cNvSpPr>
            <a:spLocks noGrp="1"/>
          </p:cNvSpPr>
          <p:nvPr>
            <p:ph type="dt" idx="10"/>
          </p:nvPr>
        </p:nvSpPr>
        <p:spPr/>
        <p:txBody>
          <a:bodyPr/>
          <a:lstStyle/>
          <a:p>
            <a:r>
              <a:rPr lang="en-US" altLang="ja-JP"/>
              <a:t>March  2023</a:t>
            </a:r>
            <a:endParaRPr lang="en-US" dirty="0"/>
          </a:p>
        </p:txBody>
      </p:sp>
      <p:sp>
        <p:nvSpPr>
          <p:cNvPr id="4" name="スライド番号プレースホルダー 3">
            <a:extLst>
              <a:ext uri="{FF2B5EF4-FFF2-40B4-BE49-F238E27FC236}">
                <a16:creationId xmlns:a16="http://schemas.microsoft.com/office/drawing/2014/main" id="{5DFEE644-CCBA-288D-C64E-86B4A3C94F7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8" name="タイトル 2">
            <a:extLst>
              <a:ext uri="{FF2B5EF4-FFF2-40B4-BE49-F238E27FC236}">
                <a16:creationId xmlns:a16="http://schemas.microsoft.com/office/drawing/2014/main" id="{9A03B38C-7B7B-7002-1088-84477E81FC9B}"/>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Report(3/5)</a:t>
            </a:r>
            <a:endParaRPr kumimoji="1" lang="ja-JP" altLang="en-US" sz="2400" b="1" dirty="0"/>
          </a:p>
        </p:txBody>
      </p:sp>
      <p:graphicFrame>
        <p:nvGraphicFramePr>
          <p:cNvPr id="2" name="表 1">
            <a:extLst>
              <a:ext uri="{FF2B5EF4-FFF2-40B4-BE49-F238E27FC236}">
                <a16:creationId xmlns:a16="http://schemas.microsoft.com/office/drawing/2014/main" id="{8B7A72B9-A656-2486-D5D2-07E66A956A9A}"/>
              </a:ext>
            </a:extLst>
          </p:cNvPr>
          <p:cNvGraphicFramePr>
            <a:graphicFrameLocks noGrp="1"/>
          </p:cNvGraphicFramePr>
          <p:nvPr>
            <p:extLst>
              <p:ext uri="{D42A27DB-BD31-4B8C-83A1-F6EECF244321}">
                <p14:modId xmlns:p14="http://schemas.microsoft.com/office/powerpoint/2010/main" val="119802692"/>
              </p:ext>
            </p:extLst>
          </p:nvPr>
        </p:nvGraphicFramePr>
        <p:xfrm>
          <a:off x="467358" y="1189608"/>
          <a:ext cx="8422639" cy="4714038"/>
        </p:xfrm>
        <a:graphic>
          <a:graphicData uri="http://schemas.openxmlformats.org/drawingml/2006/table">
            <a:tbl>
              <a:tblPr/>
              <a:tblGrid>
                <a:gridCol w="2301957">
                  <a:extLst>
                    <a:ext uri="{9D8B030D-6E8A-4147-A177-3AD203B41FA5}">
                      <a16:colId xmlns:a16="http://schemas.microsoft.com/office/drawing/2014/main" val="3461571964"/>
                    </a:ext>
                  </a:extLst>
                </a:gridCol>
                <a:gridCol w="264883">
                  <a:extLst>
                    <a:ext uri="{9D8B030D-6E8A-4147-A177-3AD203B41FA5}">
                      <a16:colId xmlns:a16="http://schemas.microsoft.com/office/drawing/2014/main" val="444406059"/>
                    </a:ext>
                  </a:extLst>
                </a:gridCol>
                <a:gridCol w="188396">
                  <a:extLst>
                    <a:ext uri="{9D8B030D-6E8A-4147-A177-3AD203B41FA5}">
                      <a16:colId xmlns:a16="http://schemas.microsoft.com/office/drawing/2014/main" val="3253962397"/>
                    </a:ext>
                  </a:extLst>
                </a:gridCol>
                <a:gridCol w="2415896">
                  <a:extLst>
                    <a:ext uri="{9D8B030D-6E8A-4147-A177-3AD203B41FA5}">
                      <a16:colId xmlns:a16="http://schemas.microsoft.com/office/drawing/2014/main" val="4149563707"/>
                    </a:ext>
                  </a:extLst>
                </a:gridCol>
                <a:gridCol w="890077">
                  <a:extLst>
                    <a:ext uri="{9D8B030D-6E8A-4147-A177-3AD203B41FA5}">
                      <a16:colId xmlns:a16="http://schemas.microsoft.com/office/drawing/2014/main" val="2774595693"/>
                    </a:ext>
                  </a:extLst>
                </a:gridCol>
                <a:gridCol w="2361430">
                  <a:extLst>
                    <a:ext uri="{9D8B030D-6E8A-4147-A177-3AD203B41FA5}">
                      <a16:colId xmlns:a16="http://schemas.microsoft.com/office/drawing/2014/main" val="3638632414"/>
                    </a:ext>
                  </a:extLst>
                </a:gridCol>
              </a:tblGrid>
              <a:tr h="261891">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9631623"/>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 Security services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151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 Security services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6229212"/>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7.1 Security association and disassociation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151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7.1 Security association and disassociation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08166946"/>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7.2 PTK creation and GTK distribution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163</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7.2 PTK creation and GTK distribution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1973656"/>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7.3 Message security</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165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7.3 Message security</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44486744"/>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7.4 Optional cipher functions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172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7.4 Optional cipher functions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47018458"/>
                  </a:ext>
                </a:extLst>
              </a:tr>
              <a:tr h="261891">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dirty="0">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1141455"/>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 Narrowband PHY specification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172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 Narrowband PHY specification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25943318"/>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8.1 Data-rate-dependent parameters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173</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8.1 Data-rate-dependent parameters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13667065"/>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8.2 PLCP preamble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176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8.2 PLCP preamble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4350914"/>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8.3 PLCP header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178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8.3 PLCP header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26818173"/>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8.4 PSDU</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181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8.4 PSDU</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11760483"/>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8.5 Constellation mapping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185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8.5 Constellation mapping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11313503"/>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8.6 General requirements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187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8.6 General requirements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15131357"/>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8.7 PHY layer timing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188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8.7 PHY layer timing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51810263"/>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8.8 Transmitter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8.8 Transmitter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65441670"/>
                  </a:ext>
                </a:extLst>
              </a:tr>
              <a:tr h="261891">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8.9 Receiver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194</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8.9 Receiver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2767785"/>
                  </a:ext>
                </a:extLst>
              </a:tr>
              <a:tr h="261891">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dirty="0">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49674061"/>
                  </a:ext>
                </a:extLst>
              </a:tr>
            </a:tbl>
          </a:graphicData>
        </a:graphic>
      </p:graphicFrame>
      <p:graphicFrame>
        <p:nvGraphicFramePr>
          <p:cNvPr id="6" name="表 5">
            <a:extLst>
              <a:ext uri="{FF2B5EF4-FFF2-40B4-BE49-F238E27FC236}">
                <a16:creationId xmlns:a16="http://schemas.microsoft.com/office/drawing/2014/main" id="{78330751-FF78-874A-2E5D-FB2F7DB15F65}"/>
              </a:ext>
            </a:extLst>
          </p:cNvPr>
          <p:cNvGraphicFramePr>
            <a:graphicFrameLocks noGrp="1"/>
          </p:cNvGraphicFramePr>
          <p:nvPr>
            <p:extLst>
              <p:ext uri="{D42A27DB-BD31-4B8C-83A1-F6EECF244321}">
                <p14:modId xmlns:p14="http://schemas.microsoft.com/office/powerpoint/2010/main" val="1342443699"/>
              </p:ext>
            </p:extLst>
          </p:nvPr>
        </p:nvGraphicFramePr>
        <p:xfrm>
          <a:off x="467359" y="870064"/>
          <a:ext cx="8422641" cy="279654"/>
        </p:xfrm>
        <a:graphic>
          <a:graphicData uri="http://schemas.openxmlformats.org/drawingml/2006/table">
            <a:tbl>
              <a:tblPr/>
              <a:tblGrid>
                <a:gridCol w="2049490">
                  <a:extLst>
                    <a:ext uri="{9D8B030D-6E8A-4147-A177-3AD203B41FA5}">
                      <a16:colId xmlns:a16="http://schemas.microsoft.com/office/drawing/2014/main" val="3459334387"/>
                    </a:ext>
                  </a:extLst>
                </a:gridCol>
                <a:gridCol w="490095">
                  <a:extLst>
                    <a:ext uri="{9D8B030D-6E8A-4147-A177-3AD203B41FA5}">
                      <a16:colId xmlns:a16="http://schemas.microsoft.com/office/drawing/2014/main" val="2186949997"/>
                    </a:ext>
                  </a:extLst>
                </a:gridCol>
                <a:gridCol w="197895">
                  <a:extLst>
                    <a:ext uri="{9D8B030D-6E8A-4147-A177-3AD203B41FA5}">
                      <a16:colId xmlns:a16="http://schemas.microsoft.com/office/drawing/2014/main" val="1611099460"/>
                    </a:ext>
                  </a:extLst>
                </a:gridCol>
                <a:gridCol w="164098">
                  <a:extLst>
                    <a:ext uri="{9D8B030D-6E8A-4147-A177-3AD203B41FA5}">
                      <a16:colId xmlns:a16="http://schemas.microsoft.com/office/drawing/2014/main" val="4146597626"/>
                    </a:ext>
                  </a:extLst>
                </a:gridCol>
                <a:gridCol w="2445937">
                  <a:extLst>
                    <a:ext uri="{9D8B030D-6E8A-4147-A177-3AD203B41FA5}">
                      <a16:colId xmlns:a16="http://schemas.microsoft.com/office/drawing/2014/main" val="2921372274"/>
                    </a:ext>
                  </a:extLst>
                </a:gridCol>
                <a:gridCol w="565552">
                  <a:extLst>
                    <a:ext uri="{9D8B030D-6E8A-4147-A177-3AD203B41FA5}">
                      <a16:colId xmlns:a16="http://schemas.microsoft.com/office/drawing/2014/main" val="3570146352"/>
                    </a:ext>
                  </a:extLst>
                </a:gridCol>
                <a:gridCol w="2509574">
                  <a:extLst>
                    <a:ext uri="{9D8B030D-6E8A-4147-A177-3AD203B41FA5}">
                      <a16:colId xmlns:a16="http://schemas.microsoft.com/office/drawing/2014/main" val="5531022"/>
                    </a:ext>
                  </a:extLst>
                </a:gridCol>
              </a:tblGrid>
              <a:tr h="110946">
                <a:tc>
                  <a:txBody>
                    <a:bodyPr/>
                    <a:lstStyle/>
                    <a:p>
                      <a:pPr algn="l" fontAlgn="b"/>
                      <a:r>
                        <a:rPr lang="en-US" altLang="ja-JP" sz="900" b="0" i="0" u="none" strike="noStrike" dirty="0">
                          <a:solidFill>
                            <a:srgbClr val="000000"/>
                          </a:solidFill>
                          <a:effectLst/>
                          <a:latin typeface="Yu Gothic" panose="020B0400000000000000" pitchFamily="50" charset="-128"/>
                          <a:ea typeface="Yu Gothic" panose="020B0400000000000000" pitchFamily="50" charset="-128"/>
                        </a:rPr>
                        <a:t>5</a:t>
                      </a:r>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606876"/>
                  </a:ext>
                </a:extLst>
              </a:tr>
              <a:tr h="98689">
                <a:tc gridSpan="2">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802.15.6-2012 Std</a:t>
                      </a:r>
                    </a:p>
                  </a:txBody>
                  <a:tcPr marL="2667" marR="2667" marT="26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802.15.6ma revision</a:t>
                      </a:r>
                    </a:p>
                  </a:txBody>
                  <a:tcPr marL="2667" marR="2667" marT="266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Status</a:t>
                      </a:r>
                    </a:p>
                  </a:txBody>
                  <a:tcPr marL="2667" marR="2667" marT="26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Notes</a:t>
                      </a:r>
                    </a:p>
                  </a:txBody>
                  <a:tcPr marL="2667" marR="2667" marT="266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990875"/>
                  </a:ext>
                </a:extLst>
              </a:tr>
            </a:tbl>
          </a:graphicData>
        </a:graphic>
      </p:graphicFrame>
    </p:spTree>
    <p:extLst>
      <p:ext uri="{BB962C8B-B14F-4D97-AF65-F5344CB8AC3E}">
        <p14:creationId xmlns:p14="http://schemas.microsoft.com/office/powerpoint/2010/main" val="904973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7E2B13E-CF50-EE93-3B1C-3451B670624B}"/>
              </a:ext>
            </a:extLst>
          </p:cNvPr>
          <p:cNvSpPr>
            <a:spLocks noGrp="1"/>
          </p:cNvSpPr>
          <p:nvPr>
            <p:ph type="dt" idx="10"/>
          </p:nvPr>
        </p:nvSpPr>
        <p:spPr/>
        <p:txBody>
          <a:bodyPr/>
          <a:lstStyle/>
          <a:p>
            <a:r>
              <a:rPr lang="en-US" altLang="ja-JP"/>
              <a:t>March  2023</a:t>
            </a:r>
            <a:endParaRPr lang="en-US" dirty="0"/>
          </a:p>
        </p:txBody>
      </p:sp>
      <p:sp>
        <p:nvSpPr>
          <p:cNvPr id="4" name="スライド番号プレースホルダー 3">
            <a:extLst>
              <a:ext uri="{FF2B5EF4-FFF2-40B4-BE49-F238E27FC236}">
                <a16:creationId xmlns:a16="http://schemas.microsoft.com/office/drawing/2014/main" id="{5DFEE644-CCBA-288D-C64E-86B4A3C94F7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8" name="タイトル 2">
            <a:extLst>
              <a:ext uri="{FF2B5EF4-FFF2-40B4-BE49-F238E27FC236}">
                <a16:creationId xmlns:a16="http://schemas.microsoft.com/office/drawing/2014/main" id="{9A03B38C-7B7B-7002-1088-84477E81FC9B}"/>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Report(4/5)</a:t>
            </a:r>
            <a:endParaRPr kumimoji="1" lang="ja-JP" altLang="en-US" sz="2400" b="1" dirty="0"/>
          </a:p>
        </p:txBody>
      </p:sp>
      <p:graphicFrame>
        <p:nvGraphicFramePr>
          <p:cNvPr id="5" name="表 4">
            <a:extLst>
              <a:ext uri="{FF2B5EF4-FFF2-40B4-BE49-F238E27FC236}">
                <a16:creationId xmlns:a16="http://schemas.microsoft.com/office/drawing/2014/main" id="{CDCFCD6B-98AE-7022-B603-B4FB1CC5ED24}"/>
              </a:ext>
            </a:extLst>
          </p:cNvPr>
          <p:cNvGraphicFramePr>
            <a:graphicFrameLocks noGrp="1"/>
          </p:cNvGraphicFramePr>
          <p:nvPr>
            <p:extLst>
              <p:ext uri="{D42A27DB-BD31-4B8C-83A1-F6EECF244321}">
                <p14:modId xmlns:p14="http://schemas.microsoft.com/office/powerpoint/2010/main" val="3759861575"/>
              </p:ext>
            </p:extLst>
          </p:nvPr>
        </p:nvGraphicFramePr>
        <p:xfrm>
          <a:off x="175703" y="1186922"/>
          <a:ext cx="8868793" cy="5026552"/>
        </p:xfrm>
        <a:graphic>
          <a:graphicData uri="http://schemas.openxmlformats.org/drawingml/2006/table">
            <a:tbl>
              <a:tblPr/>
              <a:tblGrid>
                <a:gridCol w="2423893">
                  <a:extLst>
                    <a:ext uri="{9D8B030D-6E8A-4147-A177-3AD203B41FA5}">
                      <a16:colId xmlns:a16="http://schemas.microsoft.com/office/drawing/2014/main" val="3803882276"/>
                    </a:ext>
                  </a:extLst>
                </a:gridCol>
                <a:gridCol w="278913">
                  <a:extLst>
                    <a:ext uri="{9D8B030D-6E8A-4147-A177-3AD203B41FA5}">
                      <a16:colId xmlns:a16="http://schemas.microsoft.com/office/drawing/2014/main" val="445203371"/>
                    </a:ext>
                  </a:extLst>
                </a:gridCol>
                <a:gridCol w="345322">
                  <a:extLst>
                    <a:ext uri="{9D8B030D-6E8A-4147-A177-3AD203B41FA5}">
                      <a16:colId xmlns:a16="http://schemas.microsoft.com/office/drawing/2014/main" val="177553819"/>
                    </a:ext>
                  </a:extLst>
                </a:gridCol>
                <a:gridCol w="2317585">
                  <a:extLst>
                    <a:ext uri="{9D8B030D-6E8A-4147-A177-3AD203B41FA5}">
                      <a16:colId xmlns:a16="http://schemas.microsoft.com/office/drawing/2014/main" val="150381840"/>
                    </a:ext>
                  </a:extLst>
                </a:gridCol>
                <a:gridCol w="647534">
                  <a:extLst>
                    <a:ext uri="{9D8B030D-6E8A-4147-A177-3AD203B41FA5}">
                      <a16:colId xmlns:a16="http://schemas.microsoft.com/office/drawing/2014/main" val="920313000"/>
                    </a:ext>
                  </a:extLst>
                </a:gridCol>
                <a:gridCol w="2855546">
                  <a:extLst>
                    <a:ext uri="{9D8B030D-6E8A-4147-A177-3AD203B41FA5}">
                      <a16:colId xmlns:a16="http://schemas.microsoft.com/office/drawing/2014/main" val="2464039828"/>
                    </a:ext>
                  </a:extLst>
                </a:gridCol>
              </a:tblGrid>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 Ultra wideband PHY specification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 Ultra wideband PHY specification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08566729"/>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 Definition of hubs and devices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 Definition of hubs and devices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Changes target for the May meeting.</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90942541"/>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9.2 Modes of operation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9.2 Modes of operation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Changes target for the May meeting.</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09013102"/>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9.3 Rules for use of modes and options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9.3 Rules for use of modes and options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Changes target for the May meeting.</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46510219"/>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9.4 Pulse shape option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9.4 Pulse shape option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Changes target for the May meeting.</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7087017"/>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9.5 UWB PHY frame format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9.5 UWB PHY frame format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76829765"/>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9.6 PSDU construction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198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9.6 PSDU construction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99366996"/>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9.7 PHR construction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201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9.7 PHR construction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86245873"/>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9.8 Synchronization header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204</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9.8 Synchronization header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5816897"/>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9.9 IR-UWB symbol structure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206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9.9 IR-UWB symbol structure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0549814"/>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9.10 UWB modulations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209</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9.10 UWB modulations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FF0000"/>
                          </a:solidFill>
                          <a:effectLst/>
                          <a:latin typeface="Yu Gothic" panose="020B0400000000000000" pitchFamily="50" charset="-128"/>
                          <a:ea typeface="Yu Gothic" panose="020B0400000000000000" pitchFamily="50" charset="-128"/>
                        </a:rPr>
                        <a:t>9.10.1 &amp; 9.10.2 Deprecate? </a:t>
                      </a:r>
                      <a:endParaRPr 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38409737"/>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9.11 IR-UWB PSDU timing parameters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215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9.11 IR-UWB PSDU timing parameters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0884198"/>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9.12 Operating frequency bands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217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9.12 Operating frequency bands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0455999"/>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9.13 Transmit spectral mask</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218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9.13 Transmit spectral mask</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24068095"/>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9.14 IR-UWB pulse shapes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219</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9.14 IR-UWB pulse shapes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Move to an Annex</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73039114"/>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9.15 Type II hybrid ARQ mechanism</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224</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9.15 Type II hybrid ARQ mechanism</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209568935"/>
                  </a:ext>
                </a:extLst>
              </a:tr>
              <a:tr h="37233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9.16 FM-UWB</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228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9.16 FM-UWB</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2759473355"/>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9.17 General UWB PHY requirements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9.17 General UWB PHY requirements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73813499"/>
                  </a:ext>
                </a:extLst>
              </a:tr>
              <a:tr h="186168">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9.18 General radio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9.18 General radio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61340816"/>
                  </a:ext>
                </a:extLst>
              </a:tr>
            </a:tbl>
          </a:graphicData>
        </a:graphic>
      </p:graphicFrame>
      <p:graphicFrame>
        <p:nvGraphicFramePr>
          <p:cNvPr id="6" name="表 5">
            <a:extLst>
              <a:ext uri="{FF2B5EF4-FFF2-40B4-BE49-F238E27FC236}">
                <a16:creationId xmlns:a16="http://schemas.microsoft.com/office/drawing/2014/main" id="{5B9BFDDC-0505-265F-1BC7-19F0BB7EF9A5}"/>
              </a:ext>
            </a:extLst>
          </p:cNvPr>
          <p:cNvGraphicFramePr>
            <a:graphicFrameLocks noGrp="1"/>
          </p:cNvGraphicFramePr>
          <p:nvPr>
            <p:extLst>
              <p:ext uri="{D42A27DB-BD31-4B8C-83A1-F6EECF244321}">
                <p14:modId xmlns:p14="http://schemas.microsoft.com/office/powerpoint/2010/main" val="883346840"/>
              </p:ext>
            </p:extLst>
          </p:nvPr>
        </p:nvGraphicFramePr>
        <p:xfrm>
          <a:off x="175704" y="888451"/>
          <a:ext cx="8868791" cy="279654"/>
        </p:xfrm>
        <a:graphic>
          <a:graphicData uri="http://schemas.openxmlformats.org/drawingml/2006/table">
            <a:tbl>
              <a:tblPr/>
              <a:tblGrid>
                <a:gridCol w="2158053">
                  <a:extLst>
                    <a:ext uri="{9D8B030D-6E8A-4147-A177-3AD203B41FA5}">
                      <a16:colId xmlns:a16="http://schemas.microsoft.com/office/drawing/2014/main" val="3459334387"/>
                    </a:ext>
                  </a:extLst>
                </a:gridCol>
                <a:gridCol w="516056">
                  <a:extLst>
                    <a:ext uri="{9D8B030D-6E8A-4147-A177-3AD203B41FA5}">
                      <a16:colId xmlns:a16="http://schemas.microsoft.com/office/drawing/2014/main" val="2186949997"/>
                    </a:ext>
                  </a:extLst>
                </a:gridCol>
                <a:gridCol w="350434">
                  <a:extLst>
                    <a:ext uri="{9D8B030D-6E8A-4147-A177-3AD203B41FA5}">
                      <a16:colId xmlns:a16="http://schemas.microsoft.com/office/drawing/2014/main" val="1611099460"/>
                    </a:ext>
                  </a:extLst>
                </a:gridCol>
                <a:gridCol w="30734">
                  <a:extLst>
                    <a:ext uri="{9D8B030D-6E8A-4147-A177-3AD203B41FA5}">
                      <a16:colId xmlns:a16="http://schemas.microsoft.com/office/drawing/2014/main" val="4146597626"/>
                    </a:ext>
                  </a:extLst>
                </a:gridCol>
                <a:gridCol w="1917354">
                  <a:extLst>
                    <a:ext uri="{9D8B030D-6E8A-4147-A177-3AD203B41FA5}">
                      <a16:colId xmlns:a16="http://schemas.microsoft.com/office/drawing/2014/main" val="2921372274"/>
                    </a:ext>
                  </a:extLst>
                </a:gridCol>
                <a:gridCol w="1253653">
                  <a:extLst>
                    <a:ext uri="{9D8B030D-6E8A-4147-A177-3AD203B41FA5}">
                      <a16:colId xmlns:a16="http://schemas.microsoft.com/office/drawing/2014/main" val="3570146352"/>
                    </a:ext>
                  </a:extLst>
                </a:gridCol>
                <a:gridCol w="2642507">
                  <a:extLst>
                    <a:ext uri="{9D8B030D-6E8A-4147-A177-3AD203B41FA5}">
                      <a16:colId xmlns:a16="http://schemas.microsoft.com/office/drawing/2014/main" val="5531022"/>
                    </a:ext>
                  </a:extLst>
                </a:gridCol>
              </a:tblGrid>
              <a:tr h="110946">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606876"/>
                  </a:ext>
                </a:extLst>
              </a:tr>
              <a:tr h="98689">
                <a:tc gridSpan="2">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802.15.6-2012 Std</a:t>
                      </a:r>
                    </a:p>
                  </a:txBody>
                  <a:tcPr marL="2667" marR="2667" marT="26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IEEE 802.15.6ma revision</a:t>
                      </a:r>
                    </a:p>
                  </a:txBody>
                  <a:tcPr marL="2667" marR="2667" marT="266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Status</a:t>
                      </a:r>
                    </a:p>
                  </a:txBody>
                  <a:tcPr marL="2667" marR="2667" marT="26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Notes</a:t>
                      </a:r>
                    </a:p>
                  </a:txBody>
                  <a:tcPr marL="2667" marR="2667" marT="266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990875"/>
                  </a:ext>
                </a:extLst>
              </a:tr>
            </a:tbl>
          </a:graphicData>
        </a:graphic>
      </p:graphicFrame>
    </p:spTree>
    <p:extLst>
      <p:ext uri="{BB962C8B-B14F-4D97-AF65-F5344CB8AC3E}">
        <p14:creationId xmlns:p14="http://schemas.microsoft.com/office/powerpoint/2010/main" val="218891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7E2B13E-CF50-EE93-3B1C-3451B670624B}"/>
              </a:ext>
            </a:extLst>
          </p:cNvPr>
          <p:cNvSpPr>
            <a:spLocks noGrp="1"/>
          </p:cNvSpPr>
          <p:nvPr>
            <p:ph type="dt" idx="10"/>
          </p:nvPr>
        </p:nvSpPr>
        <p:spPr/>
        <p:txBody>
          <a:bodyPr/>
          <a:lstStyle/>
          <a:p>
            <a:r>
              <a:rPr lang="en-US" altLang="ja-JP"/>
              <a:t>March  2023</a:t>
            </a:r>
            <a:endParaRPr lang="en-US" dirty="0"/>
          </a:p>
        </p:txBody>
      </p:sp>
      <p:sp>
        <p:nvSpPr>
          <p:cNvPr id="4" name="スライド番号プレースホルダー 3">
            <a:extLst>
              <a:ext uri="{FF2B5EF4-FFF2-40B4-BE49-F238E27FC236}">
                <a16:creationId xmlns:a16="http://schemas.microsoft.com/office/drawing/2014/main" id="{5DFEE644-CCBA-288D-C64E-86B4A3C94F7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8" name="タイトル 2">
            <a:extLst>
              <a:ext uri="{FF2B5EF4-FFF2-40B4-BE49-F238E27FC236}">
                <a16:creationId xmlns:a16="http://schemas.microsoft.com/office/drawing/2014/main" id="{9A03B38C-7B7B-7002-1088-84477E81FC9B}"/>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Report(5/5)</a:t>
            </a:r>
            <a:endParaRPr kumimoji="1" lang="ja-JP" altLang="en-US" sz="2400" b="1" dirty="0"/>
          </a:p>
        </p:txBody>
      </p:sp>
      <p:graphicFrame>
        <p:nvGraphicFramePr>
          <p:cNvPr id="2" name="表 1">
            <a:extLst>
              <a:ext uri="{FF2B5EF4-FFF2-40B4-BE49-F238E27FC236}">
                <a16:creationId xmlns:a16="http://schemas.microsoft.com/office/drawing/2014/main" id="{01B77705-F6CB-B913-C800-BBF52E2529FF}"/>
              </a:ext>
            </a:extLst>
          </p:cNvPr>
          <p:cNvGraphicFramePr>
            <a:graphicFrameLocks noGrp="1"/>
          </p:cNvGraphicFramePr>
          <p:nvPr>
            <p:extLst>
              <p:ext uri="{D42A27DB-BD31-4B8C-83A1-F6EECF244321}">
                <p14:modId xmlns:p14="http://schemas.microsoft.com/office/powerpoint/2010/main" val="3307706139"/>
              </p:ext>
            </p:extLst>
          </p:nvPr>
        </p:nvGraphicFramePr>
        <p:xfrm>
          <a:off x="182880" y="1189602"/>
          <a:ext cx="8854440" cy="5122776"/>
        </p:xfrm>
        <a:graphic>
          <a:graphicData uri="http://schemas.openxmlformats.org/drawingml/2006/table">
            <a:tbl>
              <a:tblPr/>
              <a:tblGrid>
                <a:gridCol w="2419971">
                  <a:extLst>
                    <a:ext uri="{9D8B030D-6E8A-4147-A177-3AD203B41FA5}">
                      <a16:colId xmlns:a16="http://schemas.microsoft.com/office/drawing/2014/main" val="1030094408"/>
                    </a:ext>
                  </a:extLst>
                </a:gridCol>
                <a:gridCol w="278462">
                  <a:extLst>
                    <a:ext uri="{9D8B030D-6E8A-4147-A177-3AD203B41FA5}">
                      <a16:colId xmlns:a16="http://schemas.microsoft.com/office/drawing/2014/main" val="2331301268"/>
                    </a:ext>
                  </a:extLst>
                </a:gridCol>
                <a:gridCol w="344763">
                  <a:extLst>
                    <a:ext uri="{9D8B030D-6E8A-4147-A177-3AD203B41FA5}">
                      <a16:colId xmlns:a16="http://schemas.microsoft.com/office/drawing/2014/main" val="1352462920"/>
                    </a:ext>
                  </a:extLst>
                </a:gridCol>
                <a:gridCol w="2298424">
                  <a:extLst>
                    <a:ext uri="{9D8B030D-6E8A-4147-A177-3AD203B41FA5}">
                      <a16:colId xmlns:a16="http://schemas.microsoft.com/office/drawing/2014/main" val="940143685"/>
                    </a:ext>
                  </a:extLst>
                </a:gridCol>
                <a:gridCol w="661896">
                  <a:extLst>
                    <a:ext uri="{9D8B030D-6E8A-4147-A177-3AD203B41FA5}">
                      <a16:colId xmlns:a16="http://schemas.microsoft.com/office/drawing/2014/main" val="3246069669"/>
                    </a:ext>
                  </a:extLst>
                </a:gridCol>
                <a:gridCol w="2850924">
                  <a:extLst>
                    <a:ext uri="{9D8B030D-6E8A-4147-A177-3AD203B41FA5}">
                      <a16:colId xmlns:a16="http://schemas.microsoft.com/office/drawing/2014/main" val="3760291562"/>
                    </a:ext>
                  </a:extLst>
                </a:gridCol>
              </a:tblGrid>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 Human body communications PHY specification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 Human body communications PHY specification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3912676117"/>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10.1 General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10.1 General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132185922"/>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10.2 HBC packet structure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10.2 HBC packet structure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3501389725"/>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10.3 HBC transmitter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10.3 HBC transmitter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2259360503"/>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10.4 PLCP Preamble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10.4 PLCP Preamble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1408598813"/>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10.5 Start frame delimiter and rate indicator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239</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10.5 Start frame delimiter and rate indicator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3236785594"/>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10.6 PHY Header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242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10.6 PHY Header</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4249943315"/>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10.7 PSDU</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244</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10.7 PSDU</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3508896378"/>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10.8 Transmitter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247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10.8 Transmitter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44127090"/>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10.9 Receiver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248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10.9 Receiver specifications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1789017532"/>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10.10 General requirements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248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10.10 General requirements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2215805544"/>
                  </a:ext>
                </a:extLst>
              </a:tr>
              <a:tr h="33843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10.11 PHY layer timing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249</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10.11 PHY layer timing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Deprecate?</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solidFill>
                      <a:srgbClr val="FFFF00"/>
                    </a:solidFill>
                  </a:tcPr>
                </a:tc>
                <a:extLst>
                  <a:ext uri="{0D108BD9-81ED-4DB2-BD59-A6C34878D82A}">
                    <a16:rowId xmlns:a16="http://schemas.microsoft.com/office/drawing/2014/main" val="2483598080"/>
                  </a:ext>
                </a:extLst>
              </a:tr>
              <a:tr h="169214">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56655691"/>
                  </a:ext>
                </a:extLst>
              </a:tr>
              <a:tr h="169214">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A (informative) Bibliography</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250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A (informative) Bibliography</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24697482"/>
                  </a:ext>
                </a:extLst>
              </a:tr>
              <a:tr h="27326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B (informative) Coexistence applicability guide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251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B (informative) Coexistence applicability guide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35619167"/>
                  </a:ext>
                </a:extLst>
              </a:tr>
              <a:tr h="169214">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C (informative) Ultra wideband</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252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C (informative) Ultra wideband</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818307"/>
                  </a:ext>
                </a:extLst>
              </a:tr>
              <a:tr h="27326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D (informative) Features of human body communication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256</a:t>
                      </a:r>
                    </a:p>
                  </a:txBody>
                  <a:tcPr marL="2667" marR="2667" marT="266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Annex D (informative) Features of human body communication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Under consideration to be removed</a:t>
                      </a:r>
                    </a:p>
                  </a:txBody>
                  <a:tcPr marL="2667" marR="2667" marT="266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840338"/>
                  </a:ext>
                </a:extLst>
              </a:tr>
            </a:tbl>
          </a:graphicData>
        </a:graphic>
      </p:graphicFrame>
      <p:graphicFrame>
        <p:nvGraphicFramePr>
          <p:cNvPr id="6" name="表 5">
            <a:extLst>
              <a:ext uri="{FF2B5EF4-FFF2-40B4-BE49-F238E27FC236}">
                <a16:creationId xmlns:a16="http://schemas.microsoft.com/office/drawing/2014/main" id="{C93399B2-2599-7548-55C2-BF3B3E0C2D94}"/>
              </a:ext>
            </a:extLst>
          </p:cNvPr>
          <p:cNvGraphicFramePr>
            <a:graphicFrameLocks noGrp="1"/>
          </p:cNvGraphicFramePr>
          <p:nvPr>
            <p:extLst>
              <p:ext uri="{D42A27DB-BD31-4B8C-83A1-F6EECF244321}">
                <p14:modId xmlns:p14="http://schemas.microsoft.com/office/powerpoint/2010/main" val="3571803474"/>
              </p:ext>
            </p:extLst>
          </p:nvPr>
        </p:nvGraphicFramePr>
        <p:xfrm>
          <a:off x="182880" y="909948"/>
          <a:ext cx="8923019" cy="279654"/>
        </p:xfrm>
        <a:graphic>
          <a:graphicData uri="http://schemas.openxmlformats.org/drawingml/2006/table">
            <a:tbl>
              <a:tblPr/>
              <a:tblGrid>
                <a:gridCol w="2171248">
                  <a:extLst>
                    <a:ext uri="{9D8B030D-6E8A-4147-A177-3AD203B41FA5}">
                      <a16:colId xmlns:a16="http://schemas.microsoft.com/office/drawing/2014/main" val="3459334387"/>
                    </a:ext>
                  </a:extLst>
                </a:gridCol>
                <a:gridCol w="519211">
                  <a:extLst>
                    <a:ext uri="{9D8B030D-6E8A-4147-A177-3AD203B41FA5}">
                      <a16:colId xmlns:a16="http://schemas.microsoft.com/office/drawing/2014/main" val="2186949997"/>
                    </a:ext>
                  </a:extLst>
                </a:gridCol>
                <a:gridCol w="352526">
                  <a:extLst>
                    <a:ext uri="{9D8B030D-6E8A-4147-A177-3AD203B41FA5}">
                      <a16:colId xmlns:a16="http://schemas.microsoft.com/office/drawing/2014/main" val="1611099460"/>
                    </a:ext>
                  </a:extLst>
                </a:gridCol>
                <a:gridCol w="30972">
                  <a:extLst>
                    <a:ext uri="{9D8B030D-6E8A-4147-A177-3AD203B41FA5}">
                      <a16:colId xmlns:a16="http://schemas.microsoft.com/office/drawing/2014/main" val="4146597626"/>
                    </a:ext>
                  </a:extLst>
                </a:gridCol>
                <a:gridCol w="1929078">
                  <a:extLst>
                    <a:ext uri="{9D8B030D-6E8A-4147-A177-3AD203B41FA5}">
                      <a16:colId xmlns:a16="http://schemas.microsoft.com/office/drawing/2014/main" val="2921372274"/>
                    </a:ext>
                  </a:extLst>
                </a:gridCol>
                <a:gridCol w="1261319">
                  <a:extLst>
                    <a:ext uri="{9D8B030D-6E8A-4147-A177-3AD203B41FA5}">
                      <a16:colId xmlns:a16="http://schemas.microsoft.com/office/drawing/2014/main" val="3570146352"/>
                    </a:ext>
                  </a:extLst>
                </a:gridCol>
                <a:gridCol w="2658665">
                  <a:extLst>
                    <a:ext uri="{9D8B030D-6E8A-4147-A177-3AD203B41FA5}">
                      <a16:colId xmlns:a16="http://schemas.microsoft.com/office/drawing/2014/main" val="5531022"/>
                    </a:ext>
                  </a:extLst>
                </a:gridCol>
              </a:tblGrid>
              <a:tr h="110946">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606876"/>
                  </a:ext>
                </a:extLst>
              </a:tr>
              <a:tr h="98689">
                <a:tc gridSpan="2">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802.15.6-2012 Std</a:t>
                      </a:r>
                    </a:p>
                  </a:txBody>
                  <a:tcPr marL="2667" marR="2667" marT="26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802.15.6ma revision</a:t>
                      </a:r>
                    </a:p>
                  </a:txBody>
                  <a:tcPr marL="2667" marR="2667" marT="266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Status</a:t>
                      </a:r>
                    </a:p>
                  </a:txBody>
                  <a:tcPr marL="2667" marR="2667" marT="26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Notes</a:t>
                      </a:r>
                    </a:p>
                  </a:txBody>
                  <a:tcPr marL="2667" marR="2667" marT="266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990875"/>
                  </a:ext>
                </a:extLst>
              </a:tr>
            </a:tbl>
          </a:graphicData>
        </a:graphic>
      </p:graphicFrame>
    </p:spTree>
    <p:extLst>
      <p:ext uri="{BB962C8B-B14F-4D97-AF65-F5344CB8AC3E}">
        <p14:creationId xmlns:p14="http://schemas.microsoft.com/office/powerpoint/2010/main" val="1007065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a:t>March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13</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graphicFrame>
        <p:nvGraphicFramePr>
          <p:cNvPr id="12" name="Diagram 6">
            <a:extLst>
              <a:ext uri="{FF2B5EF4-FFF2-40B4-BE49-F238E27FC236}">
                <a16:creationId xmlns:a16="http://schemas.microsoft.com/office/drawing/2014/main" id="{BBE37834-BEAB-63C1-2ECD-9FA475589D86}"/>
              </a:ext>
            </a:extLst>
          </p:cNvPr>
          <p:cNvGraphicFramePr/>
          <p:nvPr/>
        </p:nvGraphicFramePr>
        <p:xfrm>
          <a:off x="135467" y="1783201"/>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52049" y="1797373"/>
            <a:ext cx="918331" cy="3437059"/>
            <a:chOff x="6066903" y="0"/>
            <a:chExt cx="918331" cy="3437059"/>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66903" y="2283299"/>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 2024</a:t>
              </a:r>
            </a:p>
          </p:txBody>
        </p:sp>
      </p:grpSp>
      <p:sp>
        <p:nvSpPr>
          <p:cNvPr id="7" name="楕円 6">
            <a:extLst>
              <a:ext uri="{FF2B5EF4-FFF2-40B4-BE49-F238E27FC236}">
                <a16:creationId xmlns:a16="http://schemas.microsoft.com/office/drawing/2014/main" id="{EDCA183C-BB01-902A-D35B-DCC42BE4DA07}"/>
              </a:ext>
            </a:extLst>
          </p:cNvPr>
          <p:cNvSpPr/>
          <p:nvPr/>
        </p:nvSpPr>
        <p:spPr>
          <a:xfrm>
            <a:off x="7930440" y="3324557"/>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350863" y="1797373"/>
            <a:ext cx="1152173" cy="1430872"/>
            <a:chOff x="5744293" y="21371"/>
            <a:chExt cx="1152173" cy="1430872"/>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744293" y="21371"/>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2024</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558964" y="332455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sp>
        <p:nvSpPr>
          <p:cNvPr id="16" name="楕円 15">
            <a:extLst>
              <a:ext uri="{FF2B5EF4-FFF2-40B4-BE49-F238E27FC236}">
                <a16:creationId xmlns:a16="http://schemas.microsoft.com/office/drawing/2014/main" id="{B175AB80-4D23-9ECC-8915-9DA3754366C6}"/>
              </a:ext>
            </a:extLst>
          </p:cNvPr>
          <p:cNvSpPr/>
          <p:nvPr/>
        </p:nvSpPr>
        <p:spPr>
          <a:xfrm>
            <a:off x="5480208" y="3347474"/>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860804" y="3743274"/>
            <a:ext cx="772500" cy="2052971"/>
            <a:chOff x="5168409" y="82635"/>
            <a:chExt cx="772500"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222542" y="664238"/>
              <a:ext cx="718367"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 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316624" y="738126"/>
            <a:ext cx="954115" cy="2444019"/>
            <a:chOff x="5168409" y="82635"/>
            <a:chExt cx="954115" cy="2444019"/>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5404157" y="1127710"/>
              <a:ext cx="718367"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p:txBody>
        </p:sp>
      </p:grpSp>
    </p:spTree>
    <p:extLst>
      <p:ext uri="{BB962C8B-B14F-4D97-AF65-F5344CB8AC3E}">
        <p14:creationId xmlns:p14="http://schemas.microsoft.com/office/powerpoint/2010/main" val="2210373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200"/>
              <a:t>March  2023</a:t>
            </a:r>
            <a:endParaRPr lang="en-US" sz="12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14</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3324717" y="613511"/>
            <a:ext cx="2570768" cy="461665"/>
          </a:xfrm>
          <a:prstGeom prst="rect">
            <a:avLst/>
          </a:prstGeom>
          <a:noFill/>
        </p:spPr>
        <p:txBody>
          <a:bodyPr wrap="none" rtlCol="0">
            <a:spAutoFit/>
          </a:bodyPr>
          <a:lstStyle/>
          <a:p>
            <a:r>
              <a:rPr lang="en-US" sz="2400" b="1" dirty="0"/>
              <a:t>Timeline details.</a:t>
            </a:r>
          </a:p>
        </p:txBody>
      </p:sp>
      <p:graphicFrame>
        <p:nvGraphicFramePr>
          <p:cNvPr id="5" name="表 4">
            <a:extLst>
              <a:ext uri="{FF2B5EF4-FFF2-40B4-BE49-F238E27FC236}">
                <a16:creationId xmlns:a16="http://schemas.microsoft.com/office/drawing/2014/main" id="{AE2C8F65-3438-ED0E-D049-F4D5C85C52DE}"/>
              </a:ext>
            </a:extLst>
          </p:cNvPr>
          <p:cNvGraphicFramePr>
            <a:graphicFrameLocks noGrp="1"/>
          </p:cNvGraphicFramePr>
          <p:nvPr/>
        </p:nvGraphicFramePr>
        <p:xfrm>
          <a:off x="532661" y="1003177"/>
          <a:ext cx="8424908" cy="5280960"/>
        </p:xfrm>
        <a:graphic>
          <a:graphicData uri="http://schemas.openxmlformats.org/drawingml/2006/table">
            <a:tbl>
              <a:tblPr firstRow="1" firstCol="1" bandRow="1">
                <a:tableStyleId>{5C22544A-7EE6-4342-B048-85BDC9FD1C3A}</a:tableStyleId>
              </a:tblPr>
              <a:tblGrid>
                <a:gridCol w="2966326">
                  <a:extLst>
                    <a:ext uri="{9D8B030D-6E8A-4147-A177-3AD203B41FA5}">
                      <a16:colId xmlns:a16="http://schemas.microsoft.com/office/drawing/2014/main" val="3373569716"/>
                    </a:ext>
                  </a:extLst>
                </a:gridCol>
                <a:gridCol w="1512510">
                  <a:extLst>
                    <a:ext uri="{9D8B030D-6E8A-4147-A177-3AD203B41FA5}">
                      <a16:colId xmlns:a16="http://schemas.microsoft.com/office/drawing/2014/main" val="807585388"/>
                    </a:ext>
                  </a:extLst>
                </a:gridCol>
                <a:gridCol w="3946072">
                  <a:extLst>
                    <a:ext uri="{9D8B030D-6E8A-4147-A177-3AD203B41FA5}">
                      <a16:colId xmlns:a16="http://schemas.microsoft.com/office/drawing/2014/main" val="2122188044"/>
                    </a:ext>
                  </a:extLst>
                </a:gridCol>
              </a:tblGrid>
              <a:tr h="173733">
                <a:tc>
                  <a:txBody>
                    <a:bodyPr/>
                    <a:lstStyle/>
                    <a:p>
                      <a:pPr marL="0" marR="0" algn="ctr">
                        <a:lnSpc>
                          <a:spcPct val="115000"/>
                        </a:lnSpc>
                        <a:spcBef>
                          <a:spcPts val="0"/>
                        </a:spcBef>
                        <a:spcAft>
                          <a:spcPts val="0"/>
                        </a:spcAft>
                      </a:pPr>
                      <a:r>
                        <a:rPr lang="en-US" sz="1050" dirty="0">
                          <a:effectLst/>
                        </a:rPr>
                        <a:t>Topic</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Deadline</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tc>
                  <a:txBody>
                    <a:bodyPr/>
                    <a:lstStyle/>
                    <a:p>
                      <a:pPr marL="0" marR="0" algn="ctr">
                        <a:lnSpc>
                          <a:spcPct val="115000"/>
                        </a:lnSpc>
                        <a:spcBef>
                          <a:spcPts val="0"/>
                        </a:spcBef>
                        <a:spcAft>
                          <a:spcPts val="0"/>
                        </a:spcAft>
                      </a:pPr>
                      <a:r>
                        <a:rPr lang="en-US" sz="1050" dirty="0">
                          <a:effectLst/>
                        </a:rPr>
                        <a:t>Notes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solidFill>
                      <a:srgbClr val="00B050"/>
                    </a:solidFill>
                  </a:tcPr>
                </a:tc>
                <a:extLst>
                  <a:ext uri="{0D108BD9-81ED-4DB2-BD59-A6C34878D82A}">
                    <a16:rowId xmlns:a16="http://schemas.microsoft.com/office/drawing/2014/main" val="2520522873"/>
                  </a:ext>
                </a:extLst>
              </a:tr>
              <a:tr h="749606">
                <a:tc>
                  <a:txBody>
                    <a:bodyPr/>
                    <a:lstStyle/>
                    <a:p>
                      <a:pPr marL="0" marR="0">
                        <a:lnSpc>
                          <a:spcPct val="115000"/>
                        </a:lnSpc>
                        <a:spcBef>
                          <a:spcPts val="0"/>
                        </a:spcBef>
                        <a:spcAft>
                          <a:spcPts val="0"/>
                        </a:spcAft>
                      </a:pPr>
                      <a:r>
                        <a:rPr lang="en-US" sz="1050" dirty="0">
                          <a:effectLst/>
                        </a:rPr>
                        <a:t>Technical Requirements Document (TRD). Channel Model Document (CMD). Call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Sept. 2022</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a:effectLst/>
                        </a:rPr>
                        <a:t>TRD describes the technical requirements baseline for the evaluation of proposals. The CMD contains the channel models for different use cases targeted by the Std.</a:t>
                      </a:r>
                      <a:endParaRPr lang="ja-JP" sz="1050">
                        <a:effectLst/>
                      </a:endParaRPr>
                    </a:p>
                    <a:p>
                      <a:pPr marL="0" marR="0">
                        <a:lnSpc>
                          <a:spcPct val="115000"/>
                        </a:lnSpc>
                        <a:spcBef>
                          <a:spcPts val="0"/>
                        </a:spcBef>
                        <a:spcAft>
                          <a:spcPts val="0"/>
                        </a:spcAft>
                      </a:pPr>
                      <a:r>
                        <a:rPr lang="en-US" sz="1050">
                          <a:effectLst/>
                        </a:rPr>
                        <a:t>Announcement of call for proposals.</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87548146"/>
                  </a:ext>
                </a:extLst>
              </a:tr>
              <a:tr h="287653">
                <a:tc>
                  <a:txBody>
                    <a:bodyPr/>
                    <a:lstStyle/>
                    <a:p>
                      <a:pPr marL="0" marR="0">
                        <a:lnSpc>
                          <a:spcPct val="115000"/>
                        </a:lnSpc>
                        <a:spcBef>
                          <a:spcPts val="0"/>
                        </a:spcBef>
                        <a:spcAft>
                          <a:spcPts val="0"/>
                        </a:spcAft>
                      </a:pPr>
                      <a:r>
                        <a:rPr lang="en-US" sz="1050" dirty="0">
                          <a:effectLst/>
                        </a:rPr>
                        <a:t>Due day for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a:effectLst/>
                        </a:rPr>
                        <a:t>March 10</a:t>
                      </a:r>
                      <a:r>
                        <a:rPr lang="en-US" sz="1050" baseline="30000">
                          <a:effectLst/>
                        </a:rPr>
                        <a:t>th</a:t>
                      </a:r>
                      <a:r>
                        <a:rPr lang="en-US" sz="1050">
                          <a:effectLst/>
                        </a:rPr>
                        <a: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 </a:t>
                      </a:r>
                      <a:r>
                        <a:rPr lang="en-US" altLang="ja-JP" sz="1050" dirty="0">
                          <a:effectLst/>
                        </a:rPr>
                        <a:t>Postponed from January 2023</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074276685"/>
                  </a:ext>
                </a:extLst>
              </a:tr>
              <a:tr h="437476">
                <a:tc>
                  <a:txBody>
                    <a:bodyPr/>
                    <a:lstStyle/>
                    <a:p>
                      <a:pPr marL="0" marR="0">
                        <a:lnSpc>
                          <a:spcPct val="115000"/>
                        </a:lnSpc>
                        <a:spcBef>
                          <a:spcPts val="0"/>
                        </a:spcBef>
                        <a:spcAft>
                          <a:spcPts val="0"/>
                        </a:spcAft>
                      </a:pPr>
                      <a:r>
                        <a:rPr lang="en-US" sz="1050" dirty="0">
                          <a:effectLst/>
                        </a:rPr>
                        <a:t>Presentation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5000"/>
                        </a:lnSpc>
                        <a:spcBef>
                          <a:spcPts val="0"/>
                        </a:spcBef>
                        <a:spcAft>
                          <a:spcPts val="0"/>
                        </a:spcAft>
                      </a:pPr>
                      <a:r>
                        <a:rPr lang="en-US" sz="1050" dirty="0">
                          <a:effectLst/>
                        </a:rPr>
                        <a:t>Nov. 2022,  January, 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5000"/>
                        </a:lnSpc>
                        <a:spcBef>
                          <a:spcPts val="0"/>
                        </a:spcBef>
                        <a:spcAft>
                          <a:spcPts val="0"/>
                        </a:spcAft>
                      </a:pPr>
                      <a:r>
                        <a:rPr lang="en-US" sz="1050" dirty="0">
                          <a:effectLst/>
                        </a:rPr>
                        <a:t>Start of discussions for harmonization of proposals. </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03890370"/>
                  </a:ext>
                </a:extLst>
              </a:tr>
              <a:tr h="186577">
                <a:tc>
                  <a:txBody>
                    <a:bodyPr/>
                    <a:lstStyle/>
                    <a:p>
                      <a:pPr marL="0" marR="0">
                        <a:lnSpc>
                          <a:spcPct val="120000"/>
                        </a:lnSpc>
                        <a:spcBef>
                          <a:spcPts val="0"/>
                        </a:spcBef>
                        <a:spcAft>
                          <a:spcPts val="0"/>
                        </a:spcAft>
                      </a:pPr>
                      <a:r>
                        <a:rPr lang="en-US" sz="1050" dirty="0">
                          <a:effectLst/>
                        </a:rPr>
                        <a:t>Harmonization of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Agreements on key technologies.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94872119"/>
                  </a:ext>
                </a:extLst>
              </a:tr>
              <a:tr h="377149">
                <a:tc>
                  <a:txBody>
                    <a:bodyPr/>
                    <a:lstStyle/>
                    <a:p>
                      <a:pPr marL="0" marR="0">
                        <a:lnSpc>
                          <a:spcPct val="120000"/>
                        </a:lnSpc>
                        <a:spcBef>
                          <a:spcPts val="0"/>
                        </a:spcBef>
                        <a:spcAft>
                          <a:spcPts val="0"/>
                        </a:spcAft>
                      </a:pPr>
                      <a:r>
                        <a:rPr lang="en-US" sz="1050" dirty="0">
                          <a:effectLst/>
                        </a:rPr>
                        <a:t>Std Draft v.0</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Mostly editorial revisions and start integrating text of agreed proposals.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971130197"/>
                  </a:ext>
                </a:extLst>
              </a:tr>
              <a:tr h="179865">
                <a:tc>
                  <a:txBody>
                    <a:bodyPr/>
                    <a:lstStyle/>
                    <a:p>
                      <a:pPr marL="0" marR="0">
                        <a:lnSpc>
                          <a:spcPct val="120000"/>
                        </a:lnSpc>
                        <a:spcBef>
                          <a:spcPts val="0"/>
                        </a:spcBef>
                        <a:spcAft>
                          <a:spcPts val="0"/>
                        </a:spcAft>
                      </a:pPr>
                      <a:r>
                        <a:rPr lang="en-US" sz="1050" dirty="0">
                          <a:effectLst/>
                        </a:rPr>
                        <a:t>Std Draft v. 1</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July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Finish integration of technical proposals.</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881622587"/>
                  </a:ext>
                </a:extLst>
              </a:tr>
              <a:tr h="179865">
                <a:tc>
                  <a:txBody>
                    <a:bodyPr/>
                    <a:lstStyle/>
                    <a:p>
                      <a:pPr marL="0" marR="0">
                        <a:lnSpc>
                          <a:spcPct val="120000"/>
                        </a:lnSpc>
                        <a:spcBef>
                          <a:spcPts val="0"/>
                        </a:spcBef>
                        <a:spcAft>
                          <a:spcPts val="0"/>
                        </a:spcAft>
                      </a:pPr>
                      <a:r>
                        <a:rPr lang="en-US" sz="1050" dirty="0">
                          <a:effectLst/>
                        </a:rPr>
                        <a:t>Std Draft v. 1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August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TG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65456968"/>
                  </a:ext>
                </a:extLst>
              </a:tr>
              <a:tr h="179865">
                <a:tc>
                  <a:txBody>
                    <a:bodyPr/>
                    <a:lstStyle/>
                    <a:p>
                      <a:pPr marL="0" marR="0">
                        <a:lnSpc>
                          <a:spcPct val="120000"/>
                        </a:lnSpc>
                        <a:spcBef>
                          <a:spcPts val="0"/>
                        </a:spcBef>
                        <a:spcAft>
                          <a:spcPts val="0"/>
                        </a:spcAft>
                      </a:pPr>
                      <a:r>
                        <a:rPr lang="en-US" sz="1050" dirty="0">
                          <a:effectLst/>
                        </a:rPr>
                        <a:t>WG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September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WG pre-ballot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99023231"/>
                  </a:ext>
                </a:extLst>
              </a:tr>
              <a:tr h="299053">
                <a:tc>
                  <a:txBody>
                    <a:bodyPr/>
                    <a:lstStyle/>
                    <a:p>
                      <a:pPr marL="0" marR="0">
                        <a:lnSpc>
                          <a:spcPct val="120000"/>
                        </a:lnSpc>
                        <a:spcBef>
                          <a:spcPts val="0"/>
                        </a:spcBef>
                        <a:spcAft>
                          <a:spcPts val="0"/>
                        </a:spcAft>
                      </a:pPr>
                      <a:r>
                        <a:rPr lang="en-US" sz="1050" dirty="0">
                          <a:effectLst/>
                        </a:rPr>
                        <a:t>Comments and resolution for pre-ballot.</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November 2023</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Finish resolutions to pre-ballot comments and recirculation.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320649457"/>
                  </a:ext>
                </a:extLst>
              </a:tr>
              <a:tr h="179865">
                <a:tc>
                  <a:txBody>
                    <a:bodyPr/>
                    <a:lstStyle/>
                    <a:p>
                      <a:pPr marL="0" marR="0">
                        <a:lnSpc>
                          <a:spcPct val="120000"/>
                        </a:lnSpc>
                        <a:spcBef>
                          <a:spcPts val="0"/>
                        </a:spcBef>
                        <a:spcAft>
                          <a:spcPts val="0"/>
                        </a:spcAft>
                      </a:pPr>
                      <a:r>
                        <a:rPr lang="en-US" sz="1050" dirty="0">
                          <a:effectLst/>
                        </a:rPr>
                        <a:t>WG letter ballot (LB)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LB submission</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670800571"/>
                  </a:ext>
                </a:extLst>
              </a:tr>
              <a:tr h="179865">
                <a:tc>
                  <a:txBody>
                    <a:bodyPr/>
                    <a:lstStyle/>
                    <a:p>
                      <a:pPr marL="0" marR="0">
                        <a:lnSpc>
                          <a:spcPct val="120000"/>
                        </a:lnSpc>
                        <a:spcBef>
                          <a:spcPts val="0"/>
                        </a:spcBef>
                        <a:spcAft>
                          <a:spcPts val="0"/>
                        </a:spcAft>
                      </a:pPr>
                      <a:r>
                        <a:rPr lang="en-US" sz="1050" dirty="0">
                          <a:effectLst/>
                        </a:rPr>
                        <a:t>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Comment-resolutions to LB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14813110"/>
                  </a:ext>
                </a:extLst>
              </a:tr>
              <a:tr h="316435">
                <a:tc>
                  <a:txBody>
                    <a:bodyPr/>
                    <a:lstStyle/>
                    <a:p>
                      <a:pPr marL="0" marR="0">
                        <a:lnSpc>
                          <a:spcPct val="120000"/>
                        </a:lnSpc>
                        <a:spcBef>
                          <a:spcPts val="0"/>
                        </a:spcBef>
                        <a:spcAft>
                          <a:spcPts val="0"/>
                        </a:spcAft>
                      </a:pPr>
                      <a:r>
                        <a:rPr lang="en-US" sz="1050" dirty="0">
                          <a:effectLst/>
                        </a:rPr>
                        <a:t>Conditional approval for Sponsor Ballot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January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Seek conditional approval</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421804914"/>
                  </a:ext>
                </a:extLst>
              </a:tr>
              <a:tr h="299053">
                <a:tc>
                  <a:txBody>
                    <a:bodyPr/>
                    <a:lstStyle/>
                    <a:p>
                      <a:pPr marL="0" marR="0">
                        <a:lnSpc>
                          <a:spcPct val="120000"/>
                        </a:lnSpc>
                        <a:spcBef>
                          <a:spcPts val="0"/>
                        </a:spcBef>
                        <a:spcAft>
                          <a:spcPts val="0"/>
                        </a:spcAft>
                      </a:pPr>
                      <a:r>
                        <a:rPr lang="en-US" sz="1050" dirty="0">
                          <a:effectLst/>
                        </a:rPr>
                        <a:t>Final LB recirculation. EC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Just before the March meeting.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635356219"/>
                  </a:ext>
                </a:extLst>
              </a:tr>
              <a:tr h="179865">
                <a:tc>
                  <a:txBody>
                    <a:bodyPr/>
                    <a:lstStyle/>
                    <a:p>
                      <a:pPr marL="0" marR="0">
                        <a:lnSpc>
                          <a:spcPct val="120000"/>
                        </a:lnSpc>
                        <a:spcBef>
                          <a:spcPts val="0"/>
                        </a:spcBef>
                        <a:spcAft>
                          <a:spcPts val="0"/>
                        </a:spcAft>
                      </a:pPr>
                      <a:r>
                        <a:rPr lang="en-US" sz="1050" dirty="0">
                          <a:effectLst/>
                        </a:rPr>
                        <a:t>EC approval to SB</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466481069"/>
                  </a:ext>
                </a:extLst>
              </a:tr>
              <a:tr h="179865">
                <a:tc>
                  <a:txBody>
                    <a:bodyPr/>
                    <a:lstStyle/>
                    <a:p>
                      <a:pPr marL="0" marR="0">
                        <a:lnSpc>
                          <a:spcPct val="120000"/>
                        </a:lnSpc>
                        <a:spcBef>
                          <a:spcPts val="0"/>
                        </a:spcBef>
                        <a:spcAft>
                          <a:spcPts val="0"/>
                        </a:spcAft>
                      </a:pPr>
                      <a:r>
                        <a:rPr lang="en-US" sz="1050" dirty="0">
                          <a:effectLst/>
                        </a:rPr>
                        <a:t>SB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March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2123723813"/>
                  </a:ext>
                </a:extLst>
              </a:tr>
              <a:tr h="179865">
                <a:tc>
                  <a:txBody>
                    <a:bodyPr/>
                    <a:lstStyle/>
                    <a:p>
                      <a:pPr marL="0" marR="0">
                        <a:lnSpc>
                          <a:spcPct val="120000"/>
                        </a:lnSpc>
                        <a:spcBef>
                          <a:spcPts val="0"/>
                        </a:spcBef>
                        <a:spcAft>
                          <a:spcPts val="0"/>
                        </a:spcAft>
                      </a:pPr>
                      <a:r>
                        <a:rPr lang="en-US" sz="1050" dirty="0">
                          <a:effectLst/>
                        </a:rPr>
                        <a:t>SB recirculation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Resolutions to SB.</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965977265"/>
                  </a:ext>
                </a:extLst>
              </a:tr>
              <a:tr h="348378">
                <a:tc>
                  <a:txBody>
                    <a:bodyPr/>
                    <a:lstStyle/>
                    <a:p>
                      <a:pPr marL="0" marR="0">
                        <a:lnSpc>
                          <a:spcPct val="110000"/>
                        </a:lnSpc>
                        <a:spcBef>
                          <a:spcPts val="0"/>
                        </a:spcBef>
                        <a:spcAft>
                          <a:spcPts val="0"/>
                        </a:spcAft>
                      </a:pPr>
                      <a:r>
                        <a:rPr lang="en-US" sz="1050" dirty="0">
                          <a:effectLst/>
                        </a:rPr>
                        <a:t>Conditional/unconditional approval to RevCom</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10000"/>
                        </a:lnSpc>
                        <a:spcBef>
                          <a:spcPts val="0"/>
                        </a:spcBef>
                        <a:spcAft>
                          <a:spcPts val="0"/>
                        </a:spcAft>
                      </a:pPr>
                      <a:r>
                        <a:rPr lang="en-US" sz="1050">
                          <a:effectLst/>
                        </a:rPr>
                        <a:t>May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10000"/>
                        </a:lnSpc>
                        <a:spcBef>
                          <a:spcPts val="0"/>
                        </a:spcBef>
                        <a:spcAft>
                          <a:spcPts val="0"/>
                        </a:spcAft>
                      </a:pPr>
                      <a:r>
                        <a:rPr lang="en-US" sz="1050">
                          <a:effectLst/>
                        </a:rPr>
                        <a:t>Submission to SASB agenda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1000059126"/>
                  </a:ext>
                </a:extLst>
              </a:tr>
              <a:tr h="179865">
                <a:tc>
                  <a:txBody>
                    <a:bodyPr/>
                    <a:lstStyle/>
                    <a:p>
                      <a:pPr marL="0" marR="0">
                        <a:lnSpc>
                          <a:spcPct val="120000"/>
                        </a:lnSpc>
                        <a:spcBef>
                          <a:spcPts val="0"/>
                        </a:spcBef>
                        <a:spcAft>
                          <a:spcPts val="0"/>
                        </a:spcAft>
                      </a:pPr>
                      <a:r>
                        <a:rPr lang="en-US" sz="1050" dirty="0">
                          <a:effectLst/>
                        </a:rPr>
                        <a:t>SB recirculation if required</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a:effectLst/>
                        </a:rPr>
                        <a:t>June 2024</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a:effectLst/>
                        </a:rPr>
                        <a:t> </a:t>
                      </a:r>
                      <a:endParaRPr lang="ja-JP" sz="105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3918411585"/>
                  </a:ext>
                </a:extLst>
              </a:tr>
              <a:tr h="187062">
                <a:tc>
                  <a:txBody>
                    <a:bodyPr/>
                    <a:lstStyle/>
                    <a:p>
                      <a:pPr marL="0" marR="0">
                        <a:lnSpc>
                          <a:spcPct val="120000"/>
                        </a:lnSpc>
                        <a:spcBef>
                          <a:spcPts val="0"/>
                        </a:spcBef>
                        <a:spcAft>
                          <a:spcPts val="0"/>
                        </a:spcAft>
                      </a:pPr>
                      <a:r>
                        <a:rPr lang="en-US" sz="1050" dirty="0">
                          <a:effectLst/>
                        </a:rPr>
                        <a:t>RevCom submission</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solidFill>
                      <a:schemeClr val="accent5">
                        <a:lumMod val="50000"/>
                      </a:schemeClr>
                    </a:solidFill>
                  </a:tcPr>
                </a:tc>
                <a:tc>
                  <a:txBody>
                    <a:bodyPr/>
                    <a:lstStyle/>
                    <a:p>
                      <a:pPr marL="0" marR="0" algn="ctr">
                        <a:lnSpc>
                          <a:spcPct val="120000"/>
                        </a:lnSpc>
                        <a:spcBef>
                          <a:spcPts val="0"/>
                        </a:spcBef>
                        <a:spcAft>
                          <a:spcPts val="0"/>
                        </a:spcAft>
                      </a:pPr>
                      <a:r>
                        <a:rPr lang="en-US" sz="1050" dirty="0">
                          <a:effectLst/>
                        </a:rPr>
                        <a:t>June 2024</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tc>
                  <a:txBody>
                    <a:bodyPr/>
                    <a:lstStyle/>
                    <a:p>
                      <a:pPr marL="0" marR="0">
                        <a:lnSpc>
                          <a:spcPct val="120000"/>
                        </a:lnSpc>
                        <a:spcBef>
                          <a:spcPts val="0"/>
                        </a:spcBef>
                        <a:spcAft>
                          <a:spcPts val="0"/>
                        </a:spcAft>
                      </a:pPr>
                      <a:r>
                        <a:rPr lang="en-US" sz="1050" dirty="0">
                          <a:effectLst/>
                        </a:rPr>
                        <a:t>RevCom approval</a:t>
                      </a:r>
                      <a:endParaRPr lang="ja-JP" sz="105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47113" marR="47113" marT="0" marB="0" anchor="ctr"/>
                </a:tc>
                <a:extLst>
                  <a:ext uri="{0D108BD9-81ED-4DB2-BD59-A6C34878D82A}">
                    <a16:rowId xmlns:a16="http://schemas.microsoft.com/office/drawing/2014/main" val="575618497"/>
                  </a:ext>
                </a:extLst>
              </a:tr>
            </a:tbl>
          </a:graphicData>
        </a:graphic>
      </p:graphicFrame>
    </p:spTree>
    <p:extLst>
      <p:ext uri="{BB962C8B-B14F-4D97-AF65-F5344CB8AC3E}">
        <p14:creationId xmlns:p14="http://schemas.microsoft.com/office/powerpoint/2010/main" val="522394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024883"/>
            <a:ext cx="8969829" cy="5462774"/>
          </a:xfrm>
        </p:spPr>
        <p:txBody>
          <a:bodyPr/>
          <a:lstStyle/>
          <a:p>
            <a:pPr marL="0" indent="0">
              <a:lnSpc>
                <a:spcPts val="1100"/>
              </a:lnSpc>
              <a:buNone/>
            </a:pPr>
            <a:r>
              <a:rPr lang="ja-JP" altLang="en-US" sz="1400" dirty="0"/>
              <a:t>・</a:t>
            </a:r>
            <a:r>
              <a:rPr lang="is-IS" altLang="ja-JP" sz="1400" dirty="0"/>
              <a:t>TG15.6ma opening report for March 2023 meeting                                                     15-23-0107-03-06ma</a:t>
            </a:r>
          </a:p>
          <a:p>
            <a:pPr marL="0" indent="0">
              <a:lnSpc>
                <a:spcPts val="1100"/>
              </a:lnSpc>
              <a:buNone/>
            </a:pPr>
            <a:r>
              <a:rPr lang="ja-JP" altLang="en-US" sz="1400" dirty="0"/>
              <a:t>・</a:t>
            </a:r>
            <a:r>
              <a:rPr lang="is-IS" altLang="ja-JP" sz="1400" dirty="0"/>
              <a:t>TG15.6ma Agenda of  March Meeting in 2023                                                            15-23-0106-05-06ma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400" b="0" i="0" u="none" strike="noStrike" kern="0" cap="none" spc="0" normalizeH="0" baseline="0" noProof="0" dirty="0">
                <a:ln>
                  <a:noFill/>
                </a:ln>
                <a:solidFill>
                  <a:srgbClr val="000000"/>
                </a:solidFill>
                <a:effectLst/>
                <a:uLnTx/>
                <a:uFillTx/>
                <a:latin typeface="+mn-ea"/>
              </a:rPr>
              <a:t>TG6ma Progress Report                                                                                              15-2300056-00-06ma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Definition of Coexistence Levels and How to Support Higher Levels                          15-22-0631-01-06ma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environment(Level 1)                                  15-22-0639-01-06ma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Using Negotiation among Coordinators in Coexistence of Multiple Wireless BANs  0633-01</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proposal for coexisting dependable BANs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15-22-0594-00106ma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harmonization with 4ab: MAC operation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15-22-0634-01-06m</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QoS-aware Hybrid ARQ Scheme Utilizing Decomposable Error Correcting Codes for Wireless Body Area Networks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15-22-0561-01-06ma </a:t>
            </a:r>
            <a:r>
              <a:rPr lang="ja-JP" altLang="en-US" sz="1400" dirty="0">
                <a:solidFill>
                  <a:srgbClr val="000000"/>
                </a:solidFill>
                <a:latin typeface="Arial"/>
                <a:cs typeface="Times New Roman" pitchFamily="18" charset="0"/>
              </a:rPr>
              <a:t>・</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400" dirty="0">
                <a:solidFill>
                  <a:srgbClr val="000000"/>
                </a:solidFill>
                <a:latin typeface="Arial"/>
                <a:cs typeface="Times New Roman" pitchFamily="18" charset="0"/>
              </a:rPr>
              <a:t>                                                                                                                               15-22-0562-01-06ma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Harmonization with 4ab: data rates &amp; FEC                                                                   15-22-0610-01-06ma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FEC proposals for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15-22-0611-01-06ma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HBAN Use Cases   23-0145-00-06ma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VBAN  Use Cases  23-0146-00-06ma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Simulations of UWB Communication Applications for HBAN and VBAN Use Cases 23-0020-00</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of Channel and Environmental Modeling Activities for BANs on TG15.6ma    15-22-0091-005-06ma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Table of Channel and Environmental Modeling Activities for BANs on TG15.6madoc.23-0045-01 </a:t>
            </a:r>
          </a:p>
          <a:p>
            <a:pPr marL="0" marR="0" lvl="1" indent="0" algn="l" defTabSz="914400" rtl="0" eaLnBrk="1" fontAlgn="base" latinLnBrk="0" hangingPunct="1">
              <a:lnSpc>
                <a:spcPts val="11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err="1">
                <a:ln>
                  <a:noFill/>
                </a:ln>
                <a:solidFill>
                  <a:srgbClr val="000000"/>
                </a:solidFill>
                <a:effectLst/>
                <a:uLnTx/>
                <a:uFillTx/>
                <a:latin typeface="Arial"/>
                <a:cs typeface="Times New Roman" pitchFamily="18" charset="0"/>
              </a:rPr>
              <a:t>Utization</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of Channel and Environmental Model for Design and Evaluation of PHY proposals for BANs on TG15.6ma                                                                                                                          15-22-0152-00-06ma</a:t>
            </a:r>
          </a:p>
          <a:p>
            <a:pPr marL="0" marR="0" lvl="1" indent="0" algn="l" defTabSz="914400" rtl="0" eaLnBrk="1" fontAlgn="base" latinLnBrk="0" hangingPunct="1">
              <a:lnSpc>
                <a:spcPts val="11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Qualitative approach to coexistence and QoS mechanisms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15-23-0101-01-06ma</a:t>
            </a:r>
          </a:p>
          <a:p>
            <a:pPr marL="0" marR="0" lvl="1" indent="0" algn="l" defTabSz="914400" rtl="0" eaLnBrk="1" fontAlgn="base" latinLnBrk="0" hangingPunct="1">
              <a:lnSpc>
                <a:spcPts val="11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Simulation results for Nagoya I. T. and YRP-IAI MAC proposal</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15-23-0147-00-06ma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Protocol Proposal for Multiple BAN Environment (Level 1)                                   15-22-0639-02-06ma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802.15.6ma                                         15-22-0024-03-06ma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Preliminary MAC simulation results for the Nagoya Institute of Technology and YRP-IAI proposal 23-0070-00</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Updates of Channel Model Document for TG6ma                                       15-22-0091-05-06ma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Coding Proposals for Dependable BANs on TG15.6ma              15-22-0611-02-06ma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Overview of  MAC Protocol Proposals                                                                            15-22-0656-01-06ma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Remained Issues in Determined all specification of new standard 802.15.6ma             15.22-0663-01-06ma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 15.6ma timeline</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15-22-0522-03-06ma</a:t>
            </a:r>
          </a:p>
          <a:p>
            <a:pPr marL="0" indent="0">
              <a:lnSpc>
                <a:spcPts val="1100"/>
              </a:lnSpc>
              <a:buNone/>
            </a:pPr>
            <a:r>
              <a:rPr lang="ja-JP" altLang="en-US" sz="1400" dirty="0"/>
              <a:t>・</a:t>
            </a:r>
            <a:r>
              <a:rPr lang="en-US" altLang="ja-JP" sz="1400" dirty="0"/>
              <a:t>TG15.6ma Meeting Minutes for March 2023                                                                   15-23-0190-00-06ma</a:t>
            </a:r>
          </a:p>
          <a:p>
            <a:pPr marL="0" indent="0">
              <a:lnSpc>
                <a:spcPts val="1100"/>
              </a:lnSpc>
              <a:buNone/>
            </a:pPr>
            <a:r>
              <a:rPr lang="ja-JP" altLang="en-US" sz="1400" dirty="0"/>
              <a:t>・</a:t>
            </a:r>
            <a:r>
              <a:rPr lang="en-US" altLang="ja-JP" sz="1400" dirty="0"/>
              <a:t>TG15.6ma Closing Report for Marc 2023                                                                     </a:t>
            </a:r>
            <a:r>
              <a:rPr lang="ja-JP" altLang="en-US" sz="1400" dirty="0"/>
              <a:t>   </a:t>
            </a:r>
            <a:r>
              <a:rPr lang="en-US" altLang="ja-JP" sz="1400" dirty="0"/>
              <a:t>15-23-0175-00-06ma </a:t>
            </a:r>
            <a:endParaRPr lang="fi-FI" altLang="ja-JP" sz="1400" dirty="0"/>
          </a:p>
          <a:p>
            <a:pPr>
              <a:lnSpc>
                <a:spcPts val="11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765826"/>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457200" indent="-457200">
              <a:buAutoNum type="arabicPeriod" startAt="3"/>
            </a:pPr>
            <a:r>
              <a:rPr lang="en-US" altLang="ja-JP" sz="2400" dirty="0"/>
              <a:t>Secretary;      Daisuke </a:t>
            </a:r>
            <a:r>
              <a:rPr lang="en-US" altLang="ja-JP" sz="2400" dirty="0" err="1"/>
              <a:t>Anzai</a:t>
            </a:r>
            <a:r>
              <a:rPr lang="en-US" altLang="ja-JP" sz="2400" dirty="0"/>
              <a:t>, NIT</a:t>
            </a:r>
          </a:p>
          <a:p>
            <a:pPr marL="0" indent="0">
              <a:buNone/>
            </a:pPr>
            <a:r>
              <a:rPr lang="en-US" altLang="ja-JP" sz="2400" dirty="0"/>
              <a:t>       anzai@nitech.ac.jp</a:t>
            </a:r>
          </a:p>
          <a:p>
            <a:pPr marL="0" indent="0">
              <a:buNone/>
            </a:pPr>
            <a:r>
              <a:rPr lang="en-US" altLang="ja-JP" sz="2400" dirty="0"/>
              <a:t>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16</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17</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a:t>
            </a:r>
            <a:r>
              <a:rPr lang="en-US" altLang="ja-JP" sz="2800" dirty="0" err="1">
                <a:ea typeface="ＭＳ Ｐゴシック" pitchFamily="50" charset="-128"/>
              </a:rPr>
              <a:t>Inerim</a:t>
            </a:r>
            <a:r>
              <a:rPr lang="en-US" altLang="ja-JP" sz="2800" dirty="0">
                <a:ea typeface="ＭＳ Ｐゴシック" pitchFamily="50" charset="-128"/>
              </a:rPr>
              <a:t> Session</a:t>
            </a:r>
            <a:br>
              <a:rPr lang="en-US" altLang="ja-JP" sz="2800" dirty="0">
                <a:ea typeface="ＭＳ Ｐゴシック" pitchFamily="50" charset="-128"/>
              </a:rPr>
            </a:br>
            <a:r>
              <a:rPr lang="en-US" altLang="ja-JP" sz="2800" dirty="0">
                <a:ea typeface="ＭＳ Ｐゴシック" pitchFamily="50" charset="-128"/>
              </a:rPr>
              <a:t>Atlanta, GA, USA</a:t>
            </a:r>
            <a:br>
              <a:rPr lang="en-US" altLang="ja-JP" sz="2800" dirty="0">
                <a:ea typeface="ＭＳ Ｐゴシック" pitchFamily="50" charset="-128"/>
              </a:rPr>
            </a:br>
            <a:r>
              <a:rPr lang="en-US" altLang="ja-JP" sz="2800" dirty="0">
                <a:ea typeface="ＭＳ Ｐゴシック" pitchFamily="50" charset="-128"/>
              </a:rPr>
              <a:t>March 16</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March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Objective</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Enhancements to the BAN Ultra Wideband (UWB) physical layer (PHY) and media access control (MAC) to support enhanced dependability to a human BAN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HBAN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and adds support for vehicle body area networks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VBAN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 coordinator in a vehicle with devices around the vehicular cabin.</a:t>
            </a: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Action: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highlight>
                  <a:srgbClr val="FFFF00"/>
                </a:highlight>
                <a:uLnTx/>
                <a:uFillTx/>
                <a:latin typeface="Arial"/>
                <a:ea typeface="+mn-ea"/>
                <a:cs typeface="+mn-cs"/>
              </a:rPr>
              <a:t>Summary of Submitted Draft Proposals Corresponding Call for Proposals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Channel and Coexisting Models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Channel Coding According to 8 QoS Levels of Packets and  Coexistence Levels, Interference Mitigation, CCA, etc.  in PHY</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Channel Management, Hybrid Contention Free/Access Protocol According to 8 QoS Levels of Packets and  Coexistence Levels.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Harmonization or Commonality with 4ab in Coexistence and Feasible Implementation of 6ma and 4ab</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Feasibility of TSN of 802.1 in MAC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Next Things to Do</a:t>
            </a:r>
            <a:r>
              <a:rPr kumimoji="1" lang="ja-JP" altLang="en-US" sz="2000" b="1" i="0" u="none" strike="noStrike" kern="0" cap="none" spc="0" normalizeH="0" baseline="0" noProof="0" dirty="0">
                <a:ln>
                  <a:noFill/>
                </a:ln>
                <a:solidFill>
                  <a:srgbClr val="000000"/>
                </a:solidFill>
                <a:effectLst/>
                <a:uLnTx/>
                <a:uFillTx/>
                <a:latin typeface="Arial"/>
                <a:ea typeface="+mn-ea"/>
                <a:cs typeface="+mn-cs"/>
              </a:rPr>
              <a:t>：</a:t>
            </a:r>
            <a:endParaRPr kumimoji="1" lang="en-US" altLang="ja-JP" sz="2000" b="1"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     Start to Make an Integrated Proposal to Satisfy Technical Requirements</a:t>
            </a:r>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March  2023</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図 21">
            <a:extLst>
              <a:ext uri="{FF2B5EF4-FFF2-40B4-BE49-F238E27FC236}">
                <a16:creationId xmlns:a16="http://schemas.microsoft.com/office/drawing/2014/main" id="{C8AAB991-1597-2507-9179-9595279CEA2B}"/>
              </a:ext>
            </a:extLst>
          </p:cNvPr>
          <p:cNvPicPr>
            <a:picLocks noChangeAspect="1"/>
          </p:cNvPicPr>
          <p:nvPr/>
        </p:nvPicPr>
        <p:blipFill>
          <a:blip r:embed="rId3"/>
          <a:stretch>
            <a:fillRect/>
          </a:stretch>
        </p:blipFill>
        <p:spPr>
          <a:xfrm>
            <a:off x="0" y="2108931"/>
            <a:ext cx="9144000" cy="4225931"/>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6" y="1104900"/>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13(MON)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14(TUE)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14(TUE)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March 14(TUE)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15(WED)in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16(THU)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Joint  6ma&amp;4ab(VRM#1)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16(THU)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a:t>
            </a:r>
            <a:r>
              <a:rPr kumimoji="1" lang="en-US" altLang="ja-JP" sz="12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  23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:30-1:30 March 17(FRI)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199"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12-17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March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March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24" name="正方形/長方形 23">
            <a:extLst>
              <a:ext uri="{FF2B5EF4-FFF2-40B4-BE49-F238E27FC236}">
                <a16:creationId xmlns:a16="http://schemas.microsoft.com/office/drawing/2014/main" id="{A3E36B0F-0F13-4FC8-9EAE-311139BF3911}"/>
              </a:ext>
            </a:extLst>
          </p:cNvPr>
          <p:cNvSpPr/>
          <p:nvPr/>
        </p:nvSpPr>
        <p:spPr bwMode="auto">
          <a:xfrm>
            <a:off x="3981738" y="4908036"/>
            <a:ext cx="361456" cy="386132"/>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29" name="図 28">
            <a:extLst>
              <a:ext uri="{FF2B5EF4-FFF2-40B4-BE49-F238E27FC236}">
                <a16:creationId xmlns:a16="http://schemas.microsoft.com/office/drawing/2014/main" id="{04D9C7AE-0EF9-4F36-B74E-CF21F638986D}"/>
              </a:ext>
            </a:extLst>
          </p:cNvPr>
          <p:cNvPicPr>
            <a:picLocks noChangeAspect="1"/>
          </p:cNvPicPr>
          <p:nvPr/>
        </p:nvPicPr>
        <p:blipFill>
          <a:blip r:embed="rId4"/>
          <a:stretch>
            <a:fillRect/>
          </a:stretch>
        </p:blipFill>
        <p:spPr>
          <a:xfrm>
            <a:off x="3370437" y="3783158"/>
            <a:ext cx="1293304" cy="405992"/>
          </a:xfrm>
          <a:prstGeom prst="rect">
            <a:avLst/>
          </a:prstGeom>
        </p:spPr>
      </p:pic>
      <p:sp>
        <p:nvSpPr>
          <p:cNvPr id="30" name="正方形/長方形 29">
            <a:extLst>
              <a:ext uri="{FF2B5EF4-FFF2-40B4-BE49-F238E27FC236}">
                <a16:creationId xmlns:a16="http://schemas.microsoft.com/office/drawing/2014/main" id="{8798C2A0-3CCF-C458-5F0C-681DA7687623}"/>
              </a:ext>
            </a:extLst>
          </p:cNvPr>
          <p:cNvSpPr/>
          <p:nvPr/>
        </p:nvSpPr>
        <p:spPr bwMode="auto">
          <a:xfrm>
            <a:off x="4980374" y="3268166"/>
            <a:ext cx="320970" cy="391314"/>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31" name="正方形/長方形 30">
            <a:extLst>
              <a:ext uri="{FF2B5EF4-FFF2-40B4-BE49-F238E27FC236}">
                <a16:creationId xmlns:a16="http://schemas.microsoft.com/office/drawing/2014/main" id="{A3899912-4041-60E1-AEDB-0710CB0DC501}"/>
              </a:ext>
            </a:extLst>
          </p:cNvPr>
          <p:cNvSpPr/>
          <p:nvPr/>
        </p:nvSpPr>
        <p:spPr bwMode="auto">
          <a:xfrm flipV="1">
            <a:off x="6572003" y="4918585"/>
            <a:ext cx="361457" cy="386132"/>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pic>
        <p:nvPicPr>
          <p:cNvPr id="32" name="図 31">
            <a:extLst>
              <a:ext uri="{FF2B5EF4-FFF2-40B4-BE49-F238E27FC236}">
                <a16:creationId xmlns:a16="http://schemas.microsoft.com/office/drawing/2014/main" id="{ADE0486E-117B-019D-CFD5-E50554008D9C}"/>
              </a:ext>
            </a:extLst>
          </p:cNvPr>
          <p:cNvPicPr>
            <a:picLocks noChangeAspect="1"/>
          </p:cNvPicPr>
          <p:nvPr/>
        </p:nvPicPr>
        <p:blipFill>
          <a:blip r:embed="rId4"/>
          <a:stretch>
            <a:fillRect/>
          </a:stretch>
        </p:blipFill>
        <p:spPr>
          <a:xfrm>
            <a:off x="5925351" y="3788682"/>
            <a:ext cx="1293304" cy="386132"/>
          </a:xfrm>
          <a:prstGeom prst="rect">
            <a:avLst/>
          </a:prstGeom>
        </p:spPr>
      </p:pic>
      <p:pic>
        <p:nvPicPr>
          <p:cNvPr id="33" name="図 32">
            <a:extLst>
              <a:ext uri="{FF2B5EF4-FFF2-40B4-BE49-F238E27FC236}">
                <a16:creationId xmlns:a16="http://schemas.microsoft.com/office/drawing/2014/main" id="{50F12E7B-2F55-6723-A1A5-B1B3EE1F3A4A}"/>
              </a:ext>
            </a:extLst>
          </p:cNvPr>
          <p:cNvPicPr>
            <a:picLocks noChangeAspect="1"/>
          </p:cNvPicPr>
          <p:nvPr/>
        </p:nvPicPr>
        <p:blipFill>
          <a:blip r:embed="rId4"/>
          <a:stretch>
            <a:fillRect/>
          </a:stretch>
        </p:blipFill>
        <p:spPr>
          <a:xfrm>
            <a:off x="7218654" y="4907972"/>
            <a:ext cx="1364599" cy="405992"/>
          </a:xfrm>
          <a:prstGeom prst="rect">
            <a:avLst/>
          </a:prstGeom>
        </p:spPr>
      </p:pic>
      <p:sp>
        <p:nvSpPr>
          <p:cNvPr id="6" name="テキスト ボックス 5">
            <a:extLst>
              <a:ext uri="{FF2B5EF4-FFF2-40B4-BE49-F238E27FC236}">
                <a16:creationId xmlns:a16="http://schemas.microsoft.com/office/drawing/2014/main" id="{FC670CD6-24CB-69C2-0F1F-0DDDB57A2CE7}"/>
              </a:ext>
            </a:extLst>
          </p:cNvPr>
          <p:cNvSpPr txBox="1"/>
          <p:nvPr/>
        </p:nvSpPr>
        <p:spPr>
          <a:xfrm>
            <a:off x="5192486" y="259050"/>
            <a:ext cx="3483428" cy="338554"/>
          </a:xfrm>
          <a:prstGeom prst="rect">
            <a:avLst/>
          </a:prstGeom>
          <a:solidFill>
            <a:schemeClr val="bg1"/>
          </a:solidFill>
        </p:spPr>
        <p:txBody>
          <a:bodyPr wrap="square" rtlCol="0">
            <a:spAutoFit/>
          </a:bodyPr>
          <a:lstStyle/>
          <a:p>
            <a:pPr algn="r"/>
            <a:r>
              <a:rPr kumimoji="1" lang="en-US" altLang="ja-JP" sz="1600" b="1" dirty="0"/>
              <a:t>doc.:IEEE802.15.23-0107-06ma</a:t>
            </a:r>
            <a:endParaRPr kumimoji="1" lang="ja-JP" altLang="en-US" sz="1600" b="1" dirty="0"/>
          </a:p>
        </p:txBody>
      </p:sp>
      <p:sp>
        <p:nvSpPr>
          <p:cNvPr id="4" name="正方形/長方形 3">
            <a:extLst>
              <a:ext uri="{FF2B5EF4-FFF2-40B4-BE49-F238E27FC236}">
                <a16:creationId xmlns:a16="http://schemas.microsoft.com/office/drawing/2014/main" id="{8259EE4C-8528-D27C-C0A5-876E20051DA1}"/>
              </a:ext>
            </a:extLst>
          </p:cNvPr>
          <p:cNvSpPr/>
          <p:nvPr/>
        </p:nvSpPr>
        <p:spPr bwMode="auto">
          <a:xfrm flipV="1">
            <a:off x="7218655" y="3788682"/>
            <a:ext cx="380630" cy="37566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21673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3000" fill="hold" grpId="0" nodeType="clickEffect">
                                  <p:stCondLst>
                                    <p:cond delay="0"/>
                                  </p:stCondLst>
                                  <p:childTnLst>
                                    <p:animEffect transition="out" filter="fade">
                                      <p:cBhvr>
                                        <p:cTn id="6" dur="500" tmFilter="0, 0; .2, .5; .8, .5; 1, 0"/>
                                        <p:tgtEl>
                                          <p:spTgt spid="24"/>
                                        </p:tgtEl>
                                      </p:cBhvr>
                                    </p:animEffect>
                                    <p:animScale>
                                      <p:cBhvr>
                                        <p:cTn id="7" dur="250" autoRev="1" fill="hold"/>
                                        <p:tgtEl>
                                          <p:spTgt spid="24"/>
                                        </p:tgtEl>
                                      </p:cBhvr>
                                      <p:by x="105000" y="105000"/>
                                    </p:animScale>
                                  </p:childTnLst>
                                </p:cTn>
                              </p:par>
                              <p:par>
                                <p:cTn id="8" presetID="26" presetClass="emph" presetSubtype="0" repeatCount="3000" fill="hold" grpId="0" nodeType="withEffect">
                                  <p:stCondLst>
                                    <p:cond delay="0"/>
                                  </p:stCondLst>
                                  <p:childTnLst>
                                    <p:animEffect transition="out" filter="fade">
                                      <p:cBhvr>
                                        <p:cTn id="9" dur="500" tmFilter="0, 0; .2, .5; .8, .5; 1, 0"/>
                                        <p:tgtEl>
                                          <p:spTgt spid="30"/>
                                        </p:tgtEl>
                                      </p:cBhvr>
                                    </p:animEffect>
                                    <p:animScale>
                                      <p:cBhvr>
                                        <p:cTn id="10" dur="250" autoRev="1" fill="hold"/>
                                        <p:tgtEl>
                                          <p:spTgt spid="30"/>
                                        </p:tgtEl>
                                      </p:cBhvr>
                                      <p:by x="105000" y="105000"/>
                                    </p:animScale>
                                  </p:childTnLst>
                                </p:cTn>
                              </p:par>
                              <p:par>
                                <p:cTn id="11" presetID="26" presetClass="emph" presetSubtype="0" repeatCount="3000" fill="hold" grpId="0" nodeType="withEffect">
                                  <p:stCondLst>
                                    <p:cond delay="0"/>
                                  </p:stCondLst>
                                  <p:childTnLst>
                                    <p:animEffect transition="out" filter="fade">
                                      <p:cBhvr>
                                        <p:cTn id="12" dur="500" tmFilter="0, 0; .2, .5; .8, .5; 1, 0"/>
                                        <p:tgtEl>
                                          <p:spTgt spid="31"/>
                                        </p:tgtEl>
                                      </p:cBhvr>
                                    </p:animEffect>
                                    <p:animScale>
                                      <p:cBhvr>
                                        <p:cTn id="13" dur="250" autoRev="1" fill="hold"/>
                                        <p:tgtEl>
                                          <p:spTgt spid="31"/>
                                        </p:tgtEl>
                                      </p:cBhvr>
                                      <p:by x="105000" y="105000"/>
                                    </p:animScale>
                                  </p:childTnLst>
                                </p:cTn>
                              </p:par>
                            </p:childTnLst>
                          </p:cTn>
                        </p:par>
                        <p:par>
                          <p:cTn id="14" fill="hold">
                            <p:stCondLst>
                              <p:cond delay="1500"/>
                            </p:stCondLst>
                            <p:childTnLst>
                              <p:par>
                                <p:cTn id="15" presetID="26" presetClass="emph" presetSubtype="0" repeatCount="5000" fill="hold" grpId="0" nodeType="afterEffect">
                                  <p:stCondLst>
                                    <p:cond delay="0"/>
                                  </p:stCondLst>
                                  <p:childTnLst>
                                    <p:animEffect transition="out" filter="fade">
                                      <p:cBhvr>
                                        <p:cTn id="16" dur="500" tmFilter="0, 0; .2, .5; .8, .5; 1, 0"/>
                                        <p:tgtEl>
                                          <p:spTgt spid="4"/>
                                        </p:tgtEl>
                                      </p:cBhvr>
                                    </p:animEffect>
                                    <p:animScale>
                                      <p:cBhvr>
                                        <p:cTn id="1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0" grpId="0" animBg="1"/>
      <p:bldP spid="31"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a:xfrm>
            <a:off x="0" y="608800"/>
            <a:ext cx="9144000" cy="400241"/>
          </a:xfrm>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 for </a:t>
            </a:r>
            <a:r>
              <a:rPr kumimoji="1" lang="en-US" altLang="ja-JP" sz="2400" b="1" i="0" u="none" strike="noStrike" kern="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for</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12-17th, March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5</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March  2023</a:t>
            </a:r>
            <a:endParaRPr lang="en-US" altLang="ja-JP" dirty="0"/>
          </a:p>
        </p:txBody>
      </p:sp>
      <p:sp>
        <p:nvSpPr>
          <p:cNvPr id="6" name="テキスト ボックス 5">
            <a:extLst>
              <a:ext uri="{FF2B5EF4-FFF2-40B4-BE49-F238E27FC236}">
                <a16:creationId xmlns:a16="http://schemas.microsoft.com/office/drawing/2014/main" id="{3338EC39-35E3-EDC3-7824-FA8F2808676F}"/>
              </a:ext>
            </a:extLst>
          </p:cNvPr>
          <p:cNvSpPr txBox="1"/>
          <p:nvPr/>
        </p:nvSpPr>
        <p:spPr>
          <a:xfrm>
            <a:off x="66675" y="922125"/>
            <a:ext cx="90868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13(MON)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14(TUE)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14(TUE)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March 14(TUE)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15(WED)in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Atlanta time(EST),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5</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:00-7:00  March 16(THU)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Joint  6ma&amp;4ab(VRM#1)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March 16(THU)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Atlanta time (EST</a:t>
            </a:r>
            <a:r>
              <a:rPr kumimoji="1" lang="en-US" altLang="ja-JP" sz="1200" b="1"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  23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:30-1:30 March 17(FRI) in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664C1543-B3EC-00F0-E5A6-2BEC4733DE10}"/>
              </a:ext>
            </a:extLst>
          </p:cNvPr>
          <p:cNvGraphicFramePr>
            <a:graphicFrameLocks noGrp="1"/>
          </p:cNvGraphicFramePr>
          <p:nvPr/>
        </p:nvGraphicFramePr>
        <p:xfrm>
          <a:off x="335268" y="1874962"/>
          <a:ext cx="8742057" cy="1200328"/>
        </p:xfrm>
        <a:graphic>
          <a:graphicData uri="http://schemas.openxmlformats.org/drawingml/2006/table">
            <a:tbl>
              <a:tblPr/>
              <a:tblGrid>
                <a:gridCol w="4023972">
                  <a:extLst>
                    <a:ext uri="{9D8B030D-6E8A-4147-A177-3AD203B41FA5}">
                      <a16:colId xmlns:a16="http://schemas.microsoft.com/office/drawing/2014/main" val="664803055"/>
                    </a:ext>
                  </a:extLst>
                </a:gridCol>
                <a:gridCol w="1059928">
                  <a:extLst>
                    <a:ext uri="{9D8B030D-6E8A-4147-A177-3AD203B41FA5}">
                      <a16:colId xmlns:a16="http://schemas.microsoft.com/office/drawing/2014/main" val="3003077734"/>
                    </a:ext>
                  </a:extLst>
                </a:gridCol>
                <a:gridCol w="3658157">
                  <a:extLst>
                    <a:ext uri="{9D8B030D-6E8A-4147-A177-3AD203B41FA5}">
                      <a16:colId xmlns:a16="http://schemas.microsoft.com/office/drawing/2014/main" val="2507252215"/>
                    </a:ext>
                  </a:extLst>
                </a:gridCol>
              </a:tblGrid>
              <a:tr h="161083">
                <a:tc gridSpan="2">
                  <a:txBody>
                    <a:bodyPr/>
                    <a:lstStyle/>
                    <a:p>
                      <a:pPr algn="l" fontAlgn="b"/>
                      <a:r>
                        <a:rPr lang="en-US" sz="1050" b="1" i="0" u="none" strike="noStrike">
                          <a:effectLst/>
                          <a:latin typeface="Arial" panose="020B0604020202020204" pitchFamily="34" charset="0"/>
                        </a:rPr>
                        <a:t>  TG 15.6ma</a:t>
                      </a:r>
                      <a:r>
                        <a:rPr lang="en-US" sz="1050" b="1" i="0" u="none" strike="noStrike">
                          <a:effectLst/>
                          <a:latin typeface="ＭＳ ゴシック" panose="020B0609070205080204" pitchFamily="49" charset="-128"/>
                          <a:ea typeface="ＭＳ ゴシック" panose="020B0609070205080204" pitchFamily="49" charset="-128"/>
                        </a:rPr>
                        <a:t>　</a:t>
                      </a:r>
                      <a:r>
                        <a:rPr lang="en-US" sz="1050" b="1" i="0" u="none" strike="noStrike">
                          <a:effectLst/>
                          <a:latin typeface="Arial" panose="020B0604020202020204" pitchFamily="34" charset="0"/>
                        </a:rPr>
                        <a:t>  Session1,    MON  PM2  (</a:t>
                      </a:r>
                      <a:r>
                        <a:rPr lang="en-US" sz="1050" b="1" i="0" u="none" strike="noStrike">
                          <a:solidFill>
                            <a:srgbClr val="FF33CC"/>
                          </a:solidFill>
                          <a:effectLst/>
                          <a:latin typeface="Arial" panose="020B0604020202020204" pitchFamily="34" charset="0"/>
                        </a:rPr>
                        <a:t>Virtual Room #3</a:t>
                      </a:r>
                      <a:r>
                        <a:rPr lang="en-US" sz="105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47762749"/>
                  </a:ext>
                </a:extLst>
              </a:tr>
              <a:tr h="161083">
                <a:tc gridSpan="2">
                  <a:txBody>
                    <a:bodyPr/>
                    <a:lstStyle/>
                    <a:p>
                      <a:pPr algn="l" fontAlgn="b"/>
                      <a:r>
                        <a:rPr lang="en-US" sz="1050" b="1" i="0" u="none" strike="noStrike">
                          <a:effectLst/>
                          <a:latin typeface="Arial" panose="020B0604020202020204" pitchFamily="34" charset="0"/>
                        </a:rPr>
                        <a:t>       4:00 PM - 6:00PM March 13(MON) Local Atlanta Time(EST)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810179944"/>
                  </a:ext>
                </a:extLst>
              </a:tr>
              <a:tr h="161083">
                <a:tc gridSpan="3">
                  <a:txBody>
                    <a:bodyPr/>
                    <a:lstStyle/>
                    <a:p>
                      <a:pPr algn="l" fontAlgn="b"/>
                      <a:r>
                        <a:rPr lang="en-US" sz="1050" b="1" i="0" u="none" strike="noStrike">
                          <a:solidFill>
                            <a:srgbClr val="FF0000"/>
                          </a:solidFill>
                          <a:effectLst/>
                          <a:latin typeface="Arial" panose="020B0604020202020204" pitchFamily="34" charset="0"/>
                        </a:rPr>
                        <a:t>       5:00AM March 14(TUE) - 7:00 March 14(TUE)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9619608"/>
                  </a:ext>
                </a:extLst>
              </a:tr>
              <a:tr h="207849">
                <a:tc>
                  <a:txBody>
                    <a:bodyPr/>
                    <a:lstStyle/>
                    <a:p>
                      <a:pPr algn="l" fontAlgn="b"/>
                      <a:r>
                        <a:rPr lang="en-US" sz="1050" b="1" i="0" u="none" strike="noStrike">
                          <a:effectLst/>
                          <a:latin typeface="Arial" panose="020B0604020202020204" pitchFamily="34" charset="0"/>
                        </a:rPr>
                        <a:t>       9:00-11:00PM March 13</a:t>
                      </a:r>
                      <a:r>
                        <a:rPr lang="en-US" sz="1050" b="1" i="0" u="none" strike="noStrike">
                          <a:effectLst/>
                          <a:latin typeface="Yu Gothic" panose="020B0400000000000000" pitchFamily="50" charset="-128"/>
                          <a:ea typeface="Yu Gothic" panose="020B0400000000000000" pitchFamily="50" charset="-128"/>
                        </a:rPr>
                        <a:t>(</a:t>
                      </a:r>
                      <a:r>
                        <a:rPr lang="en-US" sz="1050" b="1" i="0" u="none" strike="noStrike">
                          <a:effectLst/>
                          <a:latin typeface="Arial" panose="020B0604020202020204" pitchFamily="34" charset="0"/>
                        </a:rPr>
                        <a:t>MON) UTC</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126876088"/>
                  </a:ext>
                </a:extLst>
              </a:tr>
              <a:tr h="187064">
                <a:tc gridSpan="3">
                  <a:txBody>
                    <a:bodyPr/>
                    <a:lstStyle/>
                    <a:p>
                      <a:pPr algn="l" fontAlgn="b"/>
                      <a:r>
                        <a:rPr lang="en-US" sz="1100" b="0" i="0" u="sng" strike="noStrike">
                          <a:solidFill>
                            <a:srgbClr val="0000FF"/>
                          </a:solidFill>
                          <a:effectLst/>
                          <a:latin typeface="Arial" panose="020B0604020202020204" pitchFamily="34" charset="0"/>
                          <a:hlinkClick r:id="rId2"/>
                        </a:rPr>
                        <a:t>https://ieeesa.webex.com/ieeesa/j.php?MTID=m570cfce4deb35eb3f342c0cd5aa4c7b0</a:t>
                      </a:r>
                      <a:endParaRPr lang="en-US" sz="1100" b="0" i="0" u="sng" strike="noStrike">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51451851"/>
                  </a:ext>
                </a:extLst>
              </a:tr>
              <a:tr h="161083">
                <a:tc>
                  <a:txBody>
                    <a:bodyPr/>
                    <a:lstStyle/>
                    <a:p>
                      <a:pPr algn="l" fontAlgn="b"/>
                      <a:r>
                        <a:rPr lang="en-US" sz="1050" b="1" i="0" u="none" strike="noStrike">
                          <a:effectLst/>
                          <a:latin typeface="Arial" panose="020B0604020202020204" pitchFamily="34" charset="0"/>
                        </a:rPr>
                        <a:t>Meeting number: 2332 144 1147</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178394739"/>
                  </a:ext>
                </a:extLst>
              </a:tr>
              <a:tr h="161083">
                <a:tc>
                  <a:txBody>
                    <a:bodyPr/>
                    <a:lstStyle/>
                    <a:p>
                      <a:pPr algn="l" fontAlgn="b"/>
                      <a:r>
                        <a:rPr lang="en-US" sz="1050" b="1" i="0" u="none" strike="noStrike">
                          <a:effectLst/>
                          <a:latin typeface="Arial" panose="020B0604020202020204" pitchFamily="34" charset="0"/>
                        </a:rPr>
                        <a:t>Password:</a:t>
                      </a:r>
                      <a:r>
                        <a:rPr lang="en-US" sz="1050" b="1" i="0" u="none" strike="noStrike">
                          <a:solidFill>
                            <a:srgbClr val="FF33CC"/>
                          </a:solidFill>
                          <a:effectLst/>
                          <a:latin typeface="Arial" panose="020B0604020202020204" pitchFamily="34" charset="0"/>
                        </a:rPr>
                        <a:t> 80215marchmtgrm3</a:t>
                      </a:r>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986402498"/>
                  </a:ext>
                </a:extLst>
              </a:tr>
            </a:tbl>
          </a:graphicData>
        </a:graphic>
      </p:graphicFrame>
      <p:graphicFrame>
        <p:nvGraphicFramePr>
          <p:cNvPr id="12" name="表 11">
            <a:extLst>
              <a:ext uri="{FF2B5EF4-FFF2-40B4-BE49-F238E27FC236}">
                <a16:creationId xmlns:a16="http://schemas.microsoft.com/office/drawing/2014/main" id="{0672EF6B-2E93-6841-A082-F5442C4AA09E}"/>
              </a:ext>
            </a:extLst>
          </p:cNvPr>
          <p:cNvGraphicFramePr>
            <a:graphicFrameLocks noGrp="1"/>
          </p:cNvGraphicFramePr>
          <p:nvPr/>
        </p:nvGraphicFramePr>
        <p:xfrm>
          <a:off x="335268" y="3121923"/>
          <a:ext cx="7099301" cy="1200326"/>
        </p:xfrm>
        <a:graphic>
          <a:graphicData uri="http://schemas.openxmlformats.org/drawingml/2006/table">
            <a:tbl>
              <a:tblPr/>
              <a:tblGrid>
                <a:gridCol w="4168476">
                  <a:extLst>
                    <a:ext uri="{9D8B030D-6E8A-4147-A177-3AD203B41FA5}">
                      <a16:colId xmlns:a16="http://schemas.microsoft.com/office/drawing/2014/main" val="714408075"/>
                    </a:ext>
                  </a:extLst>
                </a:gridCol>
                <a:gridCol w="799316">
                  <a:extLst>
                    <a:ext uri="{9D8B030D-6E8A-4147-A177-3AD203B41FA5}">
                      <a16:colId xmlns:a16="http://schemas.microsoft.com/office/drawing/2014/main" val="1258555996"/>
                    </a:ext>
                  </a:extLst>
                </a:gridCol>
                <a:gridCol w="2131509">
                  <a:extLst>
                    <a:ext uri="{9D8B030D-6E8A-4147-A177-3AD203B41FA5}">
                      <a16:colId xmlns:a16="http://schemas.microsoft.com/office/drawing/2014/main" val="393055746"/>
                    </a:ext>
                  </a:extLst>
                </a:gridCol>
              </a:tblGrid>
              <a:tr h="194648">
                <a:tc gridSpan="2">
                  <a:txBody>
                    <a:bodyPr/>
                    <a:lstStyle/>
                    <a:p>
                      <a:pPr algn="l" fontAlgn="b"/>
                      <a:r>
                        <a:rPr lang="en-US" sz="1100" b="1" i="0" u="none" strike="noStrike">
                          <a:effectLst/>
                          <a:latin typeface="Arial" panose="020B0604020202020204" pitchFamily="34" charset="0"/>
                        </a:rPr>
                        <a:t>  TG 15.6ma</a:t>
                      </a:r>
                      <a:r>
                        <a:rPr lang="en-US" sz="1100" b="1" i="0" u="none" strike="noStrike">
                          <a:effectLst/>
                          <a:latin typeface="ＭＳ ゴシック" panose="020B0609070205080204" pitchFamily="49" charset="-128"/>
                          <a:ea typeface="ＭＳ ゴシック" panose="020B0609070205080204" pitchFamily="49" charset="-128"/>
                        </a:rPr>
                        <a:t>　</a:t>
                      </a:r>
                      <a:r>
                        <a:rPr lang="en-US" sz="1100" b="1" i="0" u="none" strike="noStrike">
                          <a:effectLst/>
                          <a:latin typeface="Arial" panose="020B0604020202020204" pitchFamily="34" charset="0"/>
                        </a:rPr>
                        <a:t>  Session2,  Tue  AM1  </a:t>
                      </a:r>
                      <a:r>
                        <a:rPr lang="en-US" sz="1100" b="1" i="0" u="none" strike="noStrike">
                          <a:solidFill>
                            <a:srgbClr val="FF33CC"/>
                          </a:solidFill>
                          <a:effectLst/>
                          <a:latin typeface="Arial" panose="020B0604020202020204" pitchFamily="34" charset="0"/>
                        </a:rPr>
                        <a:t>(Virtual Room #2</a:t>
                      </a:r>
                      <a:r>
                        <a:rPr lang="en-US" sz="110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1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835136906"/>
                  </a:ext>
                </a:extLst>
              </a:tr>
              <a:tr h="167613">
                <a:tc>
                  <a:txBody>
                    <a:bodyPr/>
                    <a:lstStyle/>
                    <a:p>
                      <a:pPr algn="l" fontAlgn="b"/>
                      <a:r>
                        <a:rPr lang="en-US" sz="1050" b="1" i="0" u="none" strike="noStrike">
                          <a:effectLst/>
                          <a:latin typeface="Arial" panose="020B0604020202020204" pitchFamily="34" charset="0"/>
                        </a:rPr>
                        <a:t>       8:00-10:00 March 14(TUE)Local Atlanta Time(EST)</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860498264"/>
                  </a:ext>
                </a:extLst>
              </a:tr>
              <a:tr h="167613">
                <a:tc gridSpan="2">
                  <a:txBody>
                    <a:bodyPr/>
                    <a:lstStyle/>
                    <a:p>
                      <a:pPr algn="l" fontAlgn="b"/>
                      <a:r>
                        <a:rPr lang="en-US" sz="1050" b="1" i="0" u="none" strike="noStrike">
                          <a:solidFill>
                            <a:srgbClr val="FF0000"/>
                          </a:solidFill>
                          <a:effectLst/>
                          <a:latin typeface="Arial" panose="020B0604020202020204" pitchFamily="34" charset="0"/>
                        </a:rPr>
                        <a:t>       21:00 - 23:00 March 14(TUE) (UTC-4:00) Japan &amp; Korea Time, </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solidFill>
                          <a:srgbClr val="FF0000"/>
                        </a:solidFill>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305154429"/>
                  </a:ext>
                </a:extLst>
              </a:tr>
              <a:tr h="167613">
                <a:tc>
                  <a:txBody>
                    <a:bodyPr/>
                    <a:lstStyle/>
                    <a:p>
                      <a:pPr algn="l" fontAlgn="b"/>
                      <a:r>
                        <a:rPr lang="en-US" sz="1050" b="1" i="0" u="none" strike="noStrike">
                          <a:effectLst/>
                          <a:latin typeface="Arial" panose="020B0604020202020204" pitchFamily="34" charset="0"/>
                        </a:rPr>
                        <a:t>       13:00 - 15:00 March 14(TUE) UTC</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450299323"/>
                  </a:ext>
                </a:extLst>
              </a:tr>
              <a:tr h="167613">
                <a:tc gridSpan="3">
                  <a:txBody>
                    <a:bodyPr/>
                    <a:lstStyle/>
                    <a:p>
                      <a:pPr algn="l" fontAlgn="b"/>
                      <a:r>
                        <a:rPr lang="en-US" sz="1050" b="0" i="0" u="sng" strike="noStrike">
                          <a:solidFill>
                            <a:srgbClr val="0000FF"/>
                          </a:solidFill>
                          <a:effectLst/>
                          <a:latin typeface="Arial" panose="020B0604020202020204" pitchFamily="34" charset="0"/>
                        </a:rPr>
                        <a:t>https://ieeesa.webex.com/ieeesa/j.php?MTID=m8d9626c4e1cc028a178216d5371ece98</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50962867"/>
                  </a:ext>
                </a:extLst>
              </a:tr>
              <a:tr h="167613">
                <a:tc>
                  <a:txBody>
                    <a:bodyPr/>
                    <a:lstStyle/>
                    <a:p>
                      <a:pPr algn="l" fontAlgn="b"/>
                      <a:r>
                        <a:rPr lang="en-US" sz="1050" b="1" i="0" u="none" strike="noStrike">
                          <a:effectLst/>
                          <a:latin typeface="Arial" panose="020B0604020202020204" pitchFamily="34" charset="0"/>
                        </a:rPr>
                        <a:t>Meeting number: 2349 186 8749</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415113504"/>
                  </a:ext>
                </a:extLst>
              </a:tr>
              <a:tr h="167613">
                <a:tc>
                  <a:txBody>
                    <a:bodyPr/>
                    <a:lstStyle/>
                    <a:p>
                      <a:pPr algn="l" fontAlgn="b"/>
                      <a:r>
                        <a:rPr lang="en-US" sz="1050" b="1" i="0" u="none" strike="noStrike">
                          <a:effectLst/>
                          <a:latin typeface="Arial" panose="020B0604020202020204" pitchFamily="34" charset="0"/>
                        </a:rPr>
                        <a:t>Password:</a:t>
                      </a:r>
                      <a:r>
                        <a:rPr lang="en-US" sz="1050" b="1" i="0" u="none" strike="noStrike">
                          <a:solidFill>
                            <a:srgbClr val="FF33CC"/>
                          </a:solidFill>
                          <a:effectLst/>
                          <a:latin typeface="Arial" panose="020B0604020202020204" pitchFamily="34" charset="0"/>
                        </a:rPr>
                        <a:t> 80215marchmtgrm2</a:t>
                      </a:r>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371321"/>
                  </a:ext>
                </a:extLst>
              </a:tr>
            </a:tbl>
          </a:graphicData>
        </a:graphic>
      </p:graphicFrame>
      <p:graphicFrame>
        <p:nvGraphicFramePr>
          <p:cNvPr id="13" name="表 12">
            <a:extLst>
              <a:ext uri="{FF2B5EF4-FFF2-40B4-BE49-F238E27FC236}">
                <a16:creationId xmlns:a16="http://schemas.microsoft.com/office/drawing/2014/main" id="{47D28C85-B2CA-D45D-EBD0-96CA34B5F745}"/>
              </a:ext>
            </a:extLst>
          </p:cNvPr>
          <p:cNvGraphicFramePr>
            <a:graphicFrameLocks noGrp="1"/>
          </p:cNvGraphicFramePr>
          <p:nvPr/>
        </p:nvGraphicFramePr>
        <p:xfrm>
          <a:off x="390476" y="4322249"/>
          <a:ext cx="7772400" cy="1118273"/>
        </p:xfrm>
        <a:graphic>
          <a:graphicData uri="http://schemas.openxmlformats.org/drawingml/2006/table">
            <a:tbl>
              <a:tblPr/>
              <a:tblGrid>
                <a:gridCol w="4162844">
                  <a:extLst>
                    <a:ext uri="{9D8B030D-6E8A-4147-A177-3AD203B41FA5}">
                      <a16:colId xmlns:a16="http://schemas.microsoft.com/office/drawing/2014/main" val="335337068"/>
                    </a:ext>
                  </a:extLst>
                </a:gridCol>
                <a:gridCol w="930932">
                  <a:extLst>
                    <a:ext uri="{9D8B030D-6E8A-4147-A177-3AD203B41FA5}">
                      <a16:colId xmlns:a16="http://schemas.microsoft.com/office/drawing/2014/main" val="1458470438"/>
                    </a:ext>
                  </a:extLst>
                </a:gridCol>
                <a:gridCol w="2678624">
                  <a:extLst>
                    <a:ext uri="{9D8B030D-6E8A-4147-A177-3AD203B41FA5}">
                      <a16:colId xmlns:a16="http://schemas.microsoft.com/office/drawing/2014/main" val="2681041630"/>
                    </a:ext>
                  </a:extLst>
                </a:gridCol>
              </a:tblGrid>
              <a:tr h="165541">
                <a:tc gridSpan="3">
                  <a:txBody>
                    <a:bodyPr/>
                    <a:lstStyle/>
                    <a:p>
                      <a:pPr algn="l" fontAlgn="b"/>
                      <a:r>
                        <a:rPr lang="en-US" sz="1050" b="1" i="0" u="none" strike="noStrike">
                          <a:effectLst/>
                          <a:latin typeface="Arial" panose="020B0604020202020204" pitchFamily="34" charset="0"/>
                        </a:rPr>
                        <a:t>  TG 15.6ma</a:t>
                      </a:r>
                      <a:r>
                        <a:rPr lang="en-US" sz="1050" b="1" i="0" u="none" strike="noStrike">
                          <a:effectLst/>
                          <a:latin typeface="ＭＳ ゴシック" panose="020B0609070205080204" pitchFamily="49" charset="-128"/>
                          <a:ea typeface="ＭＳ ゴシック" panose="020B0609070205080204" pitchFamily="49" charset="-128"/>
                        </a:rPr>
                        <a:t>　</a:t>
                      </a:r>
                      <a:r>
                        <a:rPr lang="en-US" sz="1050" b="1" i="0" u="none" strike="noStrike">
                          <a:effectLst/>
                          <a:latin typeface="Arial" panose="020B0604020202020204" pitchFamily="34" charset="0"/>
                        </a:rPr>
                        <a:t>  Session3,   Wed  PM2  (</a:t>
                      </a:r>
                      <a:r>
                        <a:rPr lang="en-US" sz="1050" b="1" i="0" u="none" strike="noStrike">
                          <a:solidFill>
                            <a:srgbClr val="FF33CC"/>
                          </a:solidFill>
                          <a:effectLst/>
                          <a:latin typeface="Arial" panose="020B0604020202020204" pitchFamily="34" charset="0"/>
                        </a:rPr>
                        <a:t>Virtual Room #3</a:t>
                      </a:r>
                      <a:r>
                        <a:rPr lang="en-US" sz="1050" b="1" i="0" u="none" strike="noStrike">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28963374"/>
                  </a:ext>
                </a:extLst>
              </a:tr>
              <a:tr h="146336">
                <a:tc gridSpan="3">
                  <a:txBody>
                    <a:bodyPr/>
                    <a:lstStyle/>
                    <a:p>
                      <a:pPr algn="l" fontAlgn="b"/>
                      <a:r>
                        <a:rPr lang="en-US" sz="1000" b="1" i="0" u="none" strike="noStrike">
                          <a:effectLst/>
                          <a:latin typeface="Arial" panose="020B0604020202020204" pitchFamily="34" charset="0"/>
                        </a:rPr>
                        <a:t>       4:00 PM - 6:00PM March 13(MON) Local Atlanta Time(EST)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02052542"/>
                  </a:ext>
                </a:extLst>
              </a:tr>
              <a:tr h="146336">
                <a:tc gridSpan="3">
                  <a:txBody>
                    <a:bodyPr/>
                    <a:lstStyle/>
                    <a:p>
                      <a:pPr algn="l" fontAlgn="b"/>
                      <a:r>
                        <a:rPr lang="en-US" sz="1000" b="1" i="0" u="none" strike="noStrike">
                          <a:solidFill>
                            <a:srgbClr val="FF0000"/>
                          </a:solidFill>
                          <a:effectLst/>
                          <a:latin typeface="Arial" panose="020B0604020202020204" pitchFamily="34" charset="0"/>
                        </a:rPr>
                        <a:t>       5:00AM March 14(TUE) - 7:00 March 14(TUE)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776224"/>
                  </a:ext>
                </a:extLst>
              </a:tr>
              <a:tr h="190732">
                <a:tc>
                  <a:txBody>
                    <a:bodyPr/>
                    <a:lstStyle/>
                    <a:p>
                      <a:pPr algn="l" fontAlgn="b"/>
                      <a:r>
                        <a:rPr lang="en-US" sz="1000" b="1" i="0" u="none" strike="noStrike">
                          <a:effectLst/>
                          <a:latin typeface="Arial" panose="020B0604020202020204" pitchFamily="34" charset="0"/>
                        </a:rPr>
                        <a:t>       9:00-11:00PM March 13</a:t>
                      </a:r>
                      <a:r>
                        <a:rPr lang="en-US" sz="1000" b="1" i="0" u="none" strike="noStrike">
                          <a:effectLst/>
                          <a:latin typeface="Yu Gothic" panose="020B0400000000000000" pitchFamily="50" charset="-128"/>
                          <a:ea typeface="Yu Gothic" panose="020B0400000000000000" pitchFamily="50" charset="-128"/>
                        </a:rPr>
                        <a:t>(</a:t>
                      </a:r>
                      <a:r>
                        <a:rPr lang="en-US" sz="1000" b="1" i="0" u="none" strike="noStrike">
                          <a:effectLst/>
                          <a:latin typeface="Arial" panose="020B0604020202020204" pitchFamily="34" charset="0"/>
                        </a:rPr>
                        <a:t>MON) UTC</a:t>
                      </a: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34725666"/>
                  </a:ext>
                </a:extLst>
              </a:tr>
              <a:tr h="146336">
                <a:tc gridSpan="3">
                  <a:txBody>
                    <a:bodyPr/>
                    <a:lstStyle/>
                    <a:p>
                      <a:pPr algn="l" fontAlgn="b"/>
                      <a:r>
                        <a:rPr lang="en-US" sz="1000" b="0" i="0" u="sng" strike="noStrike">
                          <a:solidFill>
                            <a:srgbClr val="0000FF"/>
                          </a:solidFill>
                          <a:effectLst/>
                          <a:latin typeface="Arial" panose="020B0604020202020204" pitchFamily="34" charset="0"/>
                          <a:hlinkClick r:id="rId2"/>
                        </a:rPr>
                        <a:t>https://ieeesa.webex.com/ieeesa/j.php?MTID=m570cfce4deb35eb3f342c0cd5aa4c7b0</a:t>
                      </a:r>
                      <a:endParaRPr lang="en-US" sz="1000" b="0" i="0" u="sng" strike="noStrike">
                        <a:solidFill>
                          <a:srgbClr val="0000FF"/>
                        </a:solidFill>
                        <a:effectLst/>
                        <a:latin typeface="Arial" panose="020B0604020202020204" pitchFamily="34" charset="0"/>
                      </a:endParaRP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7380525"/>
                  </a:ext>
                </a:extLst>
              </a:tr>
              <a:tr h="146336">
                <a:tc>
                  <a:txBody>
                    <a:bodyPr/>
                    <a:lstStyle/>
                    <a:p>
                      <a:pPr algn="l" fontAlgn="b"/>
                      <a:r>
                        <a:rPr lang="en-US" sz="1000" b="1" i="0" u="none" strike="noStrike">
                          <a:effectLst/>
                          <a:latin typeface="Arial" panose="020B0604020202020204" pitchFamily="34" charset="0"/>
                        </a:rPr>
                        <a:t>Meeting number: 2332 144 1147</a:t>
                      </a: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922501903"/>
                  </a:ext>
                </a:extLst>
              </a:tr>
              <a:tr h="146336">
                <a:tc>
                  <a:txBody>
                    <a:bodyPr/>
                    <a:lstStyle/>
                    <a:p>
                      <a:pPr algn="l" fontAlgn="b"/>
                      <a:r>
                        <a:rPr lang="en-US" sz="1000" b="1" i="0" u="none" strike="noStrike">
                          <a:effectLst/>
                          <a:latin typeface="Arial" panose="020B0604020202020204" pitchFamily="34" charset="0"/>
                        </a:rPr>
                        <a:t>Password:</a:t>
                      </a:r>
                      <a:r>
                        <a:rPr lang="en-US" sz="1000" b="1" i="0" u="none" strike="noStrike">
                          <a:solidFill>
                            <a:srgbClr val="FF33CC"/>
                          </a:solidFill>
                          <a:effectLst/>
                          <a:latin typeface="Arial" panose="020B0604020202020204" pitchFamily="34" charset="0"/>
                        </a:rPr>
                        <a:t> 80215marchmtgrm3</a:t>
                      </a:r>
                      <a:endParaRPr 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0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918117903"/>
                  </a:ext>
                </a:extLst>
              </a:tr>
            </a:tbl>
          </a:graphicData>
        </a:graphic>
      </p:graphicFrame>
      <p:graphicFrame>
        <p:nvGraphicFramePr>
          <p:cNvPr id="14" name="表 13">
            <a:extLst>
              <a:ext uri="{FF2B5EF4-FFF2-40B4-BE49-F238E27FC236}">
                <a16:creationId xmlns:a16="http://schemas.microsoft.com/office/drawing/2014/main" id="{7A139554-8AA7-54CF-3F47-0B3E657926A6}"/>
              </a:ext>
            </a:extLst>
          </p:cNvPr>
          <p:cNvGraphicFramePr>
            <a:graphicFrameLocks noGrp="1"/>
          </p:cNvGraphicFramePr>
          <p:nvPr/>
        </p:nvGraphicFramePr>
        <p:xfrm>
          <a:off x="3428999" y="5260194"/>
          <a:ext cx="5715001" cy="1120140"/>
        </p:xfrm>
        <a:graphic>
          <a:graphicData uri="http://schemas.openxmlformats.org/drawingml/2006/table">
            <a:tbl>
              <a:tblPr/>
              <a:tblGrid>
                <a:gridCol w="3159262">
                  <a:extLst>
                    <a:ext uri="{9D8B030D-6E8A-4147-A177-3AD203B41FA5}">
                      <a16:colId xmlns:a16="http://schemas.microsoft.com/office/drawing/2014/main" val="1839110938"/>
                    </a:ext>
                  </a:extLst>
                </a:gridCol>
                <a:gridCol w="751325">
                  <a:extLst>
                    <a:ext uri="{9D8B030D-6E8A-4147-A177-3AD203B41FA5}">
                      <a16:colId xmlns:a16="http://schemas.microsoft.com/office/drawing/2014/main" val="1054108096"/>
                    </a:ext>
                  </a:extLst>
                </a:gridCol>
                <a:gridCol w="1028454">
                  <a:extLst>
                    <a:ext uri="{9D8B030D-6E8A-4147-A177-3AD203B41FA5}">
                      <a16:colId xmlns:a16="http://schemas.microsoft.com/office/drawing/2014/main" val="510660748"/>
                    </a:ext>
                  </a:extLst>
                </a:gridCol>
                <a:gridCol w="775960">
                  <a:extLst>
                    <a:ext uri="{9D8B030D-6E8A-4147-A177-3AD203B41FA5}">
                      <a16:colId xmlns:a16="http://schemas.microsoft.com/office/drawing/2014/main" val="1373685352"/>
                    </a:ext>
                  </a:extLst>
                </a:gridCol>
              </a:tblGrid>
              <a:tr h="130287">
                <a:tc gridSpan="3">
                  <a:txBody>
                    <a:bodyPr/>
                    <a:lstStyle/>
                    <a:p>
                      <a:pPr algn="l" fontAlgn="b"/>
                      <a:r>
                        <a:rPr lang="en-US" sz="1050" b="1" i="0" u="none" strike="noStrike" dirty="0">
                          <a:effectLst/>
                          <a:latin typeface="Arial" panose="020B0604020202020204" pitchFamily="34" charset="0"/>
                        </a:rPr>
                        <a:t> Joint Session 0r 6ma and 4ab,  March 16 Thu  AM2  </a:t>
                      </a:r>
                      <a:r>
                        <a:rPr lang="en-US" sz="1050" b="1" i="0" u="none" strike="noStrike" dirty="0">
                          <a:solidFill>
                            <a:srgbClr val="FF33CC"/>
                          </a:solidFill>
                          <a:effectLst/>
                          <a:latin typeface="Arial" panose="020B0604020202020204" pitchFamily="34" charset="0"/>
                        </a:rPr>
                        <a:t>(Virtual Room #1</a:t>
                      </a:r>
                      <a:r>
                        <a:rPr lang="en-US" sz="1050" b="1" i="0" u="none" strike="noStrike" dirty="0">
                          <a:effectLst/>
                          <a:latin typeface="Arial" panose="020B0604020202020204" pitchFamily="34" charset="0"/>
                        </a:rPr>
                        <a:t>)</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500595683"/>
                  </a:ext>
                </a:extLst>
              </a:tr>
              <a:tr h="130287">
                <a:tc gridSpan="2">
                  <a:txBody>
                    <a:bodyPr/>
                    <a:lstStyle/>
                    <a:p>
                      <a:pPr algn="l" fontAlgn="b"/>
                      <a:r>
                        <a:rPr lang="en-US" sz="1050" b="1" i="0" u="none" strike="noStrike" dirty="0">
                          <a:effectLst/>
                          <a:latin typeface="Arial" panose="020B0604020202020204" pitchFamily="34" charset="0"/>
                        </a:rPr>
                        <a:t>       10:30 AM - 12:30  March 16(THU) Local Atlanta Time(EST)</a:t>
                      </a:r>
                    </a:p>
                  </a:txBody>
                  <a:tcPr marL="0" marR="0" marT="0"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493367467"/>
                  </a:ext>
                </a:extLst>
              </a:tr>
              <a:tr h="130287">
                <a:tc gridSpan="4">
                  <a:txBody>
                    <a:bodyPr/>
                    <a:lstStyle/>
                    <a:p>
                      <a:pPr algn="l" fontAlgn="b"/>
                      <a:r>
                        <a:rPr lang="en-US" sz="1050" b="1" i="0" u="none" strike="noStrike">
                          <a:solidFill>
                            <a:srgbClr val="FF0000"/>
                          </a:solidFill>
                          <a:effectLst/>
                          <a:latin typeface="Arial" panose="020B0604020202020204" pitchFamily="34" charset="0"/>
                        </a:rPr>
                        <a:t>       11:30 March 15(THU) - 01:30 March 16(FRI) (UTC-4:00) Japan &amp; Korea Time, </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0824606"/>
                  </a:ext>
                </a:extLst>
              </a:tr>
              <a:tr h="130287">
                <a:tc>
                  <a:txBody>
                    <a:bodyPr/>
                    <a:lstStyle/>
                    <a:p>
                      <a:pPr algn="l" fontAlgn="b"/>
                      <a:r>
                        <a:rPr lang="en-US" sz="1050" b="1" i="0" u="none" strike="noStrike">
                          <a:effectLst/>
                          <a:latin typeface="Arial" panose="020B0604020202020204" pitchFamily="34" charset="0"/>
                        </a:rPr>
                        <a:t>       15:30 - 17:30  March 16(THU) UTC</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45810196"/>
                  </a:ext>
                </a:extLst>
              </a:tr>
              <a:tr h="130287">
                <a:tc gridSpan="4">
                  <a:txBody>
                    <a:bodyPr/>
                    <a:lstStyle/>
                    <a:p>
                      <a:pPr algn="l" fontAlgn="b"/>
                      <a:r>
                        <a:rPr lang="en-US" sz="1050" b="0" i="0" u="sng" strike="noStrike">
                          <a:solidFill>
                            <a:srgbClr val="0000FF"/>
                          </a:solidFill>
                          <a:effectLst/>
                          <a:latin typeface="Arial" panose="020B0604020202020204" pitchFamily="34" charset="0"/>
                        </a:rPr>
                        <a:t>https://ieeesa.webex.com/ieeesa/j.php?MTID=m294baede78fb6c8fe29dfdf2a1db6165</a:t>
                      </a:r>
                    </a:p>
                  </a:txBody>
                  <a:tcPr marL="0" marR="0" marT="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5121489"/>
                  </a:ext>
                </a:extLst>
              </a:tr>
              <a:tr h="130287">
                <a:tc>
                  <a:txBody>
                    <a:bodyPr/>
                    <a:lstStyle/>
                    <a:p>
                      <a:pPr algn="l" fontAlgn="b"/>
                      <a:r>
                        <a:rPr lang="en-US" sz="1050" b="1" i="0" u="none" strike="noStrike">
                          <a:effectLst/>
                          <a:latin typeface="Arial" panose="020B0604020202020204" pitchFamily="34" charset="0"/>
                        </a:rPr>
                        <a:t>Meeting number: 2334 241 3835</a:t>
                      </a: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080404062"/>
                  </a:ext>
                </a:extLst>
              </a:tr>
              <a:tr h="130287">
                <a:tc>
                  <a:txBody>
                    <a:bodyPr/>
                    <a:lstStyle/>
                    <a:p>
                      <a:pPr algn="l" fontAlgn="b"/>
                      <a:r>
                        <a:rPr lang="en-US" sz="1050" b="1" i="0" u="none" strike="noStrike">
                          <a:effectLst/>
                          <a:latin typeface="Arial" panose="020B0604020202020204" pitchFamily="34" charset="0"/>
                        </a:rPr>
                        <a:t>Password:</a:t>
                      </a:r>
                      <a:r>
                        <a:rPr lang="en-US" sz="1050" b="1" i="0" u="none" strike="noStrike">
                          <a:solidFill>
                            <a:srgbClr val="FF33CC"/>
                          </a:solidFill>
                          <a:effectLst/>
                          <a:latin typeface="Arial" panose="020B0604020202020204" pitchFamily="34" charset="0"/>
                        </a:rPr>
                        <a:t> 80215marchmtgrm1</a:t>
                      </a:r>
                      <a:endParaRPr 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ja-JP" altLang="en-US" sz="105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243729066"/>
                  </a:ext>
                </a:extLst>
              </a:tr>
            </a:tbl>
          </a:graphicData>
        </a:graphic>
      </p:graphicFrame>
    </p:spTree>
    <p:extLst>
      <p:ext uri="{BB962C8B-B14F-4D97-AF65-F5344CB8AC3E}">
        <p14:creationId xmlns:p14="http://schemas.microsoft.com/office/powerpoint/2010/main" val="121735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957979"/>
            <a:ext cx="8928992" cy="5517434"/>
          </a:xfrm>
          <a:ln/>
        </p:spPr>
        <p:txBody>
          <a:bodyPr>
            <a:noAutofit/>
          </a:bodyPr>
          <a:lstStyle/>
          <a:p>
            <a:pPr>
              <a:lnSpc>
                <a:spcPts val="1100"/>
              </a:lnSpc>
            </a:pPr>
            <a:r>
              <a:rPr lang="en-US" altLang="ja-JP" sz="1200" dirty="0"/>
              <a:t>TG15.6ma meeting call to order</a:t>
            </a:r>
          </a:p>
          <a:p>
            <a:pPr>
              <a:lnSpc>
                <a:spcPts val="1100"/>
              </a:lnSpc>
            </a:pPr>
            <a:r>
              <a:rPr lang="en-US" altLang="ja-JP" sz="1200" dirty="0"/>
              <a:t>Call for essential patents and policies &amp; procedures reminder </a:t>
            </a:r>
          </a:p>
          <a:p>
            <a:pPr>
              <a:lnSpc>
                <a:spcPts val="1100"/>
              </a:lnSpc>
            </a:pPr>
            <a:r>
              <a:rPr lang="en-US" altLang="ja-JP" sz="1200" dirty="0"/>
              <a:t>Approve last meeting minutes: TG 15.6ma Meeting Minutes for January 2023                             doc.#15-23-0076-00-06ma</a:t>
            </a:r>
          </a:p>
          <a:p>
            <a:pPr>
              <a:lnSpc>
                <a:spcPts val="1100"/>
              </a:lnSpc>
            </a:pPr>
            <a:r>
              <a:rPr lang="en-US" altLang="ja-JP" sz="1200" dirty="0"/>
              <a:t>Agenda of TG15.6ma September Meeting                                                                                    doc.#15-23-0106-00-06ma   </a:t>
            </a:r>
          </a:p>
          <a:p>
            <a:pPr>
              <a:lnSpc>
                <a:spcPts val="1100"/>
              </a:lnSpc>
            </a:pPr>
            <a:r>
              <a:rPr lang="en-US" altLang="ja-JP" sz="1200" dirty="0"/>
              <a:t>Review and Summary</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Call for Proposals                                                                                                                doc.#15-22-0488-03-06ma  </a:t>
            </a:r>
          </a:p>
          <a:p>
            <a:pPr marR="0" lvl="1" indent="-228600" algn="l" defTabSz="914400" rtl="0" eaLnBrk="1" fontAlgn="base" latinLnBrk="0" hangingPunct="1">
              <a:lnSpc>
                <a:spcPts val="11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Remained Issues in Determined All Specification of New Standard 802.15.6ma                doc.#15-22-0663-01-06ma</a:t>
            </a:r>
          </a:p>
          <a:p>
            <a:pPr marL="171450" lvl="1" indent="-171450">
              <a:lnSpc>
                <a:spcPts val="11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HBAN Use Cases     doc.#15-23-0018-01-06ma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Characteristics of UWB Communication Applications for VBAN  Use Cases     doc.#15-23-0019-01-06ma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Propagation Simulations of UWB Communication Applications for HBAN and VBAN Use Cases       23-0020-01-06ma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Summary Table of Channel and Environmental Modeling Activities for BANs on TG15.6ma doc.#15-23-0045-01-06ma</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Utilization of Channel and Environmental Model for Design and Evaluation of PHY proposals for BANs on TG15.6maary of Channel and Environmental Modeling Activities for BANs on TG15.6ma    doc.#15-23-0AAA-00-06ma </a:t>
            </a:r>
          </a:p>
          <a:p>
            <a:pPr marR="0" lvl="1" indent="-228600" algn="l" defTabSz="914400" rtl="0" eaLnBrk="1" fontAlgn="base" latinLnBrk="0" hangingPunct="1">
              <a:lnSpc>
                <a:spcPts val="11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Qualitative approach to coexistence and QoS mechanisms                                                   doc.#15-23-0101-01-06ma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Proposal on MAC features for coexisting dependable BANs                                                doc.#15-23-0108-01-06ma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 (Level 1)                                           doc.#15-22-0639-01-06ma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doc.#15-22-0634-02-06ma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Summary of MAC Protocol Proposals                                                                                   doc.#15-22-0656-01-06ma </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15. Overview of FEC proposals for 15.6ma                                                                           doc.#15-22-0611-02-06ma</a:t>
            </a:r>
          </a:p>
          <a:p>
            <a:pPr marL="800100" marR="0" lvl="1" indent="-285750" algn="l" defTabSz="914400" rtl="0" eaLnBrk="1" fontAlgn="base" latinLnBrk="0" hangingPunct="1">
              <a:lnSpc>
                <a:spcPts val="11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16.  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Harmonization with 4ab: data rates &amp; FEC                                                                           doc.#15-22-0610-01-06m</a:t>
            </a:r>
          </a:p>
          <a:p>
            <a:pPr marL="514350" marR="0" lvl="1" indent="0" algn="l" defTabSz="914400" rtl="0" eaLnBrk="1" fontAlgn="base" latinLnBrk="0" hangingPunct="1">
              <a:lnSpc>
                <a:spcPts val="11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18. Interference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Mit</a:t>
            </a:r>
            <a:r>
              <a:rPr lang="en-US" altLang="ja-JP" sz="1200" dirty="0" err="1">
                <a:solidFill>
                  <a:srgbClr val="000000"/>
                </a:solidFill>
                <a:cs typeface="Times New Roman" pitchFamily="18" charset="0"/>
              </a:rPr>
              <a:t>dgation</a:t>
            </a:r>
            <a:r>
              <a:rPr lang="en-US" altLang="ja-JP" sz="1200" dirty="0">
                <a:solidFill>
                  <a:srgbClr val="000000"/>
                </a:solidFill>
                <a:cs typeface="Times New Roman" pitchFamily="18" charset="0"/>
              </a:rPr>
              <a:t> with Orthogonal Matched Filters in Time and Space Domains         doc.#15-22-0575-02-06ma</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200" dirty="0">
                <a:solidFill>
                  <a:srgbClr val="000000"/>
                </a:solidFill>
                <a:cs typeface="Times New Roman" pitchFamily="18" charset="0"/>
              </a:rPr>
              <a:t>19. Soft Spectrum </a:t>
            </a:r>
            <a:r>
              <a:rPr lang="en-US" altLang="ja-JP" sz="1200" dirty="0" err="1">
                <a:solidFill>
                  <a:srgbClr val="000000"/>
                </a:solidFill>
                <a:cs typeface="Times New Roman" pitchFamily="18" charset="0"/>
              </a:rPr>
              <a:t>Aaptation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marL="514350" lvl="1" indent="0">
              <a:lnSpc>
                <a:spcPts val="1100"/>
              </a:lnSpc>
              <a:spcBef>
                <a:spcPts val="0"/>
              </a:spcBef>
              <a:spcAft>
                <a:spcPts val="0"/>
              </a:spcAft>
              <a:buNone/>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20. Discussion on Harmonization with TG4ab                                                                             doc.#15-23-0610-02-06ma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21. Timeline of TG6ma                                                                                                                doc.#15-23-0176-01-06ma</a:t>
            </a:r>
          </a:p>
          <a:p>
            <a:pPr marL="514350" lvl="1" indent="0">
              <a:lnSpc>
                <a:spcPts val="1100"/>
              </a:lnSpc>
              <a:spcBef>
                <a:spcPts val="0"/>
              </a:spcBef>
              <a:spcAft>
                <a:spcPts val="0"/>
              </a:spcAft>
              <a:buNone/>
              <a:defRPr/>
            </a:pPr>
            <a:r>
              <a:rPr lang="en-US" altLang="ja-JP" sz="1200" dirty="0">
                <a:solidFill>
                  <a:srgbClr val="000000"/>
                </a:solidFill>
                <a:latin typeface="Arial"/>
                <a:cs typeface="Times New Roman" pitchFamily="18" charset="0"/>
              </a:rPr>
              <a:t>22.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Progress Report of TG6ma                                                                                                   doc.#15.23-0056-01-06ma</a:t>
            </a: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March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Definition of Coexistence Environment Levels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March  2023</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extLst>
              <p:ext uri="{D42A27DB-BD31-4B8C-83A1-F6EECF244321}">
                <p14:modId xmlns:p14="http://schemas.microsoft.com/office/powerpoint/2010/main" val="335586860"/>
              </p:ext>
            </p:extLst>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Level</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level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28793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7E2B13E-CF50-EE93-3B1C-3451B670624B}"/>
              </a:ext>
            </a:extLst>
          </p:cNvPr>
          <p:cNvSpPr>
            <a:spLocks noGrp="1"/>
          </p:cNvSpPr>
          <p:nvPr>
            <p:ph type="dt" idx="10"/>
          </p:nvPr>
        </p:nvSpPr>
        <p:spPr/>
        <p:txBody>
          <a:bodyPr/>
          <a:lstStyle/>
          <a:p>
            <a:r>
              <a:rPr lang="en-US" altLang="ja-JP"/>
              <a:t>March  2023</a:t>
            </a:r>
            <a:endParaRPr lang="en-US" dirty="0"/>
          </a:p>
        </p:txBody>
      </p:sp>
      <p:sp>
        <p:nvSpPr>
          <p:cNvPr id="4" name="スライド番号プレースホルダー 3">
            <a:extLst>
              <a:ext uri="{FF2B5EF4-FFF2-40B4-BE49-F238E27FC236}">
                <a16:creationId xmlns:a16="http://schemas.microsoft.com/office/drawing/2014/main" id="{5DFEE644-CCBA-288D-C64E-86B4A3C94F7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8" name="タイトル 2">
            <a:extLst>
              <a:ext uri="{FF2B5EF4-FFF2-40B4-BE49-F238E27FC236}">
                <a16:creationId xmlns:a16="http://schemas.microsoft.com/office/drawing/2014/main" id="{9A03B38C-7B7B-7002-1088-84477E81FC9B}"/>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Report(1/5)</a:t>
            </a:r>
            <a:endParaRPr kumimoji="1" lang="ja-JP" altLang="en-US" sz="2400" b="1" dirty="0"/>
          </a:p>
        </p:txBody>
      </p:sp>
      <p:graphicFrame>
        <p:nvGraphicFramePr>
          <p:cNvPr id="11" name="表 10">
            <a:extLst>
              <a:ext uri="{FF2B5EF4-FFF2-40B4-BE49-F238E27FC236}">
                <a16:creationId xmlns:a16="http://schemas.microsoft.com/office/drawing/2014/main" id="{EDEECD4E-89A0-1AF5-EDB8-3A525FCA1522}"/>
              </a:ext>
            </a:extLst>
          </p:cNvPr>
          <p:cNvGraphicFramePr>
            <a:graphicFrameLocks noGrp="1"/>
          </p:cNvGraphicFramePr>
          <p:nvPr>
            <p:extLst>
              <p:ext uri="{D42A27DB-BD31-4B8C-83A1-F6EECF244321}">
                <p14:modId xmlns:p14="http://schemas.microsoft.com/office/powerpoint/2010/main" val="1982350395"/>
              </p:ext>
            </p:extLst>
          </p:nvPr>
        </p:nvGraphicFramePr>
        <p:xfrm>
          <a:off x="498259" y="952219"/>
          <a:ext cx="8147482" cy="5630916"/>
        </p:xfrm>
        <a:graphic>
          <a:graphicData uri="http://schemas.openxmlformats.org/drawingml/2006/table">
            <a:tbl>
              <a:tblPr/>
              <a:tblGrid>
                <a:gridCol w="1650553">
                  <a:extLst>
                    <a:ext uri="{9D8B030D-6E8A-4147-A177-3AD203B41FA5}">
                      <a16:colId xmlns:a16="http://schemas.microsoft.com/office/drawing/2014/main" val="3502932384"/>
                    </a:ext>
                  </a:extLst>
                </a:gridCol>
                <a:gridCol w="190188">
                  <a:extLst>
                    <a:ext uri="{9D8B030D-6E8A-4147-A177-3AD203B41FA5}">
                      <a16:colId xmlns:a16="http://schemas.microsoft.com/office/drawing/2014/main" val="193343747"/>
                    </a:ext>
                  </a:extLst>
                </a:gridCol>
                <a:gridCol w="353204">
                  <a:extLst>
                    <a:ext uri="{9D8B030D-6E8A-4147-A177-3AD203B41FA5}">
                      <a16:colId xmlns:a16="http://schemas.microsoft.com/office/drawing/2014/main" val="253941170"/>
                    </a:ext>
                  </a:extLst>
                </a:gridCol>
                <a:gridCol w="1647156">
                  <a:extLst>
                    <a:ext uri="{9D8B030D-6E8A-4147-A177-3AD203B41FA5}">
                      <a16:colId xmlns:a16="http://schemas.microsoft.com/office/drawing/2014/main" val="1924079099"/>
                    </a:ext>
                  </a:extLst>
                </a:gridCol>
                <a:gridCol w="1385650">
                  <a:extLst>
                    <a:ext uri="{9D8B030D-6E8A-4147-A177-3AD203B41FA5}">
                      <a16:colId xmlns:a16="http://schemas.microsoft.com/office/drawing/2014/main" val="1053960895"/>
                    </a:ext>
                  </a:extLst>
                </a:gridCol>
                <a:gridCol w="2920731">
                  <a:extLst>
                    <a:ext uri="{9D8B030D-6E8A-4147-A177-3AD203B41FA5}">
                      <a16:colId xmlns:a16="http://schemas.microsoft.com/office/drawing/2014/main" val="760465430"/>
                    </a:ext>
                  </a:extLst>
                </a:gridCol>
              </a:tblGrid>
              <a:tr h="276372">
                <a:tc gridSpan="2">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802.15.6-2012 Std</a:t>
                      </a:r>
                    </a:p>
                  </a:txBody>
                  <a:tcPr marL="2667" marR="2667" marT="26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802.15.6ma revision</a:t>
                      </a:r>
                    </a:p>
                  </a:txBody>
                  <a:tcPr marL="2667" marR="2667" marT="266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Status</a:t>
                      </a:r>
                    </a:p>
                  </a:txBody>
                  <a:tcPr marL="2667" marR="2667" marT="26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Notes</a:t>
                      </a:r>
                    </a:p>
                  </a:txBody>
                  <a:tcPr marL="2667" marR="2667" marT="266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2227326"/>
                  </a:ext>
                </a:extLst>
              </a:tr>
              <a:tr h="163523">
                <a:tc>
                  <a:txBody>
                    <a:bodyPr/>
                    <a:lstStyle/>
                    <a:p>
                      <a:pPr algn="l" fontAlgn="b"/>
                      <a:r>
                        <a:rPr lang="en-US" sz="900" b="1" i="0" u="none" strike="noStrike">
                          <a:solidFill>
                            <a:srgbClr val="000000"/>
                          </a:solidFill>
                          <a:effectLst/>
                          <a:latin typeface="Yu Gothic" panose="020B0400000000000000" pitchFamily="50" charset="-128"/>
                          <a:ea typeface="Yu Gothic" panose="020B0400000000000000" pitchFamily="50" charset="-128"/>
                        </a:rPr>
                        <a:t>Contents</a:t>
                      </a:r>
                    </a:p>
                  </a:txBody>
                  <a:tcPr marL="2667" marR="2667" marT="266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Page</a:t>
                      </a:r>
                    </a:p>
                  </a:txBody>
                  <a:tcPr marL="2667" marR="2667" marT="266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endParaRPr lang="ja-JP" altLang="en-US" sz="900" b="1"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1" i="0" u="none" strike="noStrike">
                          <a:solidFill>
                            <a:srgbClr val="000000"/>
                          </a:solidFill>
                          <a:effectLst/>
                          <a:latin typeface="Yu Gothic" panose="020B0400000000000000" pitchFamily="50" charset="-128"/>
                          <a:ea typeface="Yu Gothic" panose="020B0400000000000000" pitchFamily="50" charset="-128"/>
                        </a:rPr>
                        <a:t>Contents</a:t>
                      </a:r>
                    </a:p>
                  </a:txBody>
                  <a:tcPr marL="2667" marR="2667" marT="266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ja-JP" altLang="en-US" sz="900" b="1"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ja-JP" altLang="en-US" sz="900" b="1"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88948665"/>
                  </a:ext>
                </a:extLst>
              </a:tr>
              <a:tr h="327047">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 Overview</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 Overview</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Changes target for the May meeting.</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07670710"/>
                  </a:ext>
                </a:extLst>
              </a:tr>
              <a:tr h="327047">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1.1 Scope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1.1 Scope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Changes target for the May meeting.</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69324424"/>
                  </a:ext>
                </a:extLst>
              </a:tr>
              <a:tr h="327047">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1.2 Purpose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1.2 Purpose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Changes target for the May meeting.</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76990240"/>
                  </a:ext>
                </a:extLst>
              </a:tr>
              <a:tr h="163523">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06754257"/>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2. Normative references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2. Normative references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8591742"/>
                  </a:ext>
                </a:extLst>
              </a:tr>
              <a:tr h="163523">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57796515"/>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 Definitions, acronyms, and abbreviations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 Definitions, acronyms, and abbreviations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25574131"/>
                  </a:ext>
                </a:extLst>
              </a:tr>
              <a:tr h="327047">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3.1 Definitions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3.1 Definitions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We need to finish all new changes to add new Definitions, Terms, Acronyms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7902047"/>
                  </a:ext>
                </a:extLst>
              </a:tr>
              <a:tr h="327047">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3.2 Special terms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3.2 Special terms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We need to finish all new changes to add new Definitions, Terms, Acronyms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04305528"/>
                  </a:ext>
                </a:extLst>
              </a:tr>
              <a:tr h="327047">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3.3 Acronyms and abbreviations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3.3 Acronyms and abbreviations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The text requires revision to reflect the new changes.</a:t>
                      </a:r>
                      <a:br>
                        <a:rPr lang="en-US" sz="900" b="0" i="0" u="none" strike="noStrike" dirty="0">
                          <a:solidFill>
                            <a:srgbClr val="000000"/>
                          </a:solidFill>
                          <a:effectLst/>
                          <a:latin typeface="Yu Gothic" panose="020B0400000000000000" pitchFamily="50" charset="-128"/>
                          <a:ea typeface="Yu Gothic" panose="020B0400000000000000" pitchFamily="50" charset="-128"/>
                        </a:rPr>
                      </a:br>
                      <a:r>
                        <a:rPr lang="en-US" sz="900" b="0" i="0" u="none" strike="noStrike" dirty="0">
                          <a:solidFill>
                            <a:srgbClr val="000000"/>
                          </a:solidFill>
                          <a:effectLst/>
                          <a:latin typeface="Yu Gothic" panose="020B0400000000000000" pitchFamily="50" charset="-128"/>
                          <a:ea typeface="Yu Gothic" panose="020B0400000000000000" pitchFamily="50" charset="-128"/>
                        </a:rPr>
                        <a:t>We need to finish all new changes to add new Definitions, Terms, Acronyms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20884136"/>
                  </a:ext>
                </a:extLst>
              </a:tr>
              <a:tr h="163523">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1076851"/>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 General framework elements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 General framework elements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82527767"/>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4.1 General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4.1 General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88620258"/>
                  </a:ext>
                </a:extLst>
              </a:tr>
              <a:tr h="490570">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4.2 Network topology</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4.2 Network topology</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70%</a:t>
                      </a:r>
                    </a:p>
                  </a:txBody>
                  <a:tcPr marL="2667" marR="2667" marT="2667" marB="0" anchor="ctr">
                    <a:lnL>
                      <a:noFill/>
                    </a:lnL>
                    <a:lnR>
                      <a:noFill/>
                    </a:lnR>
                    <a:lnT>
                      <a:noFill/>
                    </a:lnT>
                    <a:lnB>
                      <a:noFill/>
                    </a:lnB>
                  </a:tcPr>
                </a:tc>
                <a:tc>
                  <a:txBody>
                    <a:bodyPr/>
                    <a:lstStyle/>
                    <a:p>
                      <a:pPr algn="l" fontAlgn="b"/>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C2C topology: 70%</a:t>
                      </a:r>
                      <a:br>
                        <a:rPr lang="en-US" sz="900" b="0" i="0" u="none" strike="noStrike">
                          <a:solidFill>
                            <a:srgbClr val="000000"/>
                          </a:solidFill>
                          <a:effectLst/>
                          <a:latin typeface="Yu Gothic" panose="020B0400000000000000" pitchFamily="50" charset="-128"/>
                          <a:ea typeface="Yu Gothic" panose="020B0400000000000000" pitchFamily="50" charset="-128"/>
                        </a:rPr>
                      </a:br>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 30%</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42638974"/>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4.3 Reference model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4.3 Reference model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29789585"/>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4.4 Time base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4.4 Time base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97439415"/>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4.5 MAC and security state diagrams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4.5 MAC and security state diagrams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98437213"/>
                  </a:ext>
                </a:extLst>
              </a:tr>
              <a:tr h="163523">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4.6 Security paradigm</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4.6 Security paradigm</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Done</a:t>
                      </a:r>
                    </a:p>
                  </a:txBody>
                  <a:tcPr marL="2667" marR="2667" marT="2667" marB="0" anchor="b">
                    <a:lnL>
                      <a:noFill/>
                    </a:lnL>
                    <a:lnR>
                      <a:noFill/>
                    </a:lnR>
                    <a:lnT>
                      <a:noFill/>
                    </a:lnT>
                    <a:lnB>
                      <a:noFill/>
                    </a:lnB>
                    <a:solidFill>
                      <a:srgbClr val="92D050"/>
                    </a:solidFill>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No new change.</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4052369"/>
                  </a:ext>
                </a:extLst>
              </a:tr>
              <a:tr h="163523">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dirty="0">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0053420"/>
                  </a:ext>
                </a:extLst>
              </a:tr>
            </a:tbl>
          </a:graphicData>
        </a:graphic>
      </p:graphicFrame>
    </p:spTree>
    <p:extLst>
      <p:ext uri="{BB962C8B-B14F-4D97-AF65-F5344CB8AC3E}">
        <p14:creationId xmlns:p14="http://schemas.microsoft.com/office/powerpoint/2010/main" val="320771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7E2B13E-CF50-EE93-3B1C-3451B670624B}"/>
              </a:ext>
            </a:extLst>
          </p:cNvPr>
          <p:cNvSpPr>
            <a:spLocks noGrp="1"/>
          </p:cNvSpPr>
          <p:nvPr>
            <p:ph type="dt" idx="10"/>
          </p:nvPr>
        </p:nvSpPr>
        <p:spPr/>
        <p:txBody>
          <a:bodyPr/>
          <a:lstStyle/>
          <a:p>
            <a:r>
              <a:rPr lang="en-US" altLang="ja-JP"/>
              <a:t>March  2023</a:t>
            </a:r>
            <a:endParaRPr lang="en-US" dirty="0"/>
          </a:p>
        </p:txBody>
      </p:sp>
      <p:sp>
        <p:nvSpPr>
          <p:cNvPr id="4" name="スライド番号プレースホルダー 3">
            <a:extLst>
              <a:ext uri="{FF2B5EF4-FFF2-40B4-BE49-F238E27FC236}">
                <a16:creationId xmlns:a16="http://schemas.microsoft.com/office/drawing/2014/main" id="{5DFEE644-CCBA-288D-C64E-86B4A3C94F7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8" name="タイトル 2">
            <a:extLst>
              <a:ext uri="{FF2B5EF4-FFF2-40B4-BE49-F238E27FC236}">
                <a16:creationId xmlns:a16="http://schemas.microsoft.com/office/drawing/2014/main" id="{9A03B38C-7B7B-7002-1088-84477E81FC9B}"/>
              </a:ext>
            </a:extLst>
          </p:cNvPr>
          <p:cNvSpPr>
            <a:spLocks noGrp="1"/>
          </p:cNvSpPr>
          <p:nvPr>
            <p:ph type="title"/>
          </p:nvPr>
        </p:nvSpPr>
        <p:spPr>
          <a:xfrm>
            <a:off x="467360" y="736846"/>
            <a:ext cx="8422640" cy="123123"/>
          </a:xfrm>
          <a:solidFill>
            <a:schemeClr val="bg1"/>
          </a:solidFill>
        </p:spPr>
        <p:txBody>
          <a:bodyPr/>
          <a:lstStyle/>
          <a:p>
            <a:r>
              <a:rPr kumimoji="1" lang="en-US" altLang="ja-JP" sz="2400" b="1" dirty="0"/>
              <a:t>Progress Report(2/5)</a:t>
            </a:r>
            <a:endParaRPr kumimoji="1" lang="ja-JP" altLang="en-US" sz="2400" b="1" dirty="0"/>
          </a:p>
        </p:txBody>
      </p:sp>
      <p:graphicFrame>
        <p:nvGraphicFramePr>
          <p:cNvPr id="5" name="表 4">
            <a:extLst>
              <a:ext uri="{FF2B5EF4-FFF2-40B4-BE49-F238E27FC236}">
                <a16:creationId xmlns:a16="http://schemas.microsoft.com/office/drawing/2014/main" id="{D11A6704-5BA2-388D-6122-047AF215AFA8}"/>
              </a:ext>
            </a:extLst>
          </p:cNvPr>
          <p:cNvGraphicFramePr>
            <a:graphicFrameLocks noGrp="1"/>
          </p:cNvGraphicFramePr>
          <p:nvPr>
            <p:extLst>
              <p:ext uri="{D42A27DB-BD31-4B8C-83A1-F6EECF244321}">
                <p14:modId xmlns:p14="http://schemas.microsoft.com/office/powerpoint/2010/main" val="2526932823"/>
              </p:ext>
            </p:extLst>
          </p:nvPr>
        </p:nvGraphicFramePr>
        <p:xfrm>
          <a:off x="467359" y="1116004"/>
          <a:ext cx="8422641" cy="5347840"/>
        </p:xfrm>
        <a:graphic>
          <a:graphicData uri="http://schemas.openxmlformats.org/drawingml/2006/table">
            <a:tbl>
              <a:tblPr/>
              <a:tblGrid>
                <a:gridCol w="2301957">
                  <a:extLst>
                    <a:ext uri="{9D8B030D-6E8A-4147-A177-3AD203B41FA5}">
                      <a16:colId xmlns:a16="http://schemas.microsoft.com/office/drawing/2014/main" val="2271986515"/>
                    </a:ext>
                  </a:extLst>
                </a:gridCol>
                <a:gridCol w="264882">
                  <a:extLst>
                    <a:ext uri="{9D8B030D-6E8A-4147-A177-3AD203B41FA5}">
                      <a16:colId xmlns:a16="http://schemas.microsoft.com/office/drawing/2014/main" val="2309076048"/>
                    </a:ext>
                  </a:extLst>
                </a:gridCol>
                <a:gridCol w="179666">
                  <a:extLst>
                    <a:ext uri="{9D8B030D-6E8A-4147-A177-3AD203B41FA5}">
                      <a16:colId xmlns:a16="http://schemas.microsoft.com/office/drawing/2014/main" val="680421294"/>
                    </a:ext>
                  </a:extLst>
                </a:gridCol>
                <a:gridCol w="2068498">
                  <a:extLst>
                    <a:ext uri="{9D8B030D-6E8A-4147-A177-3AD203B41FA5}">
                      <a16:colId xmlns:a16="http://schemas.microsoft.com/office/drawing/2014/main" val="2549771058"/>
                    </a:ext>
                  </a:extLst>
                </a:gridCol>
                <a:gridCol w="346229">
                  <a:extLst>
                    <a:ext uri="{9D8B030D-6E8A-4147-A177-3AD203B41FA5}">
                      <a16:colId xmlns:a16="http://schemas.microsoft.com/office/drawing/2014/main" val="3258208251"/>
                    </a:ext>
                  </a:extLst>
                </a:gridCol>
                <a:gridCol w="3261409">
                  <a:extLst>
                    <a:ext uri="{9D8B030D-6E8A-4147-A177-3AD203B41FA5}">
                      <a16:colId xmlns:a16="http://schemas.microsoft.com/office/drawing/2014/main" val="740357418"/>
                    </a:ext>
                  </a:extLst>
                </a:gridCol>
              </a:tblGrid>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 MAC frame formats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 MAC frame formats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75521846"/>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5.1 Conventions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5.1 Conventions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98434950"/>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5.2 General format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5.2 General format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03495313"/>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5.3 Management type frames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27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5.3 Management type frames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64290881"/>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5.4 Control type frames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55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5.4 Control type frames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82820247"/>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5.5 Data type frames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60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5.5 Data type frames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44881018"/>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5.6 MAC/PHY Capability fields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61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5.6 MAC/PHY Capability fields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01296062"/>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5.7 Information elements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65</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5.7 Information elements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31444217"/>
                  </a:ext>
                </a:extLst>
              </a:tr>
              <a:tr h="135475">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ja-JP" altLang="en-US" sz="900" b="0" i="0" u="none" strike="noStrike">
                          <a:solidFill>
                            <a:srgbClr val="000000"/>
                          </a:solidFill>
                          <a:effectLst/>
                          <a:latin typeface="Yu Gothic" panose="020B0400000000000000" pitchFamily="50" charset="-128"/>
                          <a:ea typeface="Yu Gothic" panose="020B0400000000000000" pitchFamily="50" charset="-128"/>
                        </a:rPr>
                        <a:t>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32233697"/>
                  </a:ext>
                </a:extLst>
              </a:tr>
              <a:tr h="494520">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6. MAC functions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77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6. MAC functions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It may take some time rewetting with the new MAC proposal. </a:t>
                      </a:r>
                      <a:br>
                        <a:rPr lang="en-US" sz="900" b="0" i="0" u="none" strike="noStrike" dirty="0">
                          <a:solidFill>
                            <a:srgbClr val="000000"/>
                          </a:solidFill>
                          <a:effectLst/>
                          <a:latin typeface="Yu Gothic" panose="020B0400000000000000" pitchFamily="50" charset="-128"/>
                          <a:ea typeface="Yu Gothic" panose="020B0400000000000000" pitchFamily="50" charset="-128"/>
                        </a:rPr>
                      </a:br>
                      <a:r>
                        <a:rPr lang="en-US" sz="900" b="0" i="0" u="none" strike="noStrike" dirty="0">
                          <a:solidFill>
                            <a:srgbClr val="000000"/>
                          </a:solidFill>
                          <a:effectLst/>
                          <a:latin typeface="Yu Gothic" panose="020B0400000000000000" pitchFamily="50" charset="-128"/>
                          <a:ea typeface="Yu Gothic" panose="020B0400000000000000" pitchFamily="50" charset="-128"/>
                        </a:rPr>
                        <a:t>Propose to insert the new MAC functionality and push down (renumber) the rest of clauses when applicable. </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33096701"/>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 General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77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 General</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31371152"/>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6.2 Frame processing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78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6.2 Frame processing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14672238"/>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6.3 Access classification and division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88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6.3 Access classification and division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41146924"/>
                  </a:ext>
                </a:extLst>
              </a:tr>
              <a:tr h="268366">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6.4 BAN creation/operation and node connection/disconnection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90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6.4 BAN creation/operation and node connection/disconnection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56450563"/>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6.5 Random access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92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6.5 Random access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15406824"/>
                  </a:ext>
                </a:extLst>
              </a:tr>
              <a:tr h="268366">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6.6 Improvised access and unscheduled access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98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6.6 Improvised access and unscheduled access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6326278"/>
                  </a:ext>
                </a:extLst>
              </a:tr>
              <a:tr h="268366">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6.7 Scheduled access and scheduled-polling access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107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6.7 Scheduled access and scheduled-polling access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19809914"/>
                  </a:ext>
                </a:extLst>
              </a:tr>
              <a:tr h="268366">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6.8 Access continuation, termination, and timeout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110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6.8 Access continuation, termination, and timeout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80439736"/>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6.9 MICS band communication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116</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6.9 MICS band communication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14608531"/>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6.10 Two-hop star topology extension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121</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6.10 Two-hop star topology extension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5801377"/>
                  </a:ext>
                </a:extLst>
              </a:tr>
              <a:tr h="268366">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6.11 Clock synchronization and guard time provisioning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132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6.11 Clock synchronization and guard time provisioning</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38283290"/>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6.12 Power management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140</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6.12 Power management</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12243011"/>
                  </a:ext>
                </a:extLst>
              </a:tr>
              <a:tr h="268366">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6.13 Coexistence and interference mitigation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142</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6.13 Coexistence and interference mitigation</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48048570"/>
                  </a:ext>
                </a:extLst>
              </a:tr>
              <a:tr h="401257">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6.14 MAC/PHY capability handling/interaction and Application Specific IE usage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147</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6.14 MAC/PHY capability handling/interaction and Application Specific IE usage</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17633294"/>
                  </a:ext>
                </a:extLst>
              </a:tr>
              <a:tr h="164839">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6.15 MAC sublayer parameters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r>
                        <a:rPr lang="en-US" altLang="ja-JP" sz="900" b="0" i="0" u="none" strike="noStrike">
                          <a:solidFill>
                            <a:srgbClr val="000000"/>
                          </a:solidFill>
                          <a:effectLst/>
                          <a:latin typeface="Yu Gothic" panose="020B0400000000000000" pitchFamily="50" charset="-128"/>
                          <a:ea typeface="Yu Gothic" panose="020B0400000000000000" pitchFamily="50" charset="-128"/>
                        </a:rPr>
                        <a:t>148</a:t>
                      </a:r>
                    </a:p>
                  </a:txBody>
                  <a:tcPr marL="2667" marR="2667" marT="2667"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6.15 MAC sublayer parameters</a:t>
                      </a:r>
                    </a:p>
                  </a:txBody>
                  <a:tcPr marL="2667" marR="2667" marT="266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900" b="0" i="0" u="none" strike="noStrike">
                          <a:solidFill>
                            <a:srgbClr val="000000"/>
                          </a:solidFill>
                          <a:effectLst/>
                          <a:latin typeface="Yu Gothic" panose="020B0400000000000000" pitchFamily="50" charset="-128"/>
                          <a:ea typeface="Yu Gothic" panose="020B0400000000000000" pitchFamily="50" charset="-128"/>
                        </a:rPr>
                        <a:t>TBD</a:t>
                      </a:r>
                    </a:p>
                  </a:txBody>
                  <a:tcPr marL="2667" marR="2667" marT="2667" marB="0" anchor="b">
                    <a:lnL>
                      <a:noFill/>
                    </a:lnL>
                    <a:lnR>
                      <a:noFill/>
                    </a:lnR>
                    <a:lnT>
                      <a:noFill/>
                    </a:lnT>
                    <a:lnB>
                      <a:noFill/>
                    </a:lnB>
                  </a:tcPr>
                </a:tc>
                <a:tc>
                  <a:txBody>
                    <a:bodyPr/>
                    <a:lstStyle/>
                    <a:p>
                      <a:pPr algn="l" fontAlgn="b"/>
                      <a:r>
                        <a:rPr lang="en-US" sz="900" b="0" i="0" u="none" strike="noStrike" dirty="0">
                          <a:solidFill>
                            <a:srgbClr val="000000"/>
                          </a:solidFill>
                          <a:effectLst/>
                          <a:latin typeface="Yu Gothic" panose="020B0400000000000000" pitchFamily="50" charset="-128"/>
                          <a:ea typeface="Yu Gothic" panose="020B0400000000000000" pitchFamily="50" charset="-128"/>
                        </a:rPr>
                        <a:t>The text requires revision to reflect the new changes.</a:t>
                      </a:r>
                    </a:p>
                  </a:txBody>
                  <a:tcPr marL="2667" marR="2667" marT="2667"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0157557"/>
                  </a:ext>
                </a:extLst>
              </a:tr>
            </a:tbl>
          </a:graphicData>
        </a:graphic>
      </p:graphicFrame>
      <p:graphicFrame>
        <p:nvGraphicFramePr>
          <p:cNvPr id="12" name="表 11">
            <a:extLst>
              <a:ext uri="{FF2B5EF4-FFF2-40B4-BE49-F238E27FC236}">
                <a16:creationId xmlns:a16="http://schemas.microsoft.com/office/drawing/2014/main" id="{7A0689F7-A59B-EFC4-6F76-5152671CCD5D}"/>
              </a:ext>
            </a:extLst>
          </p:cNvPr>
          <p:cNvGraphicFramePr>
            <a:graphicFrameLocks noGrp="1"/>
          </p:cNvGraphicFramePr>
          <p:nvPr>
            <p:extLst>
              <p:ext uri="{D42A27DB-BD31-4B8C-83A1-F6EECF244321}">
                <p14:modId xmlns:p14="http://schemas.microsoft.com/office/powerpoint/2010/main" val="136123368"/>
              </p:ext>
            </p:extLst>
          </p:nvPr>
        </p:nvGraphicFramePr>
        <p:xfrm>
          <a:off x="467358" y="824781"/>
          <a:ext cx="8422641" cy="279654"/>
        </p:xfrm>
        <a:graphic>
          <a:graphicData uri="http://schemas.openxmlformats.org/drawingml/2006/table">
            <a:tbl>
              <a:tblPr/>
              <a:tblGrid>
                <a:gridCol w="2049490">
                  <a:extLst>
                    <a:ext uri="{9D8B030D-6E8A-4147-A177-3AD203B41FA5}">
                      <a16:colId xmlns:a16="http://schemas.microsoft.com/office/drawing/2014/main" val="3459334387"/>
                    </a:ext>
                  </a:extLst>
                </a:gridCol>
                <a:gridCol w="490095">
                  <a:extLst>
                    <a:ext uri="{9D8B030D-6E8A-4147-A177-3AD203B41FA5}">
                      <a16:colId xmlns:a16="http://schemas.microsoft.com/office/drawing/2014/main" val="2186949997"/>
                    </a:ext>
                  </a:extLst>
                </a:gridCol>
                <a:gridCol w="197895">
                  <a:extLst>
                    <a:ext uri="{9D8B030D-6E8A-4147-A177-3AD203B41FA5}">
                      <a16:colId xmlns:a16="http://schemas.microsoft.com/office/drawing/2014/main" val="1611099460"/>
                    </a:ext>
                  </a:extLst>
                </a:gridCol>
                <a:gridCol w="164098">
                  <a:extLst>
                    <a:ext uri="{9D8B030D-6E8A-4147-A177-3AD203B41FA5}">
                      <a16:colId xmlns:a16="http://schemas.microsoft.com/office/drawing/2014/main" val="4146597626"/>
                    </a:ext>
                  </a:extLst>
                </a:gridCol>
                <a:gridCol w="1820901">
                  <a:extLst>
                    <a:ext uri="{9D8B030D-6E8A-4147-A177-3AD203B41FA5}">
                      <a16:colId xmlns:a16="http://schemas.microsoft.com/office/drawing/2014/main" val="2921372274"/>
                    </a:ext>
                  </a:extLst>
                </a:gridCol>
                <a:gridCol w="1190588">
                  <a:extLst>
                    <a:ext uri="{9D8B030D-6E8A-4147-A177-3AD203B41FA5}">
                      <a16:colId xmlns:a16="http://schemas.microsoft.com/office/drawing/2014/main" val="3570146352"/>
                    </a:ext>
                  </a:extLst>
                </a:gridCol>
                <a:gridCol w="2509574">
                  <a:extLst>
                    <a:ext uri="{9D8B030D-6E8A-4147-A177-3AD203B41FA5}">
                      <a16:colId xmlns:a16="http://schemas.microsoft.com/office/drawing/2014/main" val="5531022"/>
                    </a:ext>
                  </a:extLst>
                </a:gridCol>
              </a:tblGrid>
              <a:tr h="110946">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a:noFill/>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900" b="0" i="0" u="none" strike="noStrike" dirty="0">
                        <a:solidFill>
                          <a:srgbClr val="000000"/>
                        </a:solidFill>
                        <a:effectLst/>
                        <a:latin typeface="Yu Gothic" panose="020B0400000000000000" pitchFamily="50" charset="-128"/>
                        <a:ea typeface="Yu Gothic" panose="020B0400000000000000" pitchFamily="50" charset="-128"/>
                      </a:endParaRPr>
                    </a:p>
                  </a:txBody>
                  <a:tcPr marL="2667" marR="2667" marT="2667"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606876"/>
                  </a:ext>
                </a:extLst>
              </a:tr>
              <a:tr h="98689">
                <a:tc gridSpan="2">
                  <a:txBody>
                    <a:bodyPr/>
                    <a:lstStyle/>
                    <a:p>
                      <a:pPr algn="ctr" fontAlgn="ctr"/>
                      <a:r>
                        <a:rPr lang="en-US" sz="900" b="1" i="0" u="none" strike="noStrike">
                          <a:solidFill>
                            <a:srgbClr val="000000"/>
                          </a:solidFill>
                          <a:effectLst/>
                          <a:latin typeface="Yu Gothic" panose="020B0400000000000000" pitchFamily="50" charset="-128"/>
                          <a:ea typeface="Yu Gothic" panose="020B0400000000000000" pitchFamily="50" charset="-128"/>
                        </a:rPr>
                        <a:t>IEEE 802.15.6-2012 Std</a:t>
                      </a:r>
                    </a:p>
                  </a:txBody>
                  <a:tcPr marL="2667" marR="2667" marT="266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endParaRPr lang="ja-JP" altLang="en-US" sz="900" b="0" i="0" u="none" strike="noStrike">
                        <a:solidFill>
                          <a:srgbClr val="000000"/>
                        </a:solidFill>
                        <a:effectLst/>
                        <a:latin typeface="Yu Gothic" panose="020B0400000000000000" pitchFamily="50" charset="-128"/>
                        <a:ea typeface="Yu Gothic" panose="020B0400000000000000" pitchFamily="50" charset="-128"/>
                      </a:endParaRPr>
                    </a:p>
                  </a:txBody>
                  <a:tcPr marL="2667" marR="2667" marT="266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IEEE 802.15.6ma revision</a:t>
                      </a:r>
                    </a:p>
                  </a:txBody>
                  <a:tcPr marL="2667" marR="2667" marT="266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Status</a:t>
                      </a:r>
                    </a:p>
                  </a:txBody>
                  <a:tcPr marL="2667" marR="2667" marT="26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Yu Gothic" panose="020B0400000000000000" pitchFamily="50" charset="-128"/>
                          <a:ea typeface="Yu Gothic" panose="020B0400000000000000" pitchFamily="50" charset="-128"/>
                        </a:rPr>
                        <a:t>Notes</a:t>
                      </a:r>
                    </a:p>
                  </a:txBody>
                  <a:tcPr marL="2667" marR="2667" marT="266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990875"/>
                  </a:ext>
                </a:extLst>
              </a:tr>
            </a:tbl>
          </a:graphicData>
        </a:graphic>
      </p:graphicFrame>
    </p:spTree>
    <p:extLst>
      <p:ext uri="{BB962C8B-B14F-4D97-AF65-F5344CB8AC3E}">
        <p14:creationId xmlns:p14="http://schemas.microsoft.com/office/powerpoint/2010/main" val="266940271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20718</TotalTime>
  <Words>4457</Words>
  <Application>Microsoft Office PowerPoint</Application>
  <PresentationFormat>画面に合わせる (4:3)</PresentationFormat>
  <Paragraphs>866</Paragraphs>
  <Slides>17</Slides>
  <Notes>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ＭＳ Ｐゴシック</vt:lpstr>
      <vt:lpstr>ＭＳ ゴシック</vt:lpstr>
      <vt:lpstr>游ゴシック</vt:lpstr>
      <vt:lpstr>游ゴシック</vt:lpstr>
      <vt:lpstr>Arial</vt:lpstr>
      <vt:lpstr>Calibri</vt:lpstr>
      <vt:lpstr>Times New Roman</vt:lpstr>
      <vt:lpstr>Verdana</vt:lpstr>
      <vt:lpstr>IEEE-P802_15</vt:lpstr>
      <vt:lpstr>PowerPoint プレゼンテーション</vt:lpstr>
      <vt:lpstr>IEEE 802.15 TG6ma  (Revision of IEEE802.15.6-2012)   Closing Report  In Personal and Virtual Hybrid Inerim Session Atlanta, GA, USA March 16th, 2023 Ryuji Kohno Yokohama National University(YNU), YRP International Alliance Institute(YRP-IAI) </vt:lpstr>
      <vt:lpstr>Objectives of TG 6ma – Enhanced Dependability Body Area Network (ED-BAN)</vt:lpstr>
      <vt:lpstr>TG15.6ma Plenary Session Schedule for 12-17th, March 2023</vt:lpstr>
      <vt:lpstr>TG15.6ma Interim Session Schedule for for 12-17th, March 2023</vt:lpstr>
      <vt:lpstr>Agenda items for the week</vt:lpstr>
      <vt:lpstr>Definition of Coexistence Environment Levels</vt:lpstr>
      <vt:lpstr>Progress Report(1/5)</vt:lpstr>
      <vt:lpstr>Progress Report(2/5)</vt:lpstr>
      <vt:lpstr>Progress Report(3/5)</vt:lpstr>
      <vt:lpstr>Progress Report(4/5)</vt:lpstr>
      <vt:lpstr>Progress Report(5/5)</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214</cp:revision>
  <dcterms:created xsi:type="dcterms:W3CDTF">2018-03-06T17:15:04Z</dcterms:created>
  <dcterms:modified xsi:type="dcterms:W3CDTF">2023-03-16T19:14:23Z</dcterms:modified>
</cp:coreProperties>
</file>