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3" r:id="rId2"/>
    <p:sldId id="264" r:id="rId3"/>
    <p:sldId id="262" r:id="rId4"/>
    <p:sldId id="278" r:id="rId5"/>
    <p:sldId id="285" r:id="rId6"/>
    <p:sldId id="296" r:id="rId7"/>
    <p:sldId id="286" r:id="rId8"/>
    <p:sldId id="297" r:id="rId9"/>
    <p:sldId id="298" r:id="rId10"/>
    <p:sldId id="299" r:id="rId11"/>
    <p:sldId id="300" r:id="rId12"/>
    <p:sldId id="301" r:id="rId13"/>
    <p:sldId id="302" r:id="rId14"/>
    <p:sldId id="291" r:id="rId15"/>
    <p:sldId id="27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21"/>
    <p:restoredTop sz="95959"/>
  </p:normalViewPr>
  <p:slideViewPr>
    <p:cSldViewPr>
      <p:cViewPr varScale="1">
        <p:scale>
          <a:sx n="139" d="100"/>
          <a:sy n="139" d="100"/>
        </p:scale>
        <p:origin x="171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9_Text" userDrawn="1">
  <p:cSld name="19_Text">
    <p:spTree>
      <p:nvGrpSpPr>
        <p:cNvPr id="1" name="Shape 64"/>
        <p:cNvGrpSpPr/>
        <p:nvPr/>
      </p:nvGrpSpPr>
      <p:grpSpPr>
        <a:xfrm>
          <a:off x="0" y="0"/>
          <a:ext cx="0" cy="0"/>
          <a:chOff x="0" y="0"/>
          <a:chExt cx="0" cy="0"/>
        </a:xfrm>
      </p:grpSpPr>
      <p:sp>
        <p:nvSpPr>
          <p:cNvPr id="65" name="Google Shape;65;p8"/>
          <p:cNvSpPr txBox="1">
            <a:spLocks noGrp="1"/>
          </p:cNvSpPr>
          <p:nvPr>
            <p:ph type="title"/>
          </p:nvPr>
        </p:nvSpPr>
        <p:spPr>
          <a:xfrm>
            <a:off x="349751" y="475503"/>
            <a:ext cx="8412001" cy="567000"/>
          </a:xfrm>
          <a:prstGeom prst="rect">
            <a:avLst/>
          </a:prstGeom>
        </p:spPr>
        <p:txBody>
          <a:bodyPr spcFirstLastPara="1" wrap="square" lIns="0" tIns="0" rIns="0" bIns="0" anchor="b" anchorCtr="0">
            <a:noAutofit/>
          </a:bodyPr>
          <a:lstStyle>
            <a:lvl1pPr lvl="0" rtl="0">
              <a:spcBef>
                <a:spcPts val="0"/>
              </a:spcBef>
              <a:spcAft>
                <a:spcPts val="0"/>
              </a:spcAft>
              <a:buSzPts val="5600"/>
              <a:buNone/>
              <a:defRPr sz="3000">
                <a:latin typeface="+mj-lt"/>
              </a:defRPr>
            </a:lvl1pPr>
            <a:lvl2pPr lvl="1" rtl="0">
              <a:spcBef>
                <a:spcPts val="0"/>
              </a:spcBef>
              <a:spcAft>
                <a:spcPts val="0"/>
              </a:spcAft>
              <a:buSzPts val="5600"/>
              <a:buNone/>
              <a:defRPr/>
            </a:lvl2pPr>
            <a:lvl3pPr lvl="2" rtl="0">
              <a:spcBef>
                <a:spcPts val="0"/>
              </a:spcBef>
              <a:spcAft>
                <a:spcPts val="0"/>
              </a:spcAft>
              <a:buSzPts val="5600"/>
              <a:buNone/>
              <a:defRPr/>
            </a:lvl3pPr>
            <a:lvl4pPr lvl="3" rtl="0">
              <a:spcBef>
                <a:spcPts val="0"/>
              </a:spcBef>
              <a:spcAft>
                <a:spcPts val="0"/>
              </a:spcAft>
              <a:buSzPts val="5600"/>
              <a:buNone/>
              <a:defRPr/>
            </a:lvl4pPr>
            <a:lvl5pPr lvl="4" rtl="0">
              <a:spcBef>
                <a:spcPts val="0"/>
              </a:spcBef>
              <a:spcAft>
                <a:spcPts val="0"/>
              </a:spcAft>
              <a:buSzPts val="5600"/>
              <a:buNone/>
              <a:defRPr/>
            </a:lvl5pPr>
            <a:lvl6pPr lvl="5" rtl="0">
              <a:spcBef>
                <a:spcPts val="0"/>
              </a:spcBef>
              <a:spcAft>
                <a:spcPts val="0"/>
              </a:spcAft>
              <a:buSzPts val="5600"/>
              <a:buNone/>
              <a:defRPr/>
            </a:lvl6pPr>
            <a:lvl7pPr lvl="6" rtl="0">
              <a:spcBef>
                <a:spcPts val="0"/>
              </a:spcBef>
              <a:spcAft>
                <a:spcPts val="0"/>
              </a:spcAft>
              <a:buSzPts val="5600"/>
              <a:buNone/>
              <a:defRPr/>
            </a:lvl7pPr>
            <a:lvl8pPr lvl="7" rtl="0">
              <a:spcBef>
                <a:spcPts val="0"/>
              </a:spcBef>
              <a:spcAft>
                <a:spcPts val="0"/>
              </a:spcAft>
              <a:buSzPts val="5600"/>
              <a:buNone/>
              <a:defRPr/>
            </a:lvl8pPr>
            <a:lvl9pPr lvl="8" rtl="0">
              <a:spcBef>
                <a:spcPts val="0"/>
              </a:spcBef>
              <a:spcAft>
                <a:spcPts val="0"/>
              </a:spcAft>
              <a:buSzPts val="5600"/>
              <a:buNone/>
              <a:defRPr/>
            </a:lvl9pPr>
          </a:lstStyle>
          <a:p>
            <a:endParaRPr dirty="0"/>
          </a:p>
        </p:txBody>
      </p:sp>
      <p:sp>
        <p:nvSpPr>
          <p:cNvPr id="5" name="Google Shape;66;p8">
            <a:extLst>
              <a:ext uri="{FF2B5EF4-FFF2-40B4-BE49-F238E27FC236}">
                <a16:creationId xmlns:a16="http://schemas.microsoft.com/office/drawing/2014/main" id="{DDCF6680-5389-C341-AAA6-47F0B4E47965}"/>
              </a:ext>
            </a:extLst>
          </p:cNvPr>
          <p:cNvSpPr txBox="1">
            <a:spLocks noGrp="1"/>
          </p:cNvSpPr>
          <p:nvPr>
            <p:ph type="body" idx="10"/>
          </p:nvPr>
        </p:nvSpPr>
        <p:spPr>
          <a:xfrm>
            <a:off x="349751" y="6222045"/>
            <a:ext cx="8412001" cy="352955"/>
          </a:xfrm>
          <a:prstGeom prst="rect">
            <a:avLst/>
          </a:prstGeom>
        </p:spPr>
        <p:txBody>
          <a:bodyPr spcFirstLastPara="1" wrap="square" lIns="0" tIns="0" rIns="0" bIns="0" anchor="b" anchorCtr="0">
            <a:noAutofit/>
          </a:bodyPr>
          <a:lstStyle>
            <a:lvl1pPr marL="57150" lvl="0" indent="0" rtl="0">
              <a:spcBef>
                <a:spcPts val="0"/>
              </a:spcBef>
              <a:spcAft>
                <a:spcPts val="0"/>
              </a:spcAft>
              <a:buSzPct val="80000"/>
              <a:buNone/>
              <a:defRPr sz="900">
                <a:latin typeface="+mn-lt"/>
              </a:defRPr>
            </a:lvl1pPr>
            <a:lvl2pPr marL="457200" lvl="1" indent="-171450" rtl="0">
              <a:spcBef>
                <a:spcPts val="500"/>
              </a:spcBef>
              <a:spcAft>
                <a:spcPts val="0"/>
              </a:spcAft>
              <a:buSzPts val="1800"/>
              <a:buChar char="﹘"/>
              <a:defRPr/>
            </a:lvl2pPr>
            <a:lvl3pPr marL="685800" lvl="2" indent="-171450" rtl="0">
              <a:spcBef>
                <a:spcPts val="500"/>
              </a:spcBef>
              <a:spcAft>
                <a:spcPts val="0"/>
              </a:spcAft>
              <a:buSzPts val="1800"/>
              <a:buChar char="﹘"/>
              <a:defRPr/>
            </a:lvl3pPr>
            <a:lvl4pPr marL="914400" lvl="3" indent="-171450" rtl="0">
              <a:spcBef>
                <a:spcPts val="500"/>
              </a:spcBef>
              <a:spcAft>
                <a:spcPts val="0"/>
              </a:spcAft>
              <a:buSzPts val="1800"/>
              <a:buChar char="﹘"/>
              <a:defRPr/>
            </a:lvl4pPr>
            <a:lvl5pPr marL="1143000" lvl="4" indent="-171450" rtl="0">
              <a:spcBef>
                <a:spcPts val="500"/>
              </a:spcBef>
              <a:spcAft>
                <a:spcPts val="0"/>
              </a:spcAft>
              <a:buSzPts val="1800"/>
              <a:buChar char="﹘"/>
              <a:defRPr/>
            </a:lvl5pPr>
            <a:lvl6pPr marL="1371600" lvl="5" indent="-171450" rtl="0">
              <a:spcBef>
                <a:spcPts val="500"/>
              </a:spcBef>
              <a:spcAft>
                <a:spcPts val="0"/>
              </a:spcAft>
              <a:buSzPts val="1800"/>
              <a:buChar char="﹘"/>
              <a:defRPr/>
            </a:lvl6pPr>
            <a:lvl7pPr marL="1600200" lvl="6" indent="-171450" rtl="0">
              <a:spcBef>
                <a:spcPts val="500"/>
              </a:spcBef>
              <a:spcAft>
                <a:spcPts val="0"/>
              </a:spcAft>
              <a:buSzPts val="1800"/>
              <a:buChar char="﹘"/>
              <a:defRPr/>
            </a:lvl7pPr>
            <a:lvl8pPr marL="1828800" lvl="7" indent="-171450" rtl="0">
              <a:spcBef>
                <a:spcPts val="500"/>
              </a:spcBef>
              <a:spcAft>
                <a:spcPts val="0"/>
              </a:spcAft>
              <a:buSzPts val="1800"/>
              <a:buChar char="﹘"/>
              <a:defRPr/>
            </a:lvl8pPr>
            <a:lvl9pPr marL="2057400" lvl="8" indent="-171450" rtl="0">
              <a:spcBef>
                <a:spcPts val="500"/>
              </a:spcBef>
              <a:spcAft>
                <a:spcPts val="500"/>
              </a:spcAft>
              <a:buSzPts val="1800"/>
              <a:buChar char="﹘"/>
              <a:defRPr/>
            </a:lvl9pPr>
          </a:lstStyle>
          <a:p>
            <a:endParaRPr dirty="0"/>
          </a:p>
        </p:txBody>
      </p:sp>
      <p:sp>
        <p:nvSpPr>
          <p:cNvPr id="4" name="Content Placeholder 2">
            <a:extLst>
              <a:ext uri="{FF2B5EF4-FFF2-40B4-BE49-F238E27FC236}">
                <a16:creationId xmlns:a16="http://schemas.microsoft.com/office/drawing/2014/main" id="{B70D5478-109B-4BD1-5DC3-9207A76F013F}"/>
              </a:ext>
            </a:extLst>
          </p:cNvPr>
          <p:cNvSpPr>
            <a:spLocks noGrp="1"/>
          </p:cNvSpPr>
          <p:nvPr>
            <p:ph idx="1"/>
          </p:nvPr>
        </p:nvSpPr>
        <p:spPr>
          <a:xfrm>
            <a:off x="349750" y="1352390"/>
            <a:ext cx="8412000" cy="4824044"/>
          </a:xfrm>
        </p:spPr>
        <p:txBody>
          <a:bodyPr/>
          <a:lstStyle>
            <a:lvl1pPr marL="457200" indent="-342900">
              <a:lnSpc>
                <a:spcPct val="150000"/>
              </a:lnSpc>
              <a:buFont typeface="Wingdings" pitchFamily="2" charset="2"/>
              <a:buChar char="v"/>
              <a:defRPr>
                <a:latin typeface="+mn-lt"/>
              </a:defRPr>
            </a:lvl1pPr>
            <a:lvl2pPr marL="803275" indent="-344488">
              <a:lnSpc>
                <a:spcPct val="100000"/>
              </a:lnSpc>
              <a:spcBef>
                <a:spcPts val="400"/>
              </a:spcBef>
              <a:tabLst/>
              <a:defRPr>
                <a:latin typeface="+mn-lt"/>
              </a:defRPr>
            </a:lvl2pPr>
            <a:lvl3pPr marL="1146175" indent="-342900">
              <a:lnSpc>
                <a:spcPct val="100000"/>
              </a:lnSpc>
              <a:spcBef>
                <a:spcPts val="400"/>
              </a:spcBef>
              <a:tabLst/>
              <a:defRPr>
                <a:latin typeface="+mn-lt"/>
              </a:defRPr>
            </a:lvl3pPr>
            <a:lvl4pPr marL="1490663" indent="-344488">
              <a:lnSpc>
                <a:spcPct val="100000"/>
              </a:lnSpc>
              <a:spcBef>
                <a:spcPts val="400"/>
              </a:spcBef>
              <a:tabLst/>
              <a:defRPr>
                <a:latin typeface="+mn-lt"/>
              </a:defRPr>
            </a:lvl4pPr>
            <a:lvl5pPr marL="1835150" indent="-344488">
              <a:lnSpc>
                <a:spcPct val="100000"/>
              </a:lnSpc>
              <a:spcBef>
                <a:spcPts val="400"/>
              </a:spcBef>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247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March 2023</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March 2023</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2023</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802.15-23-0</a:t>
            </a:r>
            <a:r>
              <a:rPr lang="en-US" altLang="ko-KR" sz="1400" b="1" dirty="0"/>
              <a:t>173</a:t>
            </a:r>
            <a:r>
              <a:rPr lang="en-US" altLang="en-US" sz="1400" b="1" dirty="0"/>
              <a:t>-01-04ab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3/15-23-0002-01-04ab-improvements-on-uwb-in-band-discovery.pptx" TargetMode="External"/><Relationship Id="rId2" Type="http://schemas.openxmlformats.org/officeDocument/2006/relationships/hyperlink" Target="https://mentor.ieee.org/802.15/dcn/22/15-22-0646-00-04ab-uwb-in-band-discovery.pptx" TargetMode="External"/><Relationship Id="rId1" Type="http://schemas.openxmlformats.org/officeDocument/2006/relationships/slideLayout" Target="../slideLayouts/slideLayout2.xml"/><Relationship Id="rId4" Type="http://schemas.openxmlformats.org/officeDocument/2006/relationships/hyperlink" Target="https://mentor.ieee.org/802.15/dcn/23/15-23-0033-02-04ab-nba-mms-uwb-native-discovery-concept.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3/15-23-0002-01-04ab-improvements-on-uwb-in-band-discovery.pptx" TargetMode="External"/><Relationship Id="rId2" Type="http://schemas.openxmlformats.org/officeDocument/2006/relationships/hyperlink" Target="https://mentor.ieee.org/802.15/dcn/22/15-22-0646-00-04ab-uwb-in-band-discovery.pptx" TargetMode="External"/><Relationship Id="rId1" Type="http://schemas.openxmlformats.org/officeDocument/2006/relationships/slideLayout" Target="../slideLayouts/slideLayout2.xml"/><Relationship Id="rId4" Type="http://schemas.openxmlformats.org/officeDocument/2006/relationships/hyperlink" Target="https://mentor.ieee.org/802.15/dcn/23/15-23-0033-02-04ab-nba-mms-uwb-native-discovery-concept.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3/15-23-0002-01-04ab-improvements-on-uwb-in-band-discovery.pptx" TargetMode="External"/><Relationship Id="rId2" Type="http://schemas.openxmlformats.org/officeDocument/2006/relationships/hyperlink" Target="https://mentor.ieee.org/802.15/dcn/22/15-22-0646-00-04ab-uwb-in-band-discovery.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3/15-23-0002-01-04ab-improvements-on-uwb-in-band-discovery.pptx" TargetMode="External"/><Relationship Id="rId2" Type="http://schemas.openxmlformats.org/officeDocument/2006/relationships/hyperlink" Target="https://mentor.ieee.org/802.15/dcn/22/15-22-0646-00-04ab-uwb-in-band-discovery.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March 2023</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[Updates on </a:t>
            </a:r>
            <a:r>
              <a:rPr lang="en-US" sz="1600" b="0" i="0" u="none" strike="noStrike" cap="none" dirty="0">
                <a:latin typeface="Times New Roman"/>
                <a:ea typeface="Times New Roman"/>
                <a:cs typeface="Times New Roman"/>
                <a:sym typeface="Times New Roman"/>
              </a:rPr>
              <a:t>UWB Discovery and Association</a:t>
            </a:r>
            <a:r>
              <a:rPr lang="en-US" altLang="en-US" sz="1600" dirty="0"/>
              <a:t>]	</a:t>
            </a:r>
          </a:p>
          <a:p>
            <a:r>
              <a:rPr lang="en-US" altLang="en-US" sz="1600" b="1" dirty="0"/>
              <a:t>Date Submitted: </a:t>
            </a:r>
            <a:r>
              <a:rPr lang="en-US" altLang="en-US" sz="1600" dirty="0"/>
              <a:t>[15 March, 2023]	</a:t>
            </a:r>
          </a:p>
          <a:p>
            <a:r>
              <a:rPr lang="en-US" altLang="en-US" sz="1600" b="1" dirty="0"/>
              <a:t>Source:</a:t>
            </a:r>
            <a:r>
              <a:rPr lang="en-US" altLang="en-US" sz="1600" dirty="0"/>
              <a:t> [Kangjin Yoon, Chunyu Hu, Carlos Aldana, Claudio Da Silva (Meta Platforms, Inc.);</a:t>
            </a:r>
          </a:p>
          <a:p>
            <a:r>
              <a:rPr lang="en-US" sz="1600" dirty="0"/>
              <a:t>Lei Huang, Kuan Wu, Bin Qian, David </a:t>
            </a:r>
            <a:r>
              <a:rPr lang="en-US" sz="1600" dirty="0" err="1"/>
              <a:t>Xun</a:t>
            </a:r>
            <a:r>
              <a:rPr lang="en-US" sz="1600" dirty="0"/>
              <a:t> Yang, and </a:t>
            </a:r>
            <a:r>
              <a:rPr lang="en-US" sz="1600" dirty="0" err="1"/>
              <a:t>Rojan</a:t>
            </a:r>
            <a:r>
              <a:rPr lang="en-US" sz="1600" dirty="0"/>
              <a:t> </a:t>
            </a:r>
            <a:r>
              <a:rPr lang="en-US" sz="1600" dirty="0" err="1"/>
              <a:t>Chitrakar</a:t>
            </a:r>
            <a:r>
              <a:rPr lang="en-US" sz="1600" dirty="0"/>
              <a:t> (Huawei)]</a:t>
            </a:r>
            <a:endParaRPr lang="en-US" altLang="en-US" sz="1600" dirty="0"/>
          </a:p>
          <a:p>
            <a:r>
              <a:rPr lang="en-US" altLang="en-US" sz="1600" dirty="0"/>
              <a:t>E-Mail:[</a:t>
            </a:r>
            <a:r>
              <a:rPr lang="en-US" altLang="en-US" sz="1600" dirty="0" err="1"/>
              <a:t>kyoon@meta.com</a:t>
            </a:r>
            <a:r>
              <a:rPr lang="en-US" altLang="en-US" sz="1600" dirty="0"/>
              <a:t>, lei.huang1@Huawei.com]	</a:t>
            </a:r>
          </a:p>
          <a:p>
            <a:pPr>
              <a:spcBef>
                <a:spcPts val="600"/>
              </a:spcBef>
              <a:spcAft>
                <a:spcPts val="600"/>
              </a:spcAft>
            </a:pPr>
            <a:r>
              <a:rPr lang="en-US" altLang="en-US" sz="1600" b="1" dirty="0"/>
              <a:t>Re:</a:t>
            </a:r>
            <a:r>
              <a:rPr lang="en-US" altLang="en-US" sz="1600" dirty="0"/>
              <a:t> [Input to TG4ab] </a:t>
            </a:r>
            <a:r>
              <a:rPr lang="en-US" altLang="en-US" dirty="0"/>
              <a:t>	</a:t>
            </a:r>
          </a:p>
          <a:p>
            <a:pPr>
              <a:spcBef>
                <a:spcPts val="600"/>
              </a:spcBef>
              <a:spcAft>
                <a:spcPts val="600"/>
              </a:spcAft>
            </a:pPr>
            <a:r>
              <a:rPr lang="en-US" altLang="en-US" sz="1600" b="1" dirty="0"/>
              <a:t>Abstract:</a:t>
            </a:r>
            <a:r>
              <a:rPr lang="en-US" altLang="en-US" sz="1600" dirty="0"/>
              <a:t>	[UWB in-band discovery protocol has been proposed.]</a:t>
            </a:r>
          </a:p>
          <a:p>
            <a:pPr>
              <a:spcBef>
                <a:spcPts val="600"/>
              </a:spcBef>
              <a:spcAft>
                <a:spcPts val="600"/>
              </a:spcAft>
            </a:pPr>
            <a:r>
              <a:rPr lang="en-US" altLang="en-US" sz="1600" b="1" dirty="0"/>
              <a:t>Purpose:</a:t>
            </a:r>
            <a:r>
              <a:rPr lang="en-US" altLang="en-US" sz="1600" dirty="0"/>
              <a:t>	[To have the UWB in-band discovery protocol.]</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Update #2: Short Address Assignment</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590291"/>
            <a:ext cx="8077200" cy="2895600"/>
          </a:xfrm>
        </p:spPr>
        <p:txBody>
          <a:bodyPr/>
          <a:lstStyle/>
          <a:p>
            <a:r>
              <a:rPr lang="en-US" sz="2000" dirty="0"/>
              <a:t>Motivation</a:t>
            </a:r>
          </a:p>
          <a:p>
            <a:pPr lvl="1"/>
            <a:r>
              <a:rPr lang="en-US" sz="1800" dirty="0"/>
              <a:t>Want to reduce the size of Association Request/Response commands</a:t>
            </a:r>
            <a:endParaRPr lang="en-US" sz="1800" dirty="0">
              <a:sym typeface="Wingdings" pitchFamily="2" charset="2"/>
            </a:endParaRPr>
          </a:p>
          <a:p>
            <a:pPr lvl="1"/>
            <a:r>
              <a:rPr lang="en-US" sz="1800" dirty="0">
                <a:sym typeface="Wingdings" pitchFamily="2" charset="2"/>
              </a:rPr>
              <a:t>Achieve higher Tx power &amp; lower chance of collision</a:t>
            </a:r>
          </a:p>
          <a:p>
            <a:r>
              <a:rPr lang="en-US" sz="2000" dirty="0"/>
              <a:t>Proposal</a:t>
            </a:r>
          </a:p>
          <a:p>
            <a:pPr lvl="1"/>
            <a:r>
              <a:rPr lang="en-US" sz="1800" dirty="0"/>
              <a:t>Controlee generates 2B short address</a:t>
            </a:r>
          </a:p>
          <a:p>
            <a:pPr lvl="1"/>
            <a:r>
              <a:rPr lang="en-US" sz="1800" dirty="0">
                <a:sym typeface="Wingdings" pitchFamily="2" charset="2"/>
              </a:rPr>
              <a:t>Controller uses the 2B address unless duplicated</a:t>
            </a:r>
          </a:p>
          <a:p>
            <a:pPr lvl="1"/>
            <a:r>
              <a:rPr lang="en-US" sz="1800" dirty="0">
                <a:sym typeface="Wingdings" pitchFamily="2" charset="2"/>
              </a:rPr>
              <a:t>In the most scenario, the chance of duplication is very low</a:t>
            </a:r>
          </a:p>
          <a:p>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10</a:t>
            </a:fld>
            <a:endParaRPr lang="en-US" altLang="en-US"/>
          </a:p>
        </p:txBody>
      </p:sp>
      <p:grpSp>
        <p:nvGrpSpPr>
          <p:cNvPr id="94" name="Group 93">
            <a:extLst>
              <a:ext uri="{FF2B5EF4-FFF2-40B4-BE49-F238E27FC236}">
                <a16:creationId xmlns:a16="http://schemas.microsoft.com/office/drawing/2014/main" id="{5D01CC32-A8E8-9267-CF9C-E843482CA5E3}"/>
              </a:ext>
            </a:extLst>
          </p:cNvPr>
          <p:cNvGrpSpPr/>
          <p:nvPr/>
        </p:nvGrpSpPr>
        <p:grpSpPr>
          <a:xfrm>
            <a:off x="4875213" y="4114800"/>
            <a:ext cx="4006871" cy="2206270"/>
            <a:chOff x="4947623" y="2365730"/>
            <a:chExt cx="4006871" cy="2206270"/>
          </a:xfrm>
        </p:grpSpPr>
        <p:cxnSp>
          <p:nvCxnSpPr>
            <p:cNvPr id="71" name="Straight Arrow Connector 70">
              <a:extLst>
                <a:ext uri="{FF2B5EF4-FFF2-40B4-BE49-F238E27FC236}">
                  <a16:creationId xmlns:a16="http://schemas.microsoft.com/office/drawing/2014/main" id="{8E36316C-06DC-2529-D275-27E194CFBB34}"/>
                </a:ext>
              </a:extLst>
            </p:cNvPr>
            <p:cNvCxnSpPr>
              <a:cxnSpLocks/>
            </p:cNvCxnSpPr>
            <p:nvPr/>
          </p:nvCxnSpPr>
          <p:spPr>
            <a:xfrm>
              <a:off x="5520117" y="4037280"/>
              <a:ext cx="2862943" cy="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a:extLst>
                <a:ext uri="{FF2B5EF4-FFF2-40B4-BE49-F238E27FC236}">
                  <a16:creationId xmlns:a16="http://schemas.microsoft.com/office/drawing/2014/main" id="{8542649D-DBA3-B1E1-D709-71B3D2C41423}"/>
                </a:ext>
              </a:extLst>
            </p:cNvPr>
            <p:cNvCxnSpPr>
              <a:cxnSpLocks/>
            </p:cNvCxnSpPr>
            <p:nvPr/>
          </p:nvCxnSpPr>
          <p:spPr>
            <a:xfrm>
              <a:off x="5520117" y="3207007"/>
              <a:ext cx="2862943" cy="0"/>
            </a:xfrm>
            <a:prstGeom prst="straightConnector1">
              <a:avLst/>
            </a:prstGeom>
            <a:ln>
              <a:headEnd type="triangle" w="med" len="med"/>
              <a:tailEnd type="none" w="sm" len="sm"/>
            </a:ln>
          </p:spPr>
          <p:style>
            <a:lnRef idx="2">
              <a:schemeClr val="dk1"/>
            </a:lnRef>
            <a:fillRef idx="1">
              <a:schemeClr val="lt1"/>
            </a:fillRef>
            <a:effectRef idx="0">
              <a:schemeClr val="dk1"/>
            </a:effectRef>
            <a:fontRef idx="minor">
              <a:schemeClr val="dk1"/>
            </a:fontRef>
          </p:style>
        </p:cxnSp>
        <p:grpSp>
          <p:nvGrpSpPr>
            <p:cNvPr id="93" name="Group 92">
              <a:extLst>
                <a:ext uri="{FF2B5EF4-FFF2-40B4-BE49-F238E27FC236}">
                  <a16:creationId xmlns:a16="http://schemas.microsoft.com/office/drawing/2014/main" id="{E9909BA1-94B6-56F5-348E-D281FB97926E}"/>
                </a:ext>
              </a:extLst>
            </p:cNvPr>
            <p:cNvGrpSpPr/>
            <p:nvPr/>
          </p:nvGrpSpPr>
          <p:grpSpPr>
            <a:xfrm>
              <a:off x="5520117" y="2703159"/>
              <a:ext cx="2862943" cy="1868841"/>
              <a:chOff x="5520117" y="2703159"/>
              <a:chExt cx="2862943" cy="3469041"/>
            </a:xfrm>
          </p:grpSpPr>
          <p:cxnSp>
            <p:nvCxnSpPr>
              <p:cNvPr id="73" name="Straight Connector 72">
                <a:extLst>
                  <a:ext uri="{FF2B5EF4-FFF2-40B4-BE49-F238E27FC236}">
                    <a16:creationId xmlns:a16="http://schemas.microsoft.com/office/drawing/2014/main" id="{A777F3E4-08B5-D42F-C2E0-77CC3CCB1732}"/>
                  </a:ext>
                </a:extLst>
              </p:cNvPr>
              <p:cNvCxnSpPr>
                <a:cxnSpLocks/>
                <a:stCxn id="75" idx="2"/>
              </p:cNvCxnSpPr>
              <p:nvPr/>
            </p:nvCxnSpPr>
            <p:spPr>
              <a:xfrm>
                <a:off x="5520117" y="2703159"/>
                <a:ext cx="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cxnSp>
            <p:nvCxnSpPr>
              <p:cNvPr id="74" name="Straight Connector 73">
                <a:extLst>
                  <a:ext uri="{FF2B5EF4-FFF2-40B4-BE49-F238E27FC236}">
                    <a16:creationId xmlns:a16="http://schemas.microsoft.com/office/drawing/2014/main" id="{B7398F46-71B2-8CF9-02DF-40ED30D6C2C7}"/>
                  </a:ext>
                </a:extLst>
              </p:cNvPr>
              <p:cNvCxnSpPr>
                <a:cxnSpLocks/>
                <a:stCxn id="76" idx="2"/>
              </p:cNvCxnSpPr>
              <p:nvPr/>
            </p:nvCxnSpPr>
            <p:spPr>
              <a:xfrm>
                <a:off x="8382000" y="2703159"/>
                <a:ext cx="106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grpSp>
        <p:sp>
          <p:nvSpPr>
            <p:cNvPr id="75" name="Rectangle 74">
              <a:extLst>
                <a:ext uri="{FF2B5EF4-FFF2-40B4-BE49-F238E27FC236}">
                  <a16:creationId xmlns:a16="http://schemas.microsoft.com/office/drawing/2014/main" id="{EE9DDA9F-6607-4ADA-7797-E1CD87588B88}"/>
                </a:ext>
              </a:extLst>
            </p:cNvPr>
            <p:cNvSpPr/>
            <p:nvPr/>
          </p:nvSpPr>
          <p:spPr>
            <a:xfrm>
              <a:off x="4947623"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Controller</a:t>
              </a:r>
            </a:p>
          </p:txBody>
        </p:sp>
        <p:sp>
          <p:nvSpPr>
            <p:cNvPr id="76" name="Rectangle 75">
              <a:extLst>
                <a:ext uri="{FF2B5EF4-FFF2-40B4-BE49-F238E27FC236}">
                  <a16:creationId xmlns:a16="http://schemas.microsoft.com/office/drawing/2014/main" id="{9EC0E597-71B0-6EC4-B379-D9C0703B423E}"/>
                </a:ext>
              </a:extLst>
            </p:cNvPr>
            <p:cNvSpPr/>
            <p:nvPr/>
          </p:nvSpPr>
          <p:spPr>
            <a:xfrm>
              <a:off x="7809506"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Controlee</a:t>
              </a:r>
            </a:p>
          </p:txBody>
        </p:sp>
        <p:sp>
          <p:nvSpPr>
            <p:cNvPr id="77" name="Rectangle 76">
              <a:extLst>
                <a:ext uri="{FF2B5EF4-FFF2-40B4-BE49-F238E27FC236}">
                  <a16:creationId xmlns:a16="http://schemas.microsoft.com/office/drawing/2014/main" id="{5C21204F-FB27-6853-D0DE-9B65CDE6F0FC}"/>
                </a:ext>
              </a:extLst>
            </p:cNvPr>
            <p:cNvSpPr/>
            <p:nvPr/>
          </p:nvSpPr>
          <p:spPr>
            <a:xfrm>
              <a:off x="6967918" y="3032991"/>
              <a:ext cx="1112424"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sp>
          <p:nvSpPr>
            <p:cNvPr id="78" name="Rectangle 77">
              <a:extLst>
                <a:ext uri="{FF2B5EF4-FFF2-40B4-BE49-F238E27FC236}">
                  <a16:creationId xmlns:a16="http://schemas.microsoft.com/office/drawing/2014/main" id="{1F82A13C-DC6B-624B-C52D-B78F213B99B4}"/>
                </a:ext>
              </a:extLst>
            </p:cNvPr>
            <p:cNvSpPr/>
            <p:nvPr/>
          </p:nvSpPr>
          <p:spPr>
            <a:xfrm>
              <a:off x="5790366" y="3032992"/>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rgbClr val="FF0000"/>
                  </a:solidFill>
                  <a:latin typeface="Times New Roman" panose="02020603050405020304" pitchFamily="18" charset="0"/>
                </a:rPr>
                <a:t>Sender Address: </a:t>
              </a:r>
              <a:br>
                <a:rPr lang="en-US" sz="1050" dirty="0">
                  <a:solidFill>
                    <a:srgbClr val="FF0000"/>
                  </a:solidFill>
                  <a:latin typeface="Times New Roman" panose="02020603050405020304" pitchFamily="18" charset="0"/>
                </a:rPr>
              </a:br>
              <a:r>
                <a:rPr lang="en-US" sz="1050" dirty="0">
                  <a:solidFill>
                    <a:srgbClr val="FF0000"/>
                  </a:solidFill>
                  <a:latin typeface="Times New Roman" panose="02020603050405020304" pitchFamily="18" charset="0"/>
                </a:rPr>
                <a:t>Short (2B)</a:t>
              </a:r>
            </a:p>
          </p:txBody>
        </p:sp>
        <p:sp>
          <p:nvSpPr>
            <p:cNvPr id="79" name="TextBox 78">
              <a:extLst>
                <a:ext uri="{FF2B5EF4-FFF2-40B4-BE49-F238E27FC236}">
                  <a16:creationId xmlns:a16="http://schemas.microsoft.com/office/drawing/2014/main" id="{4534C4FA-6854-2E6D-1FF3-EEA71C75110D}"/>
                </a:ext>
              </a:extLst>
            </p:cNvPr>
            <p:cNvSpPr txBox="1"/>
            <p:nvPr/>
          </p:nvSpPr>
          <p:spPr>
            <a:xfrm>
              <a:off x="5980008" y="3425883"/>
              <a:ext cx="1943161" cy="246221"/>
            </a:xfrm>
            <a:prstGeom prst="rect">
              <a:avLst/>
            </a:prstGeom>
            <a:noFill/>
          </p:spPr>
          <p:txBody>
            <a:bodyPr wrap="none" rtlCol="0">
              <a:spAutoFit/>
            </a:bodyPr>
            <a:lstStyle/>
            <a:p>
              <a:pPr algn="ctr"/>
              <a:r>
                <a:rPr lang="en-US" sz="1000" dirty="0"/>
                <a:t>Association Request command</a:t>
              </a:r>
            </a:p>
          </p:txBody>
        </p:sp>
        <p:sp>
          <p:nvSpPr>
            <p:cNvPr id="81" name="Rectangle 80">
              <a:extLst>
                <a:ext uri="{FF2B5EF4-FFF2-40B4-BE49-F238E27FC236}">
                  <a16:creationId xmlns:a16="http://schemas.microsoft.com/office/drawing/2014/main" id="{22ED0EFF-E5A9-3D7A-D7DA-D0CD3F23ADC3}"/>
                </a:ext>
              </a:extLst>
            </p:cNvPr>
            <p:cNvSpPr/>
            <p:nvPr/>
          </p:nvSpPr>
          <p:spPr>
            <a:xfrm>
              <a:off x="5790366" y="3854559"/>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rgbClr val="FF0000"/>
                  </a:solidFill>
                  <a:latin typeface="Times New Roman" panose="02020603050405020304" pitchFamily="18" charset="0"/>
                </a:rPr>
                <a:t>Receiver Address: </a:t>
              </a:r>
              <a:br>
                <a:rPr lang="en-US" sz="1050" dirty="0">
                  <a:solidFill>
                    <a:srgbClr val="FF0000"/>
                  </a:solidFill>
                  <a:latin typeface="Times New Roman" panose="02020603050405020304" pitchFamily="18" charset="0"/>
                </a:rPr>
              </a:br>
              <a:r>
                <a:rPr lang="en-US" sz="1050" dirty="0">
                  <a:solidFill>
                    <a:srgbClr val="FF0000"/>
                  </a:solidFill>
                  <a:latin typeface="Times New Roman" panose="02020603050405020304" pitchFamily="18" charset="0"/>
                </a:rPr>
                <a:t>Short (2B)</a:t>
              </a:r>
            </a:p>
          </p:txBody>
        </p:sp>
        <p:sp>
          <p:nvSpPr>
            <p:cNvPr id="82" name="TextBox 81">
              <a:extLst>
                <a:ext uri="{FF2B5EF4-FFF2-40B4-BE49-F238E27FC236}">
                  <a16:creationId xmlns:a16="http://schemas.microsoft.com/office/drawing/2014/main" id="{573D6A38-DCDD-D2BC-0DFC-9B278563023E}"/>
                </a:ext>
              </a:extLst>
            </p:cNvPr>
            <p:cNvSpPr txBox="1"/>
            <p:nvPr/>
          </p:nvSpPr>
          <p:spPr>
            <a:xfrm>
              <a:off x="5980008" y="4247450"/>
              <a:ext cx="2042547" cy="246221"/>
            </a:xfrm>
            <a:prstGeom prst="rect">
              <a:avLst/>
            </a:prstGeom>
            <a:noFill/>
          </p:spPr>
          <p:txBody>
            <a:bodyPr wrap="none" rtlCol="0">
              <a:spAutoFit/>
            </a:bodyPr>
            <a:lstStyle/>
            <a:p>
              <a:pPr algn="ctr"/>
              <a:r>
                <a:rPr lang="en-US" sz="1000" dirty="0"/>
                <a:t>Association Response command</a:t>
              </a:r>
            </a:p>
          </p:txBody>
        </p:sp>
        <p:sp>
          <p:nvSpPr>
            <p:cNvPr id="91" name="Rectangle 90">
              <a:extLst>
                <a:ext uri="{FF2B5EF4-FFF2-40B4-BE49-F238E27FC236}">
                  <a16:creationId xmlns:a16="http://schemas.microsoft.com/office/drawing/2014/main" id="{6DF7627F-064E-B61C-EBFA-861395E3296E}"/>
                </a:ext>
              </a:extLst>
            </p:cNvPr>
            <p:cNvSpPr/>
            <p:nvPr/>
          </p:nvSpPr>
          <p:spPr>
            <a:xfrm>
              <a:off x="6966860" y="3854557"/>
              <a:ext cx="1112424"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grpSp>
      <p:grpSp>
        <p:nvGrpSpPr>
          <p:cNvPr id="7" name="Group 6">
            <a:extLst>
              <a:ext uri="{FF2B5EF4-FFF2-40B4-BE49-F238E27FC236}">
                <a16:creationId xmlns:a16="http://schemas.microsoft.com/office/drawing/2014/main" id="{A052956E-A0AE-6ACE-2B67-17577575CB35}"/>
              </a:ext>
            </a:extLst>
          </p:cNvPr>
          <p:cNvGrpSpPr/>
          <p:nvPr/>
        </p:nvGrpSpPr>
        <p:grpSpPr>
          <a:xfrm>
            <a:off x="531813" y="4114800"/>
            <a:ext cx="4006871" cy="2206270"/>
            <a:chOff x="4947623" y="2365730"/>
            <a:chExt cx="4006871" cy="2206270"/>
          </a:xfrm>
        </p:grpSpPr>
        <p:cxnSp>
          <p:nvCxnSpPr>
            <p:cNvPr id="8" name="Straight Arrow Connector 7">
              <a:extLst>
                <a:ext uri="{FF2B5EF4-FFF2-40B4-BE49-F238E27FC236}">
                  <a16:creationId xmlns:a16="http://schemas.microsoft.com/office/drawing/2014/main" id="{BB2D362E-9768-6772-9059-08BC5F2D45B2}"/>
                </a:ext>
              </a:extLst>
            </p:cNvPr>
            <p:cNvCxnSpPr>
              <a:cxnSpLocks/>
            </p:cNvCxnSpPr>
            <p:nvPr/>
          </p:nvCxnSpPr>
          <p:spPr>
            <a:xfrm>
              <a:off x="5520117" y="4037280"/>
              <a:ext cx="2862943" cy="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EADA7784-2D23-1182-3BD2-597EEAB1E41C}"/>
                </a:ext>
              </a:extLst>
            </p:cNvPr>
            <p:cNvCxnSpPr>
              <a:cxnSpLocks/>
            </p:cNvCxnSpPr>
            <p:nvPr/>
          </p:nvCxnSpPr>
          <p:spPr>
            <a:xfrm>
              <a:off x="5520117" y="3207007"/>
              <a:ext cx="2862943" cy="0"/>
            </a:xfrm>
            <a:prstGeom prst="straightConnector1">
              <a:avLst/>
            </a:prstGeom>
            <a:ln>
              <a:headEnd type="triangle" w="med" len="med"/>
              <a:tailEnd type="none" w="sm" len="sm"/>
            </a:ln>
          </p:spPr>
          <p:style>
            <a:lnRef idx="2">
              <a:schemeClr val="dk1"/>
            </a:lnRef>
            <a:fillRef idx="1">
              <a:schemeClr val="lt1"/>
            </a:fillRef>
            <a:effectRef idx="0">
              <a:schemeClr val="dk1"/>
            </a:effectRef>
            <a:fontRef idx="minor">
              <a:schemeClr val="dk1"/>
            </a:fontRef>
          </p:style>
        </p:cxnSp>
        <p:grpSp>
          <p:nvGrpSpPr>
            <p:cNvPr id="10" name="Group 9">
              <a:extLst>
                <a:ext uri="{FF2B5EF4-FFF2-40B4-BE49-F238E27FC236}">
                  <a16:creationId xmlns:a16="http://schemas.microsoft.com/office/drawing/2014/main" id="{30D59D17-9579-6A2A-7758-A79FCD9DE33D}"/>
                </a:ext>
              </a:extLst>
            </p:cNvPr>
            <p:cNvGrpSpPr/>
            <p:nvPr/>
          </p:nvGrpSpPr>
          <p:grpSpPr>
            <a:xfrm>
              <a:off x="5520117" y="2703159"/>
              <a:ext cx="2862943" cy="1868841"/>
              <a:chOff x="5520117" y="2703159"/>
              <a:chExt cx="2862943" cy="3469041"/>
            </a:xfrm>
          </p:grpSpPr>
          <p:cxnSp>
            <p:nvCxnSpPr>
              <p:cNvPr id="20" name="Straight Connector 19">
                <a:extLst>
                  <a:ext uri="{FF2B5EF4-FFF2-40B4-BE49-F238E27FC236}">
                    <a16:creationId xmlns:a16="http://schemas.microsoft.com/office/drawing/2014/main" id="{D0845383-1596-C0F6-DD7D-E273F6C1E9E8}"/>
                  </a:ext>
                </a:extLst>
              </p:cNvPr>
              <p:cNvCxnSpPr>
                <a:cxnSpLocks/>
                <a:stCxn id="11" idx="2"/>
              </p:cNvCxnSpPr>
              <p:nvPr/>
            </p:nvCxnSpPr>
            <p:spPr>
              <a:xfrm>
                <a:off x="5520117" y="2703159"/>
                <a:ext cx="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cxnSp>
            <p:nvCxnSpPr>
              <p:cNvPr id="21" name="Straight Connector 20">
                <a:extLst>
                  <a:ext uri="{FF2B5EF4-FFF2-40B4-BE49-F238E27FC236}">
                    <a16:creationId xmlns:a16="http://schemas.microsoft.com/office/drawing/2014/main" id="{F3BAF62F-E3A2-3AB7-1347-E27D3AE05753}"/>
                  </a:ext>
                </a:extLst>
              </p:cNvPr>
              <p:cNvCxnSpPr>
                <a:cxnSpLocks/>
                <a:stCxn id="12" idx="2"/>
              </p:cNvCxnSpPr>
              <p:nvPr/>
            </p:nvCxnSpPr>
            <p:spPr>
              <a:xfrm>
                <a:off x="8382000" y="2703159"/>
                <a:ext cx="106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grpSp>
        <p:sp>
          <p:nvSpPr>
            <p:cNvPr id="11" name="Rectangle 10">
              <a:extLst>
                <a:ext uri="{FF2B5EF4-FFF2-40B4-BE49-F238E27FC236}">
                  <a16:creationId xmlns:a16="http://schemas.microsoft.com/office/drawing/2014/main" id="{397B5190-D9DE-CFEE-B1D8-6954B11ACF3A}"/>
                </a:ext>
              </a:extLst>
            </p:cNvPr>
            <p:cNvSpPr/>
            <p:nvPr/>
          </p:nvSpPr>
          <p:spPr>
            <a:xfrm>
              <a:off x="4947623"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Controller</a:t>
              </a:r>
            </a:p>
          </p:txBody>
        </p:sp>
        <p:sp>
          <p:nvSpPr>
            <p:cNvPr id="12" name="Rectangle 11">
              <a:extLst>
                <a:ext uri="{FF2B5EF4-FFF2-40B4-BE49-F238E27FC236}">
                  <a16:creationId xmlns:a16="http://schemas.microsoft.com/office/drawing/2014/main" id="{EC99169B-3A98-72FF-D12D-547214D6834B}"/>
                </a:ext>
              </a:extLst>
            </p:cNvPr>
            <p:cNvSpPr/>
            <p:nvPr/>
          </p:nvSpPr>
          <p:spPr>
            <a:xfrm>
              <a:off x="7809506"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Controlee</a:t>
              </a:r>
            </a:p>
          </p:txBody>
        </p:sp>
        <p:sp>
          <p:nvSpPr>
            <p:cNvPr id="13" name="Rectangle 12">
              <a:extLst>
                <a:ext uri="{FF2B5EF4-FFF2-40B4-BE49-F238E27FC236}">
                  <a16:creationId xmlns:a16="http://schemas.microsoft.com/office/drawing/2014/main" id="{F651ADC4-1F73-F9BE-9DDC-F23D9E12F0F9}"/>
                </a:ext>
              </a:extLst>
            </p:cNvPr>
            <p:cNvSpPr/>
            <p:nvPr/>
          </p:nvSpPr>
          <p:spPr>
            <a:xfrm>
              <a:off x="6967918" y="3032991"/>
              <a:ext cx="1112424"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sp>
          <p:nvSpPr>
            <p:cNvPr id="14" name="Rectangle 13">
              <a:extLst>
                <a:ext uri="{FF2B5EF4-FFF2-40B4-BE49-F238E27FC236}">
                  <a16:creationId xmlns:a16="http://schemas.microsoft.com/office/drawing/2014/main" id="{8821CB2B-56D0-D27F-ABD0-79D268CE1198}"/>
                </a:ext>
              </a:extLst>
            </p:cNvPr>
            <p:cNvSpPr/>
            <p:nvPr/>
          </p:nvSpPr>
          <p:spPr>
            <a:xfrm>
              <a:off x="5790366" y="3032992"/>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chemeClr val="tx1"/>
                  </a:solidFill>
                  <a:latin typeface="Times New Roman" panose="02020603050405020304" pitchFamily="18" charset="0"/>
                </a:rPr>
                <a:t>Sender Address: </a:t>
              </a:r>
              <a:br>
                <a:rPr lang="en-US" sz="1050" dirty="0">
                  <a:solidFill>
                    <a:schemeClr val="tx1"/>
                  </a:solidFill>
                  <a:latin typeface="Times New Roman" panose="02020603050405020304" pitchFamily="18" charset="0"/>
                </a:rPr>
              </a:br>
              <a:r>
                <a:rPr lang="en-US" sz="1050" dirty="0">
                  <a:solidFill>
                    <a:schemeClr val="tx1"/>
                  </a:solidFill>
                  <a:latin typeface="Times New Roman" panose="02020603050405020304" pitchFamily="18" charset="0"/>
                </a:rPr>
                <a:t>Extended (8B)</a:t>
              </a:r>
            </a:p>
          </p:txBody>
        </p:sp>
        <p:sp>
          <p:nvSpPr>
            <p:cNvPr id="15" name="TextBox 14">
              <a:extLst>
                <a:ext uri="{FF2B5EF4-FFF2-40B4-BE49-F238E27FC236}">
                  <a16:creationId xmlns:a16="http://schemas.microsoft.com/office/drawing/2014/main" id="{BF6F8B8A-7BF8-AD87-3B40-2CF464BA6A27}"/>
                </a:ext>
              </a:extLst>
            </p:cNvPr>
            <p:cNvSpPr txBox="1"/>
            <p:nvPr/>
          </p:nvSpPr>
          <p:spPr>
            <a:xfrm>
              <a:off x="5980008" y="3425883"/>
              <a:ext cx="1943161" cy="246221"/>
            </a:xfrm>
            <a:prstGeom prst="rect">
              <a:avLst/>
            </a:prstGeom>
            <a:noFill/>
          </p:spPr>
          <p:txBody>
            <a:bodyPr wrap="none" rtlCol="0">
              <a:spAutoFit/>
            </a:bodyPr>
            <a:lstStyle/>
            <a:p>
              <a:pPr algn="ctr"/>
              <a:r>
                <a:rPr lang="en-US" sz="1000" dirty="0"/>
                <a:t>Association Request command</a:t>
              </a:r>
            </a:p>
          </p:txBody>
        </p:sp>
        <p:sp>
          <p:nvSpPr>
            <p:cNvPr id="16" name="Rectangle 15">
              <a:extLst>
                <a:ext uri="{FF2B5EF4-FFF2-40B4-BE49-F238E27FC236}">
                  <a16:creationId xmlns:a16="http://schemas.microsoft.com/office/drawing/2014/main" id="{779314C9-1CC6-18C2-3151-3612F681845B}"/>
                </a:ext>
              </a:extLst>
            </p:cNvPr>
            <p:cNvSpPr/>
            <p:nvPr/>
          </p:nvSpPr>
          <p:spPr>
            <a:xfrm>
              <a:off x="6967917" y="3854558"/>
              <a:ext cx="922467"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chemeClr val="tx1"/>
                  </a:solidFill>
                  <a:latin typeface="Times New Roman" panose="02020603050405020304" pitchFamily="18" charset="0"/>
                </a:rPr>
                <a:t>New Short Address (2B)</a:t>
              </a:r>
            </a:p>
          </p:txBody>
        </p:sp>
        <p:sp>
          <p:nvSpPr>
            <p:cNvPr id="17" name="Rectangle 16">
              <a:extLst>
                <a:ext uri="{FF2B5EF4-FFF2-40B4-BE49-F238E27FC236}">
                  <a16:creationId xmlns:a16="http://schemas.microsoft.com/office/drawing/2014/main" id="{AC2AEF35-D1BC-7E46-3928-3420316B799C}"/>
                </a:ext>
              </a:extLst>
            </p:cNvPr>
            <p:cNvSpPr/>
            <p:nvPr/>
          </p:nvSpPr>
          <p:spPr>
            <a:xfrm>
              <a:off x="5790366" y="3854559"/>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chemeClr val="tx1"/>
                  </a:solidFill>
                  <a:latin typeface="Times New Roman" panose="02020603050405020304" pitchFamily="18" charset="0"/>
                </a:rPr>
                <a:t>Receiver Address: </a:t>
              </a:r>
              <a:br>
                <a:rPr lang="en-US" sz="1050" dirty="0">
                  <a:solidFill>
                    <a:schemeClr val="tx1"/>
                  </a:solidFill>
                  <a:latin typeface="Times New Roman" panose="02020603050405020304" pitchFamily="18" charset="0"/>
                </a:rPr>
              </a:br>
              <a:r>
                <a:rPr lang="en-US" sz="1050" dirty="0">
                  <a:solidFill>
                    <a:schemeClr val="tx1"/>
                  </a:solidFill>
                  <a:latin typeface="Times New Roman" panose="02020603050405020304" pitchFamily="18" charset="0"/>
                </a:rPr>
                <a:t>Extended (8B)</a:t>
              </a:r>
            </a:p>
          </p:txBody>
        </p:sp>
        <p:sp>
          <p:nvSpPr>
            <p:cNvPr id="18" name="TextBox 17">
              <a:extLst>
                <a:ext uri="{FF2B5EF4-FFF2-40B4-BE49-F238E27FC236}">
                  <a16:creationId xmlns:a16="http://schemas.microsoft.com/office/drawing/2014/main" id="{1B431816-2786-23A5-27F7-8E828B5AECA9}"/>
                </a:ext>
              </a:extLst>
            </p:cNvPr>
            <p:cNvSpPr txBox="1"/>
            <p:nvPr/>
          </p:nvSpPr>
          <p:spPr>
            <a:xfrm>
              <a:off x="5980008" y="4247450"/>
              <a:ext cx="2042547" cy="246221"/>
            </a:xfrm>
            <a:prstGeom prst="rect">
              <a:avLst/>
            </a:prstGeom>
            <a:noFill/>
          </p:spPr>
          <p:txBody>
            <a:bodyPr wrap="none" rtlCol="0">
              <a:spAutoFit/>
            </a:bodyPr>
            <a:lstStyle/>
            <a:p>
              <a:pPr algn="ctr"/>
              <a:r>
                <a:rPr lang="en-US" sz="1000" dirty="0"/>
                <a:t>Association Response command</a:t>
              </a:r>
            </a:p>
          </p:txBody>
        </p:sp>
        <p:sp>
          <p:nvSpPr>
            <p:cNvPr id="19" name="Rectangle 18">
              <a:extLst>
                <a:ext uri="{FF2B5EF4-FFF2-40B4-BE49-F238E27FC236}">
                  <a16:creationId xmlns:a16="http://schemas.microsoft.com/office/drawing/2014/main" id="{A6E9DD6B-B301-CD3F-7568-B94294D61348}"/>
                </a:ext>
              </a:extLst>
            </p:cNvPr>
            <p:cNvSpPr/>
            <p:nvPr/>
          </p:nvSpPr>
          <p:spPr>
            <a:xfrm>
              <a:off x="7890384" y="3854557"/>
              <a:ext cx="188899"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grpSp>
      <p:sp>
        <p:nvSpPr>
          <p:cNvPr id="22" name="Right Arrow 21">
            <a:extLst>
              <a:ext uri="{FF2B5EF4-FFF2-40B4-BE49-F238E27FC236}">
                <a16:creationId xmlns:a16="http://schemas.microsoft.com/office/drawing/2014/main" id="{A74FFF13-0254-1DF4-9347-3AE0FC223872}"/>
              </a:ext>
            </a:extLst>
          </p:cNvPr>
          <p:cNvSpPr/>
          <p:nvPr/>
        </p:nvSpPr>
        <p:spPr bwMode="auto">
          <a:xfrm>
            <a:off x="4426480" y="5070001"/>
            <a:ext cx="566716" cy="456123"/>
          </a:xfrm>
          <a:prstGeom prst="rightArrow">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535144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Update #3: New MAC commands for HRP UWB Association</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11</a:t>
            </a:fld>
            <a:endParaRPr lang="en-US" altLang="en-US"/>
          </a:p>
        </p:txBody>
      </p:sp>
      <p:sp>
        <p:nvSpPr>
          <p:cNvPr id="23" name="Content Placeholder 2">
            <a:extLst>
              <a:ext uri="{FF2B5EF4-FFF2-40B4-BE49-F238E27FC236}">
                <a16:creationId xmlns:a16="http://schemas.microsoft.com/office/drawing/2014/main" id="{59109EE0-CE37-8A35-71B5-437B67EAD68A}"/>
              </a:ext>
            </a:extLst>
          </p:cNvPr>
          <p:cNvSpPr txBox="1">
            <a:spLocks/>
          </p:cNvSpPr>
          <p:nvPr/>
        </p:nvSpPr>
        <p:spPr bwMode="auto">
          <a:xfrm>
            <a:off x="685800" y="1796975"/>
            <a:ext cx="7876286"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Propose add new Association Request/Response command for HRP UWB</a:t>
            </a:r>
            <a:endParaRPr lang="en-US" sz="1800" dirty="0"/>
          </a:p>
        </p:txBody>
      </p:sp>
      <p:graphicFrame>
        <p:nvGraphicFramePr>
          <p:cNvPr id="24" name="Table 23">
            <a:extLst>
              <a:ext uri="{FF2B5EF4-FFF2-40B4-BE49-F238E27FC236}">
                <a16:creationId xmlns:a16="http://schemas.microsoft.com/office/drawing/2014/main" id="{2A873102-431A-D798-4BE3-04A3C2AFD83B}"/>
              </a:ext>
            </a:extLst>
          </p:cNvPr>
          <p:cNvGraphicFramePr>
            <a:graphicFrameLocks noGrp="1"/>
          </p:cNvGraphicFramePr>
          <p:nvPr>
            <p:extLst>
              <p:ext uri="{D42A27DB-BD31-4B8C-83A1-F6EECF244321}">
                <p14:modId xmlns:p14="http://schemas.microsoft.com/office/powerpoint/2010/main" val="490127321"/>
              </p:ext>
            </p:extLst>
          </p:nvPr>
        </p:nvGraphicFramePr>
        <p:xfrm>
          <a:off x="1406525" y="3078238"/>
          <a:ext cx="6365874" cy="1782840"/>
        </p:xfrm>
        <a:graphic>
          <a:graphicData uri="http://schemas.openxmlformats.org/drawingml/2006/table">
            <a:tbl>
              <a:tblPr firstRow="1" firstCol="1" bandRow="1">
                <a:tableStyleId>{5940675A-B579-460E-94D1-54222C63F5DA}</a:tableStyleId>
              </a:tblPr>
              <a:tblGrid>
                <a:gridCol w="1052381">
                  <a:extLst>
                    <a:ext uri="{9D8B030D-6E8A-4147-A177-3AD203B41FA5}">
                      <a16:colId xmlns:a16="http://schemas.microsoft.com/office/drawing/2014/main" val="4001243108"/>
                    </a:ext>
                  </a:extLst>
                </a:gridCol>
                <a:gridCol w="3652382">
                  <a:extLst>
                    <a:ext uri="{9D8B030D-6E8A-4147-A177-3AD203B41FA5}">
                      <a16:colId xmlns:a16="http://schemas.microsoft.com/office/drawing/2014/main" val="1400078863"/>
                    </a:ext>
                  </a:extLst>
                </a:gridCol>
                <a:gridCol w="402381">
                  <a:extLst>
                    <a:ext uri="{9D8B030D-6E8A-4147-A177-3AD203B41FA5}">
                      <a16:colId xmlns:a16="http://schemas.microsoft.com/office/drawing/2014/main" val="3148757907"/>
                    </a:ext>
                  </a:extLst>
                </a:gridCol>
                <a:gridCol w="402381">
                  <a:extLst>
                    <a:ext uri="{9D8B030D-6E8A-4147-A177-3AD203B41FA5}">
                      <a16:colId xmlns:a16="http://schemas.microsoft.com/office/drawing/2014/main" val="1780041334"/>
                    </a:ext>
                  </a:extLst>
                </a:gridCol>
                <a:gridCol w="856349">
                  <a:extLst>
                    <a:ext uri="{9D8B030D-6E8A-4147-A177-3AD203B41FA5}">
                      <a16:colId xmlns:a16="http://schemas.microsoft.com/office/drawing/2014/main" val="2211002128"/>
                    </a:ext>
                  </a:extLst>
                </a:gridCol>
              </a:tblGrid>
              <a:tr h="297140">
                <a:tc rowSpan="2">
                  <a:txBody>
                    <a:bodyPr/>
                    <a:lstStyle/>
                    <a:p>
                      <a:pPr marL="0" marR="0" algn="ctr">
                        <a:spcBef>
                          <a:spcPts val="600"/>
                        </a:spcBef>
                        <a:spcAft>
                          <a:spcPts val="1200"/>
                        </a:spcAft>
                      </a:pPr>
                      <a:r>
                        <a:rPr lang="en-US" sz="1200" dirty="0">
                          <a:effectLst/>
                          <a:latin typeface="+mj-lt"/>
                        </a:rPr>
                        <a:t>Command ID</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rowSpan="2">
                  <a:txBody>
                    <a:bodyPr/>
                    <a:lstStyle/>
                    <a:p>
                      <a:pPr marL="0" marR="0" algn="ctr">
                        <a:spcBef>
                          <a:spcPts val="600"/>
                        </a:spcBef>
                        <a:spcAft>
                          <a:spcPts val="1200"/>
                        </a:spcAft>
                      </a:pPr>
                      <a:r>
                        <a:rPr lang="en-US" sz="1200" dirty="0">
                          <a:effectLst/>
                          <a:latin typeface="+mj-lt"/>
                        </a:rPr>
                        <a:t>Command name</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marL="0" marR="0" algn="ctr">
                        <a:spcBef>
                          <a:spcPts val="600"/>
                        </a:spcBef>
                        <a:spcAft>
                          <a:spcPts val="1200"/>
                        </a:spcAft>
                      </a:pPr>
                      <a:r>
                        <a:rPr lang="en-US" sz="1200">
                          <a:effectLst/>
                          <a:latin typeface="+mj-lt"/>
                        </a:rPr>
                        <a:t>RFD</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rowSpan="2">
                  <a:txBody>
                    <a:bodyPr/>
                    <a:lstStyle/>
                    <a:p>
                      <a:pPr marL="0" marR="0" algn="ctr">
                        <a:spcBef>
                          <a:spcPts val="600"/>
                        </a:spcBef>
                        <a:spcAft>
                          <a:spcPts val="1200"/>
                        </a:spcAft>
                      </a:pPr>
                      <a:r>
                        <a:rPr lang="en-US" sz="1200">
                          <a:effectLst/>
                          <a:latin typeface="+mj-lt"/>
                        </a:rPr>
                        <a:t>Subclause</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6590329"/>
                  </a:ext>
                </a:extLst>
              </a:tr>
              <a:tr h="297140">
                <a:tc vMerge="1">
                  <a:txBody>
                    <a:bodyPr/>
                    <a:lstStyle/>
                    <a:p>
                      <a:endParaRPr lang="en-US"/>
                    </a:p>
                  </a:txBody>
                  <a:tcPr/>
                </a:tc>
                <a:tc vMerge="1">
                  <a:txBody>
                    <a:bodyPr/>
                    <a:lstStyle/>
                    <a:p>
                      <a:endParaRPr lang="en-US"/>
                    </a:p>
                  </a:txBody>
                  <a:tcPr/>
                </a:tc>
                <a:tc>
                  <a:txBody>
                    <a:bodyPr/>
                    <a:lstStyle/>
                    <a:p>
                      <a:pPr marL="0" marR="0" algn="ctr">
                        <a:spcBef>
                          <a:spcPts val="600"/>
                        </a:spcBef>
                        <a:spcAft>
                          <a:spcPts val="1200"/>
                        </a:spcAft>
                      </a:pPr>
                      <a:r>
                        <a:rPr lang="en-US" sz="1200">
                          <a:effectLst/>
                          <a:latin typeface="+mj-lt"/>
                        </a:rPr>
                        <a:t>TX</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a:effectLst/>
                          <a:latin typeface="+mj-lt"/>
                        </a:rPr>
                        <a:t>RX</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extLst>
                  <a:ext uri="{0D108BD9-81ED-4DB2-BD59-A6C34878D82A}">
                    <a16:rowId xmlns:a16="http://schemas.microsoft.com/office/drawing/2014/main" val="2910233851"/>
                  </a:ext>
                </a:extLst>
              </a:tr>
              <a:tr h="297140">
                <a:tc>
                  <a:txBody>
                    <a:bodyPr/>
                    <a:lstStyle/>
                    <a:p>
                      <a:pPr marL="0" marR="0" algn="ctr">
                        <a:spcBef>
                          <a:spcPts val="600"/>
                        </a:spcBef>
                        <a:spcAft>
                          <a:spcPts val="1200"/>
                        </a:spcAft>
                      </a:pPr>
                      <a:r>
                        <a:rPr lang="en-US" sz="1200">
                          <a:effectLst/>
                          <a:latin typeface="+mj-lt"/>
                        </a:rPr>
                        <a:t>0x29-0x</a:t>
                      </a:r>
                      <a:r>
                        <a:rPr lang="en-US" sz="1200" strike="sngStrike">
                          <a:effectLst/>
                          <a:latin typeface="+mj-lt"/>
                        </a:rPr>
                        <a:t>ff</a:t>
                      </a:r>
                      <a:r>
                        <a:rPr lang="en-US" sz="1200" u="sng">
                          <a:effectLst/>
                          <a:latin typeface="+mj-lt"/>
                        </a:rPr>
                        <a:t>2f</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1200"/>
                        </a:spcAft>
                      </a:pPr>
                      <a:r>
                        <a:rPr lang="en-US" sz="1200">
                          <a:effectLst/>
                          <a:latin typeface="+mj-lt"/>
                        </a:rPr>
                        <a:t>Reserved</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a:effectLst/>
                          <a:latin typeface="+mj-lt"/>
                        </a:rPr>
                        <a:t> </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a:effectLst/>
                          <a:latin typeface="+mj-lt"/>
                        </a:rPr>
                        <a:t> </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a:effectLst/>
                          <a:latin typeface="+mj-lt"/>
                        </a:rPr>
                        <a:t> </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02305978"/>
                  </a:ext>
                </a:extLst>
              </a:tr>
              <a:tr h="297140">
                <a:tc>
                  <a:txBody>
                    <a:bodyPr/>
                    <a:lstStyle/>
                    <a:p>
                      <a:pPr marL="0" marR="0" algn="ctr">
                        <a:spcBef>
                          <a:spcPts val="600"/>
                        </a:spcBef>
                        <a:spcAft>
                          <a:spcPts val="1200"/>
                        </a:spcAft>
                      </a:pPr>
                      <a:r>
                        <a:rPr lang="en-US" sz="1200" u="sng">
                          <a:effectLst/>
                          <a:latin typeface="+mj-lt"/>
                        </a:rPr>
                        <a:t>0x30</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1200"/>
                        </a:spcAft>
                      </a:pPr>
                      <a:r>
                        <a:rPr lang="en-US" sz="1200" u="sng" dirty="0">
                          <a:effectLst/>
                          <a:latin typeface="+mj-lt"/>
                        </a:rPr>
                        <a:t>HRP UWB Association Request command</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u="sng" dirty="0">
                          <a:effectLst/>
                          <a:latin typeface="+mj-lt"/>
                        </a:rPr>
                        <a:t>X</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u="none" strike="noStrike">
                          <a:effectLst/>
                          <a:latin typeface="+mj-lt"/>
                        </a:rPr>
                        <a:t> </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u="sng">
                          <a:effectLst/>
                          <a:latin typeface="+mj-lt"/>
                        </a:rPr>
                        <a:t>7.5.31</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1428918"/>
                  </a:ext>
                </a:extLst>
              </a:tr>
              <a:tr h="297140">
                <a:tc>
                  <a:txBody>
                    <a:bodyPr/>
                    <a:lstStyle/>
                    <a:p>
                      <a:pPr marL="0" marR="0" algn="ctr">
                        <a:spcBef>
                          <a:spcPts val="600"/>
                        </a:spcBef>
                        <a:spcAft>
                          <a:spcPts val="1200"/>
                        </a:spcAft>
                      </a:pPr>
                      <a:r>
                        <a:rPr lang="en-US" sz="1200" u="sng">
                          <a:effectLst/>
                          <a:latin typeface="+mj-lt"/>
                        </a:rPr>
                        <a:t>0x31</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1200"/>
                        </a:spcAft>
                      </a:pPr>
                      <a:r>
                        <a:rPr lang="en-US" sz="1200" u="sng">
                          <a:effectLst/>
                          <a:latin typeface="+mj-lt"/>
                        </a:rPr>
                        <a:t>HRP UWB Association Response command</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u="none" strike="noStrike" dirty="0">
                          <a:effectLst/>
                          <a:latin typeface="+mj-lt"/>
                        </a:rPr>
                        <a:t> </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u="sng">
                          <a:effectLst/>
                          <a:latin typeface="+mj-lt"/>
                        </a:rPr>
                        <a:t>X</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u="sng">
                          <a:effectLst/>
                          <a:latin typeface="+mj-lt"/>
                        </a:rPr>
                        <a:t>7.5.32</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9427765"/>
                  </a:ext>
                </a:extLst>
              </a:tr>
              <a:tr h="297140">
                <a:tc>
                  <a:txBody>
                    <a:bodyPr/>
                    <a:lstStyle/>
                    <a:p>
                      <a:pPr marL="0" marR="0" algn="ctr">
                        <a:spcBef>
                          <a:spcPts val="600"/>
                        </a:spcBef>
                        <a:spcAft>
                          <a:spcPts val="1200"/>
                        </a:spcAft>
                      </a:pPr>
                      <a:r>
                        <a:rPr lang="en-US" sz="1200" u="sng" dirty="0">
                          <a:effectLst/>
                          <a:latin typeface="+mj-lt"/>
                        </a:rPr>
                        <a:t>0x32-0xff</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1200"/>
                        </a:spcAft>
                      </a:pPr>
                      <a:r>
                        <a:rPr lang="en-US" sz="1200" u="sng">
                          <a:effectLst/>
                          <a:latin typeface="+mj-lt"/>
                        </a:rPr>
                        <a:t>Reserved</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u="none" strike="noStrike">
                          <a:effectLst/>
                          <a:latin typeface="+mj-lt"/>
                        </a:rPr>
                        <a:t> </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u="none" strike="noStrike" dirty="0">
                          <a:effectLst/>
                          <a:latin typeface="+mj-lt"/>
                        </a:rPr>
                        <a:t> </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600"/>
                        </a:spcBef>
                        <a:spcAft>
                          <a:spcPts val="1200"/>
                        </a:spcAft>
                      </a:pPr>
                      <a:r>
                        <a:rPr lang="en-US" sz="1200" u="none" strike="noStrike" dirty="0">
                          <a:effectLst/>
                          <a:latin typeface="+mj-lt"/>
                        </a:rPr>
                        <a:t> </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32157065"/>
                  </a:ext>
                </a:extLst>
              </a:tr>
            </a:tbl>
          </a:graphicData>
        </a:graphic>
      </p:graphicFrame>
      <p:sp>
        <p:nvSpPr>
          <p:cNvPr id="25" name="TextBox 24">
            <a:extLst>
              <a:ext uri="{FF2B5EF4-FFF2-40B4-BE49-F238E27FC236}">
                <a16:creationId xmlns:a16="http://schemas.microsoft.com/office/drawing/2014/main" id="{3452CB03-7F9C-4503-0181-D757DDF8C218}"/>
              </a:ext>
            </a:extLst>
          </p:cNvPr>
          <p:cNvSpPr txBox="1"/>
          <p:nvPr/>
        </p:nvSpPr>
        <p:spPr>
          <a:xfrm>
            <a:off x="1406525" y="2801239"/>
            <a:ext cx="5876925" cy="276999"/>
          </a:xfrm>
          <a:prstGeom prst="rect">
            <a:avLst/>
          </a:prstGeom>
          <a:noFill/>
        </p:spPr>
        <p:txBody>
          <a:bodyPr wrap="square" rtlCol="0">
            <a:spAutoFit/>
          </a:bodyPr>
          <a:lstStyle/>
          <a:p>
            <a:pPr algn="ctr"/>
            <a:r>
              <a:rPr lang="en-US" b="1" dirty="0"/>
              <a:t>Table 7-53 – MAC commands</a:t>
            </a:r>
          </a:p>
        </p:txBody>
      </p:sp>
    </p:spTree>
    <p:extLst>
      <p:ext uri="{BB962C8B-B14F-4D97-AF65-F5344CB8AC3E}">
        <p14:creationId xmlns:p14="http://schemas.microsoft.com/office/powerpoint/2010/main" val="1710329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Update #3: New MAC commands for HRP UWB Association</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12</a:t>
            </a:fld>
            <a:endParaRPr lang="en-US" altLang="en-US"/>
          </a:p>
        </p:txBody>
      </p:sp>
      <p:sp>
        <p:nvSpPr>
          <p:cNvPr id="23" name="Content Placeholder 2">
            <a:extLst>
              <a:ext uri="{FF2B5EF4-FFF2-40B4-BE49-F238E27FC236}">
                <a16:creationId xmlns:a16="http://schemas.microsoft.com/office/drawing/2014/main" id="{59109EE0-CE37-8A35-71B5-437B67EAD68A}"/>
              </a:ext>
            </a:extLst>
          </p:cNvPr>
          <p:cNvSpPr txBox="1">
            <a:spLocks/>
          </p:cNvSpPr>
          <p:nvPr/>
        </p:nvSpPr>
        <p:spPr bwMode="auto">
          <a:xfrm>
            <a:off x="685800" y="1796975"/>
            <a:ext cx="7876286" cy="48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HRP UWB Association Request command</a:t>
            </a:r>
            <a:endParaRPr lang="en-US" sz="1800" dirty="0"/>
          </a:p>
        </p:txBody>
      </p:sp>
      <p:graphicFrame>
        <p:nvGraphicFramePr>
          <p:cNvPr id="11" name="Table 9">
            <a:extLst>
              <a:ext uri="{FF2B5EF4-FFF2-40B4-BE49-F238E27FC236}">
                <a16:creationId xmlns:a16="http://schemas.microsoft.com/office/drawing/2014/main" id="{1CB62AE5-923D-B8BE-B01A-57960F9793D7}"/>
              </a:ext>
            </a:extLst>
          </p:cNvPr>
          <p:cNvGraphicFramePr>
            <a:graphicFrameLocks noGrp="1"/>
          </p:cNvGraphicFramePr>
          <p:nvPr>
            <p:extLst>
              <p:ext uri="{D42A27DB-BD31-4B8C-83A1-F6EECF244321}">
                <p14:modId xmlns:p14="http://schemas.microsoft.com/office/powerpoint/2010/main" val="3088845495"/>
              </p:ext>
            </p:extLst>
          </p:nvPr>
        </p:nvGraphicFramePr>
        <p:xfrm>
          <a:off x="1921318" y="2382659"/>
          <a:ext cx="5310514" cy="655562"/>
        </p:xfrm>
        <a:graphic>
          <a:graphicData uri="http://schemas.openxmlformats.org/drawingml/2006/table">
            <a:tbl>
              <a:tblPr firstRow="1" bandRow="1">
                <a:tableStyleId>{5940675A-B579-460E-94D1-54222C63F5DA}</a:tableStyleId>
              </a:tblPr>
              <a:tblGrid>
                <a:gridCol w="2655257">
                  <a:extLst>
                    <a:ext uri="{9D8B030D-6E8A-4147-A177-3AD203B41FA5}">
                      <a16:colId xmlns:a16="http://schemas.microsoft.com/office/drawing/2014/main" val="2473804359"/>
                    </a:ext>
                  </a:extLst>
                </a:gridCol>
                <a:gridCol w="2655257">
                  <a:extLst>
                    <a:ext uri="{9D8B030D-6E8A-4147-A177-3AD203B41FA5}">
                      <a16:colId xmlns:a16="http://schemas.microsoft.com/office/drawing/2014/main" val="703056197"/>
                    </a:ext>
                  </a:extLst>
                </a:gridCol>
              </a:tblGrid>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4</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TBD</a:t>
                      </a:r>
                    </a:p>
                  </a:txBody>
                  <a:tcPr/>
                </a:tc>
                <a:extLst>
                  <a:ext uri="{0D108BD9-81ED-4DB2-BD59-A6C34878D82A}">
                    <a16:rowId xmlns:a16="http://schemas.microsoft.com/office/drawing/2014/main" val="47496962"/>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Session ID</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UWB HRP Capability Information</a:t>
                      </a:r>
                    </a:p>
                  </a:txBody>
                  <a:tcPr anchor="ctr"/>
                </a:tc>
                <a:extLst>
                  <a:ext uri="{0D108BD9-81ED-4DB2-BD59-A6C34878D82A}">
                    <a16:rowId xmlns:a16="http://schemas.microsoft.com/office/drawing/2014/main" val="2463977202"/>
                  </a:ext>
                </a:extLst>
              </a:tr>
            </a:tbl>
          </a:graphicData>
        </a:graphic>
      </p:graphicFrame>
      <p:sp>
        <p:nvSpPr>
          <p:cNvPr id="12" name="TextBox 11">
            <a:extLst>
              <a:ext uri="{FF2B5EF4-FFF2-40B4-BE49-F238E27FC236}">
                <a16:creationId xmlns:a16="http://schemas.microsoft.com/office/drawing/2014/main" id="{85B9C6FC-021D-6C98-C071-C91F3B608E70}"/>
              </a:ext>
            </a:extLst>
          </p:cNvPr>
          <p:cNvSpPr txBox="1"/>
          <p:nvPr/>
        </p:nvSpPr>
        <p:spPr>
          <a:xfrm>
            <a:off x="728478" y="3051885"/>
            <a:ext cx="7696194" cy="276999"/>
          </a:xfrm>
          <a:prstGeom prst="rect">
            <a:avLst/>
          </a:prstGeom>
          <a:noFill/>
        </p:spPr>
        <p:txBody>
          <a:bodyPr wrap="square" rtlCol="0">
            <a:spAutoFit/>
          </a:bodyPr>
          <a:lstStyle/>
          <a:p>
            <a:pPr algn="ctr"/>
            <a:r>
              <a:rPr lang="en-US" dirty="0"/>
              <a:t>HRP UWB Association Request command Content field format</a:t>
            </a:r>
          </a:p>
        </p:txBody>
      </p:sp>
      <p:graphicFrame>
        <p:nvGraphicFramePr>
          <p:cNvPr id="13" name="Table 9">
            <a:extLst>
              <a:ext uri="{FF2B5EF4-FFF2-40B4-BE49-F238E27FC236}">
                <a16:creationId xmlns:a16="http://schemas.microsoft.com/office/drawing/2014/main" id="{B85BC080-4C20-E071-6D29-60C8095D3935}"/>
              </a:ext>
            </a:extLst>
          </p:cNvPr>
          <p:cNvGraphicFramePr>
            <a:graphicFrameLocks noGrp="1"/>
          </p:cNvGraphicFramePr>
          <p:nvPr>
            <p:extLst>
              <p:ext uri="{D42A27DB-BD31-4B8C-83A1-F6EECF244321}">
                <p14:modId xmlns:p14="http://schemas.microsoft.com/office/powerpoint/2010/main" val="3100242723"/>
              </p:ext>
            </p:extLst>
          </p:nvPr>
        </p:nvGraphicFramePr>
        <p:xfrm>
          <a:off x="1921318" y="3573717"/>
          <a:ext cx="5310516" cy="797491"/>
        </p:xfrm>
        <a:graphic>
          <a:graphicData uri="http://schemas.openxmlformats.org/drawingml/2006/table">
            <a:tbl>
              <a:tblPr firstRow="1" bandRow="1">
                <a:tableStyleId>{5940675A-B579-460E-94D1-54222C63F5DA}</a:tableStyleId>
              </a:tblPr>
              <a:tblGrid>
                <a:gridCol w="1327629">
                  <a:extLst>
                    <a:ext uri="{9D8B030D-6E8A-4147-A177-3AD203B41FA5}">
                      <a16:colId xmlns:a16="http://schemas.microsoft.com/office/drawing/2014/main" val="2473804359"/>
                    </a:ext>
                  </a:extLst>
                </a:gridCol>
                <a:gridCol w="1327629">
                  <a:extLst>
                    <a:ext uri="{9D8B030D-6E8A-4147-A177-3AD203B41FA5}">
                      <a16:colId xmlns:a16="http://schemas.microsoft.com/office/drawing/2014/main" val="703056197"/>
                    </a:ext>
                  </a:extLst>
                </a:gridCol>
                <a:gridCol w="1327629">
                  <a:extLst>
                    <a:ext uri="{9D8B030D-6E8A-4147-A177-3AD203B41FA5}">
                      <a16:colId xmlns:a16="http://schemas.microsoft.com/office/drawing/2014/main" val="3660490874"/>
                    </a:ext>
                  </a:extLst>
                </a:gridCol>
                <a:gridCol w="1327629">
                  <a:extLst>
                    <a:ext uri="{9D8B030D-6E8A-4147-A177-3AD203B41FA5}">
                      <a16:colId xmlns:a16="http://schemas.microsoft.com/office/drawing/2014/main" val="2293054866"/>
                    </a:ext>
                  </a:extLst>
                </a:gridCol>
              </a:tblGrid>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2–3 </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TBD</a:t>
                      </a:r>
                    </a:p>
                  </a:txBody>
                  <a:tcPr/>
                </a:tc>
                <a:extLst>
                  <a:ext uri="{0D108BD9-81ED-4DB2-BD59-A6C34878D82A}">
                    <a16:rowId xmlns:a16="http://schemas.microsoft.com/office/drawing/2014/main" val="47496962"/>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LDPC</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High Throughput (124.8 Mbps)</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Supported AIFS</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TBD</a:t>
                      </a:r>
                    </a:p>
                  </a:txBody>
                  <a:tcPr anchor="ctr"/>
                </a:tc>
                <a:extLst>
                  <a:ext uri="{0D108BD9-81ED-4DB2-BD59-A6C34878D82A}">
                    <a16:rowId xmlns:a16="http://schemas.microsoft.com/office/drawing/2014/main" val="2463977202"/>
                  </a:ext>
                </a:extLst>
              </a:tr>
            </a:tbl>
          </a:graphicData>
        </a:graphic>
      </p:graphicFrame>
      <p:cxnSp>
        <p:nvCxnSpPr>
          <p:cNvPr id="16" name="Straight Connector 15">
            <a:extLst>
              <a:ext uri="{FF2B5EF4-FFF2-40B4-BE49-F238E27FC236}">
                <a16:creationId xmlns:a16="http://schemas.microsoft.com/office/drawing/2014/main" id="{0AD647BF-B5AD-460C-B545-B96AB9998DC9}"/>
              </a:ext>
            </a:extLst>
          </p:cNvPr>
          <p:cNvCxnSpPr/>
          <p:nvPr/>
        </p:nvCxnSpPr>
        <p:spPr bwMode="auto">
          <a:xfrm flipH="1">
            <a:off x="1921318" y="3038221"/>
            <a:ext cx="2650682" cy="53549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EBAB5624-F705-94CE-F69E-76B0D2C0459C}"/>
              </a:ext>
            </a:extLst>
          </p:cNvPr>
          <p:cNvCxnSpPr/>
          <p:nvPr/>
        </p:nvCxnSpPr>
        <p:spPr bwMode="auto">
          <a:xfrm>
            <a:off x="7231832" y="3038221"/>
            <a:ext cx="0" cy="53549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2" name="Table 9">
            <a:extLst>
              <a:ext uri="{FF2B5EF4-FFF2-40B4-BE49-F238E27FC236}">
                <a16:creationId xmlns:a16="http://schemas.microsoft.com/office/drawing/2014/main" id="{F5453A06-F74A-8F60-9335-58A9E49ED95A}"/>
              </a:ext>
            </a:extLst>
          </p:cNvPr>
          <p:cNvGraphicFramePr>
            <a:graphicFrameLocks noGrp="1"/>
          </p:cNvGraphicFramePr>
          <p:nvPr>
            <p:extLst>
              <p:ext uri="{D42A27DB-BD31-4B8C-83A1-F6EECF244321}">
                <p14:modId xmlns:p14="http://schemas.microsoft.com/office/powerpoint/2010/main" val="195035097"/>
              </p:ext>
            </p:extLst>
          </p:nvPr>
        </p:nvGraphicFramePr>
        <p:xfrm>
          <a:off x="1916743" y="4654296"/>
          <a:ext cx="5310514" cy="1638905"/>
        </p:xfrm>
        <a:graphic>
          <a:graphicData uri="http://schemas.openxmlformats.org/drawingml/2006/table">
            <a:tbl>
              <a:tblPr firstRow="1" bandRow="1">
                <a:tableStyleId>{5940675A-B579-460E-94D1-54222C63F5DA}</a:tableStyleId>
              </a:tblPr>
              <a:tblGrid>
                <a:gridCol w="2655257">
                  <a:extLst>
                    <a:ext uri="{9D8B030D-6E8A-4147-A177-3AD203B41FA5}">
                      <a16:colId xmlns:a16="http://schemas.microsoft.com/office/drawing/2014/main" val="2473804359"/>
                    </a:ext>
                  </a:extLst>
                </a:gridCol>
                <a:gridCol w="2655257">
                  <a:extLst>
                    <a:ext uri="{9D8B030D-6E8A-4147-A177-3AD203B41FA5}">
                      <a16:colId xmlns:a16="http://schemas.microsoft.com/office/drawing/2014/main" val="703056197"/>
                    </a:ext>
                  </a:extLst>
                </a:gridCol>
              </a:tblGrid>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Supported AIFS field value</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Supported AIFS (refer DCN 71r0)</a:t>
                      </a:r>
                    </a:p>
                  </a:txBody>
                  <a:tcPr/>
                </a:tc>
                <a:extLst>
                  <a:ext uri="{0D108BD9-81ED-4DB2-BD59-A6C34878D82A}">
                    <a16:rowId xmlns:a16="http://schemas.microsoft.com/office/drawing/2014/main" val="47496962"/>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64 us</a:t>
                      </a:r>
                    </a:p>
                  </a:txBody>
                  <a:tcPr anchor="ctr"/>
                </a:tc>
                <a:extLst>
                  <a:ext uri="{0D108BD9-81ED-4DB2-BD59-A6C34878D82A}">
                    <a16:rowId xmlns:a16="http://schemas.microsoft.com/office/drawing/2014/main" val="2463977202"/>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64, 32 us</a:t>
                      </a:r>
                    </a:p>
                  </a:txBody>
                  <a:tcPr anchor="ctr"/>
                </a:tc>
                <a:extLst>
                  <a:ext uri="{0D108BD9-81ED-4DB2-BD59-A6C34878D82A}">
                    <a16:rowId xmlns:a16="http://schemas.microsoft.com/office/drawing/2014/main" val="1285027521"/>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64, 32, 16 us</a:t>
                      </a:r>
                    </a:p>
                  </a:txBody>
                  <a:tcPr anchor="ctr"/>
                </a:tc>
                <a:extLst>
                  <a:ext uri="{0D108BD9-81ED-4DB2-BD59-A6C34878D82A}">
                    <a16:rowId xmlns:a16="http://schemas.microsoft.com/office/drawing/2014/main" val="2983394131"/>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Reserved</a:t>
                      </a:r>
                    </a:p>
                  </a:txBody>
                  <a:tcPr anchor="ctr"/>
                </a:tc>
                <a:extLst>
                  <a:ext uri="{0D108BD9-81ED-4DB2-BD59-A6C34878D82A}">
                    <a16:rowId xmlns:a16="http://schemas.microsoft.com/office/drawing/2014/main" val="3212630333"/>
                  </a:ext>
                </a:extLst>
              </a:tr>
            </a:tbl>
          </a:graphicData>
        </a:graphic>
      </p:graphicFrame>
    </p:spTree>
    <p:extLst>
      <p:ext uri="{BB962C8B-B14F-4D97-AF65-F5344CB8AC3E}">
        <p14:creationId xmlns:p14="http://schemas.microsoft.com/office/powerpoint/2010/main" val="3603317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Update #3: New MAC commands for HRP UWB Association</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13</a:t>
            </a:fld>
            <a:endParaRPr lang="en-US" altLang="en-US"/>
          </a:p>
        </p:txBody>
      </p:sp>
      <p:sp>
        <p:nvSpPr>
          <p:cNvPr id="23" name="Content Placeholder 2">
            <a:extLst>
              <a:ext uri="{FF2B5EF4-FFF2-40B4-BE49-F238E27FC236}">
                <a16:creationId xmlns:a16="http://schemas.microsoft.com/office/drawing/2014/main" id="{59109EE0-CE37-8A35-71B5-437B67EAD68A}"/>
              </a:ext>
            </a:extLst>
          </p:cNvPr>
          <p:cNvSpPr txBox="1">
            <a:spLocks/>
          </p:cNvSpPr>
          <p:nvPr/>
        </p:nvSpPr>
        <p:spPr bwMode="auto">
          <a:xfrm>
            <a:off x="685800" y="1796975"/>
            <a:ext cx="7876286" cy="48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HRP UWB Association Response command</a:t>
            </a:r>
            <a:endParaRPr lang="en-US" sz="1800" dirty="0"/>
          </a:p>
        </p:txBody>
      </p:sp>
      <p:graphicFrame>
        <p:nvGraphicFramePr>
          <p:cNvPr id="11" name="Table 9">
            <a:extLst>
              <a:ext uri="{FF2B5EF4-FFF2-40B4-BE49-F238E27FC236}">
                <a16:creationId xmlns:a16="http://schemas.microsoft.com/office/drawing/2014/main" id="{1CB62AE5-923D-B8BE-B01A-57960F9793D7}"/>
              </a:ext>
            </a:extLst>
          </p:cNvPr>
          <p:cNvGraphicFramePr>
            <a:graphicFrameLocks noGrp="1"/>
          </p:cNvGraphicFramePr>
          <p:nvPr>
            <p:extLst>
              <p:ext uri="{D42A27DB-BD31-4B8C-83A1-F6EECF244321}">
                <p14:modId xmlns:p14="http://schemas.microsoft.com/office/powerpoint/2010/main" val="1663339984"/>
              </p:ext>
            </p:extLst>
          </p:nvPr>
        </p:nvGraphicFramePr>
        <p:xfrm>
          <a:off x="1921318" y="2382659"/>
          <a:ext cx="5310514" cy="655562"/>
        </p:xfrm>
        <a:graphic>
          <a:graphicData uri="http://schemas.openxmlformats.org/drawingml/2006/table">
            <a:tbl>
              <a:tblPr firstRow="1" bandRow="1">
                <a:tableStyleId>{5940675A-B579-460E-94D1-54222C63F5DA}</a:tableStyleId>
              </a:tblPr>
              <a:tblGrid>
                <a:gridCol w="2655257">
                  <a:extLst>
                    <a:ext uri="{9D8B030D-6E8A-4147-A177-3AD203B41FA5}">
                      <a16:colId xmlns:a16="http://schemas.microsoft.com/office/drawing/2014/main" val="2473804359"/>
                    </a:ext>
                  </a:extLst>
                </a:gridCol>
                <a:gridCol w="2655257">
                  <a:extLst>
                    <a:ext uri="{9D8B030D-6E8A-4147-A177-3AD203B41FA5}">
                      <a16:colId xmlns:a16="http://schemas.microsoft.com/office/drawing/2014/main" val="703056197"/>
                    </a:ext>
                  </a:extLst>
                </a:gridCol>
              </a:tblGrid>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p>
                  </a:txBody>
                  <a:tcPr/>
                </a:tc>
                <a:extLst>
                  <a:ext uri="{0D108BD9-81ED-4DB2-BD59-A6C34878D82A}">
                    <a16:rowId xmlns:a16="http://schemas.microsoft.com/office/drawing/2014/main" val="47496962"/>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Association Status</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Session Configuration</a:t>
                      </a:r>
                    </a:p>
                  </a:txBody>
                  <a:tcPr anchor="ctr"/>
                </a:tc>
                <a:extLst>
                  <a:ext uri="{0D108BD9-81ED-4DB2-BD59-A6C34878D82A}">
                    <a16:rowId xmlns:a16="http://schemas.microsoft.com/office/drawing/2014/main" val="2463977202"/>
                  </a:ext>
                </a:extLst>
              </a:tr>
            </a:tbl>
          </a:graphicData>
        </a:graphic>
      </p:graphicFrame>
      <p:sp>
        <p:nvSpPr>
          <p:cNvPr id="12" name="TextBox 11">
            <a:extLst>
              <a:ext uri="{FF2B5EF4-FFF2-40B4-BE49-F238E27FC236}">
                <a16:creationId xmlns:a16="http://schemas.microsoft.com/office/drawing/2014/main" id="{85B9C6FC-021D-6C98-C071-C91F3B608E70}"/>
              </a:ext>
            </a:extLst>
          </p:cNvPr>
          <p:cNvSpPr txBox="1"/>
          <p:nvPr/>
        </p:nvSpPr>
        <p:spPr>
          <a:xfrm>
            <a:off x="728478" y="3051885"/>
            <a:ext cx="7696194" cy="276999"/>
          </a:xfrm>
          <a:prstGeom prst="rect">
            <a:avLst/>
          </a:prstGeom>
          <a:noFill/>
        </p:spPr>
        <p:txBody>
          <a:bodyPr wrap="square" rtlCol="0">
            <a:spAutoFit/>
          </a:bodyPr>
          <a:lstStyle/>
          <a:p>
            <a:pPr algn="ctr"/>
            <a:r>
              <a:rPr lang="en-US" dirty="0"/>
              <a:t>HRP UWB Association Response command Content field format</a:t>
            </a:r>
          </a:p>
        </p:txBody>
      </p:sp>
      <p:graphicFrame>
        <p:nvGraphicFramePr>
          <p:cNvPr id="22" name="Table 9">
            <a:extLst>
              <a:ext uri="{FF2B5EF4-FFF2-40B4-BE49-F238E27FC236}">
                <a16:creationId xmlns:a16="http://schemas.microsoft.com/office/drawing/2014/main" id="{F5453A06-F74A-8F60-9335-58A9E49ED95A}"/>
              </a:ext>
            </a:extLst>
          </p:cNvPr>
          <p:cNvGraphicFramePr>
            <a:graphicFrameLocks noGrp="1"/>
          </p:cNvGraphicFramePr>
          <p:nvPr>
            <p:extLst>
              <p:ext uri="{D42A27DB-BD31-4B8C-83A1-F6EECF244321}">
                <p14:modId xmlns:p14="http://schemas.microsoft.com/office/powerpoint/2010/main" val="4235144765"/>
              </p:ext>
            </p:extLst>
          </p:nvPr>
        </p:nvGraphicFramePr>
        <p:xfrm>
          <a:off x="1916743" y="3513877"/>
          <a:ext cx="5310514" cy="1966686"/>
        </p:xfrm>
        <a:graphic>
          <a:graphicData uri="http://schemas.openxmlformats.org/drawingml/2006/table">
            <a:tbl>
              <a:tblPr firstRow="1" bandRow="1">
                <a:tableStyleId>{5940675A-B579-460E-94D1-54222C63F5DA}</a:tableStyleId>
              </a:tblPr>
              <a:tblGrid>
                <a:gridCol w="1436057">
                  <a:extLst>
                    <a:ext uri="{9D8B030D-6E8A-4147-A177-3AD203B41FA5}">
                      <a16:colId xmlns:a16="http://schemas.microsoft.com/office/drawing/2014/main" val="2473804359"/>
                    </a:ext>
                  </a:extLst>
                </a:gridCol>
                <a:gridCol w="3874457">
                  <a:extLst>
                    <a:ext uri="{9D8B030D-6E8A-4147-A177-3AD203B41FA5}">
                      <a16:colId xmlns:a16="http://schemas.microsoft.com/office/drawing/2014/main" val="703056197"/>
                    </a:ext>
                  </a:extLst>
                </a:gridCol>
              </a:tblGrid>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Association Status</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Description</a:t>
                      </a:r>
                    </a:p>
                  </a:txBody>
                  <a:tcPr/>
                </a:tc>
                <a:extLst>
                  <a:ext uri="{0D108BD9-81ED-4DB2-BD59-A6C34878D82A}">
                    <a16:rowId xmlns:a16="http://schemas.microsoft.com/office/drawing/2014/main" val="47496962"/>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0x00</a:t>
                      </a:r>
                    </a:p>
                  </a:txBody>
                  <a:tcPr anchor="ctr"/>
                </a:tc>
                <a:tc>
                  <a:txBody>
                    <a:bodyPr/>
                    <a:lstStyle/>
                    <a:p>
                      <a:pPr marL="0" marR="0" algn="l"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Association successful</a:t>
                      </a:r>
                    </a:p>
                  </a:txBody>
                  <a:tcPr anchor="ctr"/>
                </a:tc>
                <a:extLst>
                  <a:ext uri="{0D108BD9-81ED-4DB2-BD59-A6C34878D82A}">
                    <a16:rowId xmlns:a16="http://schemas.microsoft.com/office/drawing/2014/main" val="2463977202"/>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0x01</a:t>
                      </a:r>
                    </a:p>
                  </a:txBody>
                  <a:tcPr anchor="ctr"/>
                </a:tc>
                <a:tc>
                  <a:txBody>
                    <a:bodyPr/>
                    <a:lstStyle/>
                    <a:p>
                      <a:pPr marL="0" marR="0" algn="l"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Session at capacity</a:t>
                      </a:r>
                    </a:p>
                  </a:txBody>
                  <a:tcPr anchor="ctr"/>
                </a:tc>
                <a:extLst>
                  <a:ext uri="{0D108BD9-81ED-4DB2-BD59-A6C34878D82A}">
                    <a16:rowId xmlns:a16="http://schemas.microsoft.com/office/drawing/2014/main" val="1285027521"/>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0x02</a:t>
                      </a:r>
                    </a:p>
                  </a:txBody>
                  <a:tcPr anchor="ctr"/>
                </a:tc>
                <a:tc>
                  <a:txBody>
                    <a:bodyPr/>
                    <a:lstStyle/>
                    <a:p>
                      <a:pPr marL="0" marR="0" algn="l"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Short address duplication</a:t>
                      </a:r>
                    </a:p>
                  </a:txBody>
                  <a:tcPr anchor="ctr"/>
                </a:tc>
                <a:extLst>
                  <a:ext uri="{0D108BD9-81ED-4DB2-BD59-A6C34878D82A}">
                    <a16:rowId xmlns:a16="http://schemas.microsoft.com/office/drawing/2014/main" val="2983394131"/>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0x03</a:t>
                      </a:r>
                    </a:p>
                  </a:txBody>
                  <a:tcPr anchor="ctr"/>
                </a:tc>
                <a:tc>
                  <a:txBody>
                    <a:bodyPr/>
                    <a:lstStyle/>
                    <a:p>
                      <a:pPr marL="0" marR="0" algn="l"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Association denied by other reason</a:t>
                      </a:r>
                    </a:p>
                  </a:txBody>
                  <a:tcPr anchor="ctr"/>
                </a:tc>
                <a:extLst>
                  <a:ext uri="{0D108BD9-81ED-4DB2-BD59-A6C34878D82A}">
                    <a16:rowId xmlns:a16="http://schemas.microsoft.com/office/drawing/2014/main" val="3212630333"/>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0x04–0xff</a:t>
                      </a:r>
                    </a:p>
                  </a:txBody>
                  <a:tcPr anchor="ctr"/>
                </a:tc>
                <a:tc>
                  <a:txBody>
                    <a:bodyPr/>
                    <a:lstStyle/>
                    <a:p>
                      <a:pPr marL="0" marR="0" algn="l"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Reserved</a:t>
                      </a:r>
                    </a:p>
                  </a:txBody>
                  <a:tcPr anchor="ctr"/>
                </a:tc>
                <a:extLst>
                  <a:ext uri="{0D108BD9-81ED-4DB2-BD59-A6C34878D82A}">
                    <a16:rowId xmlns:a16="http://schemas.microsoft.com/office/drawing/2014/main" val="3171062791"/>
                  </a:ext>
                </a:extLst>
              </a:tr>
            </a:tbl>
          </a:graphicData>
        </a:graphic>
      </p:graphicFrame>
      <p:sp>
        <p:nvSpPr>
          <p:cNvPr id="3" name="Content Placeholder 2">
            <a:extLst>
              <a:ext uri="{FF2B5EF4-FFF2-40B4-BE49-F238E27FC236}">
                <a16:creationId xmlns:a16="http://schemas.microsoft.com/office/drawing/2014/main" id="{1EC32DE0-5B0F-9F1A-5556-6CD0787832C1}"/>
              </a:ext>
            </a:extLst>
          </p:cNvPr>
          <p:cNvSpPr txBox="1">
            <a:spLocks/>
          </p:cNvSpPr>
          <p:nvPr/>
        </p:nvSpPr>
        <p:spPr bwMode="auto">
          <a:xfrm>
            <a:off x="685800" y="5683175"/>
            <a:ext cx="7876286" cy="48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Session Configuration field format is TBD</a:t>
            </a:r>
            <a:endParaRPr lang="en-US" sz="1800" dirty="0"/>
          </a:p>
        </p:txBody>
      </p:sp>
    </p:spTree>
    <p:extLst>
      <p:ext uri="{BB962C8B-B14F-4D97-AF65-F5344CB8AC3E}">
        <p14:creationId xmlns:p14="http://schemas.microsoft.com/office/powerpoint/2010/main" val="2049898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Summary</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3962400"/>
          </a:xfrm>
        </p:spPr>
        <p:txBody>
          <a:bodyPr/>
          <a:lstStyle/>
          <a:p>
            <a:pPr>
              <a:lnSpc>
                <a:spcPct val="150000"/>
              </a:lnSpc>
            </a:pPr>
            <a:r>
              <a:rPr lang="en-US" sz="2000" dirty="0"/>
              <a:t>Contention Slots Info field is introduced instead of Empty Slot Info field to maximize potential utilization</a:t>
            </a:r>
          </a:p>
          <a:p>
            <a:pPr>
              <a:lnSpc>
                <a:spcPct val="150000"/>
              </a:lnSpc>
            </a:pPr>
            <a:r>
              <a:rPr lang="en-US" sz="2000" dirty="0"/>
              <a:t>New short address assignment protocol is proposed to minimize the size of MAC commands</a:t>
            </a:r>
          </a:p>
          <a:p>
            <a:pPr>
              <a:lnSpc>
                <a:spcPct val="150000"/>
              </a:lnSpc>
            </a:pPr>
            <a:r>
              <a:rPr lang="en-US" sz="2000" dirty="0"/>
              <a:t>Detailed formats of HRP UWB Association Request/Response commands are proposed</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14</a:t>
            </a:fld>
            <a:endParaRPr lang="en-US" altLang="en-US"/>
          </a:p>
        </p:txBody>
      </p:sp>
    </p:spTree>
    <p:extLst>
      <p:ext uri="{BB962C8B-B14F-4D97-AF65-F5344CB8AC3E}">
        <p14:creationId xmlns:p14="http://schemas.microsoft.com/office/powerpoint/2010/main" val="1905660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p:txBody>
          <a:bodyPr/>
          <a:lstStyle/>
          <a:p>
            <a:r>
              <a:rPr lang="en-US" dirty="0"/>
              <a:t>Thank You</a:t>
            </a:r>
          </a:p>
        </p:txBody>
      </p:sp>
      <p:sp>
        <p:nvSpPr>
          <p:cNvPr id="8" name="Text Placeholder 7">
            <a:extLst>
              <a:ext uri="{FF2B5EF4-FFF2-40B4-BE49-F238E27FC236}">
                <a16:creationId xmlns:a16="http://schemas.microsoft.com/office/drawing/2014/main" id="{E9BEF885-2345-B032-62A9-CB8EFD6E257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15</a:t>
            </a:fld>
            <a:endParaRPr lang="en-US" altLang="en-US"/>
          </a:p>
        </p:txBody>
      </p:sp>
    </p:spTree>
    <p:extLst>
      <p:ext uri="{BB962C8B-B14F-4D97-AF65-F5344CB8AC3E}">
        <p14:creationId xmlns:p14="http://schemas.microsoft.com/office/powerpoint/2010/main" val="14371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March 2023</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2224709298"/>
              </p:ext>
            </p:extLst>
          </p:nvPr>
        </p:nvGraphicFramePr>
        <p:xfrm>
          <a:off x="685800" y="895500"/>
          <a:ext cx="7774650" cy="5254101"/>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Reduced complexity and power consumption</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UWB-based discovery and association</a:t>
                      </a: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p:txBody>
          <a:bodyPr/>
          <a:lstStyle/>
          <a:p>
            <a:r>
              <a:rPr lang="en-US" b="1" dirty="0"/>
              <a:t>Previous Contributions Related To </a:t>
            </a:r>
            <a:br>
              <a:rPr lang="en-US" b="1" dirty="0"/>
            </a:br>
            <a:r>
              <a:rPr lang="en-US" b="1" dirty="0"/>
              <a:t>Discovery</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p:txBody>
          <a:bodyPr/>
          <a:lstStyle/>
          <a:p>
            <a:pPr marL="0" indent="0">
              <a:lnSpc>
                <a:spcPct val="150000"/>
              </a:lnSpc>
              <a:buNone/>
            </a:pPr>
            <a:r>
              <a:rPr lang="en-US" altLang="en-US" sz="2000" dirty="0"/>
              <a:t>[1] DCN </a:t>
            </a:r>
            <a:r>
              <a:rPr lang="en-US" altLang="en-US" sz="2000" dirty="0">
                <a:hlinkClick r:id="rId2"/>
              </a:rPr>
              <a:t>646r0</a:t>
            </a:r>
            <a:r>
              <a:rPr lang="en-US" altLang="en-US" sz="2000" dirty="0"/>
              <a:t> (November 2022) “UWB In-band Discovery”</a:t>
            </a:r>
          </a:p>
          <a:p>
            <a:pPr marL="0" indent="0">
              <a:lnSpc>
                <a:spcPct val="150000"/>
              </a:lnSpc>
              <a:buNone/>
            </a:pPr>
            <a:r>
              <a:rPr lang="en-US" altLang="en-US" sz="2000" dirty="0"/>
              <a:t>[2] DCN </a:t>
            </a:r>
            <a:r>
              <a:rPr lang="en-US" altLang="en-US" sz="2000" dirty="0">
                <a:hlinkClick r:id="rId3"/>
              </a:rPr>
              <a:t>002r1</a:t>
            </a:r>
            <a:r>
              <a:rPr lang="en-US" altLang="en-US" sz="2000" dirty="0"/>
              <a:t> (January 2023) “</a:t>
            </a:r>
            <a:r>
              <a:rPr lang="en-US" sz="2000" dirty="0"/>
              <a:t>Improvements on UWB in-band discovery</a:t>
            </a:r>
            <a:r>
              <a:rPr lang="en-US" altLang="en-US" sz="2000" dirty="0"/>
              <a:t>”</a:t>
            </a:r>
          </a:p>
          <a:p>
            <a:pPr marL="0" indent="0">
              <a:lnSpc>
                <a:spcPct val="150000"/>
              </a:lnSpc>
              <a:buNone/>
            </a:pPr>
            <a:r>
              <a:rPr lang="en-US" altLang="en-US" sz="2000" dirty="0"/>
              <a:t>[3] DCN </a:t>
            </a:r>
            <a:r>
              <a:rPr lang="en-US" altLang="en-US" sz="2000" dirty="0">
                <a:hlinkClick r:id="rId4"/>
              </a:rPr>
              <a:t>033r2</a:t>
            </a:r>
            <a:r>
              <a:rPr lang="en-US" altLang="en-US" sz="2000" dirty="0"/>
              <a:t> (January 2023) “</a:t>
            </a:r>
            <a:r>
              <a:rPr lang="en-US" altLang="en-US" sz="2000" dirty="0" err="1"/>
              <a:t>nba</a:t>
            </a:r>
            <a:r>
              <a:rPr lang="en-US" altLang="en-US" sz="2000" dirty="0"/>
              <a:t> mms </a:t>
            </a:r>
            <a:r>
              <a:rPr lang="en-US" altLang="en-US" sz="2000" dirty="0" err="1"/>
              <a:t>uwb</a:t>
            </a:r>
            <a:r>
              <a:rPr lang="en-US" altLang="en-US" sz="2000" dirty="0"/>
              <a:t> native discovery concept”</a:t>
            </a:r>
          </a:p>
          <a:p>
            <a:pPr>
              <a:lnSpc>
                <a:spcPct val="150000"/>
              </a:lnSpc>
            </a:pPr>
            <a:endParaRPr lang="en-US"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01000" cy="533400"/>
          </a:xfrm>
        </p:spPr>
        <p:txBody>
          <a:bodyPr/>
          <a:lstStyle/>
          <a:p>
            <a:r>
              <a:rPr lang="en-US" sz="2000" dirty="0"/>
              <a:t>Two approaches on device discovery and association</a:t>
            </a:r>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graphicFrame>
        <p:nvGraphicFramePr>
          <p:cNvPr id="9" name="Table 9">
            <a:extLst>
              <a:ext uri="{FF2B5EF4-FFF2-40B4-BE49-F238E27FC236}">
                <a16:creationId xmlns:a16="http://schemas.microsoft.com/office/drawing/2014/main" id="{E7D83FF6-B40D-E9F3-CE49-809BA83B2FDF}"/>
              </a:ext>
            </a:extLst>
          </p:cNvPr>
          <p:cNvGraphicFramePr>
            <a:graphicFrameLocks noGrp="1"/>
          </p:cNvGraphicFramePr>
          <p:nvPr>
            <p:extLst>
              <p:ext uri="{D42A27DB-BD31-4B8C-83A1-F6EECF244321}">
                <p14:modId xmlns:p14="http://schemas.microsoft.com/office/powerpoint/2010/main" val="475354317"/>
              </p:ext>
            </p:extLst>
          </p:nvPr>
        </p:nvGraphicFramePr>
        <p:xfrm>
          <a:off x="685800" y="2514600"/>
          <a:ext cx="7879468" cy="2631440"/>
        </p:xfrm>
        <a:graphic>
          <a:graphicData uri="http://schemas.openxmlformats.org/drawingml/2006/table">
            <a:tbl>
              <a:tblPr firstRow="1" bandRow="1">
                <a:tableStyleId>{5940675A-B579-460E-94D1-54222C63F5DA}</a:tableStyleId>
              </a:tblPr>
              <a:tblGrid>
                <a:gridCol w="1219200">
                  <a:extLst>
                    <a:ext uri="{9D8B030D-6E8A-4147-A177-3AD203B41FA5}">
                      <a16:colId xmlns:a16="http://schemas.microsoft.com/office/drawing/2014/main" val="818347819"/>
                    </a:ext>
                  </a:extLst>
                </a:gridCol>
                <a:gridCol w="3330134">
                  <a:extLst>
                    <a:ext uri="{9D8B030D-6E8A-4147-A177-3AD203B41FA5}">
                      <a16:colId xmlns:a16="http://schemas.microsoft.com/office/drawing/2014/main" val="1580821188"/>
                    </a:ext>
                  </a:extLst>
                </a:gridCol>
                <a:gridCol w="3330134">
                  <a:extLst>
                    <a:ext uri="{9D8B030D-6E8A-4147-A177-3AD203B41FA5}">
                      <a16:colId xmlns:a16="http://schemas.microsoft.com/office/drawing/2014/main" val="2440492269"/>
                    </a:ext>
                  </a:extLst>
                </a:gridCol>
              </a:tblGrid>
              <a:tr h="370840">
                <a:tc>
                  <a:txBody>
                    <a:bodyPr/>
                    <a:lstStyle/>
                    <a:p>
                      <a:endParaRPr lang="en-US" dirty="0"/>
                    </a:p>
                  </a:txBody>
                  <a:tcPr/>
                </a:tc>
                <a:tc>
                  <a:txBody>
                    <a:bodyPr/>
                    <a:lstStyle/>
                    <a:p>
                      <a:pPr algn="ctr"/>
                      <a:r>
                        <a:rPr lang="en-US" dirty="0"/>
                        <a:t>UWB-based</a:t>
                      </a:r>
                    </a:p>
                  </a:txBody>
                  <a:tcPr anchor="ctr"/>
                </a:tc>
                <a:tc>
                  <a:txBody>
                    <a:bodyPr/>
                    <a:lstStyle/>
                    <a:p>
                      <a:pPr algn="ctr"/>
                      <a:r>
                        <a:rPr lang="en-US" dirty="0"/>
                        <a:t>NB-based</a:t>
                      </a:r>
                    </a:p>
                  </a:txBody>
                  <a:tcPr anchor="ctr"/>
                </a:tc>
                <a:extLst>
                  <a:ext uri="{0D108BD9-81ED-4DB2-BD59-A6C34878D82A}">
                    <a16:rowId xmlns:a16="http://schemas.microsoft.com/office/drawing/2014/main" val="388928410"/>
                  </a:ext>
                </a:extLst>
              </a:tr>
              <a:tr h="370840">
                <a:tc>
                  <a:txBody>
                    <a:bodyPr/>
                    <a:lstStyle/>
                    <a:p>
                      <a:r>
                        <a:rPr lang="en-US" dirty="0"/>
                        <a:t>Ref.</a:t>
                      </a:r>
                    </a:p>
                  </a:txBody>
                  <a:tcPr/>
                </a:tc>
                <a:tc>
                  <a:txBody>
                    <a:bodyPr/>
                    <a:lstStyle/>
                    <a:p>
                      <a:r>
                        <a:rPr lang="en-US" altLang="en-US" sz="1600" dirty="0"/>
                        <a:t>DCN </a:t>
                      </a:r>
                      <a:r>
                        <a:rPr lang="en-US" altLang="en-US" sz="1600" dirty="0">
                          <a:hlinkClick r:id="rId2"/>
                        </a:rPr>
                        <a:t>646r0</a:t>
                      </a:r>
                      <a:r>
                        <a:rPr lang="en-US" altLang="en-US" sz="1600" dirty="0"/>
                        <a:t>, </a:t>
                      </a:r>
                      <a:r>
                        <a:rPr lang="en-US" altLang="en-US" sz="1600" dirty="0">
                          <a:hlinkClick r:id="rId3"/>
                        </a:rPr>
                        <a:t>002r1</a:t>
                      </a:r>
                      <a:endParaRPr lang="en-US" sz="1600" dirty="0"/>
                    </a:p>
                  </a:txBody>
                  <a:tcPr anchor="ctr"/>
                </a:tc>
                <a:tc>
                  <a:txBody>
                    <a:bodyPr/>
                    <a:lstStyle/>
                    <a:p>
                      <a:r>
                        <a:rPr lang="en-US" sz="1600" dirty="0"/>
                        <a:t>DCN </a:t>
                      </a:r>
                      <a:r>
                        <a:rPr lang="en-US" altLang="en-US" sz="1600" dirty="0">
                          <a:hlinkClick r:id="rId4"/>
                        </a:rPr>
                        <a:t>033r2</a:t>
                      </a:r>
                      <a:endParaRPr lang="en-US" sz="1600" dirty="0"/>
                    </a:p>
                  </a:txBody>
                  <a:tcPr anchor="ctr"/>
                </a:tc>
                <a:extLst>
                  <a:ext uri="{0D108BD9-81ED-4DB2-BD59-A6C34878D82A}">
                    <a16:rowId xmlns:a16="http://schemas.microsoft.com/office/drawing/2014/main" val="3706178061"/>
                  </a:ext>
                </a:extLst>
              </a:tr>
              <a:tr h="370840">
                <a:tc>
                  <a:txBody>
                    <a:bodyPr/>
                    <a:lstStyle/>
                    <a:p>
                      <a:r>
                        <a:rPr lang="en-US" dirty="0"/>
                        <a:t>Pros</a:t>
                      </a:r>
                    </a:p>
                  </a:txBody>
                  <a:tcPr/>
                </a:tc>
                <a:tc>
                  <a:txBody>
                    <a:bodyPr/>
                    <a:lstStyle/>
                    <a:p>
                      <a:pPr marL="285750" indent="-285750">
                        <a:buFontTx/>
                        <a:buChar char="-"/>
                      </a:pPr>
                      <a:r>
                        <a:rPr lang="en-US" sz="1600" dirty="0"/>
                        <a:t>No NB hardware requirement</a:t>
                      </a:r>
                    </a:p>
                    <a:p>
                      <a:pPr marL="285750" indent="-285750">
                        <a:buFontTx/>
                        <a:buChar char="-"/>
                      </a:pPr>
                      <a:r>
                        <a:rPr lang="en-US" sz="1600" dirty="0"/>
                        <a:t>Simple design (without NB-to-UWB handover) </a:t>
                      </a:r>
                    </a:p>
                  </a:txBody>
                  <a:tcPr anchor="ctr"/>
                </a:tc>
                <a:tc>
                  <a:txBody>
                    <a:bodyPr/>
                    <a:lstStyle/>
                    <a:p>
                      <a:pPr marL="285750" indent="-285750">
                        <a:buFontTx/>
                        <a:buChar char="-"/>
                      </a:pPr>
                      <a:r>
                        <a:rPr lang="en-US" sz="1600" dirty="0"/>
                        <a:t>Long range</a:t>
                      </a:r>
                    </a:p>
                    <a:p>
                      <a:pPr marL="285750" indent="-285750">
                        <a:buFontTx/>
                        <a:buChar char="-"/>
                      </a:pPr>
                      <a:r>
                        <a:rPr lang="en-US" sz="1600" dirty="0"/>
                        <a:t>Power efficient for scanning</a:t>
                      </a:r>
                    </a:p>
                  </a:txBody>
                  <a:tcPr anchor="ctr"/>
                </a:tc>
                <a:extLst>
                  <a:ext uri="{0D108BD9-81ED-4DB2-BD59-A6C34878D82A}">
                    <a16:rowId xmlns:a16="http://schemas.microsoft.com/office/drawing/2014/main" val="3783394917"/>
                  </a:ext>
                </a:extLst>
              </a:tr>
              <a:tr h="370840">
                <a:tc>
                  <a:txBody>
                    <a:bodyPr/>
                    <a:lstStyle/>
                    <a:p>
                      <a:r>
                        <a:rPr lang="en-US" dirty="0"/>
                        <a:t>Suits when</a:t>
                      </a:r>
                    </a:p>
                  </a:txBody>
                  <a:tcPr/>
                </a:tc>
                <a:tc>
                  <a:txBody>
                    <a:bodyPr/>
                    <a:lstStyle/>
                    <a:p>
                      <a:pPr marL="285750" indent="-285750">
                        <a:buFontTx/>
                        <a:buChar char="-"/>
                      </a:pPr>
                      <a:r>
                        <a:rPr lang="en-US" sz="1600" dirty="0"/>
                        <a:t>MMS fragments are not used</a:t>
                      </a:r>
                    </a:p>
                    <a:p>
                      <a:pPr marL="285750" indent="-285750">
                        <a:buFontTx/>
                        <a:buChar char="-"/>
                      </a:pPr>
                      <a:r>
                        <a:rPr lang="en-US" sz="1600" dirty="0"/>
                        <a:t>Discovery can be triggered when needed (e.g., wearable connection)</a:t>
                      </a:r>
                    </a:p>
                  </a:txBody>
                  <a:tcPr anchor="ctr"/>
                </a:tc>
                <a:tc>
                  <a:txBody>
                    <a:bodyPr/>
                    <a:lstStyle/>
                    <a:p>
                      <a:pPr marL="285750" indent="-285750">
                        <a:buFontTx/>
                        <a:buChar char="-"/>
                      </a:pPr>
                      <a:r>
                        <a:rPr lang="en-US" sz="1600" dirty="0"/>
                        <a:t>MMS fragments are used</a:t>
                      </a:r>
                    </a:p>
                    <a:p>
                      <a:pPr marL="285750" indent="-285750">
                        <a:buFontTx/>
                        <a:buChar char="-"/>
                      </a:pPr>
                      <a:r>
                        <a:rPr lang="en-US" sz="1600" dirty="0"/>
                        <a:t>Controlees need to scan all the time (e.g., passive access sys.)</a:t>
                      </a:r>
                    </a:p>
                  </a:txBody>
                  <a:tcPr anchor="ctr"/>
                </a:tc>
                <a:extLst>
                  <a:ext uri="{0D108BD9-81ED-4DB2-BD59-A6C34878D82A}">
                    <a16:rowId xmlns:a16="http://schemas.microsoft.com/office/drawing/2014/main" val="70316757"/>
                  </a:ext>
                </a:extLst>
              </a:tr>
            </a:tbl>
          </a:graphicData>
        </a:graphic>
      </p:graphicFrame>
      <p:sp>
        <p:nvSpPr>
          <p:cNvPr id="10" name="Content Placeholder 2">
            <a:extLst>
              <a:ext uri="{FF2B5EF4-FFF2-40B4-BE49-F238E27FC236}">
                <a16:creationId xmlns:a16="http://schemas.microsoft.com/office/drawing/2014/main" id="{54D00E7D-2304-BBE1-0590-F8C089F3EA69}"/>
              </a:ext>
            </a:extLst>
          </p:cNvPr>
          <p:cNvSpPr txBox="1">
            <a:spLocks/>
          </p:cNvSpPr>
          <p:nvPr/>
        </p:nvSpPr>
        <p:spPr bwMode="auto">
          <a:xfrm>
            <a:off x="685800" y="5277326"/>
            <a:ext cx="8001000" cy="112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For devices without NB, we need UWB-based discovery and association protocol</a:t>
            </a:r>
          </a:p>
          <a:p>
            <a:pPr lvl="1"/>
            <a:endParaRPr lang="en-US" sz="1800" dirty="0"/>
          </a:p>
        </p:txBody>
      </p:sp>
    </p:spTree>
    <p:extLst>
      <p:ext uri="{BB962C8B-B14F-4D97-AF65-F5344CB8AC3E}">
        <p14:creationId xmlns:p14="http://schemas.microsoft.com/office/powerpoint/2010/main" val="233161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Left Brace 40">
            <a:extLst>
              <a:ext uri="{FF2B5EF4-FFF2-40B4-BE49-F238E27FC236}">
                <a16:creationId xmlns:a16="http://schemas.microsoft.com/office/drawing/2014/main" id="{C39F43FE-DBE1-DD9F-C87A-F7EF940A598A}"/>
              </a:ext>
            </a:extLst>
          </p:cNvPr>
          <p:cNvSpPr/>
          <p:nvPr/>
        </p:nvSpPr>
        <p:spPr bwMode="auto">
          <a:xfrm>
            <a:off x="1000129" y="3207123"/>
            <a:ext cx="329192" cy="932254"/>
          </a:xfrm>
          <a:prstGeom prst="leftBrace">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lang="en-US"/>
          </a:p>
        </p:txBody>
      </p:sp>
      <p:sp>
        <p:nvSpPr>
          <p:cNvPr id="42" name="Left Brace 41">
            <a:extLst>
              <a:ext uri="{FF2B5EF4-FFF2-40B4-BE49-F238E27FC236}">
                <a16:creationId xmlns:a16="http://schemas.microsoft.com/office/drawing/2014/main" id="{A8B8C59B-6265-1309-EF9F-2674B133F696}"/>
              </a:ext>
            </a:extLst>
          </p:cNvPr>
          <p:cNvSpPr/>
          <p:nvPr/>
        </p:nvSpPr>
        <p:spPr bwMode="auto">
          <a:xfrm>
            <a:off x="1000129" y="4616410"/>
            <a:ext cx="353864" cy="938418"/>
          </a:xfrm>
          <a:prstGeom prst="leftBrace">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lang="en-US"/>
          </a:p>
        </p:txBody>
      </p:sp>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343908" cy="487089"/>
          </a:xfrm>
        </p:spPr>
        <p:txBody>
          <a:bodyPr/>
          <a:lstStyle/>
          <a:p>
            <a:r>
              <a:rPr lang="en-US" sz="2000" dirty="0"/>
              <a:t>Recap of </a:t>
            </a:r>
            <a:r>
              <a:rPr lang="en-US" altLang="en-US" sz="2000" dirty="0"/>
              <a:t>DCN </a:t>
            </a:r>
            <a:r>
              <a:rPr lang="en-US" altLang="en-US" sz="2000" dirty="0">
                <a:hlinkClick r:id="rId2"/>
              </a:rPr>
              <a:t>646r0</a:t>
            </a:r>
            <a:r>
              <a:rPr lang="en-US" altLang="en-US" sz="2000" dirty="0"/>
              <a:t>, </a:t>
            </a:r>
            <a:r>
              <a:rPr lang="en-US" altLang="en-US" sz="2000" dirty="0">
                <a:hlinkClick r:id="rId3"/>
              </a:rPr>
              <a:t>002r1</a:t>
            </a:r>
            <a:r>
              <a:rPr lang="en-US" sz="2000" dirty="0"/>
              <a:t>:</a:t>
            </a:r>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sp>
        <p:nvSpPr>
          <p:cNvPr id="10" name="Rectangle 9">
            <a:extLst>
              <a:ext uri="{FF2B5EF4-FFF2-40B4-BE49-F238E27FC236}">
                <a16:creationId xmlns:a16="http://schemas.microsoft.com/office/drawing/2014/main" id="{80B869E8-031D-4C94-40B0-E207F48E60EE}"/>
              </a:ext>
            </a:extLst>
          </p:cNvPr>
          <p:cNvSpPr/>
          <p:nvPr/>
        </p:nvSpPr>
        <p:spPr bwMode="auto">
          <a:xfrm>
            <a:off x="494175" y="2519146"/>
            <a:ext cx="1676387" cy="25335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rPr>
              <a:t>Controller</a:t>
            </a:r>
          </a:p>
        </p:txBody>
      </p:sp>
      <p:sp>
        <p:nvSpPr>
          <p:cNvPr id="11" name="Rectangle 10">
            <a:extLst>
              <a:ext uri="{FF2B5EF4-FFF2-40B4-BE49-F238E27FC236}">
                <a16:creationId xmlns:a16="http://schemas.microsoft.com/office/drawing/2014/main" id="{A34DEFE5-6CD2-0E7E-C1A2-1B834CA83E39}"/>
              </a:ext>
            </a:extLst>
          </p:cNvPr>
          <p:cNvSpPr/>
          <p:nvPr/>
        </p:nvSpPr>
        <p:spPr bwMode="auto">
          <a:xfrm>
            <a:off x="4810143" y="2519146"/>
            <a:ext cx="1676387" cy="253352"/>
          </a:xfrm>
          <a:prstGeom prst="rect">
            <a:avLst/>
          </a:prstGeom>
          <a:ln>
            <a:solidFill>
              <a:schemeClr val="tx1">
                <a:lumMod val="50000"/>
                <a:lumOff val="50000"/>
              </a:schemeClr>
            </a:solidFill>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lumMod val="50000"/>
                    <a:lumOff val="50000"/>
                  </a:schemeClr>
                </a:solidFill>
                <a:latin typeface="Times New Roman" panose="02020603050405020304" pitchFamily="18" charset="0"/>
              </a:rPr>
              <a:t>Associated </a:t>
            </a:r>
            <a:r>
              <a:rPr kumimoji="0" lang="en-US" sz="1200" b="0" i="0" u="none" strike="noStrike" cap="none" normalizeH="0" baseline="0" dirty="0">
                <a:ln>
                  <a:noFill/>
                </a:ln>
                <a:solidFill>
                  <a:schemeClr val="tx1">
                    <a:lumMod val="50000"/>
                    <a:lumOff val="50000"/>
                  </a:schemeClr>
                </a:solidFill>
                <a:effectLst/>
                <a:latin typeface="Times New Roman" panose="02020603050405020304" pitchFamily="18" charset="0"/>
              </a:rPr>
              <a:t>Controlee</a:t>
            </a:r>
          </a:p>
        </p:txBody>
      </p:sp>
      <p:sp>
        <p:nvSpPr>
          <p:cNvPr id="24" name="Rectangle 23">
            <a:extLst>
              <a:ext uri="{FF2B5EF4-FFF2-40B4-BE49-F238E27FC236}">
                <a16:creationId xmlns:a16="http://schemas.microsoft.com/office/drawing/2014/main" id="{9CFB2A7C-F089-B5EA-92F6-363E7851AA08}"/>
              </a:ext>
            </a:extLst>
          </p:cNvPr>
          <p:cNvSpPr/>
          <p:nvPr/>
        </p:nvSpPr>
        <p:spPr bwMode="auto">
          <a:xfrm>
            <a:off x="6876687" y="2519146"/>
            <a:ext cx="1676387" cy="25335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panose="02020603050405020304" pitchFamily="18" charset="0"/>
              </a:rPr>
              <a:t>Unassociated </a:t>
            </a:r>
            <a:r>
              <a:rPr kumimoji="0" lang="en-US" sz="1200" b="0" i="0" u="none" strike="noStrike" cap="none" normalizeH="0" baseline="0" dirty="0">
                <a:ln>
                  <a:noFill/>
                </a:ln>
                <a:solidFill>
                  <a:schemeClr val="tx1"/>
                </a:solidFill>
                <a:effectLst/>
                <a:latin typeface="Times New Roman" panose="02020603050405020304" pitchFamily="18" charset="0"/>
              </a:rPr>
              <a:t>Controlee</a:t>
            </a:r>
          </a:p>
        </p:txBody>
      </p:sp>
      <p:sp>
        <p:nvSpPr>
          <p:cNvPr id="15" name="TextBox 14">
            <a:extLst>
              <a:ext uri="{FF2B5EF4-FFF2-40B4-BE49-F238E27FC236}">
                <a16:creationId xmlns:a16="http://schemas.microsoft.com/office/drawing/2014/main" id="{DB63C8E5-3076-BB75-9FA6-539EFA90DA93}"/>
              </a:ext>
            </a:extLst>
          </p:cNvPr>
          <p:cNvSpPr txBox="1"/>
          <p:nvPr/>
        </p:nvSpPr>
        <p:spPr>
          <a:xfrm>
            <a:off x="1332381" y="2925559"/>
            <a:ext cx="6385523" cy="276999"/>
          </a:xfrm>
          <a:prstGeom prst="rect">
            <a:avLst/>
          </a:prstGeom>
          <a:noFill/>
        </p:spPr>
        <p:txBody>
          <a:bodyPr wrap="square" rtlCol="0" anchor="b">
            <a:spAutoFit/>
          </a:bodyPr>
          <a:lstStyle/>
          <a:p>
            <a:pPr algn="ctr"/>
            <a:r>
              <a:rPr lang="en-US" dirty="0"/>
              <a:t>AC IE (Association Availability = 1, Empty Slot Info), Scheduling IE</a:t>
            </a:r>
          </a:p>
        </p:txBody>
      </p:sp>
      <p:cxnSp>
        <p:nvCxnSpPr>
          <p:cNvPr id="18" name="Straight Arrow Connector 17">
            <a:extLst>
              <a:ext uri="{FF2B5EF4-FFF2-40B4-BE49-F238E27FC236}">
                <a16:creationId xmlns:a16="http://schemas.microsoft.com/office/drawing/2014/main" id="{CB520C7B-022F-C62A-F779-54F9C7239C4F}"/>
              </a:ext>
            </a:extLst>
          </p:cNvPr>
          <p:cNvCxnSpPr/>
          <p:nvPr/>
        </p:nvCxnSpPr>
        <p:spPr bwMode="auto">
          <a:xfrm>
            <a:off x="1335430" y="3202559"/>
            <a:ext cx="431596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D1A6B04B-8B36-B11B-1E76-BBC1A6BE1D8E}"/>
              </a:ext>
            </a:extLst>
          </p:cNvPr>
          <p:cNvCxnSpPr>
            <a:cxnSpLocks/>
          </p:cNvCxnSpPr>
          <p:nvPr/>
        </p:nvCxnSpPr>
        <p:spPr bwMode="auto">
          <a:xfrm>
            <a:off x="1332354" y="4140360"/>
            <a:ext cx="6379493" cy="0"/>
          </a:xfrm>
          <a:prstGeom prst="straightConnector1">
            <a:avLst/>
          </a:prstGeom>
          <a:solidFill>
            <a:schemeClr val="accent1"/>
          </a:solidFill>
          <a:ln w="12700" cap="flat" cmpd="sng" algn="ctr">
            <a:solidFill>
              <a:schemeClr val="tx1"/>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0365AD06-A2F7-80C2-ED58-32C1B18B673E}"/>
              </a:ext>
            </a:extLst>
          </p:cNvPr>
          <p:cNvSpPr txBox="1"/>
          <p:nvPr/>
        </p:nvSpPr>
        <p:spPr>
          <a:xfrm>
            <a:off x="1329312" y="3863359"/>
            <a:ext cx="6379474" cy="276999"/>
          </a:xfrm>
          <a:prstGeom prst="rect">
            <a:avLst/>
          </a:prstGeom>
          <a:noFill/>
        </p:spPr>
        <p:txBody>
          <a:bodyPr wrap="square" rtlCol="0" anchor="b">
            <a:spAutoFit/>
          </a:bodyPr>
          <a:lstStyle/>
          <a:p>
            <a:pPr algn="ctr"/>
            <a:r>
              <a:rPr lang="en-US" dirty="0"/>
              <a:t>Association Request command (Capability Information) in one of empty slot</a:t>
            </a:r>
          </a:p>
        </p:txBody>
      </p:sp>
      <p:grpSp>
        <p:nvGrpSpPr>
          <p:cNvPr id="46" name="Group 45">
            <a:extLst>
              <a:ext uri="{FF2B5EF4-FFF2-40B4-BE49-F238E27FC236}">
                <a16:creationId xmlns:a16="http://schemas.microsoft.com/office/drawing/2014/main" id="{E89DF0B8-E424-F5F4-F7CA-98EC645DEFC8}"/>
              </a:ext>
            </a:extLst>
          </p:cNvPr>
          <p:cNvGrpSpPr/>
          <p:nvPr/>
        </p:nvGrpSpPr>
        <p:grpSpPr>
          <a:xfrm>
            <a:off x="1332368" y="2772498"/>
            <a:ext cx="6382512" cy="3171102"/>
            <a:chOff x="1332368" y="2772498"/>
            <a:chExt cx="6382512" cy="2895600"/>
          </a:xfrm>
        </p:grpSpPr>
        <p:cxnSp>
          <p:nvCxnSpPr>
            <p:cNvPr id="14" name="Straight Connector 13">
              <a:extLst>
                <a:ext uri="{FF2B5EF4-FFF2-40B4-BE49-F238E27FC236}">
                  <a16:creationId xmlns:a16="http://schemas.microsoft.com/office/drawing/2014/main" id="{FB33644F-C02D-A7B8-FFD3-E60250226757}"/>
                </a:ext>
              </a:extLst>
            </p:cNvPr>
            <p:cNvCxnSpPr>
              <a:cxnSpLocks/>
            </p:cNvCxnSpPr>
            <p:nvPr/>
          </p:nvCxnSpPr>
          <p:spPr bwMode="auto">
            <a:xfrm>
              <a:off x="7714880" y="2772498"/>
              <a:ext cx="0" cy="2895600"/>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cxnSp>
          <p:nvCxnSpPr>
            <p:cNvPr id="27" name="Straight Connector 26">
              <a:extLst>
                <a:ext uri="{FF2B5EF4-FFF2-40B4-BE49-F238E27FC236}">
                  <a16:creationId xmlns:a16="http://schemas.microsoft.com/office/drawing/2014/main" id="{5A402B0F-4EEE-27AE-A6AD-92B1C2F7300E}"/>
                </a:ext>
              </a:extLst>
            </p:cNvPr>
            <p:cNvCxnSpPr>
              <a:cxnSpLocks/>
            </p:cNvCxnSpPr>
            <p:nvPr/>
          </p:nvCxnSpPr>
          <p:spPr bwMode="auto">
            <a:xfrm>
              <a:off x="5648336" y="2772498"/>
              <a:ext cx="0" cy="2895600"/>
            </a:xfrm>
            <a:prstGeom prst="line">
              <a:avLst/>
            </a:prstGeom>
            <a:ln>
              <a:solidFill>
                <a:schemeClr val="tx1">
                  <a:lumMod val="50000"/>
                  <a:lumOff val="50000"/>
                </a:schemeClr>
              </a:solidFill>
              <a:headEnd type="none" w="sm" len="sm"/>
              <a:tailEnd type="none" w="sm" len="sm"/>
            </a:ln>
          </p:spPr>
          <p:style>
            <a:lnRef idx="2">
              <a:schemeClr val="dk1"/>
            </a:lnRef>
            <a:fillRef idx="1">
              <a:schemeClr val="lt1"/>
            </a:fillRef>
            <a:effectRef idx="0">
              <a:schemeClr val="dk1"/>
            </a:effectRef>
            <a:fontRef idx="minor">
              <a:schemeClr val="dk1"/>
            </a:fontRef>
          </p:style>
        </p:cxnSp>
        <p:cxnSp>
          <p:nvCxnSpPr>
            <p:cNvPr id="28" name="Straight Connector 27">
              <a:extLst>
                <a:ext uri="{FF2B5EF4-FFF2-40B4-BE49-F238E27FC236}">
                  <a16:creationId xmlns:a16="http://schemas.microsoft.com/office/drawing/2014/main" id="{C131DA6C-CDDA-25B5-0C56-8CEAB8ACD217}"/>
                </a:ext>
              </a:extLst>
            </p:cNvPr>
            <p:cNvCxnSpPr>
              <a:cxnSpLocks/>
            </p:cNvCxnSpPr>
            <p:nvPr/>
          </p:nvCxnSpPr>
          <p:spPr bwMode="auto">
            <a:xfrm>
              <a:off x="1332368" y="2772498"/>
              <a:ext cx="0" cy="2895600"/>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grpSp>
      <p:cxnSp>
        <p:nvCxnSpPr>
          <p:cNvPr id="29" name="Straight Arrow Connector 28">
            <a:extLst>
              <a:ext uri="{FF2B5EF4-FFF2-40B4-BE49-F238E27FC236}">
                <a16:creationId xmlns:a16="http://schemas.microsoft.com/office/drawing/2014/main" id="{B797AD6C-B0F9-E7E6-6E8D-93B4133BD0A3}"/>
              </a:ext>
            </a:extLst>
          </p:cNvPr>
          <p:cNvCxnSpPr/>
          <p:nvPr/>
        </p:nvCxnSpPr>
        <p:spPr bwMode="auto">
          <a:xfrm>
            <a:off x="3392830" y="3202559"/>
            <a:ext cx="431596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Arrow Connector 29">
            <a:extLst>
              <a:ext uri="{FF2B5EF4-FFF2-40B4-BE49-F238E27FC236}">
                <a16:creationId xmlns:a16="http://schemas.microsoft.com/office/drawing/2014/main" id="{B4BD22DF-D5CD-AF4B-AF6F-30D8603E995B}"/>
              </a:ext>
            </a:extLst>
          </p:cNvPr>
          <p:cNvCxnSpPr/>
          <p:nvPr/>
        </p:nvCxnSpPr>
        <p:spPr bwMode="auto">
          <a:xfrm>
            <a:off x="1335430" y="3663323"/>
            <a:ext cx="4315968" cy="0"/>
          </a:xfrm>
          <a:prstGeom prst="straightConnector1">
            <a:avLst/>
          </a:prstGeom>
          <a:solidFill>
            <a:schemeClr val="accent1"/>
          </a:solidFill>
          <a:ln w="12700" cap="flat" cmpd="sng" algn="ctr">
            <a:solidFill>
              <a:schemeClr val="tx1">
                <a:lumMod val="50000"/>
                <a:lumOff val="50000"/>
              </a:schemeClr>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Box 30">
            <a:extLst>
              <a:ext uri="{FF2B5EF4-FFF2-40B4-BE49-F238E27FC236}">
                <a16:creationId xmlns:a16="http://schemas.microsoft.com/office/drawing/2014/main" id="{D09B9583-8E8B-B806-57D0-98D63ACF1B91}"/>
              </a:ext>
            </a:extLst>
          </p:cNvPr>
          <p:cNvSpPr txBox="1"/>
          <p:nvPr/>
        </p:nvSpPr>
        <p:spPr>
          <a:xfrm>
            <a:off x="1332381" y="3394132"/>
            <a:ext cx="4315955" cy="276999"/>
          </a:xfrm>
          <a:prstGeom prst="rect">
            <a:avLst/>
          </a:prstGeom>
          <a:noFill/>
        </p:spPr>
        <p:txBody>
          <a:bodyPr wrap="square" rtlCol="0" anchor="b">
            <a:spAutoFit/>
          </a:bodyPr>
          <a:lstStyle/>
          <a:p>
            <a:pPr algn="ctr"/>
            <a:r>
              <a:rPr lang="en-US" dirty="0">
                <a:solidFill>
                  <a:schemeClr val="tx1">
                    <a:lumMod val="50000"/>
                    <a:lumOff val="50000"/>
                  </a:schemeClr>
                </a:solidFill>
              </a:rPr>
              <a:t>Scheduled traffic</a:t>
            </a:r>
          </a:p>
        </p:txBody>
      </p:sp>
      <p:sp>
        <p:nvSpPr>
          <p:cNvPr id="33" name="TextBox 32">
            <a:extLst>
              <a:ext uri="{FF2B5EF4-FFF2-40B4-BE49-F238E27FC236}">
                <a16:creationId xmlns:a16="http://schemas.microsoft.com/office/drawing/2014/main" id="{46E6ECA7-BA2D-BC47-8A0C-3D20F22CF3D1}"/>
              </a:ext>
            </a:extLst>
          </p:cNvPr>
          <p:cNvSpPr txBox="1"/>
          <p:nvPr/>
        </p:nvSpPr>
        <p:spPr>
          <a:xfrm>
            <a:off x="1332381" y="4339411"/>
            <a:ext cx="6385523" cy="276999"/>
          </a:xfrm>
          <a:prstGeom prst="rect">
            <a:avLst/>
          </a:prstGeom>
          <a:noFill/>
        </p:spPr>
        <p:txBody>
          <a:bodyPr wrap="square" rtlCol="0" anchor="b">
            <a:spAutoFit/>
          </a:bodyPr>
          <a:lstStyle/>
          <a:p>
            <a:pPr algn="ctr"/>
            <a:r>
              <a:rPr lang="en-US" dirty="0"/>
              <a:t>AC IE (Association Availability = 1, Empty Slot Info), Scheduling IE</a:t>
            </a:r>
          </a:p>
        </p:txBody>
      </p:sp>
      <p:cxnSp>
        <p:nvCxnSpPr>
          <p:cNvPr id="34" name="Straight Arrow Connector 33">
            <a:extLst>
              <a:ext uri="{FF2B5EF4-FFF2-40B4-BE49-F238E27FC236}">
                <a16:creationId xmlns:a16="http://schemas.microsoft.com/office/drawing/2014/main" id="{DD568345-E608-2D8F-B229-A56F367B907B}"/>
              </a:ext>
            </a:extLst>
          </p:cNvPr>
          <p:cNvCxnSpPr/>
          <p:nvPr/>
        </p:nvCxnSpPr>
        <p:spPr bwMode="auto">
          <a:xfrm>
            <a:off x="1335430" y="4616411"/>
            <a:ext cx="431596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a:extLst>
              <a:ext uri="{FF2B5EF4-FFF2-40B4-BE49-F238E27FC236}">
                <a16:creationId xmlns:a16="http://schemas.microsoft.com/office/drawing/2014/main" id="{4C88C668-D202-F46B-DB03-6AEDE38A8977}"/>
              </a:ext>
            </a:extLst>
          </p:cNvPr>
          <p:cNvCxnSpPr>
            <a:cxnSpLocks/>
          </p:cNvCxnSpPr>
          <p:nvPr/>
        </p:nvCxnSpPr>
        <p:spPr bwMode="auto">
          <a:xfrm>
            <a:off x="1332354" y="5554212"/>
            <a:ext cx="6379493"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a:extLst>
              <a:ext uri="{FF2B5EF4-FFF2-40B4-BE49-F238E27FC236}">
                <a16:creationId xmlns:a16="http://schemas.microsoft.com/office/drawing/2014/main" id="{4AC3BD86-8E7D-1CAA-F610-31E62491F672}"/>
              </a:ext>
            </a:extLst>
          </p:cNvPr>
          <p:cNvSpPr txBox="1"/>
          <p:nvPr/>
        </p:nvSpPr>
        <p:spPr>
          <a:xfrm>
            <a:off x="1329312" y="5277211"/>
            <a:ext cx="6379474" cy="276999"/>
          </a:xfrm>
          <a:prstGeom prst="rect">
            <a:avLst/>
          </a:prstGeom>
          <a:noFill/>
        </p:spPr>
        <p:txBody>
          <a:bodyPr wrap="square" rtlCol="0" anchor="b">
            <a:spAutoFit/>
          </a:bodyPr>
          <a:lstStyle/>
          <a:p>
            <a:pPr algn="ctr"/>
            <a:r>
              <a:rPr lang="en-US" dirty="0"/>
              <a:t>Association Response command (Association Status) in a scheduled slot</a:t>
            </a:r>
          </a:p>
        </p:txBody>
      </p:sp>
      <p:cxnSp>
        <p:nvCxnSpPr>
          <p:cNvPr id="37" name="Straight Arrow Connector 36">
            <a:extLst>
              <a:ext uri="{FF2B5EF4-FFF2-40B4-BE49-F238E27FC236}">
                <a16:creationId xmlns:a16="http://schemas.microsoft.com/office/drawing/2014/main" id="{538C5BC8-8448-8B6D-5052-67B219CD82DF}"/>
              </a:ext>
            </a:extLst>
          </p:cNvPr>
          <p:cNvCxnSpPr/>
          <p:nvPr/>
        </p:nvCxnSpPr>
        <p:spPr bwMode="auto">
          <a:xfrm>
            <a:off x="3392830" y="4616411"/>
            <a:ext cx="431596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a:extLst>
              <a:ext uri="{FF2B5EF4-FFF2-40B4-BE49-F238E27FC236}">
                <a16:creationId xmlns:a16="http://schemas.microsoft.com/office/drawing/2014/main" id="{56B94BD6-9637-C380-1557-A63B74ACC502}"/>
              </a:ext>
            </a:extLst>
          </p:cNvPr>
          <p:cNvCxnSpPr/>
          <p:nvPr/>
        </p:nvCxnSpPr>
        <p:spPr bwMode="auto">
          <a:xfrm>
            <a:off x="1335430" y="5077175"/>
            <a:ext cx="4315968" cy="0"/>
          </a:xfrm>
          <a:prstGeom prst="straightConnector1">
            <a:avLst/>
          </a:prstGeom>
          <a:solidFill>
            <a:schemeClr val="accent1"/>
          </a:solidFill>
          <a:ln w="12700" cap="flat" cmpd="sng" algn="ctr">
            <a:solidFill>
              <a:schemeClr val="tx1">
                <a:lumMod val="50000"/>
                <a:lumOff val="50000"/>
              </a:schemeClr>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Box 38">
            <a:extLst>
              <a:ext uri="{FF2B5EF4-FFF2-40B4-BE49-F238E27FC236}">
                <a16:creationId xmlns:a16="http://schemas.microsoft.com/office/drawing/2014/main" id="{E58D757D-74D3-DFD3-F731-A5923E275E4E}"/>
              </a:ext>
            </a:extLst>
          </p:cNvPr>
          <p:cNvSpPr txBox="1"/>
          <p:nvPr/>
        </p:nvSpPr>
        <p:spPr>
          <a:xfrm>
            <a:off x="1332381" y="4807984"/>
            <a:ext cx="4315955" cy="276999"/>
          </a:xfrm>
          <a:prstGeom prst="rect">
            <a:avLst/>
          </a:prstGeom>
          <a:noFill/>
        </p:spPr>
        <p:txBody>
          <a:bodyPr wrap="square" rtlCol="0" anchor="b">
            <a:spAutoFit/>
          </a:bodyPr>
          <a:lstStyle/>
          <a:p>
            <a:pPr algn="ctr"/>
            <a:r>
              <a:rPr lang="en-US" dirty="0">
                <a:solidFill>
                  <a:schemeClr val="tx1">
                    <a:lumMod val="50000"/>
                    <a:lumOff val="50000"/>
                  </a:schemeClr>
                </a:solidFill>
              </a:rPr>
              <a:t>Scheduled traffic</a:t>
            </a:r>
          </a:p>
        </p:txBody>
      </p:sp>
      <p:sp>
        <p:nvSpPr>
          <p:cNvPr id="47" name="TextBox 46">
            <a:extLst>
              <a:ext uri="{FF2B5EF4-FFF2-40B4-BE49-F238E27FC236}">
                <a16:creationId xmlns:a16="http://schemas.microsoft.com/office/drawing/2014/main" id="{60AE4947-D294-AB6F-0630-8D9B5990DFBD}"/>
              </a:ext>
            </a:extLst>
          </p:cNvPr>
          <p:cNvSpPr txBox="1"/>
          <p:nvPr/>
        </p:nvSpPr>
        <p:spPr>
          <a:xfrm rot="16200000">
            <a:off x="370355" y="3528252"/>
            <a:ext cx="941032" cy="276997"/>
          </a:xfrm>
          <a:prstGeom prst="rect">
            <a:avLst/>
          </a:prstGeom>
          <a:noFill/>
        </p:spPr>
        <p:txBody>
          <a:bodyPr wrap="square" rtlCol="0" anchor="b">
            <a:spAutoFit/>
          </a:bodyPr>
          <a:lstStyle/>
          <a:p>
            <a:pPr algn="ctr"/>
            <a:r>
              <a:rPr lang="en-US" dirty="0"/>
              <a:t>Block </a:t>
            </a:r>
            <a:r>
              <a:rPr lang="en-US" i="1" dirty="0"/>
              <a:t>N</a:t>
            </a:r>
          </a:p>
        </p:txBody>
      </p:sp>
      <p:sp>
        <p:nvSpPr>
          <p:cNvPr id="48" name="TextBox 47">
            <a:extLst>
              <a:ext uri="{FF2B5EF4-FFF2-40B4-BE49-F238E27FC236}">
                <a16:creationId xmlns:a16="http://schemas.microsoft.com/office/drawing/2014/main" id="{C7A6D79E-23AD-89ED-442C-53B1DC3B3597}"/>
              </a:ext>
            </a:extLst>
          </p:cNvPr>
          <p:cNvSpPr txBox="1"/>
          <p:nvPr/>
        </p:nvSpPr>
        <p:spPr>
          <a:xfrm rot="16200000">
            <a:off x="380738" y="4945198"/>
            <a:ext cx="941025" cy="276999"/>
          </a:xfrm>
          <a:prstGeom prst="rect">
            <a:avLst/>
          </a:prstGeom>
          <a:noFill/>
        </p:spPr>
        <p:txBody>
          <a:bodyPr wrap="square" rtlCol="0" anchor="b">
            <a:spAutoFit/>
          </a:bodyPr>
          <a:lstStyle/>
          <a:p>
            <a:pPr algn="ctr"/>
            <a:r>
              <a:rPr lang="en-US" dirty="0"/>
              <a:t>Block </a:t>
            </a:r>
            <a:r>
              <a:rPr lang="en-US" i="1" dirty="0"/>
              <a:t>N+1</a:t>
            </a:r>
          </a:p>
        </p:txBody>
      </p:sp>
    </p:spTree>
    <p:extLst>
      <p:ext uri="{BB962C8B-B14F-4D97-AF65-F5344CB8AC3E}">
        <p14:creationId xmlns:p14="http://schemas.microsoft.com/office/powerpoint/2010/main" val="3665684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343908" cy="914400"/>
          </a:xfrm>
        </p:spPr>
        <p:txBody>
          <a:bodyPr/>
          <a:lstStyle/>
          <a:p>
            <a:r>
              <a:rPr lang="en-US" sz="2000" dirty="0"/>
              <a:t>Recap of </a:t>
            </a:r>
            <a:r>
              <a:rPr lang="en-US" altLang="en-US" sz="2000" dirty="0"/>
              <a:t>DCN </a:t>
            </a:r>
            <a:r>
              <a:rPr lang="en-US" altLang="en-US" sz="2000" dirty="0">
                <a:hlinkClick r:id="rId2"/>
              </a:rPr>
              <a:t>646r0</a:t>
            </a:r>
            <a:r>
              <a:rPr lang="en-US" altLang="en-US" sz="2000" dirty="0"/>
              <a:t>, </a:t>
            </a:r>
            <a:r>
              <a:rPr lang="en-US" altLang="en-US" sz="2000" dirty="0">
                <a:hlinkClick r:id="rId3"/>
              </a:rPr>
              <a:t>002r1</a:t>
            </a:r>
            <a:r>
              <a:rPr lang="en-US" sz="2000" dirty="0"/>
              <a:t>:</a:t>
            </a:r>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6</a:t>
            </a:fld>
            <a:endParaRPr lang="en-US" altLang="en-US"/>
          </a:p>
        </p:txBody>
      </p:sp>
      <p:graphicFrame>
        <p:nvGraphicFramePr>
          <p:cNvPr id="7" name="Table 6">
            <a:extLst>
              <a:ext uri="{FF2B5EF4-FFF2-40B4-BE49-F238E27FC236}">
                <a16:creationId xmlns:a16="http://schemas.microsoft.com/office/drawing/2014/main" id="{CD769143-442C-636C-1A55-C1CE18C310B4}"/>
              </a:ext>
            </a:extLst>
          </p:cNvPr>
          <p:cNvGraphicFramePr>
            <a:graphicFrameLocks noGrp="1"/>
          </p:cNvGraphicFramePr>
          <p:nvPr>
            <p:extLst>
              <p:ext uri="{D42A27DB-BD31-4B8C-83A1-F6EECF244321}">
                <p14:modId xmlns:p14="http://schemas.microsoft.com/office/powerpoint/2010/main" val="3950434050"/>
              </p:ext>
            </p:extLst>
          </p:nvPr>
        </p:nvGraphicFramePr>
        <p:xfrm>
          <a:off x="635961" y="2866712"/>
          <a:ext cx="7696199" cy="1244064"/>
        </p:xfrm>
        <a:graphic>
          <a:graphicData uri="http://schemas.openxmlformats.org/drawingml/2006/table">
            <a:tbl>
              <a:tblPr firstRow="1" firstCol="1" bandRow="1"/>
              <a:tblGrid>
                <a:gridCol w="695321">
                  <a:extLst>
                    <a:ext uri="{9D8B030D-6E8A-4147-A177-3AD203B41FA5}">
                      <a16:colId xmlns:a16="http://schemas.microsoft.com/office/drawing/2014/main" val="3611099624"/>
                    </a:ext>
                  </a:extLst>
                </a:gridCol>
                <a:gridCol w="695321">
                  <a:extLst>
                    <a:ext uri="{9D8B030D-6E8A-4147-A177-3AD203B41FA5}">
                      <a16:colId xmlns:a16="http://schemas.microsoft.com/office/drawing/2014/main" val="4005981814"/>
                    </a:ext>
                  </a:extLst>
                </a:gridCol>
                <a:gridCol w="695321">
                  <a:extLst>
                    <a:ext uri="{9D8B030D-6E8A-4147-A177-3AD203B41FA5}">
                      <a16:colId xmlns:a16="http://schemas.microsoft.com/office/drawing/2014/main" val="2563407063"/>
                    </a:ext>
                  </a:extLst>
                </a:gridCol>
                <a:gridCol w="695321">
                  <a:extLst>
                    <a:ext uri="{9D8B030D-6E8A-4147-A177-3AD203B41FA5}">
                      <a16:colId xmlns:a16="http://schemas.microsoft.com/office/drawing/2014/main" val="3725344011"/>
                    </a:ext>
                  </a:extLst>
                </a:gridCol>
                <a:gridCol w="693920">
                  <a:extLst>
                    <a:ext uri="{9D8B030D-6E8A-4147-A177-3AD203B41FA5}">
                      <a16:colId xmlns:a16="http://schemas.microsoft.com/office/drawing/2014/main" val="2166543122"/>
                    </a:ext>
                  </a:extLst>
                </a:gridCol>
                <a:gridCol w="762611">
                  <a:extLst>
                    <a:ext uri="{9D8B030D-6E8A-4147-A177-3AD203B41FA5}">
                      <a16:colId xmlns:a16="http://schemas.microsoft.com/office/drawing/2014/main" val="2210880068"/>
                    </a:ext>
                  </a:extLst>
                </a:gridCol>
                <a:gridCol w="693920">
                  <a:extLst>
                    <a:ext uri="{9D8B030D-6E8A-4147-A177-3AD203B41FA5}">
                      <a16:colId xmlns:a16="http://schemas.microsoft.com/office/drawing/2014/main" val="787090121"/>
                    </a:ext>
                  </a:extLst>
                </a:gridCol>
                <a:gridCol w="693920">
                  <a:extLst>
                    <a:ext uri="{9D8B030D-6E8A-4147-A177-3AD203B41FA5}">
                      <a16:colId xmlns:a16="http://schemas.microsoft.com/office/drawing/2014/main" val="3200906751"/>
                    </a:ext>
                  </a:extLst>
                </a:gridCol>
                <a:gridCol w="693920">
                  <a:extLst>
                    <a:ext uri="{9D8B030D-6E8A-4147-A177-3AD203B41FA5}">
                      <a16:colId xmlns:a16="http://schemas.microsoft.com/office/drawing/2014/main" val="3601492776"/>
                    </a:ext>
                  </a:extLst>
                </a:gridCol>
                <a:gridCol w="688312">
                  <a:extLst>
                    <a:ext uri="{9D8B030D-6E8A-4147-A177-3AD203B41FA5}">
                      <a16:colId xmlns:a16="http://schemas.microsoft.com/office/drawing/2014/main" val="356859564"/>
                    </a:ext>
                  </a:extLst>
                </a:gridCol>
                <a:gridCol w="688312">
                  <a:extLst>
                    <a:ext uri="{9D8B030D-6E8A-4147-A177-3AD203B41FA5}">
                      <a16:colId xmlns:a16="http://schemas.microsoft.com/office/drawing/2014/main" val="4256269972"/>
                    </a:ext>
                  </a:extLst>
                </a:gridCol>
              </a:tblGrid>
              <a:tr h="319939">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Octets: 2</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0/4</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0/1 </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0/1</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0/2</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0/variable</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7000"/>
                        </a:lnSpc>
                        <a:spcBef>
                          <a:spcPts val="600"/>
                        </a:spcBef>
                        <a:spcAft>
                          <a:spcPts val="600"/>
                        </a:spcAft>
                      </a:pPr>
                      <a:r>
                        <a:rPr lang="en-SG"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0/TBD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924125">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Content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Session ID</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Block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Round Duration</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Slot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Contention Phase Structure</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Ranging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Data Comm Control</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Sensing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err="1">
                          <a:effectLst/>
                          <a:latin typeface="Times New Roman" panose="02020603050405020304" pitchFamily="18" charset="0"/>
                          <a:ea typeface="Malgun Gothic" panose="020B0503020000020004" pitchFamily="34" charset="-127"/>
                          <a:cs typeface="Times New Roman" panose="02020603050405020304" pitchFamily="18" charset="0"/>
                        </a:rPr>
                        <a:t>TDoA</a:t>
                      </a: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defTabSz="914400" rtl="0" eaLnBrk="1" latinLnBrk="0" hangingPunct="1">
                        <a:lnSpc>
                          <a:spcPct val="107000"/>
                        </a:lnSpc>
                        <a:spcBef>
                          <a:spcPts val="600"/>
                        </a:spcBef>
                        <a:spcAft>
                          <a:spcPts val="600"/>
                        </a:spcAft>
                      </a:pPr>
                      <a:r>
                        <a:rPr lang="en-US"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Empty Slot Info</a:t>
                      </a:r>
                      <a:endParaRPr lang="en-SG"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8" name="Table 9">
            <a:extLst>
              <a:ext uri="{FF2B5EF4-FFF2-40B4-BE49-F238E27FC236}">
                <a16:creationId xmlns:a16="http://schemas.microsoft.com/office/drawing/2014/main" id="{B6492B8E-A094-DE88-813E-5EC3670CDBB5}"/>
              </a:ext>
            </a:extLst>
          </p:cNvPr>
          <p:cNvGraphicFramePr>
            <a:graphicFrameLocks noGrp="1"/>
          </p:cNvGraphicFramePr>
          <p:nvPr>
            <p:extLst>
              <p:ext uri="{D42A27DB-BD31-4B8C-83A1-F6EECF244321}">
                <p14:modId xmlns:p14="http://schemas.microsoft.com/office/powerpoint/2010/main" val="2970343007"/>
              </p:ext>
            </p:extLst>
          </p:nvPr>
        </p:nvGraphicFramePr>
        <p:xfrm>
          <a:off x="635960" y="4527872"/>
          <a:ext cx="7696194" cy="1215176"/>
        </p:xfrm>
        <a:graphic>
          <a:graphicData uri="http://schemas.openxmlformats.org/drawingml/2006/table">
            <a:tbl>
              <a:tblPr firstRow="1" bandRow="1">
                <a:tableStyleId>{5940675A-B579-460E-94D1-54222C63F5DA}</a:tableStyleId>
              </a:tblPr>
              <a:tblGrid>
                <a:gridCol w="699654">
                  <a:extLst>
                    <a:ext uri="{9D8B030D-6E8A-4147-A177-3AD203B41FA5}">
                      <a16:colId xmlns:a16="http://schemas.microsoft.com/office/drawing/2014/main" val="2473804359"/>
                    </a:ext>
                  </a:extLst>
                </a:gridCol>
                <a:gridCol w="699654">
                  <a:extLst>
                    <a:ext uri="{9D8B030D-6E8A-4147-A177-3AD203B41FA5}">
                      <a16:colId xmlns:a16="http://schemas.microsoft.com/office/drawing/2014/main" val="703056197"/>
                    </a:ext>
                  </a:extLst>
                </a:gridCol>
                <a:gridCol w="699654">
                  <a:extLst>
                    <a:ext uri="{9D8B030D-6E8A-4147-A177-3AD203B41FA5}">
                      <a16:colId xmlns:a16="http://schemas.microsoft.com/office/drawing/2014/main" val="3028134257"/>
                    </a:ext>
                  </a:extLst>
                </a:gridCol>
                <a:gridCol w="699654">
                  <a:extLst>
                    <a:ext uri="{9D8B030D-6E8A-4147-A177-3AD203B41FA5}">
                      <a16:colId xmlns:a16="http://schemas.microsoft.com/office/drawing/2014/main" val="3892724078"/>
                    </a:ext>
                  </a:extLst>
                </a:gridCol>
                <a:gridCol w="699654">
                  <a:extLst>
                    <a:ext uri="{9D8B030D-6E8A-4147-A177-3AD203B41FA5}">
                      <a16:colId xmlns:a16="http://schemas.microsoft.com/office/drawing/2014/main" val="1251179685"/>
                    </a:ext>
                  </a:extLst>
                </a:gridCol>
                <a:gridCol w="699654">
                  <a:extLst>
                    <a:ext uri="{9D8B030D-6E8A-4147-A177-3AD203B41FA5}">
                      <a16:colId xmlns:a16="http://schemas.microsoft.com/office/drawing/2014/main" val="668217471"/>
                    </a:ext>
                  </a:extLst>
                </a:gridCol>
                <a:gridCol w="699654">
                  <a:extLst>
                    <a:ext uri="{9D8B030D-6E8A-4147-A177-3AD203B41FA5}">
                      <a16:colId xmlns:a16="http://schemas.microsoft.com/office/drawing/2014/main" val="4061346194"/>
                    </a:ext>
                  </a:extLst>
                </a:gridCol>
                <a:gridCol w="699654">
                  <a:extLst>
                    <a:ext uri="{9D8B030D-6E8A-4147-A177-3AD203B41FA5}">
                      <a16:colId xmlns:a16="http://schemas.microsoft.com/office/drawing/2014/main" val="653979444"/>
                    </a:ext>
                  </a:extLst>
                </a:gridCol>
                <a:gridCol w="699654">
                  <a:extLst>
                    <a:ext uri="{9D8B030D-6E8A-4147-A177-3AD203B41FA5}">
                      <a16:colId xmlns:a16="http://schemas.microsoft.com/office/drawing/2014/main" val="2409750053"/>
                    </a:ext>
                  </a:extLst>
                </a:gridCol>
                <a:gridCol w="699654">
                  <a:extLst>
                    <a:ext uri="{9D8B030D-6E8A-4147-A177-3AD203B41FA5}">
                      <a16:colId xmlns:a16="http://schemas.microsoft.com/office/drawing/2014/main" val="1557417641"/>
                    </a:ext>
                  </a:extLst>
                </a:gridCol>
                <a:gridCol w="699654">
                  <a:extLst>
                    <a:ext uri="{9D8B030D-6E8A-4147-A177-3AD203B41FA5}">
                      <a16:colId xmlns:a16="http://schemas.microsoft.com/office/drawing/2014/main" val="3013279580"/>
                    </a:ext>
                  </a:extLst>
                </a:gridCol>
              </a:tblGrid>
              <a:tr h="272728">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4</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5</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6</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8</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9</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10-15</a:t>
                      </a:r>
                    </a:p>
                  </a:txBody>
                  <a:tcPr/>
                </a:tc>
                <a:extLst>
                  <a:ext uri="{0D108BD9-81ED-4DB2-BD59-A6C34878D82A}">
                    <a16:rowId xmlns:a16="http://schemas.microsoft.com/office/drawing/2014/main" val="47496962"/>
                  </a:ext>
                </a:extLst>
              </a:tr>
              <a:tr h="941173">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SIP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RBDP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RRDP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RSDP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Scheduling Mode</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Association Availability</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RCP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DCP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SCP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TCP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Reserved</a:t>
                      </a:r>
                    </a:p>
                  </a:txBody>
                  <a:tcPr vert="vert270" anchor="ctr"/>
                </a:tc>
                <a:extLst>
                  <a:ext uri="{0D108BD9-81ED-4DB2-BD59-A6C34878D82A}">
                    <a16:rowId xmlns:a16="http://schemas.microsoft.com/office/drawing/2014/main" val="2463977202"/>
                  </a:ext>
                </a:extLst>
              </a:tr>
            </a:tbl>
          </a:graphicData>
        </a:graphic>
      </p:graphicFrame>
      <p:sp>
        <p:nvSpPr>
          <p:cNvPr id="9" name="TextBox 8">
            <a:extLst>
              <a:ext uri="{FF2B5EF4-FFF2-40B4-BE49-F238E27FC236}">
                <a16:creationId xmlns:a16="http://schemas.microsoft.com/office/drawing/2014/main" id="{20C1353F-6051-7039-C59A-2AEC7C97A7D3}"/>
              </a:ext>
            </a:extLst>
          </p:cNvPr>
          <p:cNvSpPr txBox="1"/>
          <p:nvPr/>
        </p:nvSpPr>
        <p:spPr>
          <a:xfrm>
            <a:off x="635960" y="5743048"/>
            <a:ext cx="7696194" cy="276999"/>
          </a:xfrm>
          <a:prstGeom prst="rect">
            <a:avLst/>
          </a:prstGeom>
          <a:noFill/>
        </p:spPr>
        <p:txBody>
          <a:bodyPr wrap="square" rtlCol="0">
            <a:spAutoFit/>
          </a:bodyPr>
          <a:lstStyle/>
          <a:p>
            <a:pPr algn="ctr"/>
            <a:r>
              <a:rPr lang="en-US" dirty="0"/>
              <a:t>Content Control field of the Application Control IE</a:t>
            </a:r>
          </a:p>
        </p:txBody>
      </p:sp>
      <p:sp>
        <p:nvSpPr>
          <p:cNvPr id="10" name="TextBox 9">
            <a:extLst>
              <a:ext uri="{FF2B5EF4-FFF2-40B4-BE49-F238E27FC236}">
                <a16:creationId xmlns:a16="http://schemas.microsoft.com/office/drawing/2014/main" id="{2F511ED2-AAC9-57E7-E828-9E964D13E229}"/>
              </a:ext>
            </a:extLst>
          </p:cNvPr>
          <p:cNvSpPr txBox="1"/>
          <p:nvPr/>
        </p:nvSpPr>
        <p:spPr>
          <a:xfrm>
            <a:off x="635960" y="4110776"/>
            <a:ext cx="7696194" cy="276999"/>
          </a:xfrm>
          <a:prstGeom prst="rect">
            <a:avLst/>
          </a:prstGeom>
          <a:noFill/>
        </p:spPr>
        <p:txBody>
          <a:bodyPr wrap="square" rtlCol="0">
            <a:spAutoFit/>
          </a:bodyPr>
          <a:lstStyle/>
          <a:p>
            <a:pPr algn="ctr"/>
            <a:r>
              <a:rPr lang="en-US" dirty="0"/>
              <a:t>Application Control IE</a:t>
            </a:r>
          </a:p>
        </p:txBody>
      </p:sp>
      <p:cxnSp>
        <p:nvCxnSpPr>
          <p:cNvPr id="12" name="Straight Connector 11">
            <a:extLst>
              <a:ext uri="{FF2B5EF4-FFF2-40B4-BE49-F238E27FC236}">
                <a16:creationId xmlns:a16="http://schemas.microsoft.com/office/drawing/2014/main" id="{A6C50733-B643-8383-AD1A-38BF5946E19C}"/>
              </a:ext>
            </a:extLst>
          </p:cNvPr>
          <p:cNvCxnSpPr/>
          <p:nvPr/>
        </p:nvCxnSpPr>
        <p:spPr bwMode="auto">
          <a:xfrm>
            <a:off x="635960" y="4110776"/>
            <a:ext cx="0" cy="41709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3313FEDB-044F-34B1-A59C-500BF7D6245A}"/>
              </a:ext>
            </a:extLst>
          </p:cNvPr>
          <p:cNvCxnSpPr/>
          <p:nvPr/>
        </p:nvCxnSpPr>
        <p:spPr bwMode="auto">
          <a:xfrm>
            <a:off x="1330904" y="4110776"/>
            <a:ext cx="7001250" cy="41709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89444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Update #1: Contention Slots Info</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796975"/>
            <a:ext cx="8153400" cy="2895600"/>
          </a:xfrm>
        </p:spPr>
        <p:txBody>
          <a:bodyPr/>
          <a:lstStyle/>
          <a:p>
            <a:r>
              <a:rPr lang="en-US" sz="2000" dirty="0"/>
              <a:t>Empty Slot Info field was only for Association Request commands</a:t>
            </a:r>
          </a:p>
          <a:p>
            <a:r>
              <a:rPr lang="en-US" sz="2000" dirty="0"/>
              <a:t>Propose renaming the field to ‘Contention Slots Info’ and expanding its utilization for other objectives </a:t>
            </a:r>
            <a:br>
              <a:rPr lang="en-US" sz="2000" dirty="0"/>
            </a:br>
            <a:r>
              <a:rPr lang="en-US" sz="2000" dirty="0"/>
              <a:t>(e.g., intermittent data or other future usage)</a:t>
            </a:r>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graphicFrame>
        <p:nvGraphicFramePr>
          <p:cNvPr id="7" name="Table 6">
            <a:extLst>
              <a:ext uri="{FF2B5EF4-FFF2-40B4-BE49-F238E27FC236}">
                <a16:creationId xmlns:a16="http://schemas.microsoft.com/office/drawing/2014/main" id="{75B2CFDB-04C0-EA2D-9413-DF972A711387}"/>
              </a:ext>
            </a:extLst>
          </p:cNvPr>
          <p:cNvGraphicFramePr>
            <a:graphicFrameLocks noGrp="1"/>
          </p:cNvGraphicFramePr>
          <p:nvPr>
            <p:extLst>
              <p:ext uri="{D42A27DB-BD31-4B8C-83A1-F6EECF244321}">
                <p14:modId xmlns:p14="http://schemas.microsoft.com/office/powerpoint/2010/main" val="390508773"/>
              </p:ext>
            </p:extLst>
          </p:nvPr>
        </p:nvGraphicFramePr>
        <p:xfrm>
          <a:off x="635961" y="3322078"/>
          <a:ext cx="7696186" cy="1244064"/>
        </p:xfrm>
        <a:graphic>
          <a:graphicData uri="http://schemas.openxmlformats.org/drawingml/2006/table">
            <a:tbl>
              <a:tblPr firstRow="1" firstCol="1" bandRow="1"/>
              <a:tblGrid>
                <a:gridCol w="763614">
                  <a:extLst>
                    <a:ext uri="{9D8B030D-6E8A-4147-A177-3AD203B41FA5}">
                      <a16:colId xmlns:a16="http://schemas.microsoft.com/office/drawing/2014/main" val="3611099624"/>
                    </a:ext>
                  </a:extLst>
                </a:gridCol>
                <a:gridCol w="763614">
                  <a:extLst>
                    <a:ext uri="{9D8B030D-6E8A-4147-A177-3AD203B41FA5}">
                      <a16:colId xmlns:a16="http://schemas.microsoft.com/office/drawing/2014/main" val="4005981814"/>
                    </a:ext>
                  </a:extLst>
                </a:gridCol>
                <a:gridCol w="763614">
                  <a:extLst>
                    <a:ext uri="{9D8B030D-6E8A-4147-A177-3AD203B41FA5}">
                      <a16:colId xmlns:a16="http://schemas.microsoft.com/office/drawing/2014/main" val="2563407063"/>
                    </a:ext>
                  </a:extLst>
                </a:gridCol>
                <a:gridCol w="763614">
                  <a:extLst>
                    <a:ext uri="{9D8B030D-6E8A-4147-A177-3AD203B41FA5}">
                      <a16:colId xmlns:a16="http://schemas.microsoft.com/office/drawing/2014/main" val="3725344011"/>
                    </a:ext>
                  </a:extLst>
                </a:gridCol>
                <a:gridCol w="762075">
                  <a:extLst>
                    <a:ext uri="{9D8B030D-6E8A-4147-A177-3AD203B41FA5}">
                      <a16:colId xmlns:a16="http://schemas.microsoft.com/office/drawing/2014/main" val="2166543122"/>
                    </a:ext>
                  </a:extLst>
                </a:gridCol>
                <a:gridCol w="837513">
                  <a:extLst>
                    <a:ext uri="{9D8B030D-6E8A-4147-A177-3AD203B41FA5}">
                      <a16:colId xmlns:a16="http://schemas.microsoft.com/office/drawing/2014/main" val="2210880068"/>
                    </a:ext>
                  </a:extLst>
                </a:gridCol>
                <a:gridCol w="762075">
                  <a:extLst>
                    <a:ext uri="{9D8B030D-6E8A-4147-A177-3AD203B41FA5}">
                      <a16:colId xmlns:a16="http://schemas.microsoft.com/office/drawing/2014/main" val="787090121"/>
                    </a:ext>
                  </a:extLst>
                </a:gridCol>
                <a:gridCol w="762075">
                  <a:extLst>
                    <a:ext uri="{9D8B030D-6E8A-4147-A177-3AD203B41FA5}">
                      <a16:colId xmlns:a16="http://schemas.microsoft.com/office/drawing/2014/main" val="3200906751"/>
                    </a:ext>
                  </a:extLst>
                </a:gridCol>
                <a:gridCol w="762075">
                  <a:extLst>
                    <a:ext uri="{9D8B030D-6E8A-4147-A177-3AD203B41FA5}">
                      <a16:colId xmlns:a16="http://schemas.microsoft.com/office/drawing/2014/main" val="3601492776"/>
                    </a:ext>
                  </a:extLst>
                </a:gridCol>
                <a:gridCol w="755917">
                  <a:extLst>
                    <a:ext uri="{9D8B030D-6E8A-4147-A177-3AD203B41FA5}">
                      <a16:colId xmlns:a16="http://schemas.microsoft.com/office/drawing/2014/main" val="356859564"/>
                    </a:ext>
                  </a:extLst>
                </a:gridCol>
              </a:tblGrid>
              <a:tr h="319939">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Octets: 2</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0/4</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0/1 </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0/1</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0/2</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7000"/>
                        </a:lnSpc>
                        <a:spcBef>
                          <a:spcPts val="600"/>
                        </a:spcBef>
                        <a:spcAft>
                          <a:spcPts val="600"/>
                        </a:spcAft>
                      </a:pPr>
                      <a:r>
                        <a:rPr lang="en-SG"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0/TBD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924125">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Content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Session ID</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Block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Round Duration</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Slot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defTabSz="914400" rtl="0" eaLnBrk="1" latinLnBrk="0" hangingPunct="1">
                        <a:lnSpc>
                          <a:spcPct val="107000"/>
                        </a:lnSpc>
                        <a:spcBef>
                          <a:spcPts val="600"/>
                        </a:spcBef>
                        <a:spcAft>
                          <a:spcPts val="600"/>
                        </a:spcAft>
                      </a:pPr>
                      <a:r>
                        <a:rPr lang="en-US"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Contention Slots Info</a:t>
                      </a:r>
                      <a:endParaRPr lang="en-SG"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Ranging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Data Comm Control</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Sensing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err="1">
                          <a:effectLst/>
                          <a:latin typeface="Times New Roman" panose="02020603050405020304" pitchFamily="18" charset="0"/>
                          <a:ea typeface="Malgun Gothic" panose="020B0503020000020004" pitchFamily="34" charset="-127"/>
                          <a:cs typeface="Times New Roman" panose="02020603050405020304" pitchFamily="18" charset="0"/>
                        </a:rPr>
                        <a:t>TDoA</a:t>
                      </a: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9" name="Table 9">
            <a:extLst>
              <a:ext uri="{FF2B5EF4-FFF2-40B4-BE49-F238E27FC236}">
                <a16:creationId xmlns:a16="http://schemas.microsoft.com/office/drawing/2014/main" id="{1BF1C11F-503B-A641-1DFF-BDF041234BB3}"/>
              </a:ext>
            </a:extLst>
          </p:cNvPr>
          <p:cNvGraphicFramePr>
            <a:graphicFrameLocks noGrp="1"/>
          </p:cNvGraphicFramePr>
          <p:nvPr>
            <p:extLst>
              <p:ext uri="{D42A27DB-BD31-4B8C-83A1-F6EECF244321}">
                <p14:modId xmlns:p14="http://schemas.microsoft.com/office/powerpoint/2010/main" val="1727191976"/>
              </p:ext>
            </p:extLst>
          </p:nvPr>
        </p:nvGraphicFramePr>
        <p:xfrm>
          <a:off x="635960" y="4983238"/>
          <a:ext cx="7696200" cy="1215176"/>
        </p:xfrm>
        <a:graphic>
          <a:graphicData uri="http://schemas.openxmlformats.org/drawingml/2006/table">
            <a:tbl>
              <a:tblPr firstRow="1" bandRow="1">
                <a:tableStyleId>{5940675A-B579-460E-94D1-54222C63F5DA}</a:tableStyleId>
              </a:tblPr>
              <a:tblGrid>
                <a:gridCol w="641350">
                  <a:extLst>
                    <a:ext uri="{9D8B030D-6E8A-4147-A177-3AD203B41FA5}">
                      <a16:colId xmlns:a16="http://schemas.microsoft.com/office/drawing/2014/main" val="2473804359"/>
                    </a:ext>
                  </a:extLst>
                </a:gridCol>
                <a:gridCol w="641350">
                  <a:extLst>
                    <a:ext uri="{9D8B030D-6E8A-4147-A177-3AD203B41FA5}">
                      <a16:colId xmlns:a16="http://schemas.microsoft.com/office/drawing/2014/main" val="703056197"/>
                    </a:ext>
                  </a:extLst>
                </a:gridCol>
                <a:gridCol w="641350">
                  <a:extLst>
                    <a:ext uri="{9D8B030D-6E8A-4147-A177-3AD203B41FA5}">
                      <a16:colId xmlns:a16="http://schemas.microsoft.com/office/drawing/2014/main" val="3028134257"/>
                    </a:ext>
                  </a:extLst>
                </a:gridCol>
                <a:gridCol w="641350">
                  <a:extLst>
                    <a:ext uri="{9D8B030D-6E8A-4147-A177-3AD203B41FA5}">
                      <a16:colId xmlns:a16="http://schemas.microsoft.com/office/drawing/2014/main" val="3892724078"/>
                    </a:ext>
                  </a:extLst>
                </a:gridCol>
                <a:gridCol w="641350">
                  <a:extLst>
                    <a:ext uri="{9D8B030D-6E8A-4147-A177-3AD203B41FA5}">
                      <a16:colId xmlns:a16="http://schemas.microsoft.com/office/drawing/2014/main" val="1251179685"/>
                    </a:ext>
                  </a:extLst>
                </a:gridCol>
                <a:gridCol w="641350">
                  <a:extLst>
                    <a:ext uri="{9D8B030D-6E8A-4147-A177-3AD203B41FA5}">
                      <a16:colId xmlns:a16="http://schemas.microsoft.com/office/drawing/2014/main" val="668217471"/>
                    </a:ext>
                  </a:extLst>
                </a:gridCol>
                <a:gridCol w="641350">
                  <a:extLst>
                    <a:ext uri="{9D8B030D-6E8A-4147-A177-3AD203B41FA5}">
                      <a16:colId xmlns:a16="http://schemas.microsoft.com/office/drawing/2014/main" val="522038935"/>
                    </a:ext>
                  </a:extLst>
                </a:gridCol>
                <a:gridCol w="641350">
                  <a:extLst>
                    <a:ext uri="{9D8B030D-6E8A-4147-A177-3AD203B41FA5}">
                      <a16:colId xmlns:a16="http://schemas.microsoft.com/office/drawing/2014/main" val="4061346194"/>
                    </a:ext>
                  </a:extLst>
                </a:gridCol>
                <a:gridCol w="641350">
                  <a:extLst>
                    <a:ext uri="{9D8B030D-6E8A-4147-A177-3AD203B41FA5}">
                      <a16:colId xmlns:a16="http://schemas.microsoft.com/office/drawing/2014/main" val="653979444"/>
                    </a:ext>
                  </a:extLst>
                </a:gridCol>
                <a:gridCol w="641350">
                  <a:extLst>
                    <a:ext uri="{9D8B030D-6E8A-4147-A177-3AD203B41FA5}">
                      <a16:colId xmlns:a16="http://schemas.microsoft.com/office/drawing/2014/main" val="2409750053"/>
                    </a:ext>
                  </a:extLst>
                </a:gridCol>
                <a:gridCol w="641350">
                  <a:extLst>
                    <a:ext uri="{9D8B030D-6E8A-4147-A177-3AD203B41FA5}">
                      <a16:colId xmlns:a16="http://schemas.microsoft.com/office/drawing/2014/main" val="1557417641"/>
                    </a:ext>
                  </a:extLst>
                </a:gridCol>
                <a:gridCol w="641350">
                  <a:extLst>
                    <a:ext uri="{9D8B030D-6E8A-4147-A177-3AD203B41FA5}">
                      <a16:colId xmlns:a16="http://schemas.microsoft.com/office/drawing/2014/main" val="3013279580"/>
                    </a:ext>
                  </a:extLst>
                </a:gridCol>
              </a:tblGrid>
              <a:tr h="272728">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4</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5</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6</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8</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9</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10</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11-15</a:t>
                      </a:r>
                    </a:p>
                  </a:txBody>
                  <a:tcPr/>
                </a:tc>
                <a:extLst>
                  <a:ext uri="{0D108BD9-81ED-4DB2-BD59-A6C34878D82A}">
                    <a16:rowId xmlns:a16="http://schemas.microsoft.com/office/drawing/2014/main" val="47496962"/>
                  </a:ext>
                </a:extLst>
              </a:tr>
              <a:tr h="941173">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SIP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RBDP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RRDP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RSDP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Scheduling Mode</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Association Availability</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1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Contention Slots Info Present (CSIP)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RCP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DCP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SCP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TCP</a:t>
                      </a:r>
                    </a:p>
                  </a:txBody>
                  <a:tcPr vert="vert270"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Reserved</a:t>
                      </a:r>
                    </a:p>
                  </a:txBody>
                  <a:tcPr vert="vert270" anchor="ctr"/>
                </a:tc>
                <a:extLst>
                  <a:ext uri="{0D108BD9-81ED-4DB2-BD59-A6C34878D82A}">
                    <a16:rowId xmlns:a16="http://schemas.microsoft.com/office/drawing/2014/main" val="2463977202"/>
                  </a:ext>
                </a:extLst>
              </a:tr>
            </a:tbl>
          </a:graphicData>
        </a:graphic>
      </p:graphicFrame>
      <p:sp>
        <p:nvSpPr>
          <p:cNvPr id="10" name="TextBox 9">
            <a:extLst>
              <a:ext uri="{FF2B5EF4-FFF2-40B4-BE49-F238E27FC236}">
                <a16:creationId xmlns:a16="http://schemas.microsoft.com/office/drawing/2014/main" id="{4C061959-B4A6-DA43-431A-5002CF058235}"/>
              </a:ext>
            </a:extLst>
          </p:cNvPr>
          <p:cNvSpPr txBox="1"/>
          <p:nvPr/>
        </p:nvSpPr>
        <p:spPr>
          <a:xfrm>
            <a:off x="635960" y="6198414"/>
            <a:ext cx="7696194" cy="276999"/>
          </a:xfrm>
          <a:prstGeom prst="rect">
            <a:avLst/>
          </a:prstGeom>
          <a:noFill/>
        </p:spPr>
        <p:txBody>
          <a:bodyPr wrap="square" rtlCol="0">
            <a:spAutoFit/>
          </a:bodyPr>
          <a:lstStyle/>
          <a:p>
            <a:pPr algn="ctr"/>
            <a:r>
              <a:rPr lang="en-US" dirty="0"/>
              <a:t>Content Control field of the Application Control IE</a:t>
            </a:r>
          </a:p>
        </p:txBody>
      </p:sp>
      <p:sp>
        <p:nvSpPr>
          <p:cNvPr id="11" name="TextBox 10">
            <a:extLst>
              <a:ext uri="{FF2B5EF4-FFF2-40B4-BE49-F238E27FC236}">
                <a16:creationId xmlns:a16="http://schemas.microsoft.com/office/drawing/2014/main" id="{B8C9A526-F127-5A18-441F-69BC0895EF9F}"/>
              </a:ext>
            </a:extLst>
          </p:cNvPr>
          <p:cNvSpPr txBox="1"/>
          <p:nvPr/>
        </p:nvSpPr>
        <p:spPr>
          <a:xfrm>
            <a:off x="635960" y="4566142"/>
            <a:ext cx="7696194" cy="276999"/>
          </a:xfrm>
          <a:prstGeom prst="rect">
            <a:avLst/>
          </a:prstGeom>
          <a:noFill/>
        </p:spPr>
        <p:txBody>
          <a:bodyPr wrap="square" rtlCol="0">
            <a:spAutoFit/>
          </a:bodyPr>
          <a:lstStyle/>
          <a:p>
            <a:pPr algn="ctr"/>
            <a:r>
              <a:rPr lang="en-US" dirty="0"/>
              <a:t>Application Control IE</a:t>
            </a:r>
          </a:p>
        </p:txBody>
      </p:sp>
      <p:cxnSp>
        <p:nvCxnSpPr>
          <p:cNvPr id="12" name="Straight Connector 11">
            <a:extLst>
              <a:ext uri="{FF2B5EF4-FFF2-40B4-BE49-F238E27FC236}">
                <a16:creationId xmlns:a16="http://schemas.microsoft.com/office/drawing/2014/main" id="{57AD20E0-D754-DCB7-534A-FDFFBDEEC89C}"/>
              </a:ext>
            </a:extLst>
          </p:cNvPr>
          <p:cNvCxnSpPr/>
          <p:nvPr/>
        </p:nvCxnSpPr>
        <p:spPr bwMode="auto">
          <a:xfrm>
            <a:off x="635960" y="4566142"/>
            <a:ext cx="0" cy="41709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522D3897-F223-CED5-2ACA-2E283B022833}"/>
              </a:ext>
            </a:extLst>
          </p:cNvPr>
          <p:cNvCxnSpPr/>
          <p:nvPr/>
        </p:nvCxnSpPr>
        <p:spPr bwMode="auto">
          <a:xfrm>
            <a:off x="1330904" y="4566142"/>
            <a:ext cx="7001250" cy="41709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79894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Update #1: Contention Slots Info</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796975"/>
            <a:ext cx="8153400" cy="2895600"/>
          </a:xfrm>
        </p:spPr>
        <p:txBody>
          <a:bodyPr/>
          <a:lstStyle/>
          <a:p>
            <a:r>
              <a:rPr lang="en-US" sz="2000" dirty="0"/>
              <a:t>Contention Slots Start: The index of the first slot which can be used without prior scheduling</a:t>
            </a:r>
          </a:p>
          <a:p>
            <a:r>
              <a:rPr lang="en-US" sz="2000" dirty="0"/>
              <a:t>Contention Slots Size: The number of slots, starting from the slot specified by the Contention Slots Start field, that can be utilized without prior scheduling</a:t>
            </a:r>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8</a:t>
            </a:fld>
            <a:endParaRPr lang="en-US" altLang="en-US"/>
          </a:p>
        </p:txBody>
      </p:sp>
      <p:graphicFrame>
        <p:nvGraphicFramePr>
          <p:cNvPr id="9" name="Table 9">
            <a:extLst>
              <a:ext uri="{FF2B5EF4-FFF2-40B4-BE49-F238E27FC236}">
                <a16:creationId xmlns:a16="http://schemas.microsoft.com/office/drawing/2014/main" id="{1BF1C11F-503B-A641-1DFF-BDF041234BB3}"/>
              </a:ext>
            </a:extLst>
          </p:cNvPr>
          <p:cNvGraphicFramePr>
            <a:graphicFrameLocks noGrp="1"/>
          </p:cNvGraphicFramePr>
          <p:nvPr>
            <p:extLst>
              <p:ext uri="{D42A27DB-BD31-4B8C-83A1-F6EECF244321}">
                <p14:modId xmlns:p14="http://schemas.microsoft.com/office/powerpoint/2010/main" val="4212768306"/>
              </p:ext>
            </p:extLst>
          </p:nvPr>
        </p:nvGraphicFramePr>
        <p:xfrm>
          <a:off x="1828800" y="4267200"/>
          <a:ext cx="5310514" cy="655562"/>
        </p:xfrm>
        <a:graphic>
          <a:graphicData uri="http://schemas.openxmlformats.org/drawingml/2006/table">
            <a:tbl>
              <a:tblPr firstRow="1" bandRow="1">
                <a:tableStyleId>{5940675A-B579-460E-94D1-54222C63F5DA}</a:tableStyleId>
              </a:tblPr>
              <a:tblGrid>
                <a:gridCol w="2655257">
                  <a:extLst>
                    <a:ext uri="{9D8B030D-6E8A-4147-A177-3AD203B41FA5}">
                      <a16:colId xmlns:a16="http://schemas.microsoft.com/office/drawing/2014/main" val="2473804359"/>
                    </a:ext>
                  </a:extLst>
                </a:gridCol>
                <a:gridCol w="2655257">
                  <a:extLst>
                    <a:ext uri="{9D8B030D-6E8A-4147-A177-3AD203B41FA5}">
                      <a16:colId xmlns:a16="http://schemas.microsoft.com/office/drawing/2014/main" val="703056197"/>
                    </a:ext>
                  </a:extLst>
                </a:gridCol>
              </a:tblGrid>
              <a:tr h="327781">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0-3</a:t>
                      </a:r>
                    </a:p>
                  </a:txBody>
                  <a:tcPr/>
                </a:tc>
                <a:tc>
                  <a:txBody>
                    <a:bodyPr/>
                    <a:lstStyle/>
                    <a:p>
                      <a:pPr marL="0" marR="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4-7</a:t>
                      </a:r>
                    </a:p>
                  </a:txBody>
                  <a:tcPr/>
                </a:tc>
                <a:extLst>
                  <a:ext uri="{0D108BD9-81ED-4DB2-BD59-A6C34878D82A}">
                    <a16:rowId xmlns:a16="http://schemas.microsoft.com/office/drawing/2014/main" val="47496962"/>
                  </a:ext>
                </a:extLst>
              </a:tr>
              <a:tr h="327781">
                <a:tc>
                  <a:txBody>
                    <a:bodyPr/>
                    <a:lstStyle/>
                    <a:p>
                      <a:pPr marL="0" marR="0" algn="ctr" defTabSz="914400" rtl="0" eaLnBrk="1" latinLnBrk="0" hangingPunct="1">
                        <a:lnSpc>
                          <a:spcPct val="107000"/>
                        </a:lnSpc>
                        <a:spcBef>
                          <a:spcPts val="600"/>
                        </a:spcBef>
                        <a:spcAft>
                          <a:spcPts val="600"/>
                        </a:spcAft>
                      </a:pPr>
                      <a:r>
                        <a:rPr lang="en-US"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Contention Slots Start</a:t>
                      </a:r>
                    </a:p>
                  </a:txBody>
                  <a:tcPr anchor="ctr"/>
                </a:tc>
                <a:tc>
                  <a:txBody>
                    <a:bodyPr/>
                    <a:lstStyle/>
                    <a:p>
                      <a:pPr marL="0" marR="0" algn="ctr" defTabSz="914400" rtl="0" eaLnBrk="1" latinLnBrk="0" hangingPunct="1">
                        <a:lnSpc>
                          <a:spcPct val="107000"/>
                        </a:lnSpc>
                        <a:spcBef>
                          <a:spcPts val="600"/>
                        </a:spcBef>
                        <a:spcAft>
                          <a:spcPts val="600"/>
                        </a:spcAft>
                      </a:pPr>
                      <a:r>
                        <a:rPr lang="en-US"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Contention Slots Size</a:t>
                      </a:r>
                    </a:p>
                  </a:txBody>
                  <a:tcPr anchor="ctr"/>
                </a:tc>
                <a:extLst>
                  <a:ext uri="{0D108BD9-81ED-4DB2-BD59-A6C34878D82A}">
                    <a16:rowId xmlns:a16="http://schemas.microsoft.com/office/drawing/2014/main" val="2463977202"/>
                  </a:ext>
                </a:extLst>
              </a:tr>
            </a:tbl>
          </a:graphicData>
        </a:graphic>
      </p:graphicFrame>
      <p:sp>
        <p:nvSpPr>
          <p:cNvPr id="10" name="TextBox 9">
            <a:extLst>
              <a:ext uri="{FF2B5EF4-FFF2-40B4-BE49-F238E27FC236}">
                <a16:creationId xmlns:a16="http://schemas.microsoft.com/office/drawing/2014/main" id="{4C061959-B4A6-DA43-431A-5002CF058235}"/>
              </a:ext>
            </a:extLst>
          </p:cNvPr>
          <p:cNvSpPr txBox="1"/>
          <p:nvPr/>
        </p:nvSpPr>
        <p:spPr>
          <a:xfrm>
            <a:off x="635960" y="4936426"/>
            <a:ext cx="7696194" cy="276999"/>
          </a:xfrm>
          <a:prstGeom prst="rect">
            <a:avLst/>
          </a:prstGeom>
          <a:noFill/>
        </p:spPr>
        <p:txBody>
          <a:bodyPr wrap="square" rtlCol="0">
            <a:spAutoFit/>
          </a:bodyPr>
          <a:lstStyle/>
          <a:p>
            <a:pPr algn="ctr"/>
            <a:r>
              <a:rPr lang="en-US" dirty="0"/>
              <a:t>Contention Slots Info field of the AC IE</a:t>
            </a:r>
          </a:p>
        </p:txBody>
      </p:sp>
    </p:spTree>
    <p:extLst>
      <p:ext uri="{BB962C8B-B14F-4D97-AF65-F5344CB8AC3E}">
        <p14:creationId xmlns:p14="http://schemas.microsoft.com/office/powerpoint/2010/main" val="3739727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Update #2: Short Address Assignment</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796975"/>
            <a:ext cx="7876286" cy="2895600"/>
          </a:xfrm>
        </p:spPr>
        <p:txBody>
          <a:bodyPr/>
          <a:lstStyle/>
          <a:p>
            <a:r>
              <a:rPr lang="en-US" sz="2000" dirty="0"/>
              <a:t>Short address assignment in 802.15.4</a:t>
            </a:r>
          </a:p>
          <a:p>
            <a:pPr lvl="1"/>
            <a:r>
              <a:rPr lang="en-US" sz="1800" dirty="0"/>
              <a:t>Controlee uses 8B extended address for the Association Request command</a:t>
            </a:r>
          </a:p>
          <a:p>
            <a:pPr lvl="1"/>
            <a:r>
              <a:rPr lang="en-US" sz="1800" dirty="0"/>
              <a:t>Controller generates and conveys 2B short address in Association Response command (still need to use 8B address in MHR)</a:t>
            </a:r>
          </a:p>
          <a:p>
            <a:pPr lvl="1"/>
            <a:r>
              <a:rPr lang="en-US" sz="1800" dirty="0"/>
              <a:t>Controller and controlee use the assigned 2B address afterward</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March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9</a:t>
            </a:fld>
            <a:endParaRPr lang="en-US" altLang="en-US"/>
          </a:p>
        </p:txBody>
      </p:sp>
      <p:grpSp>
        <p:nvGrpSpPr>
          <p:cNvPr id="94" name="Group 93">
            <a:extLst>
              <a:ext uri="{FF2B5EF4-FFF2-40B4-BE49-F238E27FC236}">
                <a16:creationId xmlns:a16="http://schemas.microsoft.com/office/drawing/2014/main" id="{5D01CC32-A8E8-9267-CF9C-E843482CA5E3}"/>
              </a:ext>
            </a:extLst>
          </p:cNvPr>
          <p:cNvGrpSpPr/>
          <p:nvPr/>
        </p:nvGrpSpPr>
        <p:grpSpPr>
          <a:xfrm>
            <a:off x="2568564" y="4114800"/>
            <a:ext cx="4006871" cy="2206270"/>
            <a:chOff x="4947623" y="2365730"/>
            <a:chExt cx="4006871" cy="2206270"/>
          </a:xfrm>
        </p:grpSpPr>
        <p:cxnSp>
          <p:nvCxnSpPr>
            <p:cNvPr id="71" name="Straight Arrow Connector 70">
              <a:extLst>
                <a:ext uri="{FF2B5EF4-FFF2-40B4-BE49-F238E27FC236}">
                  <a16:creationId xmlns:a16="http://schemas.microsoft.com/office/drawing/2014/main" id="{8E36316C-06DC-2529-D275-27E194CFBB34}"/>
                </a:ext>
              </a:extLst>
            </p:cNvPr>
            <p:cNvCxnSpPr>
              <a:cxnSpLocks/>
            </p:cNvCxnSpPr>
            <p:nvPr/>
          </p:nvCxnSpPr>
          <p:spPr>
            <a:xfrm>
              <a:off x="5520117" y="4037280"/>
              <a:ext cx="2862943" cy="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a:extLst>
                <a:ext uri="{FF2B5EF4-FFF2-40B4-BE49-F238E27FC236}">
                  <a16:creationId xmlns:a16="http://schemas.microsoft.com/office/drawing/2014/main" id="{8542649D-DBA3-B1E1-D709-71B3D2C41423}"/>
                </a:ext>
              </a:extLst>
            </p:cNvPr>
            <p:cNvCxnSpPr>
              <a:cxnSpLocks/>
            </p:cNvCxnSpPr>
            <p:nvPr/>
          </p:nvCxnSpPr>
          <p:spPr>
            <a:xfrm>
              <a:off x="5520117" y="3207007"/>
              <a:ext cx="2862943" cy="0"/>
            </a:xfrm>
            <a:prstGeom prst="straightConnector1">
              <a:avLst/>
            </a:prstGeom>
            <a:ln>
              <a:headEnd type="triangle" w="med" len="med"/>
              <a:tailEnd type="none" w="sm" len="sm"/>
            </a:ln>
          </p:spPr>
          <p:style>
            <a:lnRef idx="2">
              <a:schemeClr val="dk1"/>
            </a:lnRef>
            <a:fillRef idx="1">
              <a:schemeClr val="lt1"/>
            </a:fillRef>
            <a:effectRef idx="0">
              <a:schemeClr val="dk1"/>
            </a:effectRef>
            <a:fontRef idx="minor">
              <a:schemeClr val="dk1"/>
            </a:fontRef>
          </p:style>
        </p:cxnSp>
        <p:grpSp>
          <p:nvGrpSpPr>
            <p:cNvPr id="93" name="Group 92">
              <a:extLst>
                <a:ext uri="{FF2B5EF4-FFF2-40B4-BE49-F238E27FC236}">
                  <a16:creationId xmlns:a16="http://schemas.microsoft.com/office/drawing/2014/main" id="{E9909BA1-94B6-56F5-348E-D281FB97926E}"/>
                </a:ext>
              </a:extLst>
            </p:cNvPr>
            <p:cNvGrpSpPr/>
            <p:nvPr/>
          </p:nvGrpSpPr>
          <p:grpSpPr>
            <a:xfrm>
              <a:off x="5520117" y="2703159"/>
              <a:ext cx="2862943" cy="1868841"/>
              <a:chOff x="5520117" y="2703159"/>
              <a:chExt cx="2862943" cy="3469041"/>
            </a:xfrm>
          </p:grpSpPr>
          <p:cxnSp>
            <p:nvCxnSpPr>
              <p:cNvPr id="73" name="Straight Connector 72">
                <a:extLst>
                  <a:ext uri="{FF2B5EF4-FFF2-40B4-BE49-F238E27FC236}">
                    <a16:creationId xmlns:a16="http://schemas.microsoft.com/office/drawing/2014/main" id="{A777F3E4-08B5-D42F-C2E0-77CC3CCB1732}"/>
                  </a:ext>
                </a:extLst>
              </p:cNvPr>
              <p:cNvCxnSpPr>
                <a:cxnSpLocks/>
                <a:stCxn id="75" idx="2"/>
              </p:cNvCxnSpPr>
              <p:nvPr/>
            </p:nvCxnSpPr>
            <p:spPr>
              <a:xfrm>
                <a:off x="5520117" y="2703159"/>
                <a:ext cx="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cxnSp>
            <p:nvCxnSpPr>
              <p:cNvPr id="74" name="Straight Connector 73">
                <a:extLst>
                  <a:ext uri="{FF2B5EF4-FFF2-40B4-BE49-F238E27FC236}">
                    <a16:creationId xmlns:a16="http://schemas.microsoft.com/office/drawing/2014/main" id="{B7398F46-71B2-8CF9-02DF-40ED30D6C2C7}"/>
                  </a:ext>
                </a:extLst>
              </p:cNvPr>
              <p:cNvCxnSpPr>
                <a:cxnSpLocks/>
                <a:stCxn id="76" idx="2"/>
              </p:cNvCxnSpPr>
              <p:nvPr/>
            </p:nvCxnSpPr>
            <p:spPr>
              <a:xfrm>
                <a:off x="8382000" y="2703159"/>
                <a:ext cx="106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grpSp>
        <p:sp>
          <p:nvSpPr>
            <p:cNvPr id="75" name="Rectangle 74">
              <a:extLst>
                <a:ext uri="{FF2B5EF4-FFF2-40B4-BE49-F238E27FC236}">
                  <a16:creationId xmlns:a16="http://schemas.microsoft.com/office/drawing/2014/main" id="{EE9DDA9F-6607-4ADA-7797-E1CD87588B88}"/>
                </a:ext>
              </a:extLst>
            </p:cNvPr>
            <p:cNvSpPr/>
            <p:nvPr/>
          </p:nvSpPr>
          <p:spPr>
            <a:xfrm>
              <a:off x="4947623"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Controller</a:t>
              </a:r>
            </a:p>
          </p:txBody>
        </p:sp>
        <p:sp>
          <p:nvSpPr>
            <p:cNvPr id="76" name="Rectangle 75">
              <a:extLst>
                <a:ext uri="{FF2B5EF4-FFF2-40B4-BE49-F238E27FC236}">
                  <a16:creationId xmlns:a16="http://schemas.microsoft.com/office/drawing/2014/main" id="{9EC0E597-71B0-6EC4-B379-D9C0703B423E}"/>
                </a:ext>
              </a:extLst>
            </p:cNvPr>
            <p:cNvSpPr/>
            <p:nvPr/>
          </p:nvSpPr>
          <p:spPr>
            <a:xfrm>
              <a:off x="7809506"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Controlee</a:t>
              </a:r>
            </a:p>
          </p:txBody>
        </p:sp>
        <p:sp>
          <p:nvSpPr>
            <p:cNvPr id="77" name="Rectangle 76">
              <a:extLst>
                <a:ext uri="{FF2B5EF4-FFF2-40B4-BE49-F238E27FC236}">
                  <a16:creationId xmlns:a16="http://schemas.microsoft.com/office/drawing/2014/main" id="{5C21204F-FB27-6853-D0DE-9B65CDE6F0FC}"/>
                </a:ext>
              </a:extLst>
            </p:cNvPr>
            <p:cNvSpPr/>
            <p:nvPr/>
          </p:nvSpPr>
          <p:spPr>
            <a:xfrm>
              <a:off x="6967918" y="3032991"/>
              <a:ext cx="1112424"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sp>
          <p:nvSpPr>
            <p:cNvPr id="78" name="Rectangle 77">
              <a:extLst>
                <a:ext uri="{FF2B5EF4-FFF2-40B4-BE49-F238E27FC236}">
                  <a16:creationId xmlns:a16="http://schemas.microsoft.com/office/drawing/2014/main" id="{1F82A13C-DC6B-624B-C52D-B78F213B99B4}"/>
                </a:ext>
              </a:extLst>
            </p:cNvPr>
            <p:cNvSpPr/>
            <p:nvPr/>
          </p:nvSpPr>
          <p:spPr>
            <a:xfrm>
              <a:off x="5790366" y="3032992"/>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chemeClr val="tx1"/>
                  </a:solidFill>
                  <a:latin typeface="Times New Roman" panose="02020603050405020304" pitchFamily="18" charset="0"/>
                </a:rPr>
                <a:t>Sender Address: </a:t>
              </a:r>
              <a:br>
                <a:rPr lang="en-US" sz="1050" dirty="0">
                  <a:solidFill>
                    <a:schemeClr val="tx1"/>
                  </a:solidFill>
                  <a:latin typeface="Times New Roman" panose="02020603050405020304" pitchFamily="18" charset="0"/>
                </a:rPr>
              </a:br>
              <a:r>
                <a:rPr lang="en-US" sz="1050" dirty="0">
                  <a:solidFill>
                    <a:schemeClr val="tx1"/>
                  </a:solidFill>
                  <a:latin typeface="Times New Roman" panose="02020603050405020304" pitchFamily="18" charset="0"/>
                </a:rPr>
                <a:t>Extended (8B)</a:t>
              </a:r>
            </a:p>
          </p:txBody>
        </p:sp>
        <p:sp>
          <p:nvSpPr>
            <p:cNvPr id="79" name="TextBox 78">
              <a:extLst>
                <a:ext uri="{FF2B5EF4-FFF2-40B4-BE49-F238E27FC236}">
                  <a16:creationId xmlns:a16="http://schemas.microsoft.com/office/drawing/2014/main" id="{4534C4FA-6854-2E6D-1FF3-EEA71C75110D}"/>
                </a:ext>
              </a:extLst>
            </p:cNvPr>
            <p:cNvSpPr txBox="1"/>
            <p:nvPr/>
          </p:nvSpPr>
          <p:spPr>
            <a:xfrm>
              <a:off x="5980008" y="3425883"/>
              <a:ext cx="1943161" cy="246221"/>
            </a:xfrm>
            <a:prstGeom prst="rect">
              <a:avLst/>
            </a:prstGeom>
            <a:noFill/>
          </p:spPr>
          <p:txBody>
            <a:bodyPr wrap="none" rtlCol="0">
              <a:spAutoFit/>
            </a:bodyPr>
            <a:lstStyle/>
            <a:p>
              <a:pPr algn="ctr"/>
              <a:r>
                <a:rPr lang="en-US" sz="1000" dirty="0"/>
                <a:t>Association Request command</a:t>
              </a:r>
            </a:p>
          </p:txBody>
        </p:sp>
        <p:sp>
          <p:nvSpPr>
            <p:cNvPr id="80" name="Rectangle 79">
              <a:extLst>
                <a:ext uri="{FF2B5EF4-FFF2-40B4-BE49-F238E27FC236}">
                  <a16:creationId xmlns:a16="http://schemas.microsoft.com/office/drawing/2014/main" id="{0DDD74E6-A37E-C6B6-F020-A564CA7A6E0F}"/>
                </a:ext>
              </a:extLst>
            </p:cNvPr>
            <p:cNvSpPr/>
            <p:nvPr/>
          </p:nvSpPr>
          <p:spPr>
            <a:xfrm>
              <a:off x="6967917" y="3854558"/>
              <a:ext cx="922467"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chemeClr val="tx1"/>
                  </a:solidFill>
                  <a:latin typeface="Times New Roman" panose="02020603050405020304" pitchFamily="18" charset="0"/>
                </a:rPr>
                <a:t>New Short Address (2B)</a:t>
              </a:r>
            </a:p>
          </p:txBody>
        </p:sp>
        <p:sp>
          <p:nvSpPr>
            <p:cNvPr id="81" name="Rectangle 80">
              <a:extLst>
                <a:ext uri="{FF2B5EF4-FFF2-40B4-BE49-F238E27FC236}">
                  <a16:creationId xmlns:a16="http://schemas.microsoft.com/office/drawing/2014/main" id="{22ED0EFF-E5A9-3D7A-D7DA-D0CD3F23ADC3}"/>
                </a:ext>
              </a:extLst>
            </p:cNvPr>
            <p:cNvSpPr/>
            <p:nvPr/>
          </p:nvSpPr>
          <p:spPr>
            <a:xfrm>
              <a:off x="5790366" y="3854559"/>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chemeClr val="tx1"/>
                  </a:solidFill>
                  <a:latin typeface="Times New Roman" panose="02020603050405020304" pitchFamily="18" charset="0"/>
                </a:rPr>
                <a:t>Receiver Address: </a:t>
              </a:r>
              <a:br>
                <a:rPr lang="en-US" sz="1050" dirty="0">
                  <a:solidFill>
                    <a:schemeClr val="tx1"/>
                  </a:solidFill>
                  <a:latin typeface="Times New Roman" panose="02020603050405020304" pitchFamily="18" charset="0"/>
                </a:rPr>
              </a:br>
              <a:r>
                <a:rPr lang="en-US" sz="1050" dirty="0">
                  <a:solidFill>
                    <a:schemeClr val="tx1"/>
                  </a:solidFill>
                  <a:latin typeface="Times New Roman" panose="02020603050405020304" pitchFamily="18" charset="0"/>
                </a:rPr>
                <a:t>Extended (8B)</a:t>
              </a:r>
            </a:p>
          </p:txBody>
        </p:sp>
        <p:sp>
          <p:nvSpPr>
            <p:cNvPr id="82" name="TextBox 81">
              <a:extLst>
                <a:ext uri="{FF2B5EF4-FFF2-40B4-BE49-F238E27FC236}">
                  <a16:creationId xmlns:a16="http://schemas.microsoft.com/office/drawing/2014/main" id="{573D6A38-DCDD-D2BC-0DFC-9B278563023E}"/>
                </a:ext>
              </a:extLst>
            </p:cNvPr>
            <p:cNvSpPr txBox="1"/>
            <p:nvPr/>
          </p:nvSpPr>
          <p:spPr>
            <a:xfrm>
              <a:off x="5980008" y="4247450"/>
              <a:ext cx="2042547" cy="246221"/>
            </a:xfrm>
            <a:prstGeom prst="rect">
              <a:avLst/>
            </a:prstGeom>
            <a:noFill/>
          </p:spPr>
          <p:txBody>
            <a:bodyPr wrap="none" rtlCol="0">
              <a:spAutoFit/>
            </a:bodyPr>
            <a:lstStyle/>
            <a:p>
              <a:pPr algn="ctr"/>
              <a:r>
                <a:rPr lang="en-US" sz="1000" dirty="0"/>
                <a:t>Association Response command</a:t>
              </a:r>
            </a:p>
          </p:txBody>
        </p:sp>
        <p:sp>
          <p:nvSpPr>
            <p:cNvPr id="91" name="Rectangle 90">
              <a:extLst>
                <a:ext uri="{FF2B5EF4-FFF2-40B4-BE49-F238E27FC236}">
                  <a16:creationId xmlns:a16="http://schemas.microsoft.com/office/drawing/2014/main" id="{6DF7627F-064E-B61C-EBFA-861395E3296E}"/>
                </a:ext>
              </a:extLst>
            </p:cNvPr>
            <p:cNvSpPr/>
            <p:nvPr/>
          </p:nvSpPr>
          <p:spPr>
            <a:xfrm>
              <a:off x="7890384" y="3854557"/>
              <a:ext cx="188899"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grpSp>
    </p:spTree>
    <p:extLst>
      <p:ext uri="{BB962C8B-B14F-4D97-AF65-F5344CB8AC3E}">
        <p14:creationId xmlns:p14="http://schemas.microsoft.com/office/powerpoint/2010/main" val="512360513"/>
      </p:ext>
    </p:extLst>
  </p:cSld>
  <p:clrMapOvr>
    <a:masterClrMapping/>
  </p:clrMapOvr>
</p:sld>
</file>

<file path=ppt/theme/theme1.xml><?xml version="1.0" encoding="utf-8"?>
<a:theme xmlns:a="http://schemas.openxmlformats.org/drawingml/2006/main" name="Office Theme">
  <a:themeElements>
    <a:clrScheme name="Hyperlink">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432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54816</TotalTime>
  <Words>1445</Words>
  <Application>Microsoft Macintosh PowerPoint</Application>
  <PresentationFormat>On-screen Show (4:3)</PresentationFormat>
  <Paragraphs>333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Wingdings</vt:lpstr>
      <vt:lpstr>Office Theme</vt:lpstr>
      <vt:lpstr>PowerPoint Presentation</vt:lpstr>
      <vt:lpstr>PowerPoint Presentation</vt:lpstr>
      <vt:lpstr>Previous Contributions Related To  Discovery</vt:lpstr>
      <vt:lpstr>Background</vt:lpstr>
      <vt:lpstr>Background</vt:lpstr>
      <vt:lpstr>Background</vt:lpstr>
      <vt:lpstr>Update #1: Contention Slots Info</vt:lpstr>
      <vt:lpstr>Update #1: Contention Slots Info</vt:lpstr>
      <vt:lpstr>Update #2: Short Address Assignment</vt:lpstr>
      <vt:lpstr>Update #2: Short Address Assignment</vt:lpstr>
      <vt:lpstr>Update #3: New MAC commands for HRP UWB Association</vt:lpstr>
      <vt:lpstr>Update #3: New MAC commands for HRP UWB Association</vt:lpstr>
      <vt:lpstr>Update #3: New MAC commands for HRP UWB Association</vt:lpstr>
      <vt:lpstr>Summary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Kangjin Yoon r1</cp:lastModifiedBy>
  <cp:revision>162</cp:revision>
  <cp:lastPrinted>1998-02-10T13:28:06Z</cp:lastPrinted>
  <dcterms:created xsi:type="dcterms:W3CDTF">2022-06-24T18:41:14Z</dcterms:created>
  <dcterms:modified xsi:type="dcterms:W3CDTF">2023-03-15T18:32:44Z</dcterms:modified>
</cp:coreProperties>
</file>