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00" r:id="rId4"/>
  </p:sldMasterIdLst>
  <p:notesMasterIdLst>
    <p:notesMasterId r:id="rId24"/>
  </p:notesMasterIdLst>
  <p:handoutMasterIdLst>
    <p:handoutMasterId r:id="rId25"/>
  </p:handoutMasterIdLst>
  <p:sldIdLst>
    <p:sldId id="271" r:id="rId5"/>
    <p:sldId id="579" r:id="rId6"/>
    <p:sldId id="281" r:id="rId7"/>
    <p:sldId id="270" r:id="rId8"/>
    <p:sldId id="274" r:id="rId9"/>
    <p:sldId id="275" r:id="rId10"/>
    <p:sldId id="272" r:id="rId11"/>
    <p:sldId id="276" r:id="rId12"/>
    <p:sldId id="580" r:id="rId13"/>
    <p:sldId id="578" r:id="rId14"/>
    <p:sldId id="577" r:id="rId15"/>
    <p:sldId id="572" r:id="rId16"/>
    <p:sldId id="576" r:id="rId17"/>
    <p:sldId id="583" r:id="rId18"/>
    <p:sldId id="284" r:id="rId19"/>
    <p:sldId id="278" r:id="rId20"/>
    <p:sldId id="279" r:id="rId21"/>
    <p:sldId id="273" r:id="rId22"/>
    <p:sldId id="280" r:id="rId23"/>
  </p:sldIdLst>
  <p:sldSz cx="9144000" cy="6858000" type="screen4x3"/>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A8868F-4825-4E77-B771-0C8AA3DE6CD2}" v="351" dt="2023-03-14T19:24:15.918"/>
    <p1510:client id="{13C5B77B-F50C-4541-AC31-1F987099CCC1}" v="158" dt="2023-03-14T17:16:15.707"/>
    <p1510:client id="{3E68DE0F-7957-41EF-BB8A-5ACDB8521B5A}" vWet="2" dt="2023-03-14T17:05:29.484"/>
    <p1510:client id="{634B649D-587A-4E1E-9133-C696CAD52EA2}" v="95" dt="2023-03-14T17:21:56.945"/>
    <p1510:client id="{7B13185A-3928-4FB0-9F59-71CB259E7794}" vWet="2" dt="2023-03-14T18:12:44.665"/>
    <p1510:client id="{83228D1C-F440-4D38-B691-ADB4A466AE9E}" v="135" dt="2023-03-14T16:06:06.370"/>
    <p1510:client id="{8403EE84-F9B5-41FD-A0E7-DBF3BC6E424A}" v="1014" dt="2023-03-14T15:14:43.319"/>
    <p1510:client id="{F2433785-7DE0-4BB3-9655-99C676BDEA30}" v="39" dt="2023-03-14T17:46:08.396"/>
    <p1510:client id="{FA179A47-F081-4083-9CD4-F0E6A8C0BF33}" v="2" dt="2023-03-14T17:06:09.667"/>
    <p1510:client id="{FAB23D3E-C5EF-45D8-BAD7-6665290BF2BB}" v="519" dt="2023-03-14T13:58:17.3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4" d="100"/>
          <a:sy n="144" d="100"/>
        </p:scale>
        <p:origin x="1296" y="79"/>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6293318-546B-41AA-885F-9FB9CB5E21C1}"/>
              </a:ext>
            </a:extLst>
          </p:cNvPr>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6729E39-EBB8-4161-84D0-484D221F9F44}"/>
              </a:ext>
            </a:extLst>
          </p:cNvPr>
          <p:cNvSpPr>
            <a:spLocks noGrp="1"/>
          </p:cNvSpPr>
          <p:nvPr>
            <p:ph type="dt" sz="quarter" idx="1"/>
          </p:nvPr>
        </p:nvSpPr>
        <p:spPr>
          <a:xfrm>
            <a:off x="4402138" y="0"/>
            <a:ext cx="3368675" cy="504825"/>
          </a:xfrm>
          <a:prstGeom prst="rect">
            <a:avLst/>
          </a:prstGeom>
        </p:spPr>
        <p:txBody>
          <a:bodyPr vert="horz" lIns="91440" tIns="45720" rIns="91440" bIns="45720" rtlCol="0"/>
          <a:lstStyle>
            <a:lvl1pPr algn="r">
              <a:defRPr sz="1200"/>
            </a:lvl1pPr>
          </a:lstStyle>
          <a:p>
            <a:fld id="{0366F235-558C-46A2-978E-A7DCDB53E891}" type="datetimeFigureOut">
              <a:rPr lang="en-US" smtClean="0"/>
              <a:t>3/15/2023</a:t>
            </a:fld>
            <a:endParaRPr lang="en-US"/>
          </a:p>
        </p:txBody>
      </p:sp>
      <p:sp>
        <p:nvSpPr>
          <p:cNvPr id="4" name="Footer Placeholder 3">
            <a:extLst>
              <a:ext uri="{FF2B5EF4-FFF2-40B4-BE49-F238E27FC236}">
                <a16:creationId xmlns:a16="http://schemas.microsoft.com/office/drawing/2014/main" id="{FDFC7BC3-E65A-47D4-8EC1-CBC7B24C3992}"/>
              </a:ext>
            </a:extLst>
          </p:cNvPr>
          <p:cNvSpPr>
            <a:spLocks noGrp="1"/>
          </p:cNvSpPr>
          <p:nvPr>
            <p:ph type="ftr" sz="quarter" idx="2"/>
          </p:nvPr>
        </p:nvSpPr>
        <p:spPr>
          <a:xfrm>
            <a:off x="0" y="9553575"/>
            <a:ext cx="3368675" cy="504825"/>
          </a:xfrm>
          <a:prstGeom prst="rect">
            <a:avLst/>
          </a:prstGeom>
        </p:spPr>
        <p:txBody>
          <a:bodyPr vert="horz" lIns="91440" tIns="45720" rIns="91440" bIns="45720" rtlCol="0" anchor="b"/>
          <a:lstStyle>
            <a:lvl1pPr algn="l">
              <a:defRPr sz="1200"/>
            </a:lvl1pPr>
          </a:lstStyle>
          <a:p>
            <a:r>
              <a:rPr lang="en-US"/>
              <a:t>Jianlin Guo</a:t>
            </a:r>
          </a:p>
        </p:txBody>
      </p:sp>
      <p:sp>
        <p:nvSpPr>
          <p:cNvPr id="5" name="Slide Number Placeholder 4">
            <a:extLst>
              <a:ext uri="{FF2B5EF4-FFF2-40B4-BE49-F238E27FC236}">
                <a16:creationId xmlns:a16="http://schemas.microsoft.com/office/drawing/2014/main" id="{F4493DC3-6931-4990-9BEE-88E17751C765}"/>
              </a:ext>
            </a:extLst>
          </p:cNvPr>
          <p:cNvSpPr>
            <a:spLocks noGrp="1"/>
          </p:cNvSpPr>
          <p:nvPr>
            <p:ph type="sldNum" sz="quarter" idx="3"/>
          </p:nvPr>
        </p:nvSpPr>
        <p:spPr>
          <a:xfrm>
            <a:off x="4402138" y="9553575"/>
            <a:ext cx="3368675" cy="504825"/>
          </a:xfrm>
          <a:prstGeom prst="rect">
            <a:avLst/>
          </a:prstGeom>
        </p:spPr>
        <p:txBody>
          <a:bodyPr vert="horz" lIns="91440" tIns="45720" rIns="91440" bIns="45720" rtlCol="0" anchor="b"/>
          <a:lstStyle>
            <a:lvl1pPr algn="r">
              <a:defRPr sz="1200"/>
            </a:lvl1pPr>
          </a:lstStyle>
          <a:p>
            <a:fld id="{82C381C5-7115-4C0B-AF52-4A4BDCA7EE8B}" type="slidenum">
              <a:rPr lang="en-US" smtClean="0"/>
              <a:t>‹#›</a:t>
            </a:fld>
            <a:endParaRPr lang="en-US"/>
          </a:p>
        </p:txBody>
      </p:sp>
    </p:spTree>
    <p:extLst>
      <p:ext uri="{BB962C8B-B14F-4D97-AF65-F5344CB8AC3E}">
        <p14:creationId xmlns:p14="http://schemas.microsoft.com/office/powerpoint/2010/main" val="15756317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33" name="PlaceHolder 3"/>
          <p:cNvSpPr>
            <a:spLocks noGrp="1"/>
          </p:cNvSpPr>
          <p:nvPr>
            <p:ph type="hdr"/>
          </p:nvPr>
        </p:nvSpPr>
        <p:spPr>
          <a:xfrm>
            <a:off x="0" y="0"/>
            <a:ext cx="3372840" cy="502560"/>
          </a:xfrm>
          <a:prstGeom prst="rect">
            <a:avLst/>
          </a:prstGeom>
        </p:spPr>
        <p:txBody>
          <a:bodyPr lIns="0" tIns="0" rIns="0" bIns="0">
            <a:noAutofit/>
          </a:bodyPr>
          <a:lstStyle/>
          <a:p>
            <a:r>
              <a:rPr lang="en-US" sz="1400" b="0" strike="noStrike" spc="-1">
                <a:latin typeface="Times New Roman"/>
              </a:rPr>
              <a:t>&lt;header&gt;</a:t>
            </a:r>
          </a:p>
        </p:txBody>
      </p:sp>
      <p:sp>
        <p:nvSpPr>
          <p:cNvPr id="234" name="PlaceHolder 4"/>
          <p:cNvSpPr>
            <a:spLocks noGrp="1"/>
          </p:cNvSpPr>
          <p:nvPr>
            <p:ph type="dt"/>
          </p:nvPr>
        </p:nvSpPr>
        <p:spPr>
          <a:xfrm>
            <a:off x="4399200" y="0"/>
            <a:ext cx="3372840" cy="502560"/>
          </a:xfrm>
          <a:prstGeom prst="rect">
            <a:avLst/>
          </a:prstGeom>
        </p:spPr>
        <p:txBody>
          <a:bodyPr lIns="0" tIns="0" rIns="0" bIns="0">
            <a:noAutofit/>
          </a:bodyPr>
          <a:lstStyle/>
          <a:p>
            <a:pPr algn="r"/>
            <a:r>
              <a:rPr lang="en-US" sz="1400" b="0" strike="noStrike" spc="-1">
                <a:latin typeface="Times New Roman"/>
              </a:rPr>
              <a:t>&lt;date/time&gt;</a:t>
            </a:r>
          </a:p>
        </p:txBody>
      </p:sp>
      <p:sp>
        <p:nvSpPr>
          <p:cNvPr id="235" name="PlaceHolder 5"/>
          <p:cNvSpPr>
            <a:spLocks noGrp="1"/>
          </p:cNvSpPr>
          <p:nvPr>
            <p:ph type="ftr"/>
          </p:nvPr>
        </p:nvSpPr>
        <p:spPr>
          <a:xfrm>
            <a:off x="0" y="9555480"/>
            <a:ext cx="3372840" cy="502560"/>
          </a:xfrm>
          <a:prstGeom prst="rect">
            <a:avLst/>
          </a:prstGeom>
        </p:spPr>
        <p:txBody>
          <a:bodyPr lIns="0" tIns="0" rIns="0" bIns="0" anchor="b">
            <a:noAutofit/>
          </a:bodyPr>
          <a:lstStyle/>
          <a:p>
            <a:r>
              <a:rPr lang="en-US" sz="1400" b="0" strike="noStrike" spc="-1">
                <a:latin typeface="Times New Roman"/>
              </a:rPr>
              <a:t>&lt;footer&gt;</a:t>
            </a:r>
          </a:p>
        </p:txBody>
      </p:sp>
      <p:sp>
        <p:nvSpPr>
          <p:cNvPr id="236" name="PlaceHolder 6"/>
          <p:cNvSpPr>
            <a:spLocks noGrp="1"/>
          </p:cNvSpPr>
          <p:nvPr>
            <p:ph type="sldNum"/>
          </p:nvPr>
        </p:nvSpPr>
        <p:spPr>
          <a:xfrm>
            <a:off x="4399200" y="9555480"/>
            <a:ext cx="3372840" cy="502560"/>
          </a:xfrm>
          <a:prstGeom prst="rect">
            <a:avLst/>
          </a:prstGeom>
        </p:spPr>
        <p:txBody>
          <a:bodyPr lIns="0" tIns="0" rIns="0" bIns="0" anchor="b">
            <a:noAutofit/>
          </a:bodyPr>
          <a:lstStyle/>
          <a:p>
            <a:pPr algn="r"/>
            <a:fld id="{1233BCF3-1F1B-41CD-96A4-25B0F9CA38FF}" type="slidenum">
              <a:rPr lang="en-US" sz="1400" b="0" strike="noStrike" spc="-1">
                <a:latin typeface="Times New Roman"/>
              </a:rPr>
              <a:t>‹#›</a:t>
            </a:fld>
            <a:endParaRPr lang="en-US"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24013" y="1257300"/>
            <a:ext cx="4524375" cy="3394075"/>
          </a:xfrm>
          <a:prstGeom prst="rect">
            <a:avLst/>
          </a:prstGeom>
          <a:noFill/>
          <a:ln w="12700">
            <a:solidFill>
              <a:prstClr val="black"/>
            </a:solidFill>
          </a:ln>
        </p:spPr>
      </p:sp>
      <p:sp>
        <p:nvSpPr>
          <p:cNvPr id="3" name="Notes Placeholder 2"/>
          <p:cNvSpPr>
            <a:spLocks noGrp="1"/>
          </p:cNvSpPr>
          <p:nvPr>
            <p:ph type="body" idx="1"/>
          </p:nvPr>
        </p:nvSpPr>
        <p:spPr>
          <a:xfrm>
            <a:off x="777875" y="4840288"/>
            <a:ext cx="6216650" cy="3960812"/>
          </a:xfrm>
          <a:prstGeom prst="rect">
            <a:avLst/>
          </a:prstGeom>
        </p:spPr>
        <p:txBody>
          <a:bodyPr/>
          <a:lstStyle/>
          <a:p>
            <a:endParaRPr lang="en-US"/>
          </a:p>
        </p:txBody>
      </p:sp>
      <p:sp>
        <p:nvSpPr>
          <p:cNvPr id="4" name="Slide Number Placeholder 3"/>
          <p:cNvSpPr>
            <a:spLocks noGrp="1"/>
          </p:cNvSpPr>
          <p:nvPr>
            <p:ph type="sldNum"/>
          </p:nvPr>
        </p:nvSpPr>
        <p:spPr/>
        <p:txBody>
          <a:bodyPr/>
          <a:lstStyle/>
          <a:p>
            <a:pPr algn="r"/>
            <a:fld id="{1233BCF3-1F1B-41CD-96A4-25B0F9CA38FF}" type="slidenum">
              <a:rPr lang="en-US" sz="1400" b="0" strike="noStrike" spc="-1" smtClean="0">
                <a:latin typeface="Times New Roman"/>
              </a:rPr>
              <a:t>9</a:t>
            </a:fld>
            <a:endParaRPr lang="en-US" sz="1400" b="0" strike="noStrike" spc="-1">
              <a:latin typeface="Times New Roman"/>
            </a:endParaRPr>
          </a:p>
        </p:txBody>
      </p:sp>
    </p:spTree>
    <p:extLst>
      <p:ext uri="{BB962C8B-B14F-4D97-AF65-F5344CB8AC3E}">
        <p14:creationId xmlns:p14="http://schemas.microsoft.com/office/powerpoint/2010/main" val="39605681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17" name="PlaceHolder 2"/>
          <p:cNvSpPr>
            <a:spLocks noGrp="1"/>
          </p:cNvSpPr>
          <p:nvPr>
            <p:ph type="body"/>
          </p:nvPr>
        </p:nvSpPr>
        <p:spPr>
          <a:xfrm>
            <a:off x="457200" y="1604520"/>
            <a:ext cx="8228880" cy="1896840"/>
          </a:xfrm>
          <a:prstGeom prst="rect">
            <a:avLst/>
          </a:prstGeom>
        </p:spPr>
        <p:txBody>
          <a:bodyPr lIns="0" tIns="0" rIns="0" bIns="0">
            <a:normAutofit/>
          </a:bodyPr>
          <a:lstStyle/>
          <a:p>
            <a:endParaRPr lang="en-US" sz="3200" b="0" strike="noStrike" spc="-1">
              <a:latin typeface="Arial"/>
            </a:endParaRPr>
          </a:p>
        </p:txBody>
      </p:sp>
      <p:sp>
        <p:nvSpPr>
          <p:cNvPr id="218" name="PlaceHolder 3"/>
          <p:cNvSpPr>
            <a:spLocks noGrp="1"/>
          </p:cNvSpPr>
          <p:nvPr>
            <p:ph type="body"/>
          </p:nvPr>
        </p:nvSpPr>
        <p:spPr>
          <a:xfrm>
            <a:off x="457200" y="3682080"/>
            <a:ext cx="822888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20"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en-US" sz="3200" b="0" strike="noStrike" spc="-1">
              <a:latin typeface="Arial"/>
            </a:endParaRPr>
          </a:p>
        </p:txBody>
      </p:sp>
      <p:sp>
        <p:nvSpPr>
          <p:cNvPr id="221"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en-US" sz="3200" b="0" strike="noStrike" spc="-1">
              <a:latin typeface="Arial"/>
            </a:endParaRPr>
          </a:p>
        </p:txBody>
      </p:sp>
      <p:sp>
        <p:nvSpPr>
          <p:cNvPr id="222" name="PlaceHolder 4"/>
          <p:cNvSpPr>
            <a:spLocks noGrp="1"/>
          </p:cNvSpPr>
          <p:nvPr>
            <p:ph type="body"/>
          </p:nvPr>
        </p:nvSpPr>
        <p:spPr>
          <a:xfrm>
            <a:off x="457200" y="3682080"/>
            <a:ext cx="4015440" cy="1896840"/>
          </a:xfrm>
          <a:prstGeom prst="rect">
            <a:avLst/>
          </a:prstGeom>
        </p:spPr>
        <p:txBody>
          <a:bodyPr lIns="0" tIns="0" rIns="0" bIns="0">
            <a:normAutofit/>
          </a:bodyPr>
          <a:lstStyle/>
          <a:p>
            <a:endParaRPr lang="en-US" sz="3200" b="0" strike="noStrike" spc="-1">
              <a:latin typeface="Arial"/>
            </a:endParaRPr>
          </a:p>
        </p:txBody>
      </p:sp>
      <p:sp>
        <p:nvSpPr>
          <p:cNvPr id="223" name="PlaceHolder 5"/>
          <p:cNvSpPr>
            <a:spLocks noGrp="1"/>
          </p:cNvSpPr>
          <p:nvPr>
            <p:ph type="body"/>
          </p:nvPr>
        </p:nvSpPr>
        <p:spPr>
          <a:xfrm>
            <a:off x="4673880" y="3682080"/>
            <a:ext cx="4015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25"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latin typeface="Arial"/>
            </a:endParaRPr>
          </a:p>
        </p:txBody>
      </p:sp>
      <p:sp>
        <p:nvSpPr>
          <p:cNvPr id="226"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latin typeface="Arial"/>
            </a:endParaRPr>
          </a:p>
        </p:txBody>
      </p:sp>
      <p:sp>
        <p:nvSpPr>
          <p:cNvPr id="227"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latin typeface="Arial"/>
            </a:endParaRPr>
          </a:p>
        </p:txBody>
      </p:sp>
      <p:sp>
        <p:nvSpPr>
          <p:cNvPr id="228"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latin typeface="Arial"/>
            </a:endParaRPr>
          </a:p>
        </p:txBody>
      </p:sp>
      <p:sp>
        <p:nvSpPr>
          <p:cNvPr id="229"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latin typeface="Arial"/>
            </a:endParaRPr>
          </a:p>
        </p:txBody>
      </p:sp>
      <p:sp>
        <p:nvSpPr>
          <p:cNvPr id="230"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白紙">
    <p:spTree>
      <p:nvGrpSpPr>
        <p:cNvPr id="1" name=""/>
        <p:cNvGrpSpPr/>
        <p:nvPr/>
      </p:nvGrpSpPr>
      <p:grpSpPr>
        <a:xfrm>
          <a:off x="0" y="0"/>
          <a:ext cx="0" cy="0"/>
          <a:chOff x="0" y="0"/>
          <a:chExt cx="0" cy="0"/>
        </a:xfrm>
      </p:grpSpPr>
      <p:sp>
        <p:nvSpPr>
          <p:cNvPr id="5" name="テキスト プレースホルダー 19"/>
          <p:cNvSpPr>
            <a:spLocks noGrp="1"/>
          </p:cNvSpPr>
          <p:nvPr>
            <p:ph type="body" sz="quarter" idx="13"/>
          </p:nvPr>
        </p:nvSpPr>
        <p:spPr>
          <a:xfrm>
            <a:off x="0" y="764704"/>
            <a:ext cx="9144000" cy="5843158"/>
          </a:xfrm>
          <a:prstGeom prst="rect">
            <a:avLst/>
          </a:prstGeom>
        </p:spPr>
        <p:txBody>
          <a:bodyPr>
            <a:normAutofit/>
          </a:bodyPr>
          <a:lstStyle>
            <a:lvl1pPr marL="0" indent="0">
              <a:spcBef>
                <a:spcPts val="0"/>
              </a:spcBef>
              <a:buFontTx/>
              <a:buNone/>
              <a:defRPr sz="1600"/>
            </a:lvl1pPr>
            <a:lvl2pPr marL="216000" indent="0">
              <a:spcBef>
                <a:spcPts val="0"/>
              </a:spcBef>
              <a:buFontTx/>
              <a:buNone/>
              <a:defRPr/>
            </a:lvl2pPr>
            <a:lvl3pPr marL="648000" indent="0">
              <a:spcBef>
                <a:spcPts val="0"/>
              </a:spcBef>
              <a:buFontTx/>
              <a:buNone/>
              <a:defRPr/>
            </a:lvl3pPr>
            <a:lvl4pPr marL="1188000" indent="0">
              <a:spcBef>
                <a:spcPts val="0"/>
              </a:spcBef>
              <a:buFontTx/>
              <a:buNone/>
              <a:defRPr/>
            </a:lvl4pPr>
            <a:lvl5pPr marL="1728000" indent="0">
              <a:spcBef>
                <a:spcPts val="0"/>
              </a:spcBef>
              <a:buFontTx/>
              <a:buNone/>
              <a:defRPr/>
            </a:lvl5pPr>
          </a:lstStyle>
          <a:p>
            <a:pPr lvl="0"/>
            <a:r>
              <a:rPr kumimoji="1" lang="ja-JP" altLang="en-US"/>
              <a:t>マスター テキストの書式設定</a:t>
            </a:r>
          </a:p>
        </p:txBody>
      </p:sp>
      <p:sp>
        <p:nvSpPr>
          <p:cNvPr id="6" name="タイトル 5"/>
          <p:cNvSpPr>
            <a:spLocks noGrp="1"/>
          </p:cNvSpPr>
          <p:nvPr>
            <p:ph type="title"/>
          </p:nvPr>
        </p:nvSpPr>
        <p:spPr>
          <a:xfrm>
            <a:off x="1512000" y="288000"/>
            <a:ext cx="7632000" cy="476704"/>
          </a:xfrm>
          <a:prstGeom prst="rect">
            <a:avLst/>
          </a:prstGeom>
        </p:spPr>
        <p:txBody>
          <a:bodyPr lIns="72000" tIns="36000" rIns="72000" bIns="36000" anchor="t">
            <a:normAutofit/>
          </a:bodyPr>
          <a:lstStyle>
            <a:lvl1pPr>
              <a:defRPr sz="2000" b="1"/>
            </a:lvl1pPr>
          </a:lstStyle>
          <a:p>
            <a:r>
              <a:rPr kumimoji="1" lang="ja-JP" altLang="en-US"/>
              <a:t>マスター タイトルの書式設定</a:t>
            </a:r>
          </a:p>
        </p:txBody>
      </p:sp>
    </p:spTree>
    <p:extLst>
      <p:ext uri="{BB962C8B-B14F-4D97-AF65-F5344CB8AC3E}">
        <p14:creationId xmlns:p14="http://schemas.microsoft.com/office/powerpoint/2010/main" val="1413449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196" name="PlaceHolder 2"/>
          <p:cNvSpPr>
            <a:spLocks noGrp="1"/>
          </p:cNvSpPr>
          <p:nvPr>
            <p:ph type="subTitle"/>
          </p:nvPr>
        </p:nvSpPr>
        <p:spPr>
          <a:xfrm>
            <a:off x="457200" y="1604520"/>
            <a:ext cx="8228880" cy="397692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198" name="PlaceHolder 2"/>
          <p:cNvSpPr>
            <a:spLocks noGrp="1"/>
          </p:cNvSpPr>
          <p:nvPr>
            <p:ph type="body"/>
          </p:nvPr>
        </p:nvSpPr>
        <p:spPr>
          <a:xfrm>
            <a:off x="457200" y="1604520"/>
            <a:ext cx="822888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00" name="PlaceHolder 2"/>
          <p:cNvSpPr>
            <a:spLocks noGrp="1"/>
          </p:cNvSpPr>
          <p:nvPr>
            <p:ph type="body"/>
          </p:nvPr>
        </p:nvSpPr>
        <p:spPr>
          <a:xfrm>
            <a:off x="457200" y="1604520"/>
            <a:ext cx="4015440" cy="3976920"/>
          </a:xfrm>
          <a:prstGeom prst="rect">
            <a:avLst/>
          </a:prstGeom>
        </p:spPr>
        <p:txBody>
          <a:bodyPr lIns="0" tIns="0" rIns="0" bIns="0">
            <a:normAutofit/>
          </a:bodyPr>
          <a:lstStyle/>
          <a:p>
            <a:endParaRPr lang="en-US" sz="3200" b="0" strike="noStrike" spc="-1">
              <a:latin typeface="Arial"/>
            </a:endParaRPr>
          </a:p>
        </p:txBody>
      </p:sp>
      <p:sp>
        <p:nvSpPr>
          <p:cNvPr id="201" name="PlaceHolder 3"/>
          <p:cNvSpPr>
            <a:spLocks noGrp="1"/>
          </p:cNvSpPr>
          <p:nvPr>
            <p:ph type="body"/>
          </p:nvPr>
        </p:nvSpPr>
        <p:spPr>
          <a:xfrm>
            <a:off x="4673880" y="1604520"/>
            <a:ext cx="401544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8880" cy="530640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05"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en-US" sz="3200" b="0" strike="noStrike" spc="-1">
              <a:latin typeface="Arial"/>
            </a:endParaRPr>
          </a:p>
        </p:txBody>
      </p:sp>
      <p:sp>
        <p:nvSpPr>
          <p:cNvPr id="206" name="PlaceHolder 3"/>
          <p:cNvSpPr>
            <a:spLocks noGrp="1"/>
          </p:cNvSpPr>
          <p:nvPr>
            <p:ph type="body"/>
          </p:nvPr>
        </p:nvSpPr>
        <p:spPr>
          <a:xfrm>
            <a:off x="4673880" y="1604520"/>
            <a:ext cx="4015440" cy="3976920"/>
          </a:xfrm>
          <a:prstGeom prst="rect">
            <a:avLst/>
          </a:prstGeom>
        </p:spPr>
        <p:txBody>
          <a:bodyPr lIns="0" tIns="0" rIns="0" bIns="0">
            <a:normAutofit/>
          </a:bodyPr>
          <a:lstStyle/>
          <a:p>
            <a:endParaRPr lang="en-US" sz="3200" b="0" strike="noStrike" spc="-1">
              <a:latin typeface="Arial"/>
            </a:endParaRPr>
          </a:p>
        </p:txBody>
      </p:sp>
      <p:sp>
        <p:nvSpPr>
          <p:cNvPr id="207" name="PlaceHolder 4"/>
          <p:cNvSpPr>
            <a:spLocks noGrp="1"/>
          </p:cNvSpPr>
          <p:nvPr>
            <p:ph type="body"/>
          </p:nvPr>
        </p:nvSpPr>
        <p:spPr>
          <a:xfrm>
            <a:off x="457200" y="3682080"/>
            <a:ext cx="4015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09" name="PlaceHolder 2"/>
          <p:cNvSpPr>
            <a:spLocks noGrp="1"/>
          </p:cNvSpPr>
          <p:nvPr>
            <p:ph type="body"/>
          </p:nvPr>
        </p:nvSpPr>
        <p:spPr>
          <a:xfrm>
            <a:off x="457200" y="1604520"/>
            <a:ext cx="4015440" cy="3976920"/>
          </a:xfrm>
          <a:prstGeom prst="rect">
            <a:avLst/>
          </a:prstGeom>
        </p:spPr>
        <p:txBody>
          <a:bodyPr lIns="0" tIns="0" rIns="0" bIns="0">
            <a:normAutofit/>
          </a:bodyPr>
          <a:lstStyle/>
          <a:p>
            <a:endParaRPr lang="en-US" sz="3200" b="0" strike="noStrike" spc="-1">
              <a:latin typeface="Arial"/>
            </a:endParaRPr>
          </a:p>
        </p:txBody>
      </p:sp>
      <p:sp>
        <p:nvSpPr>
          <p:cNvPr id="210"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en-US" sz="3200" b="0" strike="noStrike" spc="-1">
              <a:latin typeface="Arial"/>
            </a:endParaRPr>
          </a:p>
        </p:txBody>
      </p:sp>
      <p:sp>
        <p:nvSpPr>
          <p:cNvPr id="211" name="PlaceHolder 4"/>
          <p:cNvSpPr>
            <a:spLocks noGrp="1"/>
          </p:cNvSpPr>
          <p:nvPr>
            <p:ph type="body"/>
          </p:nvPr>
        </p:nvSpPr>
        <p:spPr>
          <a:xfrm>
            <a:off x="4673880" y="3682080"/>
            <a:ext cx="4015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13"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en-US" sz="3200" b="0" strike="noStrike" spc="-1">
              <a:latin typeface="Arial"/>
            </a:endParaRPr>
          </a:p>
        </p:txBody>
      </p:sp>
      <p:sp>
        <p:nvSpPr>
          <p:cNvPr id="214"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en-US" sz="3200" b="0" strike="noStrike" spc="-1">
              <a:latin typeface="Arial"/>
            </a:endParaRPr>
          </a:p>
        </p:txBody>
      </p:sp>
      <p:sp>
        <p:nvSpPr>
          <p:cNvPr id="215" name="PlaceHolder 4"/>
          <p:cNvSpPr>
            <a:spLocks noGrp="1"/>
          </p:cNvSpPr>
          <p:nvPr>
            <p:ph type="body"/>
          </p:nvPr>
        </p:nvSpPr>
        <p:spPr>
          <a:xfrm>
            <a:off x="457200" y="3682080"/>
            <a:ext cx="822888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5" name="CustomShape 1"/>
          <p:cNvSpPr/>
          <p:nvPr/>
        </p:nvSpPr>
        <p:spPr>
          <a:xfrm>
            <a:off x="3095640" y="396000"/>
            <a:ext cx="5351760" cy="2026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noAutofit/>
          </a:bodyPr>
          <a:lstStyle/>
          <a:p>
            <a:pPr marL="1828800" algn="r">
              <a:lnSpc>
                <a:spcPct val="100000"/>
              </a:lnSpc>
            </a:pPr>
            <a:r>
              <a:rPr lang="en-IE" sz="1400" b="1" strike="noStrike" spc="-1" dirty="0">
                <a:solidFill>
                  <a:srgbClr val="000000"/>
                </a:solidFill>
                <a:latin typeface="Times New Roman"/>
                <a:ea typeface="DejaVu Sans"/>
              </a:rPr>
              <a:t>doc.: 15-23-0167-00-0000</a:t>
            </a:r>
            <a:endParaRPr lang="en-US" sz="1400" b="0" strike="noStrike" spc="-1" dirty="0">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187" name="CustomShape 3"/>
          <p:cNvSpPr/>
          <p:nvPr/>
        </p:nvSpPr>
        <p:spPr>
          <a:xfrm>
            <a:off x="685800" y="6475320"/>
            <a:ext cx="1728000" cy="294480"/>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en-IE" sz="1400" b="0" strike="noStrike" spc="-1">
                <a:solidFill>
                  <a:srgbClr val="000000"/>
                </a:solidFill>
                <a:latin typeface="Times New Roman"/>
                <a:ea typeface="DejaVu Sans"/>
              </a:rPr>
              <a:t>Submission</a:t>
            </a:r>
            <a:endParaRPr lang="en-US" sz="1400" b="0" strike="noStrike" spc="-1">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189" name="Line 5"/>
          <p:cNvSpPr/>
          <p:nvPr/>
        </p:nvSpPr>
        <p:spPr>
          <a:xfrm>
            <a:off x="685800" y="6474960"/>
            <a:ext cx="7848720" cy="36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190" name="CustomShape 6"/>
          <p:cNvSpPr/>
          <p:nvPr/>
        </p:nvSpPr>
        <p:spPr>
          <a:xfrm>
            <a:off x="3749040" y="6475320"/>
            <a:ext cx="1728000" cy="294480"/>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algn="ctr">
              <a:lnSpc>
                <a:spcPct val="100000"/>
              </a:lnSpc>
            </a:pPr>
            <a:r>
              <a:rPr lang="en-IE" sz="1400" b="0" strike="noStrike" spc="-1">
                <a:solidFill>
                  <a:srgbClr val="000000"/>
                </a:solidFill>
                <a:latin typeface="Times New Roman"/>
                <a:ea typeface="DejaVu Sans"/>
              </a:rPr>
              <a:t>Page </a:t>
            </a:r>
            <a:fld id="{5A97E133-2380-418A-9D9F-5265B5545B1F}" type="slidenum">
              <a:rPr lang="en-IE" sz="1400" b="0" strike="noStrike" spc="-1">
                <a:solidFill>
                  <a:srgbClr val="000000"/>
                </a:solidFill>
                <a:latin typeface="Times New Roman"/>
                <a:ea typeface="DejaVu Sans"/>
              </a:rPr>
              <a:t>‹#›</a:t>
            </a:fld>
            <a:r>
              <a:rPr lang="en-IE" sz="1400" b="0" strike="noStrike" spc="-1">
                <a:solidFill>
                  <a:srgbClr val="000000"/>
                </a:solidFill>
                <a:latin typeface="Times New Roman"/>
                <a:ea typeface="DejaVu Sans"/>
              </a:rPr>
              <a:t> </a:t>
            </a:r>
            <a:endParaRPr lang="en-US" sz="1400" b="0" strike="noStrike" spc="-1">
              <a:latin typeface="Arial"/>
            </a:endParaRPr>
          </a:p>
        </p:txBody>
      </p:sp>
      <p:sp>
        <p:nvSpPr>
          <p:cNvPr id="191" name="CustomShape 7"/>
          <p:cNvSpPr/>
          <p:nvPr/>
        </p:nvSpPr>
        <p:spPr>
          <a:xfrm>
            <a:off x="7040160" y="6490080"/>
            <a:ext cx="1728000" cy="294480"/>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IE" sz="1400" b="0" strike="noStrike" spc="-1" dirty="0" err="1">
                <a:solidFill>
                  <a:srgbClr val="000000"/>
                </a:solidFill>
                <a:latin typeface="Times New Roman"/>
              </a:rPr>
              <a:t>Takenori</a:t>
            </a:r>
            <a:r>
              <a:rPr lang="en-IE" sz="1400" b="0" strike="noStrike" spc="-1" dirty="0">
                <a:solidFill>
                  <a:srgbClr val="000000"/>
                </a:solidFill>
                <a:latin typeface="Times New Roman"/>
              </a:rPr>
              <a:t> Sumi</a:t>
            </a:r>
            <a:endParaRPr lang="en-US" sz="1400" b="0" strike="noStrike" spc="-1" dirty="0">
              <a:latin typeface="Arial"/>
            </a:endParaRPr>
          </a:p>
        </p:txBody>
      </p:sp>
      <p:sp>
        <p:nvSpPr>
          <p:cNvPr id="192" name="CustomShape 8"/>
          <p:cNvSpPr/>
          <p:nvPr/>
        </p:nvSpPr>
        <p:spPr>
          <a:xfrm>
            <a:off x="685800" y="365760"/>
            <a:ext cx="2563560" cy="2026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IE" sz="1400" b="1" strike="noStrike" spc="-1">
                <a:solidFill>
                  <a:srgbClr val="000000"/>
                </a:solidFill>
                <a:latin typeface="Times New Roman"/>
                <a:ea typeface="DejaVu Sans"/>
              </a:rPr>
              <a:t>March 2023</a:t>
            </a:r>
            <a:endParaRPr lang="en-US" sz="1400" b="0" strike="noStrike" spc="-1">
              <a:latin typeface="Arial"/>
            </a:endParaRPr>
          </a:p>
        </p:txBody>
      </p:sp>
      <p:sp>
        <p:nvSpPr>
          <p:cNvPr id="193" name="PlaceHolder 9"/>
          <p:cNvSpPr>
            <a:spLocks noGrp="1"/>
          </p:cNvSpPr>
          <p:nvPr>
            <p:ph type="title"/>
          </p:nvPr>
        </p:nvSpPr>
        <p:spPr>
          <a:xfrm>
            <a:off x="457200" y="620640"/>
            <a:ext cx="8228880" cy="1144440"/>
          </a:xfrm>
          <a:prstGeom prst="rect">
            <a:avLst/>
          </a:prstGeom>
        </p:spPr>
        <p:txBody>
          <a:bodyPr lIns="0" tIns="0" rIns="0" bIns="0" anchor="ctr">
            <a:noAutofit/>
          </a:bodyPr>
          <a:lstStyle/>
          <a:p>
            <a:r>
              <a:rPr lang="en-US" sz="1800" b="0" strike="noStrike" spc="-1">
                <a:latin typeface="Arial"/>
              </a:rPr>
              <a:t>Click to edit the title text format</a:t>
            </a:r>
          </a:p>
        </p:txBody>
      </p:sp>
      <p:sp>
        <p:nvSpPr>
          <p:cNvPr id="194" name="PlaceHolder 10"/>
          <p:cNvSpPr>
            <a:spLocks noGrp="1"/>
          </p:cNvSpPr>
          <p:nvPr>
            <p:ph type="body"/>
          </p:nvPr>
        </p:nvSpPr>
        <p:spPr>
          <a:xfrm>
            <a:off x="457200" y="1604520"/>
            <a:ext cx="8228880" cy="397692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18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1800" b="0" strike="noStrike" spc="-1">
                <a:latin typeface="Arial"/>
              </a:rPr>
              <a:t>Second Outline Level</a:t>
            </a:r>
          </a:p>
          <a:p>
            <a:pPr marL="1296000" lvl="2" indent="-288000">
              <a:spcBef>
                <a:spcPts val="850"/>
              </a:spcBef>
              <a:buClr>
                <a:srgbClr val="000000"/>
              </a:buClr>
              <a:buSzPct val="45000"/>
              <a:buFont typeface="Wingdings" charset="2"/>
              <a:buChar char=""/>
            </a:pPr>
            <a:r>
              <a:rPr lang="en-US" sz="1800" b="0" strike="noStrike" spc="-1">
                <a:latin typeface="Arial"/>
              </a:rPr>
              <a:t>Third Outline Level</a:t>
            </a:r>
          </a:p>
          <a:p>
            <a:pPr marL="1728000" lvl="3" indent="-216000">
              <a:spcBef>
                <a:spcPts val="567"/>
              </a:spcBef>
              <a:buClr>
                <a:srgbClr val="000000"/>
              </a:buClr>
              <a:buSzPct val="75000"/>
              <a:buFont typeface="Symbol" charset="2"/>
              <a:buChar char=""/>
            </a:pPr>
            <a:r>
              <a:rPr lang="en-US" sz="1800" b="0" strike="noStrike" spc="-1">
                <a:latin typeface="Arial"/>
              </a:rPr>
              <a:t>Fourth Outline Level</a:t>
            </a:r>
          </a:p>
          <a:p>
            <a:pPr marL="2160000" lvl="4" indent="-216000">
              <a:spcBef>
                <a:spcPts val="283"/>
              </a:spcBef>
              <a:buClr>
                <a:srgbClr val="000000"/>
              </a:buClr>
              <a:buSzPct val="45000"/>
              <a:buFont typeface="Wingdings" charset="2"/>
              <a:buChar char=""/>
            </a:pPr>
            <a:r>
              <a:rPr lang="en-US" sz="1800" b="0" strike="noStrike" spc="-1">
                <a:latin typeface="Arial"/>
              </a:rPr>
              <a:t>Fifth Outline Level</a:t>
            </a:r>
          </a:p>
          <a:p>
            <a:pPr marL="2592000" lvl="5" indent="-216000">
              <a:spcBef>
                <a:spcPts val="283"/>
              </a:spcBef>
              <a:buClr>
                <a:srgbClr val="000000"/>
              </a:buClr>
              <a:buSzPct val="45000"/>
              <a:buFont typeface="Wingdings" charset="2"/>
              <a:buChar char=""/>
            </a:pPr>
            <a:r>
              <a:rPr lang="en-US" sz="1800" b="0" strike="noStrike" spc="-1">
                <a:latin typeface="Arial"/>
              </a:rPr>
              <a:t>Sixth Outline Level</a:t>
            </a:r>
          </a:p>
          <a:p>
            <a:pPr marL="3024000" lvl="6" indent="-216000">
              <a:spcBef>
                <a:spcPts val="283"/>
              </a:spcBef>
              <a:buClr>
                <a:srgbClr val="000000"/>
              </a:buClr>
              <a:buSzPct val="45000"/>
              <a:buFont typeface="Wingdings" charset="2"/>
              <a:buChar char=""/>
            </a:pPr>
            <a:r>
              <a:rPr lang="en-US" sz="18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 id="214748371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ww.arib.or.jp/english/html/overview/doc/5-STD-T108v1_4-E1.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stomShape 1">
            <a:extLst>
              <a:ext uri="{FF2B5EF4-FFF2-40B4-BE49-F238E27FC236}">
                <a16:creationId xmlns:a16="http://schemas.microsoft.com/office/drawing/2014/main" id="{86D82EF1-1505-4BED-AF63-FB8CC84A67FD}"/>
              </a:ext>
            </a:extLst>
          </p:cNvPr>
          <p:cNvSpPr/>
          <p:nvPr/>
        </p:nvSpPr>
        <p:spPr>
          <a:xfrm>
            <a:off x="242517" y="681080"/>
            <a:ext cx="8432251" cy="5713703"/>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gn="ctr">
              <a:lnSpc>
                <a:spcPct val="100000"/>
              </a:lnSpc>
            </a:pPr>
            <a:r>
              <a:rPr lang="en-IE" b="1" u="sng" strike="noStrike" spc="-1" dirty="0">
                <a:solidFill>
                  <a:srgbClr val="000000"/>
                </a:solidFill>
                <a:uFill>
                  <a:solidFill>
                    <a:srgbClr val="FFFFFF"/>
                  </a:solidFill>
                </a:uFill>
                <a:latin typeface="Times New Roman"/>
                <a:ea typeface="DejaVu Sans"/>
              </a:rPr>
              <a:t>Project: IEEE P802.15 Working Group for Wireless Personal Area Networks (WPANs)</a:t>
            </a:r>
          </a:p>
          <a:p>
            <a:pPr algn="ctr">
              <a:lnSpc>
                <a:spcPct val="100000"/>
              </a:lnSpc>
            </a:pPr>
            <a:endParaRPr lang="en-IE" b="1" u="sng" strike="noStrike" spc="-1" dirty="0">
              <a:solidFill>
                <a:srgbClr val="000000"/>
              </a:solidFill>
              <a:uFill>
                <a:solidFill>
                  <a:srgbClr val="FFFFFF"/>
                </a:solidFill>
              </a:uFill>
              <a:latin typeface="Times New Roman"/>
              <a:ea typeface="DejaVu Sans"/>
            </a:endParaRPr>
          </a:p>
          <a:p>
            <a:pPr>
              <a:lnSpc>
                <a:spcPct val="100000"/>
              </a:lnSpc>
            </a:pPr>
            <a:r>
              <a:rPr lang="en-IE" sz="1600" b="1" strike="noStrike" spc="-1" dirty="0">
                <a:solidFill>
                  <a:srgbClr val="000000"/>
                </a:solidFill>
                <a:latin typeface="Times New Roman"/>
                <a:ea typeface="DejaVu Sans"/>
              </a:rPr>
              <a:t>Submission Title:</a:t>
            </a:r>
            <a:r>
              <a:rPr lang="en-IE" sz="1600" b="0" strike="noStrike" spc="-1" dirty="0">
                <a:solidFill>
                  <a:srgbClr val="000000"/>
                </a:solidFill>
                <a:latin typeface="Times New Roman"/>
                <a:ea typeface="DejaVu Sans"/>
              </a:rPr>
              <a:t> The CSMA Gap Analysis Between </a:t>
            </a:r>
            <a:r>
              <a:rPr lang="en-IE" sz="1600" spc="-1" dirty="0">
                <a:solidFill>
                  <a:srgbClr val="000000"/>
                </a:solidFill>
                <a:latin typeface="Times New Roman"/>
                <a:ea typeface="DejaVu Sans"/>
              </a:rPr>
              <a:t>IEEE 802.15.4 and Japanese Standard JJ-300.10</a:t>
            </a:r>
          </a:p>
          <a:p>
            <a:pPr>
              <a:lnSpc>
                <a:spcPct val="100000"/>
              </a:lnSpc>
            </a:pPr>
            <a:endParaRPr lang="en-US" sz="1600" b="0" strike="noStrike" spc="-1" dirty="0">
              <a:latin typeface="Arial"/>
            </a:endParaRPr>
          </a:p>
          <a:p>
            <a:pPr>
              <a:lnSpc>
                <a:spcPct val="100000"/>
              </a:lnSpc>
            </a:pPr>
            <a:r>
              <a:rPr lang="en-IE" sz="1600" b="1" strike="noStrike" spc="-1" dirty="0">
                <a:solidFill>
                  <a:srgbClr val="000000"/>
                </a:solidFill>
                <a:latin typeface="Times New Roman"/>
                <a:ea typeface="DejaVu Sans"/>
              </a:rPr>
              <a:t>Date Submitted: 10</a:t>
            </a:r>
            <a:r>
              <a:rPr lang="en-IE" sz="1600" b="1" strike="noStrike" spc="-1" baseline="30000" dirty="0">
                <a:solidFill>
                  <a:srgbClr val="000000"/>
                </a:solidFill>
                <a:latin typeface="Times New Roman"/>
                <a:ea typeface="DejaVu Sans"/>
              </a:rPr>
              <a:t>th</a:t>
            </a:r>
            <a:r>
              <a:rPr lang="en-IE" sz="1600" b="1" strike="noStrike" spc="-1" dirty="0">
                <a:solidFill>
                  <a:srgbClr val="000000"/>
                </a:solidFill>
                <a:latin typeface="Times New Roman"/>
                <a:ea typeface="DejaVu Sans"/>
              </a:rPr>
              <a:t> March 2023</a:t>
            </a:r>
            <a:endParaRPr lang="en-US" sz="1600" b="0" strike="noStrike" spc="-1" dirty="0">
              <a:latin typeface="Arial"/>
            </a:endParaRPr>
          </a:p>
          <a:p>
            <a:r>
              <a:rPr lang="en-IE" sz="1600" b="1" strike="noStrike" spc="-1" dirty="0">
                <a:solidFill>
                  <a:srgbClr val="000000"/>
                </a:solidFill>
                <a:latin typeface="Times New Roman"/>
                <a:ea typeface="DejaVu Sans"/>
              </a:rPr>
              <a:t>Source:</a:t>
            </a:r>
            <a:r>
              <a:rPr lang="en-IE" sz="1600" b="0" strike="noStrike" spc="-1" dirty="0">
                <a:solidFill>
                  <a:srgbClr val="000000"/>
                </a:solidFill>
                <a:latin typeface="Times New Roman"/>
                <a:ea typeface="DejaVu Sans"/>
              </a:rPr>
              <a:t> </a:t>
            </a:r>
            <a:r>
              <a:rPr lang="en-IE" altLang="ja-JP" sz="1600" spc="-1" dirty="0" err="1">
                <a:solidFill>
                  <a:srgbClr val="000000"/>
                </a:solidFill>
                <a:latin typeface="Times New Roman"/>
              </a:rPr>
              <a:t>Takenori</a:t>
            </a:r>
            <a:r>
              <a:rPr lang="en-IE" altLang="ja-JP" sz="1600" spc="-1" dirty="0">
                <a:solidFill>
                  <a:srgbClr val="000000"/>
                </a:solidFill>
                <a:latin typeface="Times New Roman"/>
              </a:rPr>
              <a:t> Sumi, </a:t>
            </a:r>
            <a:r>
              <a:rPr lang="en-IE" sz="1600" b="0" strike="noStrike" spc="-1" dirty="0">
                <a:solidFill>
                  <a:srgbClr val="000000"/>
                </a:solidFill>
                <a:latin typeface="Times New Roman"/>
                <a:ea typeface="DejaVu Sans"/>
              </a:rPr>
              <a:t>Philip </a:t>
            </a:r>
            <a:r>
              <a:rPr lang="en-IE" sz="1600" b="0" strike="noStrike" spc="-1" dirty="0" err="1">
                <a:solidFill>
                  <a:srgbClr val="000000"/>
                </a:solidFill>
                <a:latin typeface="Times New Roman"/>
                <a:ea typeface="DejaVu Sans"/>
              </a:rPr>
              <a:t>Orlik</a:t>
            </a:r>
            <a:r>
              <a:rPr lang="en-IE" sz="1600" b="0" strike="noStrike" spc="-1" dirty="0">
                <a:solidFill>
                  <a:srgbClr val="000000"/>
                </a:solidFill>
                <a:latin typeface="Times New Roman"/>
                <a:ea typeface="DejaVu Sans"/>
              </a:rPr>
              <a:t>, </a:t>
            </a:r>
            <a:r>
              <a:rPr lang="en-IE" sz="1600" spc="-1" dirty="0" err="1">
                <a:solidFill>
                  <a:srgbClr val="000000"/>
                </a:solidFill>
                <a:latin typeface="Times New Roman"/>
              </a:rPr>
              <a:t>Jianlin</a:t>
            </a:r>
            <a:r>
              <a:rPr lang="en-IE" sz="1600" spc="-1" dirty="0">
                <a:solidFill>
                  <a:srgbClr val="000000"/>
                </a:solidFill>
                <a:latin typeface="Times New Roman"/>
              </a:rPr>
              <a:t> Guo, Yukimasa Nagai, Kieran Parsons, Perry Wang, </a:t>
            </a:r>
            <a:r>
              <a:rPr lang="en-IE" sz="1600" spc="-1" dirty="0" err="1">
                <a:solidFill>
                  <a:srgbClr val="000000"/>
                </a:solidFill>
                <a:latin typeface="Times New Roman"/>
              </a:rPr>
              <a:t>Benjiman</a:t>
            </a:r>
            <a:r>
              <a:rPr lang="en-IE" sz="1600" spc="-1" dirty="0">
                <a:solidFill>
                  <a:srgbClr val="000000"/>
                </a:solidFill>
                <a:latin typeface="Times New Roman"/>
              </a:rPr>
              <a:t> </a:t>
            </a:r>
            <a:r>
              <a:rPr lang="en-IE" sz="1600" b="0" strike="noStrike" spc="-1" dirty="0">
                <a:solidFill>
                  <a:srgbClr val="000000"/>
                </a:solidFill>
                <a:latin typeface="Times New Roman"/>
                <a:ea typeface="DejaVu Sans"/>
              </a:rPr>
              <a:t>Rolfe (Mitsubishi Electric)</a:t>
            </a:r>
          </a:p>
          <a:p>
            <a:pPr>
              <a:lnSpc>
                <a:spcPct val="100000"/>
              </a:lnSpc>
            </a:pPr>
            <a:r>
              <a:rPr lang="en-IE" sz="1600" b="0" strike="noStrike" spc="-1" dirty="0">
                <a:solidFill>
                  <a:srgbClr val="000000"/>
                </a:solidFill>
                <a:latin typeface="Times New Roman"/>
                <a:ea typeface="DejaVu Sans"/>
              </a:rPr>
              <a:t>E-Mail: Sumi.Takenori@dc.MitsubishiElectric.co.jp	</a:t>
            </a:r>
            <a:endParaRPr lang="en-US" sz="1600" b="0" strike="noStrike" spc="-1" dirty="0">
              <a:latin typeface="Arial"/>
            </a:endParaRPr>
          </a:p>
          <a:p>
            <a:pPr>
              <a:spcBef>
                <a:spcPts val="598"/>
              </a:spcBef>
              <a:spcAft>
                <a:spcPts val="598"/>
              </a:spcAft>
            </a:pPr>
            <a:r>
              <a:rPr lang="en-IE" sz="1600" b="1" strike="noStrike" spc="-1" dirty="0">
                <a:solidFill>
                  <a:srgbClr val="000000"/>
                </a:solidFill>
                <a:latin typeface="Times New Roman"/>
                <a:ea typeface="DejaVu Sans"/>
              </a:rPr>
              <a:t>Abstract:</a:t>
            </a:r>
            <a:r>
              <a:rPr lang="en-IE" sz="1600" b="0" strike="noStrike" spc="-1" dirty="0">
                <a:solidFill>
                  <a:srgbClr val="000000"/>
                </a:solidFill>
                <a:latin typeface="Times New Roman"/>
                <a:ea typeface="DejaVu Sans"/>
              </a:rPr>
              <a:t>	</a:t>
            </a:r>
            <a:r>
              <a:rPr lang="en-IE" sz="1600" spc="-1" dirty="0">
                <a:solidFill>
                  <a:srgbClr val="000000"/>
                </a:solidFill>
                <a:latin typeface="Times New Roman"/>
                <a:ea typeface="DejaVu Sans"/>
                <a:cs typeface="Times New Roman"/>
              </a:rPr>
              <a:t> Based on comments received for document 15-23-0064-01 presented in January Meeting, t</a:t>
            </a:r>
            <a:r>
              <a:rPr lang="en-IE" sz="1600" spc="-1" dirty="0">
                <a:solidFill>
                  <a:srgbClr val="000000"/>
                </a:solidFill>
                <a:latin typeface="Times New Roman"/>
                <a:ea typeface="DejaVu Sans"/>
              </a:rPr>
              <a:t>his</a:t>
            </a:r>
            <a:r>
              <a:rPr lang="en-IE" sz="1600" b="0" strike="noStrike" spc="-1" dirty="0">
                <a:solidFill>
                  <a:srgbClr val="000000"/>
                </a:solidFill>
                <a:latin typeface="Times New Roman"/>
                <a:ea typeface="DejaVu Sans"/>
              </a:rPr>
              <a:t> </a:t>
            </a:r>
            <a:r>
              <a:rPr lang="en-IE" sz="1600" spc="-1" dirty="0">
                <a:solidFill>
                  <a:srgbClr val="000000"/>
                </a:solidFill>
                <a:latin typeface="Times New Roman"/>
                <a:ea typeface="DejaVu Sans"/>
              </a:rPr>
              <a:t>document provides examples and simulation</a:t>
            </a:r>
            <a:r>
              <a:rPr lang="en-IE" sz="1600" b="0" strike="noStrike" spc="-1" dirty="0">
                <a:solidFill>
                  <a:srgbClr val="000000"/>
                </a:solidFill>
                <a:latin typeface="Times New Roman"/>
                <a:ea typeface="DejaVu Sans"/>
              </a:rPr>
              <a:t> results to </a:t>
            </a:r>
            <a:r>
              <a:rPr lang="en-IE" sz="1600" spc="-1" dirty="0">
                <a:solidFill>
                  <a:srgbClr val="000000"/>
                </a:solidFill>
                <a:latin typeface="Times New Roman"/>
                <a:ea typeface="DejaVu Sans"/>
              </a:rPr>
              <a:t>show the CSMA</a:t>
            </a:r>
            <a:r>
              <a:rPr lang="en-IE" sz="1600" b="0" strike="noStrike" spc="-1" dirty="0">
                <a:solidFill>
                  <a:srgbClr val="000000"/>
                </a:solidFill>
                <a:latin typeface="Times New Roman"/>
                <a:ea typeface="DejaVu Sans"/>
              </a:rPr>
              <a:t> gap between IEEE 802.15.4</a:t>
            </a:r>
            <a:r>
              <a:rPr lang="en-IE" sz="1600" spc="-1" dirty="0">
                <a:solidFill>
                  <a:srgbClr val="000000"/>
                </a:solidFill>
                <a:latin typeface="Times New Roman"/>
                <a:ea typeface="DejaVu Sans"/>
              </a:rPr>
              <a:t> and </a:t>
            </a:r>
            <a:r>
              <a:rPr lang="en-IE" sz="1600" spc="-1" dirty="0">
                <a:solidFill>
                  <a:srgbClr val="000000"/>
                </a:solidFill>
                <a:latin typeface="Times New Roman"/>
                <a:ea typeface="DejaVu Sans"/>
                <a:cs typeface="Times New Roman"/>
              </a:rPr>
              <a:t>Japanese Standard JJ-300.10</a:t>
            </a:r>
            <a:r>
              <a:rPr lang="en-IE" sz="1600" b="0" strike="noStrike" spc="-1" dirty="0">
                <a:solidFill>
                  <a:srgbClr val="000000"/>
                </a:solidFill>
                <a:latin typeface="Times New Roman"/>
                <a:ea typeface="DejaVu Sans"/>
              </a:rPr>
              <a:t>.</a:t>
            </a:r>
            <a:r>
              <a:rPr lang="en-IE" sz="1600" spc="-1" dirty="0">
                <a:solidFill>
                  <a:srgbClr val="000000"/>
                </a:solidFill>
                <a:latin typeface="Times New Roman"/>
                <a:ea typeface="DejaVu Sans"/>
              </a:rPr>
              <a:t> </a:t>
            </a:r>
            <a:endParaRPr lang="en-US" sz="1600" b="0" strike="noStrike" spc="-1" dirty="0">
              <a:latin typeface="Arial"/>
            </a:endParaRPr>
          </a:p>
          <a:p>
            <a:pPr>
              <a:lnSpc>
                <a:spcPct val="100000"/>
              </a:lnSpc>
              <a:spcBef>
                <a:spcPts val="598"/>
              </a:spcBef>
              <a:spcAft>
                <a:spcPts val="598"/>
              </a:spcAft>
            </a:pPr>
            <a:r>
              <a:rPr lang="en-IE" sz="1600" b="1" strike="noStrike" spc="-1" dirty="0">
                <a:solidFill>
                  <a:srgbClr val="000000"/>
                </a:solidFill>
                <a:latin typeface="Times New Roman"/>
                <a:ea typeface="DejaVu Sans"/>
              </a:rPr>
              <a:t>Purpose:</a:t>
            </a:r>
            <a:r>
              <a:rPr lang="en-IE" sz="1600" b="0" strike="noStrike" spc="-1" dirty="0">
                <a:solidFill>
                  <a:srgbClr val="000000"/>
                </a:solidFill>
                <a:latin typeface="Times New Roman"/>
                <a:ea typeface="DejaVu Sans"/>
              </a:rPr>
              <a:t>	Discuss issues unique to Japanese Sub-1 GHz frequency regulations and existing metering systems.</a:t>
            </a:r>
            <a:endParaRPr lang="en-US" sz="1600" b="0" strike="noStrike" spc="-1" dirty="0">
              <a:latin typeface="Arial"/>
            </a:endParaRPr>
          </a:p>
          <a:p>
            <a:r>
              <a:rPr lang="en-IE" sz="1600" b="1" strike="noStrike" spc="-1" dirty="0">
                <a:solidFill>
                  <a:srgbClr val="000000"/>
                </a:solidFill>
                <a:latin typeface="Times New Roman"/>
                <a:ea typeface="DejaVu Sans"/>
              </a:rPr>
              <a:t>Notice:</a:t>
            </a:r>
            <a:r>
              <a:rPr lang="en-IE" sz="1600" b="0" strike="noStrike" spc="-1" dirty="0">
                <a:solidFill>
                  <a:srgbClr val="000000"/>
                </a:solidFill>
                <a:latin typeface="Times New Roman"/>
                <a:ea typeface="DejaVu Sans"/>
              </a:rPr>
              <a:t>	This document has been prepared to assist the IEEE P802.15.</a:t>
            </a:r>
            <a:r>
              <a:rPr lang="en-IE" sz="1600" spc="-1" dirty="0">
                <a:solidFill>
                  <a:srgbClr val="000000"/>
                </a:solidFill>
                <a:latin typeface="Times New Roman"/>
                <a:ea typeface="DejaVu Sans"/>
              </a:rPr>
              <a:t> </a:t>
            </a:r>
            <a:r>
              <a:rPr lang="en-IE" sz="1600" b="0" strike="noStrike" spc="-1" dirty="0">
                <a:solidFill>
                  <a:srgbClr val="000000"/>
                </a:solidFill>
                <a:latin typeface="Times New Roman"/>
                <a:ea typeface="DejaVu Sans"/>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sz="1600" b="0" strike="noStrike" spc="-1" dirty="0">
              <a:latin typeface="Arial"/>
            </a:endParaRPr>
          </a:p>
          <a:p>
            <a:pPr>
              <a:lnSpc>
                <a:spcPct val="100000"/>
              </a:lnSpc>
            </a:pPr>
            <a:endParaRPr lang="en-IE" sz="1600" b="1" strike="noStrike" spc="-1" dirty="0">
              <a:solidFill>
                <a:srgbClr val="000000"/>
              </a:solidFill>
              <a:latin typeface="Times New Roman"/>
              <a:ea typeface="DejaVu Sans"/>
            </a:endParaRPr>
          </a:p>
          <a:p>
            <a:pPr>
              <a:lnSpc>
                <a:spcPct val="100000"/>
              </a:lnSpc>
            </a:pPr>
            <a:r>
              <a:rPr lang="en-IE" sz="1600" b="1" strike="noStrike" spc="-1" dirty="0">
                <a:solidFill>
                  <a:srgbClr val="000000"/>
                </a:solidFill>
                <a:latin typeface="Times New Roman"/>
                <a:ea typeface="DejaVu Sans"/>
              </a:rPr>
              <a:t>Release:</a:t>
            </a:r>
            <a:r>
              <a:rPr lang="en-IE" sz="1600" b="0" strike="noStrike" spc="-1" dirty="0">
                <a:solidFill>
                  <a:srgbClr val="000000"/>
                </a:solidFill>
                <a:latin typeface="Times New Roman"/>
                <a:ea typeface="DejaVu Sans"/>
              </a:rPr>
              <a:t>	The contributor acknowledges and accepts that this contribution becomes the property of IEEE and may be made publicly available by P802.15.	</a:t>
            </a:r>
            <a:endParaRPr lang="en-US" sz="1600" b="0" strike="noStrike" spc="-1" dirty="0">
              <a:latin typeface="Arial"/>
            </a:endParaRPr>
          </a:p>
        </p:txBody>
      </p:sp>
    </p:spTree>
    <p:extLst>
      <p:ext uri="{BB962C8B-B14F-4D97-AF65-F5344CB8AC3E}">
        <p14:creationId xmlns:p14="http://schemas.microsoft.com/office/powerpoint/2010/main" val="8071599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F374C-BA98-E0DB-025D-5355D49B616D}"/>
              </a:ext>
            </a:extLst>
          </p:cNvPr>
          <p:cNvSpPr>
            <a:spLocks noGrp="1"/>
          </p:cNvSpPr>
          <p:nvPr>
            <p:ph type="title"/>
          </p:nvPr>
        </p:nvSpPr>
        <p:spPr>
          <a:xfrm>
            <a:off x="457200" y="620688"/>
            <a:ext cx="8228880" cy="479685"/>
          </a:xfrm>
        </p:spPr>
        <p:txBody>
          <a:bodyPr/>
          <a:lstStyle/>
          <a:p>
            <a:pPr algn="ctr"/>
            <a:r>
              <a:rPr kumimoji="1" lang="en-US" altLang="ja-JP" sz="2400" b="1"/>
              <a:t>Simulation Parameters</a:t>
            </a:r>
            <a:endParaRPr lang="en-US" sz="2400" b="1"/>
          </a:p>
        </p:txBody>
      </p:sp>
      <p:graphicFrame>
        <p:nvGraphicFramePr>
          <p:cNvPr id="6" name="表 121">
            <a:extLst>
              <a:ext uri="{FF2B5EF4-FFF2-40B4-BE49-F238E27FC236}">
                <a16:creationId xmlns:a16="http://schemas.microsoft.com/office/drawing/2014/main" id="{ACB9E720-022F-8C04-56AD-9AB5C1C50EEE}"/>
              </a:ext>
            </a:extLst>
          </p:cNvPr>
          <p:cNvGraphicFramePr>
            <a:graphicFrameLocks noGrp="1"/>
          </p:cNvGraphicFramePr>
          <p:nvPr>
            <p:extLst>
              <p:ext uri="{D42A27DB-BD31-4B8C-83A1-F6EECF244321}">
                <p14:modId xmlns:p14="http://schemas.microsoft.com/office/powerpoint/2010/main" val="4260735508"/>
              </p:ext>
            </p:extLst>
          </p:nvPr>
        </p:nvGraphicFramePr>
        <p:xfrm>
          <a:off x="591259" y="994078"/>
          <a:ext cx="7884877" cy="5478974"/>
        </p:xfrm>
        <a:graphic>
          <a:graphicData uri="http://schemas.openxmlformats.org/drawingml/2006/table">
            <a:tbl>
              <a:tblPr firstRow="1" bandRow="1">
                <a:tableStyleId>{5C22544A-7EE6-4342-B048-85BDC9FD1C3A}</a:tableStyleId>
              </a:tblPr>
              <a:tblGrid>
                <a:gridCol w="2966747">
                  <a:extLst>
                    <a:ext uri="{9D8B030D-6E8A-4147-A177-3AD203B41FA5}">
                      <a16:colId xmlns:a16="http://schemas.microsoft.com/office/drawing/2014/main" val="1178823435"/>
                    </a:ext>
                  </a:extLst>
                </a:gridCol>
                <a:gridCol w="2459065">
                  <a:extLst>
                    <a:ext uri="{9D8B030D-6E8A-4147-A177-3AD203B41FA5}">
                      <a16:colId xmlns:a16="http://schemas.microsoft.com/office/drawing/2014/main" val="73599040"/>
                    </a:ext>
                  </a:extLst>
                </a:gridCol>
                <a:gridCol w="2459065">
                  <a:extLst>
                    <a:ext uri="{9D8B030D-6E8A-4147-A177-3AD203B41FA5}">
                      <a16:colId xmlns:a16="http://schemas.microsoft.com/office/drawing/2014/main" val="3918165996"/>
                    </a:ext>
                  </a:extLst>
                </a:gridCol>
              </a:tblGrid>
              <a:tr h="307708">
                <a:tc>
                  <a:txBody>
                    <a:bodyPr/>
                    <a:lstStyle/>
                    <a:p>
                      <a:r>
                        <a:rPr kumimoji="1" lang="en-US" altLang="ja-JP" sz="1200"/>
                        <a:t>Parameter</a:t>
                      </a:r>
                      <a:endParaRPr kumimoji="1" lang="ja-JP" altLang="en-US" sz="120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kumimoji="1" lang="en-US" altLang="ja-JP" sz="1200"/>
                        <a:t>Value</a:t>
                      </a:r>
                      <a:endParaRPr kumimoji="1" lang="ja-JP" altLang="en-US" sz="1200"/>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kumimoji="1" lang="en-US" altLang="ja-JP" sz="1200"/>
                        <a:t>Note</a:t>
                      </a:r>
                      <a:endParaRPr kumimoji="1" lang="ja-JP" altLang="en-US" sz="120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268456980"/>
                  </a:ext>
                </a:extLst>
              </a:tr>
              <a:tr h="277298">
                <a:tc>
                  <a:txBody>
                    <a:bodyPr/>
                    <a:lstStyle/>
                    <a:p>
                      <a:r>
                        <a:rPr kumimoji="1" lang="en-US" altLang="ja-JP" sz="1200" dirty="0"/>
                        <a:t>Nodes</a:t>
                      </a:r>
                      <a:endParaRPr kumimoji="1" lang="ja-JP" altLang="en-US" sz="1200" dirty="0"/>
                    </a:p>
                  </a:txBody>
                  <a:tcPr>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kumimoji="1" lang="en-US" altLang="ja-JP" sz="1200"/>
                        <a:t>10 – 100</a:t>
                      </a:r>
                      <a:endParaRPr kumimoji="1" lang="ja-JP" altLang="en-US" sz="1200"/>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kumimoji="1" lang="ja-JP" altLang="en-US" sz="1200"/>
                    </a:p>
                  </a:txBody>
                  <a:tcPr>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947988804"/>
                  </a:ext>
                </a:extLst>
              </a:tr>
              <a:tr h="277298">
                <a:tc>
                  <a:txBody>
                    <a:bodyPr/>
                    <a:lstStyle/>
                    <a:p>
                      <a:r>
                        <a:rPr kumimoji="1" lang="en-US" altLang="ja-JP" sz="1200"/>
                        <a:t>Offered load(Network)[kbps]</a:t>
                      </a:r>
                      <a:endParaRPr kumimoji="1" lang="ja-JP" altLang="en-US" sz="1200"/>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200"/>
                        <a:t>10, 20, 30 , 40, 50</a:t>
                      </a:r>
                      <a:endParaRPr kumimoji="1" lang="ja-JP" altLang="en-US" sz="1200"/>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200"/>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00495177"/>
                  </a:ext>
                </a:extLst>
              </a:tr>
              <a:tr h="277298">
                <a:tc>
                  <a:txBody>
                    <a:bodyPr/>
                    <a:lstStyle/>
                    <a:p>
                      <a:r>
                        <a:rPr kumimoji="1" lang="en-US" altLang="ja-JP" sz="1200"/>
                        <a:t>Packet size[Byte]</a:t>
                      </a:r>
                      <a:endParaRPr kumimoji="1" lang="ja-JP" altLang="en-US" sz="1200"/>
                    </a:p>
                  </a:txBody>
                  <a:tcPr>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200"/>
                        <a:t>100</a:t>
                      </a:r>
                      <a:endParaRPr kumimoji="1" lang="ja-JP" altLang="en-US" sz="1200"/>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200"/>
                        <a:t>MAC payload</a:t>
                      </a:r>
                      <a:endParaRPr kumimoji="1" lang="ja-JP" altLang="en-US" sz="1200"/>
                    </a:p>
                  </a:txBody>
                  <a:tcPr>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71546646"/>
                  </a:ext>
                </a:extLst>
              </a:tr>
              <a:tr h="277298">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prstClr val="white"/>
                          </a:solidFill>
                          <a:effectLst/>
                          <a:uLnTx/>
                          <a:uFillTx/>
                          <a:latin typeface="Arial"/>
                        </a:rPr>
                        <a:t>PHY parameters</a:t>
                      </a:r>
                      <a:endParaRPr kumimoji="1" lang="ja-JP" altLang="en-US" sz="1200" b="0" i="0" u="none" strike="noStrike" kern="1200" cap="none" spc="0" normalizeH="0" baseline="0" noProof="0">
                        <a:ln>
                          <a:noFill/>
                        </a:ln>
                        <a:solidFill>
                          <a:prstClr val="white"/>
                        </a:solidFill>
                        <a:effectLst/>
                        <a:uLnTx/>
                        <a:uFillTx/>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a:ln>
                            <a:noFill/>
                          </a:ln>
                          <a:solidFill>
                            <a:prstClr val="white"/>
                          </a:solidFill>
                          <a:effectLst/>
                          <a:uLnTx/>
                          <a:uFillTx/>
                          <a:latin typeface="Arial"/>
                        </a:rPr>
                        <a:t>MAC parameters (JJ 300.10 v2.2, Table 5-28, 5-29)</a:t>
                      </a:r>
                      <a:endParaRPr kumimoji="1" lang="ja-JP" altLang="en-US" sz="1400" b="0" i="0" u="none" strike="noStrike" kern="1200" cap="none" spc="0" normalizeH="0" baseline="0" noProof="0">
                        <a:ln>
                          <a:noFill/>
                        </a:ln>
                        <a:solidFill>
                          <a:prstClr val="white"/>
                        </a:solidFill>
                        <a:effectLst/>
                        <a:uLnTx/>
                        <a:uFillTx/>
                        <a:latin typeface="Aria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a:ln>
                            <a:noFill/>
                          </a:ln>
                          <a:solidFill>
                            <a:prstClr val="white"/>
                          </a:solidFill>
                          <a:effectLst/>
                          <a:uLnTx/>
                          <a:uFillTx/>
                          <a:latin typeface="Arial"/>
                        </a:rPr>
                        <a:t>MAC parameters (JJ 300.10 v2.2, Table 5-28, 5-29)</a:t>
                      </a:r>
                      <a:endParaRPr kumimoji="1" lang="ja-JP" altLang="en-US" sz="1400" b="0" i="0" u="none" strike="noStrike" kern="1200" cap="none" spc="0" normalizeH="0" baseline="0" noProof="0">
                        <a:ln>
                          <a:noFill/>
                        </a:ln>
                        <a:solidFill>
                          <a:prstClr val="white"/>
                        </a:solidFill>
                        <a:effectLst/>
                        <a:uLnTx/>
                        <a:uFillTx/>
                        <a:latin typeface="Aria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73379861"/>
                  </a:ext>
                </a:extLst>
              </a:tr>
              <a:tr h="277298">
                <a:tc>
                  <a:txBody>
                    <a:bodyPr/>
                    <a:lstStyle/>
                    <a:p>
                      <a:r>
                        <a:rPr kumimoji="1" lang="en-US" altLang="ja-JP" sz="1200"/>
                        <a:t>Frequency[MHz]</a:t>
                      </a:r>
                      <a:endParaRPr kumimoji="1" lang="ja-JP" altLang="en-US" sz="1200"/>
                    </a:p>
                  </a:txBody>
                  <a:tcPr>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200"/>
                        <a:t>920</a:t>
                      </a:r>
                      <a:endParaRPr kumimoji="1" lang="ja-JP" altLang="en-US" sz="1200"/>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200"/>
                    </a:p>
                  </a:txBody>
                  <a:tcPr>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46409137"/>
                  </a:ext>
                </a:extLst>
              </a:tr>
              <a:tr h="277298">
                <a:tc>
                  <a:txBody>
                    <a:bodyPr/>
                    <a:lstStyle/>
                    <a:p>
                      <a:r>
                        <a:rPr kumimoji="1" lang="en-US" altLang="ja-JP" sz="1200"/>
                        <a:t>Modulation</a:t>
                      </a:r>
                      <a:endParaRPr kumimoji="1" lang="ja-JP" altLang="en-US" sz="1200"/>
                    </a:p>
                  </a:txBody>
                  <a:tcPr>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200"/>
                        <a:t>2-FSK</a:t>
                      </a:r>
                      <a:endParaRPr kumimoji="1" lang="ja-JP" altLang="en-US" sz="1200"/>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200"/>
                        <a:t>100kbps</a:t>
                      </a:r>
                      <a:endParaRPr kumimoji="1" lang="ja-JP" altLang="en-US" sz="1200"/>
                    </a:p>
                  </a:txBody>
                  <a:tcPr>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06327282"/>
                  </a:ext>
                </a:extLst>
              </a:tr>
              <a:tr h="277298">
                <a:tc>
                  <a:txBody>
                    <a:bodyPr/>
                    <a:lstStyle/>
                    <a:p>
                      <a:r>
                        <a:rPr kumimoji="1" lang="en-US" altLang="ja-JP" sz="1200"/>
                        <a:t>Channel spacing[kHz]</a:t>
                      </a:r>
                      <a:endParaRPr kumimoji="1" lang="ja-JP" altLang="en-US" sz="1200"/>
                    </a:p>
                  </a:txBody>
                  <a:tcPr>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200"/>
                        <a:t>400</a:t>
                      </a:r>
                      <a:endParaRPr kumimoji="1" lang="ja-JP" altLang="en-US" sz="1200"/>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200"/>
                    </a:p>
                  </a:txBody>
                  <a:tcPr>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92738816"/>
                  </a:ext>
                </a:extLst>
              </a:tr>
              <a:tr h="277298">
                <a:tc gridSpan="3">
                  <a:txBody>
                    <a:bodyPr/>
                    <a:lstStyle/>
                    <a:p>
                      <a:r>
                        <a:rPr kumimoji="1" lang="en-US" altLang="ja-JP" sz="1200" dirty="0">
                          <a:solidFill>
                            <a:schemeClr val="bg1"/>
                          </a:solidFill>
                        </a:rPr>
                        <a:t>MAC parameters (JJ-300.10 v2.2, Table 5-28, 5-29)</a:t>
                      </a:r>
                      <a:endParaRPr kumimoji="1" lang="ja-JP" altLang="en-US" sz="12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solidFill>
                      <a:schemeClr val="accent1"/>
                    </a:solidFill>
                  </a:tcPr>
                </a:tc>
                <a:tc hMerge="1">
                  <a:txBody>
                    <a:bodyPr/>
                    <a:lstStyle/>
                    <a:p>
                      <a:endParaRPr kumimoji="1" lang="ja-JP" altLang="en-US" sz="1400"/>
                    </a:p>
                  </a:txBody>
                  <a:tcPr/>
                </a:tc>
                <a:tc hMerge="1">
                  <a:txBody>
                    <a:bodyPr/>
                    <a:lstStyle/>
                    <a:p>
                      <a:endParaRPr kumimoji="1" lang="ja-JP" altLang="en-US" sz="1400"/>
                    </a:p>
                  </a:txBody>
                  <a:tcPr/>
                </a:tc>
                <a:extLst>
                  <a:ext uri="{0D108BD9-81ED-4DB2-BD59-A6C34878D82A}">
                    <a16:rowId xmlns:a16="http://schemas.microsoft.com/office/drawing/2014/main" val="135431523"/>
                  </a:ext>
                </a:extLst>
              </a:tr>
              <a:tr h="277298">
                <a:tc>
                  <a:txBody>
                    <a:bodyPr/>
                    <a:lstStyle/>
                    <a:p>
                      <a:r>
                        <a:rPr kumimoji="1" lang="en-US" altLang="ja-JP" sz="1200"/>
                        <a:t>LIFS[us]</a:t>
                      </a:r>
                      <a:endParaRPr kumimoji="1" lang="ja-JP" altLang="en-US" sz="1200"/>
                    </a:p>
                  </a:txBody>
                  <a:tcPr>
                    <a:lnL w="12700" cap="flat" cmpd="sng" algn="ctr">
                      <a:solidFill>
                        <a:schemeClr val="tx1"/>
                      </a:solidFill>
                      <a:prstDash val="solid"/>
                      <a:round/>
                      <a:headEnd type="none" w="med" len="med"/>
                      <a:tailEnd type="none" w="med" len="med"/>
                    </a:lnL>
                  </a:tcPr>
                </a:tc>
                <a:tc>
                  <a:txBody>
                    <a:bodyPr/>
                    <a:lstStyle/>
                    <a:p>
                      <a:r>
                        <a:rPr kumimoji="1" lang="en-US" altLang="ja-JP" sz="1200"/>
                        <a:t>1000</a:t>
                      </a:r>
                      <a:endParaRPr kumimoji="1" lang="ja-JP" altLang="en-US" sz="1200"/>
                    </a:p>
                  </a:txBody>
                  <a:tcPr/>
                </a:tc>
                <a:tc>
                  <a:txBody>
                    <a:bodyPr/>
                    <a:lstStyle/>
                    <a:p>
                      <a:r>
                        <a:rPr kumimoji="1" lang="en-US" altLang="ja-JP" sz="1200" dirty="0"/>
                        <a:t>for JJ-300.10</a:t>
                      </a:r>
                      <a:endParaRPr kumimoji="1" lang="ja-JP" altLang="en-US" sz="1200" dirty="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368945240"/>
                  </a:ext>
                </a:extLst>
              </a:tr>
              <a:tr h="277298">
                <a:tc>
                  <a:txBody>
                    <a:bodyPr/>
                    <a:lstStyle/>
                    <a:p>
                      <a:r>
                        <a:rPr kumimoji="1" lang="en-US" altLang="ja-JP" sz="1200" dirty="0" err="1"/>
                        <a:t>phyCCADuration</a:t>
                      </a:r>
                      <a:r>
                        <a:rPr kumimoji="1" lang="en-US" altLang="ja-JP" sz="1200" dirty="0"/>
                        <a:t>[us]</a:t>
                      </a:r>
                      <a:endParaRPr kumimoji="1" lang="ja-JP" altLang="en-US" sz="1200" dirty="0"/>
                    </a:p>
                  </a:txBody>
                  <a:tcPr>
                    <a:lnL w="12700" cap="flat" cmpd="sng" algn="ctr">
                      <a:solidFill>
                        <a:schemeClr val="tx1"/>
                      </a:solidFill>
                      <a:prstDash val="solid"/>
                      <a:round/>
                      <a:headEnd type="none" w="med" len="med"/>
                      <a:tailEnd type="none" w="med" len="med"/>
                    </a:lnL>
                  </a:tcPr>
                </a:tc>
                <a:tc>
                  <a:txBody>
                    <a:bodyPr/>
                    <a:lstStyle/>
                    <a:p>
                      <a:r>
                        <a:rPr kumimoji="1" lang="en-US" altLang="ja-JP" sz="1200" dirty="0"/>
                        <a:t>130</a:t>
                      </a:r>
                      <a:endParaRPr kumimoji="1" lang="ja-JP" altLang="en-US" sz="1200" dirty="0"/>
                    </a:p>
                  </a:txBody>
                  <a:tcPr/>
                </a:tc>
                <a:tc>
                  <a:txBody>
                    <a:bodyPr/>
                    <a:lstStyle/>
                    <a:p>
                      <a:endParaRPr kumimoji="1" lang="ja-JP" altLang="en-US" sz="120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521462410"/>
                  </a:ext>
                </a:extLst>
              </a:tr>
              <a:tr h="277298">
                <a:tc>
                  <a:txBody>
                    <a:bodyPr/>
                    <a:lstStyle/>
                    <a:p>
                      <a:r>
                        <a:rPr kumimoji="1" lang="en-US" altLang="ja-JP" sz="1200" dirty="0" err="1"/>
                        <a:t>aTurnaroundTime</a:t>
                      </a:r>
                      <a:r>
                        <a:rPr kumimoji="1" lang="en-US" altLang="ja-JP" sz="1200" dirty="0"/>
                        <a:t>[us]</a:t>
                      </a:r>
                      <a:endParaRPr kumimoji="1" lang="ja-JP" altLang="en-US" sz="1200" dirty="0"/>
                    </a:p>
                  </a:txBody>
                  <a:tcPr>
                    <a:lnL w="12700" cap="flat" cmpd="sng" algn="ctr">
                      <a:solidFill>
                        <a:schemeClr val="tx1"/>
                      </a:solidFill>
                      <a:prstDash val="solid"/>
                      <a:round/>
                      <a:headEnd type="none" w="med" len="med"/>
                      <a:tailEnd type="none" w="med" len="med"/>
                    </a:lnL>
                  </a:tcPr>
                </a:tc>
                <a:tc>
                  <a:txBody>
                    <a:bodyPr/>
                    <a:lstStyle/>
                    <a:p>
                      <a:r>
                        <a:rPr kumimoji="1" lang="en-US" altLang="ja-JP" sz="1200"/>
                        <a:t>1000</a:t>
                      </a:r>
                      <a:endParaRPr kumimoji="1" lang="ja-JP" altLang="en-US" sz="1200"/>
                    </a:p>
                  </a:txBody>
                  <a:tcPr/>
                </a:tc>
                <a:tc>
                  <a:txBody>
                    <a:bodyPr/>
                    <a:lstStyle/>
                    <a:p>
                      <a:endParaRPr kumimoji="1" lang="ja-JP" altLang="en-US" sz="120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313201575"/>
                  </a:ext>
                </a:extLst>
              </a:tr>
              <a:tr h="277298">
                <a:tc>
                  <a:txBody>
                    <a:bodyPr/>
                    <a:lstStyle/>
                    <a:p>
                      <a:r>
                        <a:rPr kumimoji="1" lang="en-US" altLang="ja-JP" sz="1200" err="1"/>
                        <a:t>aUnitBackoffPeriod</a:t>
                      </a:r>
                      <a:r>
                        <a:rPr kumimoji="1" lang="en-US" altLang="ja-JP" sz="1200"/>
                        <a:t>[us]</a:t>
                      </a:r>
                      <a:endParaRPr kumimoji="1" lang="ja-JP" altLang="en-US" sz="1200"/>
                    </a:p>
                  </a:txBody>
                  <a:tcPr>
                    <a:lnL w="12700" cap="flat" cmpd="sng" algn="ctr">
                      <a:solidFill>
                        <a:schemeClr val="tx1"/>
                      </a:solidFill>
                      <a:prstDash val="solid"/>
                      <a:round/>
                      <a:headEnd type="none" w="med" len="med"/>
                      <a:tailEnd type="none" w="med" len="med"/>
                    </a:lnL>
                  </a:tcPr>
                </a:tc>
                <a:tc>
                  <a:txBody>
                    <a:bodyPr/>
                    <a:lstStyle/>
                    <a:p>
                      <a:r>
                        <a:rPr kumimoji="1" lang="en-US" altLang="ja-JP" sz="1200"/>
                        <a:t>1130</a:t>
                      </a:r>
                      <a:endParaRPr kumimoji="1" lang="ja-JP" altLang="en-US" sz="1200"/>
                    </a:p>
                  </a:txBody>
                  <a:tcPr/>
                </a:tc>
                <a:tc>
                  <a:txBody>
                    <a:bodyPr/>
                    <a:lstStyle/>
                    <a:p>
                      <a:endParaRPr kumimoji="1" lang="ja-JP" altLang="en-US" sz="120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32858331"/>
                  </a:ext>
                </a:extLst>
              </a:tr>
              <a:tr h="415064">
                <a:tc>
                  <a:txBody>
                    <a:bodyPr/>
                    <a:lstStyle/>
                    <a:p>
                      <a:r>
                        <a:rPr kumimoji="1" lang="en-US" altLang="ja-JP" sz="1200"/>
                        <a:t>Rx-to-Tx Turnaround time[us]</a:t>
                      </a:r>
                      <a:endParaRPr kumimoji="1" lang="ja-JP" altLang="en-US" sz="1200"/>
                    </a:p>
                  </a:txBody>
                  <a:tcPr>
                    <a:lnL w="12700" cap="flat" cmpd="sng" algn="ctr">
                      <a:solidFill>
                        <a:schemeClr val="tx1"/>
                      </a:solidFill>
                      <a:prstDash val="solid"/>
                      <a:round/>
                      <a:headEnd type="none" w="med" len="med"/>
                      <a:tailEnd type="none" w="med" len="med"/>
                    </a:lnL>
                  </a:tcPr>
                </a:tc>
                <a:tc>
                  <a:txBody>
                    <a:bodyPr/>
                    <a:lstStyle/>
                    <a:p>
                      <a:r>
                        <a:rPr kumimoji="1" lang="en-US" altLang="ja-JP" sz="1200"/>
                        <a:t>300</a:t>
                      </a:r>
                      <a:endParaRPr kumimoji="1" lang="ja-JP" altLang="en-US" sz="12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t>300 us or more,</a:t>
                      </a:r>
                      <a:br>
                        <a:rPr kumimoji="1" lang="en-US" altLang="ja-JP" sz="1200" dirty="0"/>
                      </a:br>
                      <a:r>
                        <a:rPr kumimoji="1" lang="en-US" altLang="ja-JP" sz="1200" dirty="0"/>
                        <a:t>1000 us or less</a:t>
                      </a:r>
                      <a:endParaRPr kumimoji="1" lang="ja-JP" altLang="en-US" sz="1200" dirty="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0568224"/>
                  </a:ext>
                </a:extLst>
              </a:tr>
              <a:tr h="277298">
                <a:tc>
                  <a:txBody>
                    <a:bodyPr/>
                    <a:lstStyle/>
                    <a:p>
                      <a:r>
                        <a:rPr kumimoji="1" lang="en-US" altLang="ja-JP" sz="1200"/>
                        <a:t>Tx-to-Rx Turnaround time[us]</a:t>
                      </a:r>
                      <a:endParaRPr kumimoji="1" lang="ja-JP" altLang="en-US" sz="1200"/>
                    </a:p>
                  </a:txBody>
                  <a:tcPr>
                    <a:lnL w="12700" cap="flat" cmpd="sng" algn="ctr">
                      <a:solidFill>
                        <a:schemeClr val="tx1"/>
                      </a:solidFill>
                      <a:prstDash val="solid"/>
                      <a:round/>
                      <a:headEnd type="none" w="med" len="med"/>
                      <a:tailEnd type="none" w="med" len="med"/>
                    </a:lnL>
                  </a:tcPr>
                </a:tc>
                <a:tc>
                  <a:txBody>
                    <a:bodyPr/>
                    <a:lstStyle/>
                    <a:p>
                      <a:r>
                        <a:rPr kumimoji="1" lang="en-US" altLang="ja-JP" sz="1200"/>
                        <a:t>300</a:t>
                      </a:r>
                      <a:endParaRPr kumimoji="1" lang="ja-JP" altLang="en-US" sz="12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a:t>Less than 300 us</a:t>
                      </a:r>
                      <a:endParaRPr kumimoji="1" lang="ja-JP" altLang="en-US" sz="120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652625158"/>
                  </a:ext>
                </a:extLst>
              </a:tr>
              <a:tr h="277298">
                <a:tc>
                  <a:txBody>
                    <a:bodyPr/>
                    <a:lstStyle/>
                    <a:p>
                      <a:r>
                        <a:rPr kumimoji="1" lang="en-US" altLang="ja-JP" sz="1200" err="1"/>
                        <a:t>macMaxBE</a:t>
                      </a:r>
                      <a:endParaRPr kumimoji="1" lang="ja-JP" altLang="en-US" sz="1200"/>
                    </a:p>
                  </a:txBody>
                  <a:tcPr>
                    <a:lnL w="12700" cap="flat" cmpd="sng" algn="ctr">
                      <a:solidFill>
                        <a:schemeClr val="tx1"/>
                      </a:solidFill>
                      <a:prstDash val="solid"/>
                      <a:round/>
                      <a:headEnd type="none" w="med" len="med"/>
                      <a:tailEnd type="none" w="med" len="med"/>
                    </a:lnL>
                  </a:tcPr>
                </a:tc>
                <a:tc>
                  <a:txBody>
                    <a:bodyPr/>
                    <a:lstStyle/>
                    <a:p>
                      <a:r>
                        <a:rPr kumimoji="1" lang="en-US" altLang="ja-JP" sz="1200"/>
                        <a:t>8</a:t>
                      </a:r>
                      <a:endParaRPr kumimoji="1" lang="ja-JP" altLang="en-US" sz="12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697979844"/>
                  </a:ext>
                </a:extLst>
              </a:tr>
              <a:tr h="277298">
                <a:tc>
                  <a:txBody>
                    <a:bodyPr/>
                    <a:lstStyle/>
                    <a:p>
                      <a:r>
                        <a:rPr kumimoji="1" lang="en-US" altLang="ja-JP" sz="1200" err="1"/>
                        <a:t>macMinBE</a:t>
                      </a:r>
                      <a:endParaRPr kumimoji="1" lang="ja-JP" altLang="en-US" sz="1200"/>
                    </a:p>
                  </a:txBody>
                  <a:tcPr>
                    <a:lnL w="12700" cap="flat" cmpd="sng" algn="ctr">
                      <a:solidFill>
                        <a:schemeClr val="tx1"/>
                      </a:solidFill>
                      <a:prstDash val="solid"/>
                      <a:round/>
                      <a:headEnd type="none" w="med" len="med"/>
                      <a:tailEnd type="none" w="med" len="med"/>
                    </a:lnL>
                  </a:tcPr>
                </a:tc>
                <a:tc>
                  <a:txBody>
                    <a:bodyPr/>
                    <a:lstStyle/>
                    <a:p>
                      <a:r>
                        <a:rPr kumimoji="1" lang="en-US" altLang="ja-JP" sz="1200"/>
                        <a:t>8</a:t>
                      </a:r>
                      <a:endParaRPr kumimoji="1" lang="ja-JP" altLang="en-US" sz="12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15428497"/>
                  </a:ext>
                </a:extLst>
              </a:tr>
              <a:tr h="277298">
                <a:tc>
                  <a:txBody>
                    <a:bodyPr/>
                    <a:lstStyle/>
                    <a:p>
                      <a:r>
                        <a:rPr kumimoji="1" lang="en-US" altLang="ja-JP" sz="1200" err="1"/>
                        <a:t>macMaxCsmaBackoffs</a:t>
                      </a:r>
                      <a:endParaRPr kumimoji="1" lang="ja-JP" altLang="en-US" sz="1200"/>
                    </a:p>
                  </a:txBody>
                  <a:tcPr>
                    <a:lnL w="12700" cap="flat" cmpd="sng" algn="ctr">
                      <a:solidFill>
                        <a:schemeClr val="tx1"/>
                      </a:solidFill>
                      <a:prstDash val="solid"/>
                      <a:round/>
                      <a:headEnd type="none" w="med" len="med"/>
                      <a:tailEnd type="none" w="med" len="med"/>
                    </a:lnL>
                  </a:tcPr>
                </a:tc>
                <a:tc>
                  <a:txBody>
                    <a:bodyPr/>
                    <a:lstStyle/>
                    <a:p>
                      <a:r>
                        <a:rPr kumimoji="1" lang="en-US" altLang="ja-JP" sz="1200"/>
                        <a:t>4</a:t>
                      </a:r>
                      <a:endParaRPr kumimoji="1" lang="ja-JP" altLang="en-US" sz="12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946098330"/>
                  </a:ext>
                </a:extLst>
              </a:tr>
              <a:tr h="277298">
                <a:tc>
                  <a:txBody>
                    <a:bodyPr/>
                    <a:lstStyle/>
                    <a:p>
                      <a:r>
                        <a:rPr kumimoji="1" lang="en-US" altLang="ja-JP" sz="1200" err="1"/>
                        <a:t>macMaxFrameRetries</a:t>
                      </a:r>
                      <a:endParaRPr kumimoji="1" lang="ja-JP" altLang="en-US" sz="120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kumimoji="1" lang="en-US" altLang="ja-JP" sz="1200"/>
                        <a:t>3</a:t>
                      </a:r>
                      <a:endParaRPr kumimoji="1" lang="ja-JP" altLang="en-US" sz="1200"/>
                    </a:p>
                  </a:txBody>
                  <a:tcPr>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4269296"/>
                  </a:ext>
                </a:extLst>
              </a:tr>
            </a:tbl>
          </a:graphicData>
        </a:graphic>
      </p:graphicFrame>
    </p:spTree>
    <p:extLst>
      <p:ext uri="{BB962C8B-B14F-4D97-AF65-F5344CB8AC3E}">
        <p14:creationId xmlns:p14="http://schemas.microsoft.com/office/powerpoint/2010/main" val="337028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6">
            <a:extLst>
              <a:ext uri="{FF2B5EF4-FFF2-40B4-BE49-F238E27FC236}">
                <a16:creationId xmlns:a16="http://schemas.microsoft.com/office/drawing/2014/main" id="{8C441AB7-C4BF-C5E4-731D-73451DDB0E00}"/>
              </a:ext>
            </a:extLst>
          </p:cNvPr>
          <p:cNvPicPr>
            <a:picLocks noChangeAspect="1"/>
          </p:cNvPicPr>
          <p:nvPr/>
        </p:nvPicPr>
        <p:blipFill>
          <a:blip r:embed="rId2"/>
          <a:stretch>
            <a:fillRect/>
          </a:stretch>
        </p:blipFill>
        <p:spPr>
          <a:xfrm>
            <a:off x="1733589" y="999602"/>
            <a:ext cx="4929009" cy="4509317"/>
          </a:xfrm>
          <a:prstGeom prst="rect">
            <a:avLst/>
          </a:prstGeom>
        </p:spPr>
      </p:pic>
      <p:sp>
        <p:nvSpPr>
          <p:cNvPr id="2" name="Title 1">
            <a:extLst>
              <a:ext uri="{FF2B5EF4-FFF2-40B4-BE49-F238E27FC236}">
                <a16:creationId xmlns:a16="http://schemas.microsoft.com/office/drawing/2014/main" id="{F96F374C-BA98-E0DB-025D-5355D49B616D}"/>
              </a:ext>
            </a:extLst>
          </p:cNvPr>
          <p:cNvSpPr>
            <a:spLocks noGrp="1"/>
          </p:cNvSpPr>
          <p:nvPr>
            <p:ph type="title"/>
          </p:nvPr>
        </p:nvSpPr>
        <p:spPr>
          <a:xfrm>
            <a:off x="359532" y="604108"/>
            <a:ext cx="8228880" cy="479685"/>
          </a:xfrm>
        </p:spPr>
        <p:txBody>
          <a:bodyPr/>
          <a:lstStyle/>
          <a:p>
            <a:pPr algn="ctr"/>
            <a:r>
              <a:rPr kumimoji="1" lang="en-US" altLang="ja-JP" sz="2400" b="1"/>
              <a:t>Node Deployment of 20 Nodes</a:t>
            </a:r>
            <a:endParaRPr lang="en-US" sz="2400" b="1"/>
          </a:p>
        </p:txBody>
      </p:sp>
      <p:sp>
        <p:nvSpPr>
          <p:cNvPr id="4" name="テキスト ボックス 7">
            <a:extLst>
              <a:ext uri="{FF2B5EF4-FFF2-40B4-BE49-F238E27FC236}">
                <a16:creationId xmlns:a16="http://schemas.microsoft.com/office/drawing/2014/main" id="{67605EBE-9034-8EA6-8B57-07E04405C09E}"/>
              </a:ext>
            </a:extLst>
          </p:cNvPr>
          <p:cNvSpPr txBox="1"/>
          <p:nvPr/>
        </p:nvSpPr>
        <p:spPr>
          <a:xfrm>
            <a:off x="1269089" y="5417540"/>
            <a:ext cx="4812536" cy="1019253"/>
          </a:xfrm>
          <a:prstGeom prst="rect">
            <a:avLst/>
          </a:prstGeom>
          <a:noFill/>
        </p:spPr>
        <p:txBody>
          <a:bodyPr wrap="none" rtlCol="0">
            <a:spAutoFit/>
          </a:bodyPr>
          <a:lstStyle/>
          <a:p>
            <a:pPr>
              <a:lnSpc>
                <a:spcPct val="130000"/>
              </a:lnSpc>
            </a:pPr>
            <a:r>
              <a:rPr lang="en-US" altLang="ja-JP" sz="1600" dirty="0"/>
              <a:t>PANC is placed at the center of a 100 m circle.</a:t>
            </a:r>
            <a:br>
              <a:rPr lang="en-US" altLang="ja-JP" sz="1600" dirty="0"/>
            </a:br>
            <a:r>
              <a:rPr lang="en-US" altLang="ja-JP" sz="1600" dirty="0"/>
              <a:t>Each node is placed using the sunflower algorithm.</a:t>
            </a:r>
          </a:p>
          <a:p>
            <a:pPr>
              <a:lnSpc>
                <a:spcPct val="130000"/>
              </a:lnSpc>
            </a:pPr>
            <a:r>
              <a:rPr kumimoji="1" lang="en-US" altLang="ja-JP" sz="1600" dirty="0"/>
              <a:t>E</a:t>
            </a:r>
            <a:r>
              <a:rPr lang="en-US" altLang="ja-JP" sz="1600" dirty="0"/>
              <a:t>ach node sends packets to PANC.</a:t>
            </a:r>
            <a:endParaRPr kumimoji="1" lang="ja-JP" altLang="en-US" sz="1600" dirty="0"/>
          </a:p>
        </p:txBody>
      </p:sp>
    </p:spTree>
    <p:extLst>
      <p:ext uri="{BB962C8B-B14F-4D97-AF65-F5344CB8AC3E}">
        <p14:creationId xmlns:p14="http://schemas.microsoft.com/office/powerpoint/2010/main" val="2268473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878DDA97-4D94-0972-653F-98816BCBD666}"/>
              </a:ext>
            </a:extLst>
          </p:cNvPr>
          <p:cNvGraphicFramePr>
            <a:graphicFrameLocks noGrp="1"/>
          </p:cNvGraphicFramePr>
          <p:nvPr>
            <p:extLst>
              <p:ext uri="{D42A27DB-BD31-4B8C-83A1-F6EECF244321}">
                <p14:modId xmlns:p14="http://schemas.microsoft.com/office/powerpoint/2010/main" val="688920986"/>
              </p:ext>
            </p:extLst>
          </p:nvPr>
        </p:nvGraphicFramePr>
        <p:xfrm>
          <a:off x="2530684" y="3478275"/>
          <a:ext cx="3886200" cy="2076996"/>
        </p:xfrm>
        <a:graphic>
          <a:graphicData uri="http://schemas.openxmlformats.org/drawingml/2006/table">
            <a:tbl>
              <a:tblPr/>
              <a:tblGrid>
                <a:gridCol w="647700">
                  <a:extLst>
                    <a:ext uri="{9D8B030D-6E8A-4147-A177-3AD203B41FA5}">
                      <a16:colId xmlns:a16="http://schemas.microsoft.com/office/drawing/2014/main" val="1292370734"/>
                    </a:ext>
                  </a:extLst>
                </a:gridCol>
                <a:gridCol w="647700">
                  <a:extLst>
                    <a:ext uri="{9D8B030D-6E8A-4147-A177-3AD203B41FA5}">
                      <a16:colId xmlns:a16="http://schemas.microsoft.com/office/drawing/2014/main" val="419506111"/>
                    </a:ext>
                  </a:extLst>
                </a:gridCol>
                <a:gridCol w="647700">
                  <a:extLst>
                    <a:ext uri="{9D8B030D-6E8A-4147-A177-3AD203B41FA5}">
                      <a16:colId xmlns:a16="http://schemas.microsoft.com/office/drawing/2014/main" val="312685523"/>
                    </a:ext>
                  </a:extLst>
                </a:gridCol>
                <a:gridCol w="647700">
                  <a:extLst>
                    <a:ext uri="{9D8B030D-6E8A-4147-A177-3AD203B41FA5}">
                      <a16:colId xmlns:a16="http://schemas.microsoft.com/office/drawing/2014/main" val="4026148011"/>
                    </a:ext>
                  </a:extLst>
                </a:gridCol>
                <a:gridCol w="647700">
                  <a:extLst>
                    <a:ext uri="{9D8B030D-6E8A-4147-A177-3AD203B41FA5}">
                      <a16:colId xmlns:a16="http://schemas.microsoft.com/office/drawing/2014/main" val="759461581"/>
                    </a:ext>
                  </a:extLst>
                </a:gridCol>
                <a:gridCol w="647700">
                  <a:extLst>
                    <a:ext uri="{9D8B030D-6E8A-4147-A177-3AD203B41FA5}">
                      <a16:colId xmlns:a16="http://schemas.microsoft.com/office/drawing/2014/main" val="3912314243"/>
                    </a:ext>
                  </a:extLst>
                </a:gridCol>
              </a:tblGrid>
              <a:tr h="94800">
                <a:tc>
                  <a:txBody>
                    <a:bodyPr/>
                    <a:lstStyle/>
                    <a:p>
                      <a:pPr algn="l"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l" fontAlgn="b"/>
                      <a:r>
                        <a:rPr lang="en-US" sz="1100" b="0" i="0" u="none" strike="noStrike">
                          <a:solidFill>
                            <a:srgbClr val="000000"/>
                          </a:solidFill>
                          <a:effectLst/>
                          <a:latin typeface="ＭＳ Ｐゴシック" panose="020B0600070205080204" pitchFamily="50" charset="-128"/>
                          <a:ea typeface="ＭＳ Ｐゴシック" panose="020B0600070205080204" pitchFamily="50" charset="-128"/>
                        </a:rPr>
                        <a:t>Offered load[kbps]</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7196673"/>
                  </a:ext>
                </a:extLst>
              </a:tr>
              <a:tr h="168910">
                <a:tc>
                  <a:txBody>
                    <a:bodyPr/>
                    <a:lstStyle/>
                    <a:p>
                      <a:pPr algn="l" fontAlgn="b"/>
                      <a:r>
                        <a:rPr lang="en-US" sz="1100" b="0" i="0" u="none" strike="noStrike">
                          <a:solidFill>
                            <a:srgbClr val="000000"/>
                          </a:solidFill>
                          <a:effectLst/>
                          <a:latin typeface="ＭＳ Ｐゴシック" panose="020B0600070205080204" pitchFamily="50" charset="-128"/>
                          <a:ea typeface="ＭＳ Ｐゴシック" panose="020B0600070205080204" pitchFamily="50" charset="-128"/>
                        </a:rPr>
                        <a:t>Nodes</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1880483"/>
                  </a:ext>
                </a:extLst>
              </a:tr>
              <a:tr h="168910">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ＭＳ Ｐゴシック" panose="020B0600070205080204" pitchFamily="50" charset="-128"/>
                          <a:ea typeface="ＭＳ Ｐゴシック" panose="020B0600070205080204" pitchFamily="50" charset="-128"/>
                        </a:rPr>
                        <a:t>-8E-05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0.001205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0.025194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0.030141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0.027486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1719082"/>
                  </a:ext>
                </a:extLst>
              </a:tr>
              <a:tr h="168910">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-0.00016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0.001122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0.009112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-0.00561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-0.03067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5621276"/>
                  </a:ext>
                </a:extLst>
              </a:tr>
              <a:tr h="168910">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0.00024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0.001043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0.008933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0.041146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0.051786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5764435"/>
                  </a:ext>
                </a:extLst>
              </a:tr>
              <a:tr h="168910">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0.000161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0.001165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0.009157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0.037168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0.085061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7817404"/>
                  </a:ext>
                </a:extLst>
              </a:tr>
              <a:tr h="168910">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0.00016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0.001566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0.010549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0.039558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0.101944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2034328"/>
                  </a:ext>
                </a:extLst>
              </a:tr>
              <a:tr h="168910">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0.00016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0.001485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0.009335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0.042145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0.103848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082350"/>
                  </a:ext>
                </a:extLst>
              </a:tr>
              <a:tr h="168910">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ＭＳ Ｐゴシック" panose="020B0600070205080204" pitchFamily="50" charset="-128"/>
                          <a:ea typeface="ＭＳ Ｐゴシック" panose="020B0600070205080204" pitchFamily="50" charset="-128"/>
                        </a:rPr>
                        <a:t>8E-05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0.001165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0.010469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0.040322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0.097578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7158016"/>
                  </a:ext>
                </a:extLst>
              </a:tr>
              <a:tr h="168910">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80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0.001004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0.010601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0.039962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0.100262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9828509"/>
                  </a:ext>
                </a:extLst>
              </a:tr>
              <a:tr h="168910">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0.000161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0.001484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0.010218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0.042447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0.100523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5962164"/>
                  </a:ext>
                </a:extLst>
              </a:tr>
              <a:tr h="168910">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ＭＳ Ｐゴシック" panose="020B0600070205080204" pitchFamily="50" charset="-128"/>
                          <a:ea typeface="ＭＳ Ｐゴシック" panose="020B0600070205080204" pitchFamily="50" charset="-128"/>
                        </a:rPr>
                        <a:t>8E-05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0.001203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0.010743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0.0398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0.099455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8945423"/>
                  </a:ext>
                </a:extLst>
              </a:tr>
            </a:tbl>
          </a:graphicData>
        </a:graphic>
      </p:graphicFrame>
      <p:sp>
        <p:nvSpPr>
          <p:cNvPr id="3" name="タイトル 2">
            <a:extLst>
              <a:ext uri="{FF2B5EF4-FFF2-40B4-BE49-F238E27FC236}">
                <a16:creationId xmlns:a16="http://schemas.microsoft.com/office/drawing/2014/main" id="{19D05AB3-9974-4550-82E4-FCECB25A9ADE}"/>
              </a:ext>
            </a:extLst>
          </p:cNvPr>
          <p:cNvSpPr>
            <a:spLocks noGrp="1"/>
          </p:cNvSpPr>
          <p:nvPr>
            <p:ph type="title"/>
          </p:nvPr>
        </p:nvSpPr>
        <p:spPr>
          <a:xfrm>
            <a:off x="1691680" y="601298"/>
            <a:ext cx="4536504" cy="476704"/>
          </a:xfrm>
        </p:spPr>
        <p:txBody>
          <a:bodyPr>
            <a:noAutofit/>
          </a:bodyPr>
          <a:lstStyle/>
          <a:p>
            <a:r>
              <a:rPr lang="en-US" altLang="ja-JP" sz="1600"/>
              <a:t>Simulation Results (Packet delivery rate)</a:t>
            </a:r>
            <a:endParaRPr kumimoji="1" lang="ja-JP" altLang="en-US" sz="900"/>
          </a:p>
        </p:txBody>
      </p:sp>
      <p:sp>
        <p:nvSpPr>
          <p:cNvPr id="13" name="テキスト ボックス 12">
            <a:extLst>
              <a:ext uri="{FF2B5EF4-FFF2-40B4-BE49-F238E27FC236}">
                <a16:creationId xmlns:a16="http://schemas.microsoft.com/office/drawing/2014/main" id="{E5766987-D188-F836-0600-2A9D5D102121}"/>
              </a:ext>
            </a:extLst>
          </p:cNvPr>
          <p:cNvSpPr txBox="1"/>
          <p:nvPr/>
        </p:nvSpPr>
        <p:spPr>
          <a:xfrm>
            <a:off x="479108" y="656692"/>
            <a:ext cx="1197764" cy="414985"/>
          </a:xfrm>
          <a:prstGeom prst="rect">
            <a:avLst/>
          </a:prstGeom>
          <a:noFill/>
        </p:spPr>
        <p:txBody>
          <a:bodyPr wrap="none" rtlCol="0">
            <a:spAutoFit/>
          </a:bodyPr>
          <a:lstStyle/>
          <a:p>
            <a:pPr>
              <a:lnSpc>
                <a:spcPct val="130000"/>
              </a:lnSpc>
            </a:pPr>
            <a:r>
              <a:rPr kumimoji="1" lang="en-US" altLang="ja-JP"/>
              <a:t>JJ-300.10</a:t>
            </a:r>
            <a:endParaRPr kumimoji="1" lang="ja-JP" altLang="en-US"/>
          </a:p>
        </p:txBody>
      </p:sp>
      <p:sp>
        <p:nvSpPr>
          <p:cNvPr id="14" name="テキスト ボックス 13">
            <a:extLst>
              <a:ext uri="{FF2B5EF4-FFF2-40B4-BE49-F238E27FC236}">
                <a16:creationId xmlns:a16="http://schemas.microsoft.com/office/drawing/2014/main" id="{9EF0D743-AE1E-9622-61A4-33AA8A7C0EFF}"/>
              </a:ext>
            </a:extLst>
          </p:cNvPr>
          <p:cNvSpPr txBox="1"/>
          <p:nvPr/>
        </p:nvSpPr>
        <p:spPr>
          <a:xfrm>
            <a:off x="5664728" y="657115"/>
            <a:ext cx="2651688" cy="395621"/>
          </a:xfrm>
          <a:prstGeom prst="rect">
            <a:avLst/>
          </a:prstGeom>
          <a:noFill/>
        </p:spPr>
        <p:txBody>
          <a:bodyPr wrap="none" rtlCol="0">
            <a:spAutoFit/>
          </a:bodyPr>
          <a:lstStyle/>
          <a:p>
            <a:pPr>
              <a:lnSpc>
                <a:spcPct val="130000"/>
              </a:lnSpc>
            </a:pPr>
            <a:r>
              <a:rPr lang="en-US" altLang="ja-JP"/>
              <a:t>Standard CSMA/CA</a:t>
            </a:r>
            <a:endParaRPr kumimoji="1" lang="ja-JP" altLang="en-US"/>
          </a:p>
        </p:txBody>
      </p:sp>
      <p:sp>
        <p:nvSpPr>
          <p:cNvPr id="17" name="テキスト ボックス 16">
            <a:extLst>
              <a:ext uri="{FF2B5EF4-FFF2-40B4-BE49-F238E27FC236}">
                <a16:creationId xmlns:a16="http://schemas.microsoft.com/office/drawing/2014/main" id="{C4ED2DD8-C7CC-BE61-DDCE-1678D5D00520}"/>
              </a:ext>
            </a:extLst>
          </p:cNvPr>
          <p:cNvSpPr txBox="1"/>
          <p:nvPr/>
        </p:nvSpPr>
        <p:spPr>
          <a:xfrm>
            <a:off x="2843808" y="3104964"/>
            <a:ext cx="4536504" cy="414985"/>
          </a:xfrm>
          <a:prstGeom prst="rect">
            <a:avLst/>
          </a:prstGeom>
          <a:noFill/>
        </p:spPr>
        <p:txBody>
          <a:bodyPr wrap="square" rtlCol="0">
            <a:spAutoFit/>
          </a:bodyPr>
          <a:lstStyle/>
          <a:p>
            <a:pPr>
              <a:lnSpc>
                <a:spcPct val="130000"/>
              </a:lnSpc>
            </a:pPr>
            <a:r>
              <a:rPr kumimoji="1" lang="en-US" altLang="ja-JP"/>
              <a:t>Difference (JJ-300.10 - Standard)</a:t>
            </a:r>
            <a:endParaRPr kumimoji="1" lang="ja-JP" altLang="en-US"/>
          </a:p>
        </p:txBody>
      </p:sp>
      <p:sp>
        <p:nvSpPr>
          <p:cNvPr id="19" name="四角形: 角を丸くする 18">
            <a:extLst>
              <a:ext uri="{FF2B5EF4-FFF2-40B4-BE49-F238E27FC236}">
                <a16:creationId xmlns:a16="http://schemas.microsoft.com/office/drawing/2014/main" id="{E45E2FFA-7300-19DC-87B4-796300F83DE2}"/>
              </a:ext>
            </a:extLst>
          </p:cNvPr>
          <p:cNvSpPr/>
          <p:nvPr/>
        </p:nvSpPr>
        <p:spPr>
          <a:xfrm>
            <a:off x="4473784" y="3829276"/>
            <a:ext cx="638276" cy="1743599"/>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1E765776-21AB-0460-1F26-2C7CF28FECDD}"/>
              </a:ext>
            </a:extLst>
          </p:cNvPr>
          <p:cNvSpPr txBox="1"/>
          <p:nvPr/>
        </p:nvSpPr>
        <p:spPr>
          <a:xfrm>
            <a:off x="408559" y="5733256"/>
            <a:ext cx="8771953" cy="717825"/>
          </a:xfrm>
          <a:prstGeom prst="rect">
            <a:avLst/>
          </a:prstGeom>
          <a:noFill/>
        </p:spPr>
        <p:txBody>
          <a:bodyPr wrap="none" rtlCol="0">
            <a:spAutoFit/>
          </a:bodyPr>
          <a:lstStyle/>
          <a:p>
            <a:pPr>
              <a:lnSpc>
                <a:spcPct val="130000"/>
              </a:lnSpc>
            </a:pPr>
            <a:r>
              <a:rPr kumimoji="1" lang="en-US" altLang="ja-JP" sz="1100"/>
              <a:t>(1)</a:t>
            </a:r>
            <a:r>
              <a:rPr kumimoji="1" lang="ja-JP" altLang="en-US" sz="1100"/>
              <a:t> </a:t>
            </a:r>
            <a:r>
              <a:rPr kumimoji="1" lang="en-US" altLang="ja-JP" sz="1100"/>
              <a:t>Approximately 1% improvement on packet delivery rate when offered load is 30 kbps</a:t>
            </a:r>
            <a:r>
              <a:rPr lang="en-US" altLang="ja-JP" sz="1100"/>
              <a:t> and 10 - 100 nodes.</a:t>
            </a:r>
            <a:br>
              <a:rPr kumimoji="1" lang="en-US" altLang="ja-JP" sz="1100"/>
            </a:br>
            <a:r>
              <a:rPr kumimoji="1" lang="en-US" altLang="ja-JP" sz="1100"/>
              <a:t>(2) Approximately 4% improvement on packet delivery rate when offered load is 40 kbps and 40 – 100 nodes.</a:t>
            </a:r>
          </a:p>
          <a:p>
            <a:pPr>
              <a:lnSpc>
                <a:spcPct val="130000"/>
              </a:lnSpc>
            </a:pPr>
            <a:r>
              <a:rPr kumimoji="1" lang="en-US" altLang="ja-JP" sz="1100"/>
              <a:t>(3) Approximately 10% </a:t>
            </a:r>
            <a:r>
              <a:rPr lang="en-US" altLang="ja-JP" sz="1100"/>
              <a:t>improvement on packet</a:t>
            </a:r>
            <a:r>
              <a:rPr kumimoji="1" lang="en-US" altLang="ja-JP" sz="1100"/>
              <a:t> </a:t>
            </a:r>
            <a:r>
              <a:rPr lang="en-US" altLang="ja-JP" sz="1100"/>
              <a:t>r</a:t>
            </a:r>
            <a:r>
              <a:rPr kumimoji="1" lang="en-US" altLang="ja-JP" sz="1100"/>
              <a:t>ate when offered load is 50 kbps and 40 -100 nodes.</a:t>
            </a:r>
          </a:p>
        </p:txBody>
      </p:sp>
      <p:sp>
        <p:nvSpPr>
          <p:cNvPr id="24" name="四角形: 角を丸くする 23">
            <a:extLst>
              <a:ext uri="{FF2B5EF4-FFF2-40B4-BE49-F238E27FC236}">
                <a16:creationId xmlns:a16="http://schemas.microsoft.com/office/drawing/2014/main" id="{8E719E85-45B2-828D-B618-9A136B050E7D}"/>
              </a:ext>
            </a:extLst>
          </p:cNvPr>
          <p:cNvSpPr/>
          <p:nvPr/>
        </p:nvSpPr>
        <p:spPr>
          <a:xfrm>
            <a:off x="5148468" y="4333332"/>
            <a:ext cx="638277" cy="1238424"/>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四角形: 角を丸くする 24">
            <a:extLst>
              <a:ext uri="{FF2B5EF4-FFF2-40B4-BE49-F238E27FC236}">
                <a16:creationId xmlns:a16="http://schemas.microsoft.com/office/drawing/2014/main" id="{33BD2EA7-0004-7D53-7F85-62A284D4E99E}"/>
              </a:ext>
            </a:extLst>
          </p:cNvPr>
          <p:cNvSpPr/>
          <p:nvPr/>
        </p:nvSpPr>
        <p:spPr>
          <a:xfrm>
            <a:off x="5787646" y="4285027"/>
            <a:ext cx="638276" cy="1296144"/>
          </a:xfrm>
          <a:prstGeom prst="round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4" name="表 3">
            <a:extLst>
              <a:ext uri="{FF2B5EF4-FFF2-40B4-BE49-F238E27FC236}">
                <a16:creationId xmlns:a16="http://schemas.microsoft.com/office/drawing/2014/main" id="{92E08A8C-F137-01CE-49CA-5BC7F1692200}"/>
              </a:ext>
            </a:extLst>
          </p:cNvPr>
          <p:cNvGraphicFramePr>
            <a:graphicFrameLocks noGrp="1"/>
          </p:cNvGraphicFramePr>
          <p:nvPr>
            <p:extLst>
              <p:ext uri="{D42A27DB-BD31-4B8C-83A1-F6EECF244321}">
                <p14:modId xmlns:p14="http://schemas.microsoft.com/office/powerpoint/2010/main" val="1984732122"/>
              </p:ext>
            </p:extLst>
          </p:nvPr>
        </p:nvGraphicFramePr>
        <p:xfrm>
          <a:off x="541784" y="1026305"/>
          <a:ext cx="3886200" cy="2076996"/>
        </p:xfrm>
        <a:graphic>
          <a:graphicData uri="http://schemas.openxmlformats.org/drawingml/2006/table">
            <a:tbl>
              <a:tblPr/>
              <a:tblGrid>
                <a:gridCol w="647700">
                  <a:extLst>
                    <a:ext uri="{9D8B030D-6E8A-4147-A177-3AD203B41FA5}">
                      <a16:colId xmlns:a16="http://schemas.microsoft.com/office/drawing/2014/main" val="4079267581"/>
                    </a:ext>
                  </a:extLst>
                </a:gridCol>
                <a:gridCol w="647700">
                  <a:extLst>
                    <a:ext uri="{9D8B030D-6E8A-4147-A177-3AD203B41FA5}">
                      <a16:colId xmlns:a16="http://schemas.microsoft.com/office/drawing/2014/main" val="1020981784"/>
                    </a:ext>
                  </a:extLst>
                </a:gridCol>
                <a:gridCol w="647700">
                  <a:extLst>
                    <a:ext uri="{9D8B030D-6E8A-4147-A177-3AD203B41FA5}">
                      <a16:colId xmlns:a16="http://schemas.microsoft.com/office/drawing/2014/main" val="3647825377"/>
                    </a:ext>
                  </a:extLst>
                </a:gridCol>
                <a:gridCol w="647700">
                  <a:extLst>
                    <a:ext uri="{9D8B030D-6E8A-4147-A177-3AD203B41FA5}">
                      <a16:colId xmlns:a16="http://schemas.microsoft.com/office/drawing/2014/main" val="1124781282"/>
                    </a:ext>
                  </a:extLst>
                </a:gridCol>
                <a:gridCol w="647700">
                  <a:extLst>
                    <a:ext uri="{9D8B030D-6E8A-4147-A177-3AD203B41FA5}">
                      <a16:colId xmlns:a16="http://schemas.microsoft.com/office/drawing/2014/main" val="811798997"/>
                    </a:ext>
                  </a:extLst>
                </a:gridCol>
                <a:gridCol w="647700">
                  <a:extLst>
                    <a:ext uri="{9D8B030D-6E8A-4147-A177-3AD203B41FA5}">
                      <a16:colId xmlns:a16="http://schemas.microsoft.com/office/drawing/2014/main" val="1868236705"/>
                    </a:ext>
                  </a:extLst>
                </a:gridCol>
              </a:tblGrid>
              <a:tr h="168910">
                <a:tc>
                  <a:txBody>
                    <a:bodyPr/>
                    <a:lstStyle/>
                    <a:p>
                      <a:pPr algn="l"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l" fontAlgn="b"/>
                      <a:r>
                        <a:rPr lang="en-US" sz="1100" b="0" i="0" u="none" strike="noStrike">
                          <a:solidFill>
                            <a:srgbClr val="000000"/>
                          </a:solidFill>
                          <a:effectLst/>
                          <a:latin typeface="ＭＳ Ｐゴシック" panose="020B0600070205080204" pitchFamily="50" charset="-128"/>
                          <a:ea typeface="ＭＳ Ｐゴシック" panose="020B0600070205080204" pitchFamily="50" charset="-128"/>
                        </a:rPr>
                        <a:t>Offered load[kbps]</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054345"/>
                  </a:ext>
                </a:extLst>
              </a:tr>
              <a:tr h="168910">
                <a:tc>
                  <a:txBody>
                    <a:bodyPr/>
                    <a:lstStyle/>
                    <a:p>
                      <a:pPr algn="l" fontAlgn="b"/>
                      <a:r>
                        <a:rPr lang="en-US" sz="1100" b="0" i="0" u="none" strike="noStrike">
                          <a:solidFill>
                            <a:srgbClr val="000000"/>
                          </a:solidFill>
                          <a:effectLst/>
                          <a:latin typeface="ＭＳ Ｐゴシック" panose="020B0600070205080204" pitchFamily="50" charset="-128"/>
                          <a:ea typeface="ＭＳ Ｐゴシック" panose="020B0600070205080204" pitchFamily="50" charset="-128"/>
                        </a:rPr>
                        <a:t>Nodes</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27765521"/>
                  </a:ext>
                </a:extLst>
              </a:tr>
              <a:tr h="168910">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0.999679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0.999679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0.990308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0.759237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0.606747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7677921"/>
                  </a:ext>
                </a:extLst>
              </a:tr>
              <a:tr h="168910">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0.999679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0.999599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0.998691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0.95008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0.773403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196102"/>
                  </a:ext>
                </a:extLst>
              </a:tr>
              <a:tr h="168910">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0.999759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0.999719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0.999679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0.999398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0.931797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41782058"/>
                  </a:ext>
                </a:extLst>
              </a:tr>
              <a:tr h="168910">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0.999639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0.999732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0.999297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0.987357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3048060"/>
                  </a:ext>
                </a:extLst>
              </a:tr>
              <a:tr h="168910">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0.999839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0.999839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0.999839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0.999257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0.995454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0343816"/>
                  </a:ext>
                </a:extLst>
              </a:tr>
              <a:tr h="168910">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0.999759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0.99984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0.999759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0.999338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0.997641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2234842"/>
                  </a:ext>
                </a:extLst>
              </a:tr>
              <a:tr h="168910">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0.999839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0.99992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0.999679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0.999398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0.994458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3479744"/>
                  </a:ext>
                </a:extLst>
              </a:tr>
              <a:tr h="168910">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80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0.999679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0.999625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0.999478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0.99698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1589867"/>
                  </a:ext>
                </a:extLst>
              </a:tr>
              <a:tr h="168910">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0.99992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0.999679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0.999786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0.999619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0.99793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7429012"/>
                  </a:ext>
                </a:extLst>
              </a:tr>
              <a:tr h="168910">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0.999759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0.999733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0.999419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0.997756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4010126"/>
                  </a:ext>
                </a:extLst>
              </a:tr>
            </a:tbl>
          </a:graphicData>
        </a:graphic>
      </p:graphicFrame>
      <p:graphicFrame>
        <p:nvGraphicFramePr>
          <p:cNvPr id="5" name="表 4">
            <a:extLst>
              <a:ext uri="{FF2B5EF4-FFF2-40B4-BE49-F238E27FC236}">
                <a16:creationId xmlns:a16="http://schemas.microsoft.com/office/drawing/2014/main" id="{836F8224-9250-2764-00F3-72F7B7589A44}"/>
              </a:ext>
            </a:extLst>
          </p:cNvPr>
          <p:cNvGraphicFramePr>
            <a:graphicFrameLocks noGrp="1"/>
          </p:cNvGraphicFramePr>
          <p:nvPr>
            <p:extLst>
              <p:ext uri="{D42A27DB-BD31-4B8C-83A1-F6EECF244321}">
                <p14:modId xmlns:p14="http://schemas.microsoft.com/office/powerpoint/2010/main" val="4260769432"/>
              </p:ext>
            </p:extLst>
          </p:nvPr>
        </p:nvGraphicFramePr>
        <p:xfrm>
          <a:off x="4680012" y="1016732"/>
          <a:ext cx="3886200" cy="2076996"/>
        </p:xfrm>
        <a:graphic>
          <a:graphicData uri="http://schemas.openxmlformats.org/drawingml/2006/table">
            <a:tbl>
              <a:tblPr/>
              <a:tblGrid>
                <a:gridCol w="647700">
                  <a:extLst>
                    <a:ext uri="{9D8B030D-6E8A-4147-A177-3AD203B41FA5}">
                      <a16:colId xmlns:a16="http://schemas.microsoft.com/office/drawing/2014/main" val="2226245821"/>
                    </a:ext>
                  </a:extLst>
                </a:gridCol>
                <a:gridCol w="647700">
                  <a:extLst>
                    <a:ext uri="{9D8B030D-6E8A-4147-A177-3AD203B41FA5}">
                      <a16:colId xmlns:a16="http://schemas.microsoft.com/office/drawing/2014/main" val="2788727572"/>
                    </a:ext>
                  </a:extLst>
                </a:gridCol>
                <a:gridCol w="647700">
                  <a:extLst>
                    <a:ext uri="{9D8B030D-6E8A-4147-A177-3AD203B41FA5}">
                      <a16:colId xmlns:a16="http://schemas.microsoft.com/office/drawing/2014/main" val="2332641392"/>
                    </a:ext>
                  </a:extLst>
                </a:gridCol>
                <a:gridCol w="647700">
                  <a:extLst>
                    <a:ext uri="{9D8B030D-6E8A-4147-A177-3AD203B41FA5}">
                      <a16:colId xmlns:a16="http://schemas.microsoft.com/office/drawing/2014/main" val="2681582775"/>
                    </a:ext>
                  </a:extLst>
                </a:gridCol>
                <a:gridCol w="647700">
                  <a:extLst>
                    <a:ext uri="{9D8B030D-6E8A-4147-A177-3AD203B41FA5}">
                      <a16:colId xmlns:a16="http://schemas.microsoft.com/office/drawing/2014/main" val="925355518"/>
                    </a:ext>
                  </a:extLst>
                </a:gridCol>
                <a:gridCol w="647700">
                  <a:extLst>
                    <a:ext uri="{9D8B030D-6E8A-4147-A177-3AD203B41FA5}">
                      <a16:colId xmlns:a16="http://schemas.microsoft.com/office/drawing/2014/main" val="86566487"/>
                    </a:ext>
                  </a:extLst>
                </a:gridCol>
              </a:tblGrid>
              <a:tr h="168910">
                <a:tc>
                  <a:txBody>
                    <a:bodyPr/>
                    <a:lstStyle/>
                    <a:p>
                      <a:pPr algn="l"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l" fontAlgn="b"/>
                      <a:r>
                        <a:rPr lang="en-US" sz="1100" b="0" i="0" u="none" strike="noStrike">
                          <a:solidFill>
                            <a:srgbClr val="000000"/>
                          </a:solidFill>
                          <a:effectLst/>
                          <a:latin typeface="ＭＳ Ｐゴシック" panose="020B0600070205080204" pitchFamily="50" charset="-128"/>
                          <a:ea typeface="ＭＳ Ｐゴシック" panose="020B0600070205080204" pitchFamily="50" charset="-128"/>
                        </a:rPr>
                        <a:t>Offered load[kbps]</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2126372"/>
                  </a:ext>
                </a:extLst>
              </a:tr>
              <a:tr h="168910">
                <a:tc>
                  <a:txBody>
                    <a:bodyPr/>
                    <a:lstStyle/>
                    <a:p>
                      <a:pPr algn="l" fontAlgn="b"/>
                      <a:r>
                        <a:rPr lang="en-US" sz="1100" b="0" i="0" u="none" strike="noStrike">
                          <a:solidFill>
                            <a:srgbClr val="000000"/>
                          </a:solidFill>
                          <a:effectLst/>
                          <a:latin typeface="ＭＳ Ｐゴシック" panose="020B0600070205080204" pitchFamily="50" charset="-128"/>
                          <a:ea typeface="ＭＳ Ｐゴシック" panose="020B0600070205080204" pitchFamily="50" charset="-128"/>
                        </a:rPr>
                        <a:t>Nodes</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1628515"/>
                  </a:ext>
                </a:extLst>
              </a:tr>
              <a:tr h="168910">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0.999759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0.998474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0.965114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0.729096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0.579261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2716222"/>
                  </a:ext>
                </a:extLst>
              </a:tr>
              <a:tr h="168910">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0.99984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0.998477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0.989579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0.955691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0.804072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0065024"/>
                  </a:ext>
                </a:extLst>
              </a:tr>
              <a:tr h="168910">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0.999519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0.998676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0.990746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0.958252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0.880011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1395113"/>
                  </a:ext>
                </a:extLst>
              </a:tr>
              <a:tr h="168910">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0.999839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0.998474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0.990575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0.962129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0.902296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3906564"/>
                  </a:ext>
                </a:extLst>
              </a:tr>
              <a:tr h="168910">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0.999679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0.998273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0.98929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0.959699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0.89351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4033476"/>
                  </a:ext>
                </a:extLst>
              </a:tr>
              <a:tr h="168910">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0.999599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0.998355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0.990424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0.957193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0.893793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9027883"/>
                  </a:ext>
                </a:extLst>
              </a:tr>
              <a:tr h="168910">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0.999759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0.998755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0.98921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0.959076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0.89688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01495983"/>
                  </a:ext>
                </a:extLst>
              </a:tr>
              <a:tr h="168910">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80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0.998675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0.989024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0.959516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0.896718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5570336"/>
                  </a:ext>
                </a:extLst>
              </a:tr>
              <a:tr h="168910">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0.999759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0.998195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0.989568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0.957172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0.897407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3344443"/>
                  </a:ext>
                </a:extLst>
              </a:tr>
              <a:tr h="168910">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0.999679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0.998597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0.98899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0.959619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0.898301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3648164"/>
                  </a:ext>
                </a:extLst>
              </a:tr>
            </a:tbl>
          </a:graphicData>
        </a:graphic>
      </p:graphicFrame>
      <p:sp>
        <p:nvSpPr>
          <p:cNvPr id="8" name="テキスト ボックス 7">
            <a:extLst>
              <a:ext uri="{FF2B5EF4-FFF2-40B4-BE49-F238E27FC236}">
                <a16:creationId xmlns:a16="http://schemas.microsoft.com/office/drawing/2014/main" id="{6567072A-E31F-DE33-A37B-28E89DE61E36}"/>
              </a:ext>
            </a:extLst>
          </p:cNvPr>
          <p:cNvSpPr txBox="1"/>
          <p:nvPr/>
        </p:nvSpPr>
        <p:spPr>
          <a:xfrm>
            <a:off x="4379147" y="5508856"/>
            <a:ext cx="431528" cy="294568"/>
          </a:xfrm>
          <a:prstGeom prst="rect">
            <a:avLst/>
          </a:prstGeom>
          <a:noFill/>
        </p:spPr>
        <p:txBody>
          <a:bodyPr wrap="none" rtlCol="0">
            <a:spAutoFit/>
          </a:bodyPr>
          <a:lstStyle/>
          <a:p>
            <a:pPr>
              <a:lnSpc>
                <a:spcPct val="130000"/>
              </a:lnSpc>
            </a:pPr>
            <a:r>
              <a:rPr kumimoji="1" lang="en-US" altLang="ja-JP" sz="1200">
                <a:solidFill>
                  <a:srgbClr val="FF0000"/>
                </a:solidFill>
              </a:rPr>
              <a:t>(1)</a:t>
            </a:r>
            <a:endParaRPr kumimoji="1" lang="ja-JP" altLang="en-US" sz="1200">
              <a:solidFill>
                <a:srgbClr val="FF0000"/>
              </a:solidFill>
            </a:endParaRPr>
          </a:p>
        </p:txBody>
      </p:sp>
      <p:sp>
        <p:nvSpPr>
          <p:cNvPr id="10" name="テキスト ボックス 9">
            <a:extLst>
              <a:ext uri="{FF2B5EF4-FFF2-40B4-BE49-F238E27FC236}">
                <a16:creationId xmlns:a16="http://schemas.microsoft.com/office/drawing/2014/main" id="{86A11165-E776-013E-7B27-70FFE77A50C6}"/>
              </a:ext>
            </a:extLst>
          </p:cNvPr>
          <p:cNvSpPr txBox="1"/>
          <p:nvPr/>
        </p:nvSpPr>
        <p:spPr>
          <a:xfrm>
            <a:off x="5117180" y="5508856"/>
            <a:ext cx="356188" cy="313034"/>
          </a:xfrm>
          <a:prstGeom prst="rect">
            <a:avLst/>
          </a:prstGeom>
          <a:noFill/>
        </p:spPr>
        <p:txBody>
          <a:bodyPr wrap="none" rtlCol="0">
            <a:spAutoFit/>
          </a:bodyPr>
          <a:lstStyle/>
          <a:p>
            <a:pPr>
              <a:lnSpc>
                <a:spcPct val="130000"/>
              </a:lnSpc>
            </a:pPr>
            <a:r>
              <a:rPr kumimoji="1" lang="en-US" altLang="ja-JP" sz="1200">
                <a:solidFill>
                  <a:srgbClr val="FF0000"/>
                </a:solidFill>
              </a:rPr>
              <a:t>(2)</a:t>
            </a:r>
            <a:endParaRPr kumimoji="1" lang="ja-JP" altLang="en-US" sz="1200">
              <a:solidFill>
                <a:srgbClr val="FF0000"/>
              </a:solidFill>
            </a:endParaRPr>
          </a:p>
        </p:txBody>
      </p:sp>
      <p:sp>
        <p:nvSpPr>
          <p:cNvPr id="11" name="テキスト ボックス 10">
            <a:extLst>
              <a:ext uri="{FF2B5EF4-FFF2-40B4-BE49-F238E27FC236}">
                <a16:creationId xmlns:a16="http://schemas.microsoft.com/office/drawing/2014/main" id="{F7BD2B13-D216-DC7E-1FB0-3B0CAC7EA202}"/>
              </a:ext>
            </a:extLst>
          </p:cNvPr>
          <p:cNvSpPr txBox="1"/>
          <p:nvPr/>
        </p:nvSpPr>
        <p:spPr>
          <a:xfrm>
            <a:off x="5723137" y="5508856"/>
            <a:ext cx="452368" cy="294568"/>
          </a:xfrm>
          <a:prstGeom prst="rect">
            <a:avLst/>
          </a:prstGeom>
          <a:noFill/>
        </p:spPr>
        <p:txBody>
          <a:bodyPr wrap="none" rtlCol="0">
            <a:spAutoFit/>
          </a:bodyPr>
          <a:lstStyle/>
          <a:p>
            <a:pPr>
              <a:lnSpc>
                <a:spcPct val="130000"/>
              </a:lnSpc>
            </a:pPr>
            <a:r>
              <a:rPr kumimoji="1" lang="en-US" altLang="ja-JP" sz="1200">
                <a:solidFill>
                  <a:srgbClr val="FF0000"/>
                </a:solidFill>
              </a:rPr>
              <a:t>(3)</a:t>
            </a:r>
            <a:endParaRPr kumimoji="1" lang="ja-JP" altLang="en-US" sz="1200">
              <a:solidFill>
                <a:srgbClr val="FF0000"/>
              </a:solidFill>
            </a:endParaRPr>
          </a:p>
        </p:txBody>
      </p:sp>
    </p:spTree>
    <p:extLst>
      <p:ext uri="{BB962C8B-B14F-4D97-AF65-F5344CB8AC3E}">
        <p14:creationId xmlns:p14="http://schemas.microsoft.com/office/powerpoint/2010/main" val="3425061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F374C-BA98-E0DB-025D-5355D49B616D}"/>
              </a:ext>
            </a:extLst>
          </p:cNvPr>
          <p:cNvSpPr>
            <a:spLocks noGrp="1"/>
          </p:cNvSpPr>
          <p:nvPr>
            <p:ph type="title"/>
          </p:nvPr>
        </p:nvSpPr>
        <p:spPr>
          <a:xfrm>
            <a:off x="457560" y="620688"/>
            <a:ext cx="8228880" cy="479685"/>
          </a:xfrm>
        </p:spPr>
        <p:txBody>
          <a:bodyPr/>
          <a:lstStyle/>
          <a:p>
            <a:pPr algn="ctr"/>
            <a:r>
              <a:rPr lang="en-US" sz="2400" b="1"/>
              <a:t>Packet Delivery Rate Curve for 50 kbps Offered Load</a:t>
            </a:r>
          </a:p>
        </p:txBody>
      </p:sp>
      <p:pic>
        <p:nvPicPr>
          <p:cNvPr id="10" name="Picture 9" descr="Chart, line chart&#10;&#10;Description automatically generated">
            <a:extLst>
              <a:ext uri="{FF2B5EF4-FFF2-40B4-BE49-F238E27FC236}">
                <a16:creationId xmlns:a16="http://schemas.microsoft.com/office/drawing/2014/main" id="{B0E9A32D-C3E7-F13A-0BE2-B376958C46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608" y="1179131"/>
            <a:ext cx="6888257" cy="5166193"/>
          </a:xfrm>
          <a:prstGeom prst="rect">
            <a:avLst/>
          </a:prstGeom>
        </p:spPr>
      </p:pic>
    </p:spTree>
    <p:extLst>
      <p:ext uri="{BB962C8B-B14F-4D97-AF65-F5344CB8AC3E}">
        <p14:creationId xmlns:p14="http://schemas.microsoft.com/office/powerpoint/2010/main" val="2967385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F374C-BA98-E0DB-025D-5355D49B616D}"/>
              </a:ext>
            </a:extLst>
          </p:cNvPr>
          <p:cNvSpPr>
            <a:spLocks noGrp="1"/>
          </p:cNvSpPr>
          <p:nvPr>
            <p:ph type="title"/>
          </p:nvPr>
        </p:nvSpPr>
        <p:spPr>
          <a:xfrm>
            <a:off x="457560" y="620688"/>
            <a:ext cx="8228880" cy="479685"/>
          </a:xfrm>
        </p:spPr>
        <p:txBody>
          <a:bodyPr/>
          <a:lstStyle/>
          <a:p>
            <a:pPr algn="ctr"/>
            <a:r>
              <a:rPr lang="en-US" sz="2400" b="1"/>
              <a:t>Latency Curve for 50 kbps Offered Load</a:t>
            </a:r>
          </a:p>
        </p:txBody>
      </p:sp>
      <p:pic>
        <p:nvPicPr>
          <p:cNvPr id="8" name="図 7">
            <a:extLst>
              <a:ext uri="{FF2B5EF4-FFF2-40B4-BE49-F238E27FC236}">
                <a16:creationId xmlns:a16="http://schemas.microsoft.com/office/drawing/2014/main" id="{1B18EE96-2E2C-BB1A-6179-0F580BA0770C}"/>
              </a:ext>
            </a:extLst>
          </p:cNvPr>
          <p:cNvPicPr>
            <a:picLocks noChangeAspect="1"/>
          </p:cNvPicPr>
          <p:nvPr/>
        </p:nvPicPr>
        <p:blipFill>
          <a:blip r:embed="rId2"/>
          <a:stretch>
            <a:fillRect/>
          </a:stretch>
        </p:blipFill>
        <p:spPr>
          <a:xfrm>
            <a:off x="683568" y="1183215"/>
            <a:ext cx="7956884" cy="5055516"/>
          </a:xfrm>
          <a:prstGeom prst="rect">
            <a:avLst/>
          </a:prstGeom>
        </p:spPr>
      </p:pic>
    </p:spTree>
    <p:extLst>
      <p:ext uri="{BB962C8B-B14F-4D97-AF65-F5344CB8AC3E}">
        <p14:creationId xmlns:p14="http://schemas.microsoft.com/office/powerpoint/2010/main" val="26909127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F374C-BA98-E0DB-025D-5355D49B616D}"/>
              </a:ext>
            </a:extLst>
          </p:cNvPr>
          <p:cNvSpPr>
            <a:spLocks noGrp="1"/>
          </p:cNvSpPr>
          <p:nvPr>
            <p:ph type="title"/>
          </p:nvPr>
        </p:nvSpPr>
        <p:spPr>
          <a:xfrm>
            <a:off x="457200" y="734518"/>
            <a:ext cx="8228880" cy="479685"/>
          </a:xfrm>
        </p:spPr>
        <p:txBody>
          <a:bodyPr/>
          <a:lstStyle/>
          <a:p>
            <a:pPr algn="ctr"/>
            <a:r>
              <a:rPr lang="en-US" sz="2800" b="1"/>
              <a:t>Simulation Results Summary</a:t>
            </a:r>
          </a:p>
        </p:txBody>
      </p:sp>
      <p:sp>
        <p:nvSpPr>
          <p:cNvPr id="3" name="Text Placeholder 2">
            <a:extLst>
              <a:ext uri="{FF2B5EF4-FFF2-40B4-BE49-F238E27FC236}">
                <a16:creationId xmlns:a16="http://schemas.microsoft.com/office/drawing/2014/main" id="{0344A406-103E-6842-4AC4-6BB993C88418}"/>
              </a:ext>
            </a:extLst>
          </p:cNvPr>
          <p:cNvSpPr>
            <a:spLocks noGrp="1"/>
          </p:cNvSpPr>
          <p:nvPr>
            <p:ph type="body"/>
          </p:nvPr>
        </p:nvSpPr>
        <p:spPr>
          <a:xfrm>
            <a:off x="652072" y="1448780"/>
            <a:ext cx="8228880" cy="4968552"/>
          </a:xfrm>
        </p:spPr>
        <p:txBody>
          <a:bodyPr>
            <a:normAutofit fontScale="92500" lnSpcReduction="20000"/>
          </a:bodyPr>
          <a:lstStyle/>
          <a:p>
            <a:pPr marL="431800" lvl="0" indent="-323215">
              <a:spcBef>
                <a:spcPts val="1417"/>
              </a:spcBef>
              <a:buClr>
                <a:srgbClr val="000000"/>
              </a:buClr>
              <a:buSzPct val="45000"/>
              <a:buFont typeface="Wingdings" charset="2"/>
              <a:buChar char=""/>
            </a:pPr>
            <a:r>
              <a:rPr lang="en-US" sz="2400" b="1" dirty="0"/>
              <a:t>Data packet delivery rate</a:t>
            </a:r>
            <a:endParaRPr lang="en-US" sz="2000" b="1" spc="-1" dirty="0"/>
          </a:p>
          <a:p>
            <a:pPr marL="908050" lvl="1" indent="-342900">
              <a:spcBef>
                <a:spcPts val="1417"/>
              </a:spcBef>
              <a:buClr>
                <a:srgbClr val="000000"/>
              </a:buClr>
              <a:buSzPct val="45000"/>
              <a:buFont typeface="Wingdings" panose="05000000000000000000" pitchFamily="2" charset="2"/>
              <a:buChar char="q"/>
            </a:pPr>
            <a:r>
              <a:rPr lang="en-US" spc="-1" dirty="0"/>
              <a:t>For light traffic load, JJ-300.10 and 802.15.4g have similar performance</a:t>
            </a:r>
          </a:p>
          <a:p>
            <a:pPr marL="908050" lvl="1" indent="-342900">
              <a:spcBef>
                <a:spcPts val="1417"/>
              </a:spcBef>
              <a:buClr>
                <a:srgbClr val="000000"/>
              </a:buClr>
              <a:buSzPct val="45000"/>
              <a:buFont typeface="Wingdings" panose="05000000000000000000" pitchFamily="2" charset="2"/>
              <a:buChar char="q"/>
            </a:pPr>
            <a:r>
              <a:rPr lang="en-US" spc="-1" dirty="0"/>
              <a:t>For heavier traffic load, JJ-300.10 outperforms 802.15.4g, e.g., 10% improvement for 50 kbps offered load</a:t>
            </a:r>
          </a:p>
          <a:p>
            <a:pPr marL="908050" lvl="1" indent="-342900">
              <a:spcBef>
                <a:spcPts val="1417"/>
              </a:spcBef>
              <a:buClr>
                <a:srgbClr val="000000"/>
              </a:buClr>
              <a:buSzPct val="45000"/>
              <a:buFont typeface="Wingdings" panose="05000000000000000000" pitchFamily="2" charset="2"/>
              <a:buChar char="q"/>
            </a:pPr>
            <a:r>
              <a:rPr lang="en-US" spc="-1" dirty="0"/>
              <a:t>When network size (number of nodes) is smaller, each node has higher offered load and so more packets are dropped due to protocol efficiency for both JJ-300.10 and 802.15.4g</a:t>
            </a:r>
          </a:p>
          <a:p>
            <a:pPr marL="908050" lvl="1" indent="-342900">
              <a:spcBef>
                <a:spcPts val="1417"/>
              </a:spcBef>
              <a:buClr>
                <a:srgbClr val="000000"/>
              </a:buClr>
              <a:buSzPct val="45000"/>
              <a:buFont typeface="Wingdings" panose="05000000000000000000" pitchFamily="2" charset="2"/>
              <a:buChar char="q"/>
            </a:pPr>
            <a:endParaRPr lang="en-US" spc="-1" dirty="0"/>
          </a:p>
          <a:p>
            <a:pPr marL="571500" indent="-571500">
              <a:buFont typeface="Arial" panose="020B0604020202020204" pitchFamily="34" charset="0"/>
              <a:buChar char="•"/>
            </a:pPr>
            <a:r>
              <a:rPr lang="en-US" sz="2000" b="1" dirty="0"/>
              <a:t>Data packet latency</a:t>
            </a:r>
            <a:endParaRPr lang="en-US" sz="2000" b="1" spc="-1" dirty="0"/>
          </a:p>
          <a:p>
            <a:pPr marL="908050" lvl="1" indent="-342900">
              <a:spcBef>
                <a:spcPts val="1417"/>
              </a:spcBef>
              <a:buClr>
                <a:srgbClr val="000000"/>
              </a:buClr>
              <a:buSzPct val="45000"/>
              <a:buFont typeface="Wingdings" panose="05000000000000000000" pitchFamily="2" charset="2"/>
              <a:buChar char="q"/>
            </a:pPr>
            <a:r>
              <a:rPr lang="en-US" spc="-1" dirty="0"/>
              <a:t>JJ-300.10 incurs longer latency, due to the backoff suspension, but this has the significant benefit of much improved packet delivery rate.</a:t>
            </a:r>
          </a:p>
          <a:p>
            <a:pPr marL="908050" lvl="1" indent="-342900">
              <a:spcBef>
                <a:spcPts val="1417"/>
              </a:spcBef>
              <a:buClr>
                <a:srgbClr val="000000"/>
              </a:buClr>
              <a:buSzPct val="45000"/>
              <a:buFont typeface="Wingdings" panose="05000000000000000000" pitchFamily="2" charset="2"/>
              <a:buChar char="q"/>
            </a:pPr>
            <a:r>
              <a:rPr lang="en-US" spc="-1" dirty="0"/>
              <a:t>When network size (number of nodes) is smaller, the latency difference is smaller. However, for larger network size, JJ-300.10 increases latency by nearly 90% (about 300 </a:t>
            </a:r>
            <a:r>
              <a:rPr lang="en-US" spc="-1" dirty="0" err="1"/>
              <a:t>ms</a:t>
            </a:r>
            <a:r>
              <a:rPr lang="en-US" spc="-1" dirty="0"/>
              <a:t>).</a:t>
            </a:r>
          </a:p>
          <a:p>
            <a:pPr marL="908050" lvl="1" indent="-342900">
              <a:spcBef>
                <a:spcPts val="1417"/>
              </a:spcBef>
              <a:buClr>
                <a:srgbClr val="000000"/>
              </a:buClr>
              <a:buSzPct val="45000"/>
              <a:buFont typeface="Wingdings" panose="05000000000000000000" pitchFamily="2" charset="2"/>
              <a:buChar char="q"/>
            </a:pPr>
            <a:r>
              <a:rPr lang="en-US" spc="-1" dirty="0"/>
              <a:t>For larger network, the </a:t>
            </a:r>
            <a:r>
              <a:rPr lang="en-US" spc="-1" dirty="0" err="1"/>
              <a:t>bacjoff</a:t>
            </a:r>
            <a:r>
              <a:rPr lang="en-US" spc="-1" dirty="0"/>
              <a:t> suspension time of JJ-300.10 is almost same as the entire latency of 802.15.4g</a:t>
            </a:r>
            <a:endParaRPr lang="en-US" spc="-1" dirty="0">
              <a:solidFill>
                <a:prstClr val="black"/>
              </a:solidFill>
            </a:endParaRPr>
          </a:p>
          <a:p>
            <a:endParaRPr lang="en-US" sz="2000" b="1" dirty="0">
              <a:solidFill>
                <a:prstClr val="black"/>
              </a:solidFill>
            </a:endParaRPr>
          </a:p>
        </p:txBody>
      </p:sp>
    </p:spTree>
    <p:extLst>
      <p:ext uri="{BB962C8B-B14F-4D97-AF65-F5344CB8AC3E}">
        <p14:creationId xmlns:p14="http://schemas.microsoft.com/office/powerpoint/2010/main" val="37467727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 name="CustomShape 1"/>
          <p:cNvSpPr/>
          <p:nvPr/>
        </p:nvSpPr>
        <p:spPr>
          <a:xfrm>
            <a:off x="457200" y="698809"/>
            <a:ext cx="8228880" cy="676507"/>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r>
              <a:rPr lang="en-US" sz="2400" b="1" spc="-1">
                <a:latin typeface="Arial"/>
              </a:rPr>
              <a:t>Emerging IoT Devices Without Power Supply Constraint</a:t>
            </a:r>
            <a:endParaRPr lang="en-US" sz="2400" b="1" strike="noStrike" spc="-1">
              <a:latin typeface="Arial"/>
            </a:endParaRPr>
          </a:p>
        </p:txBody>
      </p:sp>
      <p:sp>
        <p:nvSpPr>
          <p:cNvPr id="269" name="CustomShape 2"/>
          <p:cNvSpPr/>
          <p:nvPr/>
        </p:nvSpPr>
        <p:spPr>
          <a:xfrm>
            <a:off x="457200" y="1768839"/>
            <a:ext cx="8229240" cy="4579922"/>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fontScale="70000" lnSpcReduction="20000"/>
          </a:bodyPr>
          <a:lstStyle/>
          <a:p>
            <a:pPr marL="432000" indent="-323640">
              <a:lnSpc>
                <a:spcPct val="100000"/>
              </a:lnSpc>
              <a:spcBef>
                <a:spcPts val="1417"/>
              </a:spcBef>
              <a:buClr>
                <a:srgbClr val="000000"/>
              </a:buClr>
              <a:buSzPct val="45000"/>
              <a:buFont typeface="Wingdings" charset="2"/>
              <a:buChar char=""/>
            </a:pPr>
            <a:r>
              <a:rPr lang="en-US" sz="2400" b="1" strike="noStrike" spc="-1">
                <a:latin typeface="Arial"/>
              </a:rPr>
              <a:t>Power consumption has been a key consideration in 802.15.4 protocol design</a:t>
            </a:r>
          </a:p>
          <a:p>
            <a:pPr marL="908460" lvl="1" indent="-342900">
              <a:spcBef>
                <a:spcPts val="1417"/>
              </a:spcBef>
              <a:buClr>
                <a:srgbClr val="000000"/>
              </a:buClr>
              <a:buSzPct val="45000"/>
              <a:buFont typeface="Wingdings" panose="05000000000000000000" pitchFamily="2" charset="2"/>
              <a:buChar char="q"/>
            </a:pPr>
            <a:r>
              <a:rPr lang="en-US" sz="2400" spc="-1">
                <a:latin typeface="Arial"/>
              </a:rPr>
              <a:t>Battery power devices dominate 802.15.4 market</a:t>
            </a:r>
            <a:endParaRPr lang="en-US" sz="2400" b="0" strike="noStrike" spc="-1">
              <a:latin typeface="Arial"/>
            </a:endParaRPr>
          </a:p>
          <a:p>
            <a:pPr marL="432000" indent="-323640">
              <a:lnSpc>
                <a:spcPct val="100000"/>
              </a:lnSpc>
              <a:spcBef>
                <a:spcPts val="1417"/>
              </a:spcBef>
              <a:buClr>
                <a:srgbClr val="000000"/>
              </a:buClr>
              <a:buSzPct val="45000"/>
              <a:buFont typeface="Wingdings" charset="2"/>
              <a:buChar char=""/>
            </a:pPr>
            <a:r>
              <a:rPr lang="en-US" sz="2400" b="1" strike="noStrike" spc="-1">
                <a:latin typeface="Arial"/>
              </a:rPr>
              <a:t>However, new market </a:t>
            </a:r>
            <a:r>
              <a:rPr lang="en-US" sz="2400" b="1" spc="-1"/>
              <a:t>sectors are emerging, where power supply is not a constraint </a:t>
            </a:r>
            <a:endParaRPr lang="en-US" sz="2400" b="1" strike="noStrike" spc="-1">
              <a:latin typeface="Arial"/>
            </a:endParaRPr>
          </a:p>
          <a:p>
            <a:pPr marL="908460" lvl="1" indent="-342900">
              <a:spcBef>
                <a:spcPts val="1417"/>
              </a:spcBef>
              <a:buClr>
                <a:srgbClr val="000000"/>
              </a:buClr>
              <a:buSzPct val="45000"/>
              <a:buFont typeface="Wingdings" panose="05000000000000000000" pitchFamily="2" charset="2"/>
              <a:buChar char="q"/>
            </a:pPr>
            <a:r>
              <a:rPr lang="en-US" sz="2400" b="0" strike="noStrike" spc="-1">
                <a:latin typeface="Arial"/>
              </a:rPr>
              <a:t>E.g., grid powered smart meters</a:t>
            </a:r>
          </a:p>
          <a:p>
            <a:pPr marL="908460" lvl="1" indent="-342900">
              <a:spcBef>
                <a:spcPts val="1417"/>
              </a:spcBef>
              <a:buClr>
                <a:srgbClr val="000000"/>
              </a:buClr>
              <a:buSzPct val="45000"/>
              <a:buFont typeface="Wingdings" panose="05000000000000000000" pitchFamily="2" charset="2"/>
              <a:buChar char="q"/>
            </a:pPr>
            <a:r>
              <a:rPr lang="en-US" sz="2400" b="0" strike="noStrike" spc="-1">
                <a:latin typeface="Arial"/>
              </a:rPr>
              <a:t>Such devices are typically deployed outdoor and may coexist with other systems such as 802.11, </a:t>
            </a:r>
            <a:r>
              <a:rPr lang="en-US" sz="2400" b="0" strike="noStrike" spc="-1" err="1">
                <a:latin typeface="Arial"/>
              </a:rPr>
              <a:t>LoRa</a:t>
            </a:r>
            <a:r>
              <a:rPr lang="en-US" sz="2400" b="0" strike="noStrike" spc="-1">
                <a:latin typeface="Arial"/>
              </a:rPr>
              <a:t>, </a:t>
            </a:r>
            <a:r>
              <a:rPr lang="en-US" sz="2400" b="0" strike="noStrike" spc="-1" err="1">
                <a:latin typeface="Arial"/>
              </a:rPr>
              <a:t>SigFox</a:t>
            </a:r>
            <a:r>
              <a:rPr lang="en-US" sz="2400" b="0" strike="noStrike" spc="-1">
                <a:latin typeface="Arial"/>
              </a:rPr>
              <a:t>, …</a:t>
            </a:r>
          </a:p>
          <a:p>
            <a:pPr marL="1365660" lvl="2" indent="-342900">
              <a:spcBef>
                <a:spcPts val="1417"/>
              </a:spcBef>
              <a:buClr>
                <a:srgbClr val="000000"/>
              </a:buClr>
              <a:buSzPct val="45000"/>
              <a:buFont typeface="Wingdings" panose="05000000000000000000" pitchFamily="2" charset="2"/>
              <a:buChar char="v"/>
            </a:pPr>
            <a:r>
              <a:rPr lang="en-US" sz="2400" b="0" strike="noStrike" spc="-1">
                <a:latin typeface="Arial"/>
              </a:rPr>
              <a:t>These coexisting devices are either use aggressive CSMA </a:t>
            </a:r>
            <a:r>
              <a:rPr lang="en-US" sz="2400" spc="-1"/>
              <a:t>or Aloha</a:t>
            </a:r>
            <a:endParaRPr lang="en-US" sz="2400" b="0" strike="noStrike" spc="-1">
              <a:latin typeface="Arial"/>
            </a:endParaRPr>
          </a:p>
          <a:p>
            <a:pPr marL="1365660" lvl="2" indent="-342900">
              <a:spcBef>
                <a:spcPts val="1417"/>
              </a:spcBef>
              <a:buClr>
                <a:srgbClr val="000000"/>
              </a:buClr>
              <a:buSzPct val="45000"/>
              <a:buFont typeface="Wingdings" panose="05000000000000000000" pitchFamily="2" charset="2"/>
              <a:buChar char="v"/>
            </a:pPr>
            <a:r>
              <a:rPr lang="en-US" sz="2400" b="0" strike="noStrike" spc="-1">
                <a:latin typeface="Arial"/>
              </a:rPr>
              <a:t>Therefore, they can significantly degrade performance of 802.15.4 based systems (see 802.19.3)</a:t>
            </a:r>
            <a:endParaRPr lang="en-US" sz="2400"/>
          </a:p>
          <a:p>
            <a:pPr marL="432000" indent="-323640">
              <a:spcBef>
                <a:spcPts val="1417"/>
              </a:spcBef>
              <a:buClr>
                <a:srgbClr val="000000"/>
              </a:buClr>
              <a:buSzPct val="45000"/>
              <a:buFont typeface="Wingdings" charset="2"/>
              <a:buChar char=""/>
            </a:pPr>
            <a:r>
              <a:rPr lang="en-US" sz="2400" b="1" strike="noStrike" spc="-1">
                <a:latin typeface="Arial"/>
              </a:rPr>
              <a:t>Therefore, when power supply is not an issue, 802.15.4 may upgrade its CSMA/CA mechanism to increase channel access opportunity</a:t>
            </a:r>
          </a:p>
          <a:p>
            <a:pPr marL="889200" lvl="1" indent="-323640">
              <a:spcBef>
                <a:spcPts val="1417"/>
              </a:spcBef>
              <a:buClr>
                <a:srgbClr val="000000"/>
              </a:buClr>
              <a:buSzPct val="45000"/>
              <a:buFont typeface="Wingdings" charset="2"/>
              <a:buChar char=""/>
            </a:pPr>
            <a:r>
              <a:rPr lang="en-US" sz="2400" b="0" strike="noStrike" spc="-1">
                <a:latin typeface="Arial"/>
              </a:rPr>
              <a:t>Especially while coexisting with other systems and </a:t>
            </a:r>
            <a:r>
              <a:rPr lang="en-US" sz="2400" spc="-1">
                <a:latin typeface="Arial"/>
              </a:rPr>
              <a:t>the poor performance present</a:t>
            </a:r>
            <a:endParaRPr lang="en-US" sz="2400" b="0" strike="noStrike" spc="-1">
              <a:latin typeface="Arial"/>
            </a:endParaRPr>
          </a:p>
        </p:txBody>
      </p:sp>
    </p:spTree>
    <p:extLst>
      <p:ext uri="{BB962C8B-B14F-4D97-AF65-F5344CB8AC3E}">
        <p14:creationId xmlns:p14="http://schemas.microsoft.com/office/powerpoint/2010/main" val="3603207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 name="CustomShape 2"/>
          <p:cNvSpPr/>
          <p:nvPr/>
        </p:nvSpPr>
        <p:spPr>
          <a:xfrm>
            <a:off x="457200" y="1369694"/>
            <a:ext cx="8229240" cy="4986562"/>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a:bodyPr>
          <a:lstStyle/>
          <a:p>
            <a:pPr marL="432000" indent="-323640">
              <a:spcBef>
                <a:spcPts val="1417"/>
              </a:spcBef>
              <a:buClr>
                <a:srgbClr val="000000"/>
              </a:buClr>
              <a:buSzPct val="45000"/>
              <a:buFont typeface="Wingdings" charset="2"/>
              <a:buChar char=""/>
            </a:pPr>
            <a:r>
              <a:rPr lang="en-US" sz="2000" b="1" strike="noStrike" spc="-1">
                <a:latin typeface="Arial"/>
              </a:rPr>
              <a:t>Perform CCA during backoff can increase channel access probability</a:t>
            </a:r>
          </a:p>
          <a:p>
            <a:pPr marL="432000" indent="-323640">
              <a:spcBef>
                <a:spcPts val="1417"/>
              </a:spcBef>
              <a:buClr>
                <a:srgbClr val="000000"/>
              </a:buClr>
              <a:buSzPct val="45000"/>
              <a:buFont typeface="Wingdings" charset="2"/>
              <a:buChar char=""/>
            </a:pPr>
            <a:endParaRPr lang="en-US" sz="2400" spc="-1"/>
          </a:p>
          <a:p>
            <a:pPr marL="432000" indent="-323640">
              <a:spcBef>
                <a:spcPts val="1417"/>
              </a:spcBef>
              <a:buClr>
                <a:srgbClr val="000000"/>
              </a:buClr>
              <a:buSzPct val="45000"/>
              <a:buFont typeface="Wingdings" charset="2"/>
              <a:buChar char=""/>
            </a:pPr>
            <a:endParaRPr lang="en-US" sz="2400" spc="-1"/>
          </a:p>
          <a:p>
            <a:pPr marL="432000" indent="-323640">
              <a:spcBef>
                <a:spcPts val="1417"/>
              </a:spcBef>
              <a:buClr>
                <a:srgbClr val="000000"/>
              </a:buClr>
              <a:buSzPct val="45000"/>
              <a:buFont typeface="Wingdings" charset="2"/>
              <a:buChar char=""/>
            </a:pPr>
            <a:endParaRPr lang="en-US" sz="2400" spc="-1"/>
          </a:p>
          <a:p>
            <a:pPr marL="432000" indent="-323640">
              <a:spcBef>
                <a:spcPts val="1417"/>
              </a:spcBef>
              <a:buClr>
                <a:srgbClr val="000000"/>
              </a:buClr>
              <a:buSzPct val="45000"/>
              <a:buFont typeface="Wingdings" charset="2"/>
              <a:buChar char=""/>
            </a:pPr>
            <a:endParaRPr lang="en-US" sz="2400" spc="-1"/>
          </a:p>
          <a:p>
            <a:pPr marL="432000" indent="-323640">
              <a:spcBef>
                <a:spcPts val="1417"/>
              </a:spcBef>
              <a:buClr>
                <a:srgbClr val="000000"/>
              </a:buClr>
              <a:buSzPct val="45000"/>
              <a:buFont typeface="Wingdings" charset="2"/>
              <a:buChar char=""/>
            </a:pPr>
            <a:endParaRPr lang="en-US" sz="2400" spc="-1"/>
          </a:p>
          <a:p>
            <a:pPr marL="432000" indent="-323640">
              <a:spcBef>
                <a:spcPts val="1417"/>
              </a:spcBef>
              <a:buClr>
                <a:srgbClr val="000000"/>
              </a:buClr>
              <a:buSzPct val="45000"/>
              <a:buFont typeface="Wingdings" charset="2"/>
              <a:buChar char=""/>
            </a:pPr>
            <a:endParaRPr lang="en-US" sz="2400" spc="-1"/>
          </a:p>
          <a:p>
            <a:pPr marL="432000" indent="-323640">
              <a:spcBef>
                <a:spcPts val="1417"/>
              </a:spcBef>
              <a:buClr>
                <a:srgbClr val="000000"/>
              </a:buClr>
              <a:buSzPct val="45000"/>
              <a:buFont typeface="Wingdings" charset="2"/>
              <a:buChar char=""/>
            </a:pPr>
            <a:endParaRPr lang="en-US" sz="2400" spc="-1"/>
          </a:p>
        </p:txBody>
      </p:sp>
      <p:sp>
        <p:nvSpPr>
          <p:cNvPr id="268" name="CustomShape 1"/>
          <p:cNvSpPr/>
          <p:nvPr/>
        </p:nvSpPr>
        <p:spPr>
          <a:xfrm>
            <a:off x="457200" y="698809"/>
            <a:ext cx="8228880" cy="425496"/>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r>
              <a:rPr lang="en-US" sz="2400" b="1" spc="-1">
                <a:latin typeface="Arial"/>
              </a:rPr>
              <a:t>Advantage of Channel Sense During Backoff</a:t>
            </a:r>
            <a:endParaRPr lang="en-US" sz="2400" b="1" strike="noStrike" spc="-1">
              <a:latin typeface="Arial"/>
            </a:endParaRPr>
          </a:p>
        </p:txBody>
      </p:sp>
      <p:sp>
        <p:nvSpPr>
          <p:cNvPr id="58" name="TextBox 57">
            <a:extLst>
              <a:ext uri="{FF2B5EF4-FFF2-40B4-BE49-F238E27FC236}">
                <a16:creationId xmlns:a16="http://schemas.microsoft.com/office/drawing/2014/main" id="{F376ABA4-3BDF-4293-BEAC-A6110B0BD616}"/>
              </a:ext>
            </a:extLst>
          </p:cNvPr>
          <p:cNvSpPr txBox="1"/>
          <p:nvPr/>
        </p:nvSpPr>
        <p:spPr>
          <a:xfrm>
            <a:off x="2411634" y="5168517"/>
            <a:ext cx="857582" cy="461665"/>
          </a:xfrm>
          <a:prstGeom prst="rect">
            <a:avLst/>
          </a:prstGeom>
          <a:noFill/>
        </p:spPr>
        <p:txBody>
          <a:bodyPr wrap="square" rtlCol="0">
            <a:spAutoFit/>
          </a:bodyPr>
          <a:lstStyle/>
          <a:p>
            <a:pPr algn="ctr"/>
            <a:r>
              <a:rPr lang="en-US" sz="1200">
                <a:latin typeface="+mn-lt"/>
              </a:rPr>
              <a:t>Channel Busy</a:t>
            </a:r>
          </a:p>
        </p:txBody>
      </p:sp>
      <p:sp>
        <p:nvSpPr>
          <p:cNvPr id="59" name="Left Brace 58">
            <a:extLst>
              <a:ext uri="{FF2B5EF4-FFF2-40B4-BE49-F238E27FC236}">
                <a16:creationId xmlns:a16="http://schemas.microsoft.com/office/drawing/2014/main" id="{749EC53F-7946-49C6-8568-D814825E8BAF}"/>
              </a:ext>
            </a:extLst>
          </p:cNvPr>
          <p:cNvSpPr/>
          <p:nvPr/>
        </p:nvSpPr>
        <p:spPr>
          <a:xfrm>
            <a:off x="2774305" y="4879231"/>
            <a:ext cx="208775" cy="523219"/>
          </a:xfrm>
          <a:prstGeom prst="leftBrace">
            <a:avLst/>
          </a:prstGeom>
          <a:ln w="19050">
            <a:solidFill>
              <a:schemeClr val="tx1"/>
            </a:solidFill>
          </a:ln>
          <a:effectLst/>
          <a:scene3d>
            <a:camera prst="orthographicFront">
              <a:rot lat="0" lon="0" rev="5400000"/>
            </a:camera>
            <a:lightRig rig="threePt" dir="t"/>
          </a:scene3d>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60" name="Straight Connector 59">
            <a:extLst>
              <a:ext uri="{FF2B5EF4-FFF2-40B4-BE49-F238E27FC236}">
                <a16:creationId xmlns:a16="http://schemas.microsoft.com/office/drawing/2014/main" id="{C4AAEF42-CA50-49C1-B08A-A8989443AF84}"/>
              </a:ext>
            </a:extLst>
          </p:cNvPr>
          <p:cNvCxnSpPr/>
          <p:nvPr/>
        </p:nvCxnSpPr>
        <p:spPr>
          <a:xfrm>
            <a:off x="1471534" y="2629636"/>
            <a:ext cx="6934200" cy="0"/>
          </a:xfrm>
          <a:prstGeom prst="line">
            <a:avLst/>
          </a:prstGeom>
          <a:ln w="2540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61" name="Straight Connector 60">
            <a:extLst>
              <a:ext uri="{FF2B5EF4-FFF2-40B4-BE49-F238E27FC236}">
                <a16:creationId xmlns:a16="http://schemas.microsoft.com/office/drawing/2014/main" id="{2F63C44A-D095-4C94-A413-CE547E3355A8}"/>
              </a:ext>
            </a:extLst>
          </p:cNvPr>
          <p:cNvCxnSpPr/>
          <p:nvPr/>
        </p:nvCxnSpPr>
        <p:spPr>
          <a:xfrm>
            <a:off x="1490599" y="4994331"/>
            <a:ext cx="6934200" cy="0"/>
          </a:xfrm>
          <a:prstGeom prst="line">
            <a:avLst/>
          </a:prstGeom>
          <a:ln w="2540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
        <p:nvSpPr>
          <p:cNvPr id="62" name="TextBox 61">
            <a:extLst>
              <a:ext uri="{FF2B5EF4-FFF2-40B4-BE49-F238E27FC236}">
                <a16:creationId xmlns:a16="http://schemas.microsoft.com/office/drawing/2014/main" id="{2EF9DE1F-9BB0-4029-8170-E3B92E8A685A}"/>
              </a:ext>
            </a:extLst>
          </p:cNvPr>
          <p:cNvSpPr txBox="1"/>
          <p:nvPr/>
        </p:nvSpPr>
        <p:spPr>
          <a:xfrm>
            <a:off x="646272" y="2387830"/>
            <a:ext cx="780741" cy="461665"/>
          </a:xfrm>
          <a:prstGeom prst="rect">
            <a:avLst/>
          </a:prstGeom>
          <a:noFill/>
          <a:ln w="12700">
            <a:solidFill>
              <a:srgbClr val="000000"/>
            </a:solidFill>
          </a:ln>
        </p:spPr>
        <p:txBody>
          <a:bodyPr wrap="square" rtlCol="0">
            <a:spAutoFit/>
          </a:bodyPr>
          <a:lstStyle/>
          <a:p>
            <a:pPr algn="ctr"/>
            <a:r>
              <a:rPr lang="en-US" sz="1200">
                <a:latin typeface="+mn-lt"/>
              </a:rPr>
              <a:t>Other devices</a:t>
            </a:r>
          </a:p>
        </p:txBody>
      </p:sp>
      <p:sp>
        <p:nvSpPr>
          <p:cNvPr id="63" name="Rectangle 62">
            <a:extLst>
              <a:ext uri="{FF2B5EF4-FFF2-40B4-BE49-F238E27FC236}">
                <a16:creationId xmlns:a16="http://schemas.microsoft.com/office/drawing/2014/main" id="{6334308B-2CC1-452F-BCB8-B83C381AA637}"/>
              </a:ext>
            </a:extLst>
          </p:cNvPr>
          <p:cNvSpPr/>
          <p:nvPr/>
        </p:nvSpPr>
        <p:spPr>
          <a:xfrm>
            <a:off x="1969733" y="2340154"/>
            <a:ext cx="646320" cy="288244"/>
          </a:xfrm>
          <a:prstGeom prst="rect">
            <a:avLst/>
          </a:prstGeom>
          <a:pattFill prst="pct20">
            <a:fgClr>
              <a:schemeClr val="tx1"/>
            </a:fgClr>
            <a:bgClr>
              <a:schemeClr val="bg1"/>
            </a:bgClr>
          </a:pattFill>
          <a:ln w="19050">
            <a:solidFill>
              <a:schemeClr val="tx1"/>
            </a:solidFill>
            <a:round/>
            <a:headEnd/>
            <a:tailEnd/>
          </a:ln>
        </p:spPr>
        <p:txBody>
          <a:bodyPr lIns="101882" tIns="50941" rIns="101882" bIns="50941" rtlCol="0" anchor="ctr"/>
          <a:lstStyle/>
          <a:p>
            <a:pPr algn="ctr"/>
            <a:r>
              <a:rPr lang="en-US" sz="1200"/>
              <a:t>TX</a:t>
            </a:r>
          </a:p>
        </p:txBody>
      </p:sp>
      <p:sp>
        <p:nvSpPr>
          <p:cNvPr id="64" name="Rectangle 63">
            <a:extLst>
              <a:ext uri="{FF2B5EF4-FFF2-40B4-BE49-F238E27FC236}">
                <a16:creationId xmlns:a16="http://schemas.microsoft.com/office/drawing/2014/main" id="{8E1F3E24-D2A0-4B55-B9D1-966F5FEDD555}"/>
              </a:ext>
            </a:extLst>
          </p:cNvPr>
          <p:cNvSpPr/>
          <p:nvPr/>
        </p:nvSpPr>
        <p:spPr>
          <a:xfrm>
            <a:off x="2730730" y="2340154"/>
            <a:ext cx="463835" cy="288244"/>
          </a:xfrm>
          <a:prstGeom prst="rect">
            <a:avLst/>
          </a:prstGeom>
          <a:pattFill prst="pct20">
            <a:fgClr>
              <a:schemeClr val="tx1"/>
            </a:fgClr>
            <a:bgClr>
              <a:schemeClr val="bg1"/>
            </a:bgClr>
          </a:pattFill>
          <a:ln w="19050">
            <a:solidFill>
              <a:schemeClr val="tx1"/>
            </a:solidFill>
            <a:round/>
            <a:headEnd/>
            <a:tailEnd/>
          </a:ln>
        </p:spPr>
        <p:txBody>
          <a:bodyPr lIns="101882" tIns="50941" rIns="101882" bIns="50941" rtlCol="0" anchor="ctr"/>
          <a:lstStyle/>
          <a:p>
            <a:pPr algn="ctr"/>
            <a:r>
              <a:rPr lang="en-US" sz="1200"/>
              <a:t>TX</a:t>
            </a:r>
          </a:p>
        </p:txBody>
      </p:sp>
      <p:sp>
        <p:nvSpPr>
          <p:cNvPr id="65" name="Rectangle 64">
            <a:extLst>
              <a:ext uri="{FF2B5EF4-FFF2-40B4-BE49-F238E27FC236}">
                <a16:creationId xmlns:a16="http://schemas.microsoft.com/office/drawing/2014/main" id="{53973845-D930-4E2A-A984-1327A90D71AE}"/>
              </a:ext>
            </a:extLst>
          </p:cNvPr>
          <p:cNvSpPr/>
          <p:nvPr/>
        </p:nvSpPr>
        <p:spPr>
          <a:xfrm>
            <a:off x="5036721" y="2329142"/>
            <a:ext cx="975398" cy="299256"/>
          </a:xfrm>
          <a:prstGeom prst="rect">
            <a:avLst/>
          </a:prstGeom>
          <a:pattFill prst="pct20">
            <a:fgClr>
              <a:schemeClr val="tx1"/>
            </a:fgClr>
            <a:bgClr>
              <a:schemeClr val="bg1"/>
            </a:bgClr>
          </a:pattFill>
          <a:ln w="19050">
            <a:solidFill>
              <a:schemeClr val="tx1"/>
            </a:solidFill>
            <a:round/>
            <a:headEnd/>
            <a:tailEnd/>
          </a:ln>
        </p:spPr>
        <p:txBody>
          <a:bodyPr lIns="101882" tIns="50941" rIns="101882" bIns="50941" rtlCol="0" anchor="ctr"/>
          <a:lstStyle/>
          <a:p>
            <a:pPr algn="ctr"/>
            <a:r>
              <a:rPr lang="en-US" sz="1200"/>
              <a:t>TX</a:t>
            </a:r>
          </a:p>
        </p:txBody>
      </p:sp>
      <p:sp>
        <p:nvSpPr>
          <p:cNvPr id="66" name="Rectangle 65">
            <a:extLst>
              <a:ext uri="{FF2B5EF4-FFF2-40B4-BE49-F238E27FC236}">
                <a16:creationId xmlns:a16="http://schemas.microsoft.com/office/drawing/2014/main" id="{BAA7CF4C-E88B-4FED-BC7B-A3B884A48777}"/>
              </a:ext>
            </a:extLst>
          </p:cNvPr>
          <p:cNvSpPr/>
          <p:nvPr/>
        </p:nvSpPr>
        <p:spPr>
          <a:xfrm>
            <a:off x="3552238" y="2340154"/>
            <a:ext cx="761956" cy="288244"/>
          </a:xfrm>
          <a:prstGeom prst="rect">
            <a:avLst/>
          </a:prstGeom>
          <a:pattFill prst="pct20">
            <a:fgClr>
              <a:schemeClr val="tx1"/>
            </a:fgClr>
            <a:bgClr>
              <a:schemeClr val="bg1"/>
            </a:bgClr>
          </a:pattFill>
          <a:ln w="19050">
            <a:solidFill>
              <a:schemeClr val="tx1"/>
            </a:solidFill>
            <a:round/>
            <a:headEnd/>
            <a:tailEnd/>
          </a:ln>
        </p:spPr>
        <p:txBody>
          <a:bodyPr lIns="101882" tIns="50941" rIns="101882" bIns="50941" rtlCol="0" anchor="ctr"/>
          <a:lstStyle/>
          <a:p>
            <a:pPr algn="ctr"/>
            <a:r>
              <a:rPr lang="en-US" sz="1200"/>
              <a:t>TX</a:t>
            </a:r>
          </a:p>
        </p:txBody>
      </p:sp>
      <p:sp>
        <p:nvSpPr>
          <p:cNvPr id="67" name="TextBox 66">
            <a:extLst>
              <a:ext uri="{FF2B5EF4-FFF2-40B4-BE49-F238E27FC236}">
                <a16:creationId xmlns:a16="http://schemas.microsoft.com/office/drawing/2014/main" id="{E1F3E4B2-841E-47C4-AF49-6B3F3FB83BB7}"/>
              </a:ext>
            </a:extLst>
          </p:cNvPr>
          <p:cNvSpPr txBox="1"/>
          <p:nvPr/>
        </p:nvSpPr>
        <p:spPr>
          <a:xfrm>
            <a:off x="646272" y="4756621"/>
            <a:ext cx="825823" cy="461665"/>
          </a:xfrm>
          <a:prstGeom prst="rect">
            <a:avLst/>
          </a:prstGeom>
          <a:noFill/>
          <a:ln w="12700">
            <a:solidFill>
              <a:srgbClr val="000000"/>
            </a:solidFill>
          </a:ln>
        </p:spPr>
        <p:txBody>
          <a:bodyPr wrap="square" rtlCol="0">
            <a:spAutoFit/>
          </a:bodyPr>
          <a:lstStyle/>
          <a:p>
            <a:pPr algn="ctr"/>
            <a:r>
              <a:rPr lang="en-US" sz="1200">
                <a:latin typeface="+mn-lt"/>
              </a:rPr>
              <a:t>802.15.4 device</a:t>
            </a:r>
          </a:p>
        </p:txBody>
      </p:sp>
      <p:sp>
        <p:nvSpPr>
          <p:cNvPr id="68" name="TextBox 67">
            <a:extLst>
              <a:ext uri="{FF2B5EF4-FFF2-40B4-BE49-F238E27FC236}">
                <a16:creationId xmlns:a16="http://schemas.microsoft.com/office/drawing/2014/main" id="{00FF56D0-B5CD-484E-ABB2-D837BCBD32D8}"/>
              </a:ext>
            </a:extLst>
          </p:cNvPr>
          <p:cNvSpPr txBox="1"/>
          <p:nvPr/>
        </p:nvSpPr>
        <p:spPr>
          <a:xfrm>
            <a:off x="1630330" y="4513140"/>
            <a:ext cx="443900" cy="276999"/>
          </a:xfrm>
          <a:prstGeom prst="rect">
            <a:avLst/>
          </a:prstGeom>
          <a:noFill/>
        </p:spPr>
        <p:txBody>
          <a:bodyPr wrap="square" rtlCol="0">
            <a:spAutoFit/>
          </a:bodyPr>
          <a:lstStyle/>
          <a:p>
            <a:pPr algn="ctr"/>
            <a:r>
              <a:rPr lang="en-US" sz="1200">
                <a:latin typeface="Cambria Math" panose="02040503050406030204" pitchFamily="18" charset="0"/>
                <a:ea typeface="Cambria Math" panose="02040503050406030204" pitchFamily="18" charset="0"/>
              </a:rPr>
              <a:t>∇</a:t>
            </a:r>
            <a:endParaRPr lang="en-US" sz="1200">
              <a:latin typeface="+mn-lt"/>
            </a:endParaRPr>
          </a:p>
        </p:txBody>
      </p:sp>
      <p:sp>
        <p:nvSpPr>
          <p:cNvPr id="69" name="Rectangle 68">
            <a:extLst>
              <a:ext uri="{FF2B5EF4-FFF2-40B4-BE49-F238E27FC236}">
                <a16:creationId xmlns:a16="http://schemas.microsoft.com/office/drawing/2014/main" id="{7F6A0520-EBE6-4556-A79C-A2400320A450}"/>
              </a:ext>
            </a:extLst>
          </p:cNvPr>
          <p:cNvSpPr/>
          <p:nvPr/>
        </p:nvSpPr>
        <p:spPr>
          <a:xfrm>
            <a:off x="1848107" y="4708096"/>
            <a:ext cx="721820" cy="282374"/>
          </a:xfrm>
          <a:prstGeom prst="rect">
            <a:avLst/>
          </a:prstGeom>
          <a:pattFill prst="dkUpDiag">
            <a:fgClr>
              <a:schemeClr val="bg2">
                <a:lumMod val="60000"/>
                <a:lumOff val="40000"/>
              </a:schemeClr>
            </a:fgClr>
            <a:bgClr>
              <a:schemeClr val="bg1">
                <a:lumMod val="85000"/>
              </a:schemeClr>
            </a:bgClr>
          </a:pattFill>
          <a:ln w="19050">
            <a:solidFill>
              <a:schemeClr val="tx1"/>
            </a:solidFill>
            <a:round/>
            <a:headEnd/>
            <a:tailEnd/>
          </a:ln>
        </p:spPr>
        <p:txBody>
          <a:bodyPr lIns="101882" tIns="50941" rIns="101882" bIns="50941" rtlCol="0" anchor="ctr"/>
          <a:lstStyle/>
          <a:p>
            <a:pPr algn="ctr"/>
            <a:r>
              <a:rPr lang="en-US" sz="1200" err="1"/>
              <a:t>Backoff</a:t>
            </a:r>
            <a:endParaRPr lang="en-US" sz="1200"/>
          </a:p>
        </p:txBody>
      </p:sp>
      <p:sp>
        <p:nvSpPr>
          <p:cNvPr id="70" name="Rectangle 69">
            <a:extLst>
              <a:ext uri="{FF2B5EF4-FFF2-40B4-BE49-F238E27FC236}">
                <a16:creationId xmlns:a16="http://schemas.microsoft.com/office/drawing/2014/main" id="{0EADB948-AD59-4080-8430-B7D577B0213B}"/>
              </a:ext>
            </a:extLst>
          </p:cNvPr>
          <p:cNvSpPr/>
          <p:nvPr/>
        </p:nvSpPr>
        <p:spPr>
          <a:xfrm>
            <a:off x="2564473" y="4708096"/>
            <a:ext cx="550592" cy="282932"/>
          </a:xfrm>
          <a:prstGeom prst="rect">
            <a:avLst/>
          </a:prstGeom>
          <a:solidFill>
            <a:srgbClr val="92D050"/>
          </a:solidFill>
          <a:ln w="19050">
            <a:solidFill>
              <a:schemeClr val="tx1"/>
            </a:solidFill>
            <a:round/>
            <a:headEnd/>
            <a:tailEnd/>
          </a:ln>
        </p:spPr>
        <p:txBody>
          <a:bodyPr lIns="101882" tIns="50941" rIns="101882" bIns="50941" rtlCol="0" anchor="ctr"/>
          <a:lstStyle/>
          <a:p>
            <a:pPr algn="ctr"/>
            <a:r>
              <a:rPr lang="en-US" sz="1200"/>
              <a:t>CCA</a:t>
            </a:r>
          </a:p>
        </p:txBody>
      </p:sp>
      <p:cxnSp>
        <p:nvCxnSpPr>
          <p:cNvPr id="72" name="Straight Connector 71">
            <a:extLst>
              <a:ext uri="{FF2B5EF4-FFF2-40B4-BE49-F238E27FC236}">
                <a16:creationId xmlns:a16="http://schemas.microsoft.com/office/drawing/2014/main" id="{3380AB01-A798-43A0-AD74-B712CB2B6030}"/>
              </a:ext>
            </a:extLst>
          </p:cNvPr>
          <p:cNvCxnSpPr>
            <a:cxnSpLocks/>
          </p:cNvCxnSpPr>
          <p:nvPr/>
        </p:nvCxnSpPr>
        <p:spPr>
          <a:xfrm>
            <a:off x="1724950" y="5614942"/>
            <a:ext cx="6676989" cy="0"/>
          </a:xfrm>
          <a:prstGeom prst="line">
            <a:avLst/>
          </a:prstGeom>
          <a:ln w="12700">
            <a:solidFill>
              <a:schemeClr val="tx1"/>
            </a:solidFill>
            <a:tailEnd type="none"/>
          </a:ln>
          <a:effectLst/>
        </p:spPr>
        <p:style>
          <a:lnRef idx="2">
            <a:schemeClr val="accent1"/>
          </a:lnRef>
          <a:fillRef idx="0">
            <a:schemeClr val="accent1"/>
          </a:fillRef>
          <a:effectRef idx="1">
            <a:schemeClr val="accent1"/>
          </a:effectRef>
          <a:fontRef idx="minor">
            <a:schemeClr val="tx1"/>
          </a:fontRef>
        </p:style>
      </p:cxnSp>
      <p:sp>
        <p:nvSpPr>
          <p:cNvPr id="73" name="TextBox 72">
            <a:extLst>
              <a:ext uri="{FF2B5EF4-FFF2-40B4-BE49-F238E27FC236}">
                <a16:creationId xmlns:a16="http://schemas.microsoft.com/office/drawing/2014/main" id="{A7A4D692-2AF1-48DF-9328-0B21F1A92155}"/>
              </a:ext>
            </a:extLst>
          </p:cNvPr>
          <p:cNvSpPr txBox="1"/>
          <p:nvPr/>
        </p:nvSpPr>
        <p:spPr>
          <a:xfrm>
            <a:off x="759104" y="5484175"/>
            <a:ext cx="903469" cy="461665"/>
          </a:xfrm>
          <a:prstGeom prst="rect">
            <a:avLst/>
          </a:prstGeom>
          <a:noFill/>
        </p:spPr>
        <p:txBody>
          <a:bodyPr wrap="square" rtlCol="0">
            <a:spAutoFit/>
          </a:bodyPr>
          <a:lstStyle/>
          <a:p>
            <a:pPr algn="ctr"/>
            <a:r>
              <a:rPr lang="en-US" sz="1200">
                <a:latin typeface="+mn-lt"/>
              </a:rPr>
              <a:t>802.15.4 NB</a:t>
            </a:r>
          </a:p>
        </p:txBody>
      </p:sp>
      <p:sp>
        <p:nvSpPr>
          <p:cNvPr id="74" name="TextBox 73">
            <a:extLst>
              <a:ext uri="{FF2B5EF4-FFF2-40B4-BE49-F238E27FC236}">
                <a16:creationId xmlns:a16="http://schemas.microsoft.com/office/drawing/2014/main" id="{9795E64D-6929-4645-8C93-4B5B05F23CFF}"/>
              </a:ext>
            </a:extLst>
          </p:cNvPr>
          <p:cNvSpPr txBox="1"/>
          <p:nvPr/>
        </p:nvSpPr>
        <p:spPr>
          <a:xfrm>
            <a:off x="1526368" y="5676983"/>
            <a:ext cx="572716" cy="276999"/>
          </a:xfrm>
          <a:prstGeom prst="rect">
            <a:avLst/>
          </a:prstGeom>
          <a:noFill/>
        </p:spPr>
        <p:txBody>
          <a:bodyPr wrap="square" rtlCol="0">
            <a:spAutoFit/>
          </a:bodyPr>
          <a:lstStyle/>
          <a:p>
            <a:pPr algn="ctr"/>
            <a:r>
              <a:rPr lang="en-US" sz="1200">
                <a:latin typeface="+mn-lt"/>
              </a:rPr>
              <a:t>0</a:t>
            </a:r>
          </a:p>
        </p:txBody>
      </p:sp>
      <p:sp>
        <p:nvSpPr>
          <p:cNvPr id="75" name="TextBox 74">
            <a:extLst>
              <a:ext uri="{FF2B5EF4-FFF2-40B4-BE49-F238E27FC236}">
                <a16:creationId xmlns:a16="http://schemas.microsoft.com/office/drawing/2014/main" id="{C6B031FC-4E0E-4309-A3C8-514CB63A5889}"/>
              </a:ext>
            </a:extLst>
          </p:cNvPr>
          <p:cNvSpPr txBox="1"/>
          <p:nvPr/>
        </p:nvSpPr>
        <p:spPr>
          <a:xfrm>
            <a:off x="2524908" y="5683913"/>
            <a:ext cx="572716" cy="276999"/>
          </a:xfrm>
          <a:prstGeom prst="rect">
            <a:avLst/>
          </a:prstGeom>
          <a:noFill/>
        </p:spPr>
        <p:txBody>
          <a:bodyPr wrap="square" rtlCol="0">
            <a:spAutoFit/>
          </a:bodyPr>
          <a:lstStyle/>
          <a:p>
            <a:pPr algn="ctr"/>
            <a:r>
              <a:rPr lang="en-US" sz="1200">
                <a:latin typeface="+mn-lt"/>
              </a:rPr>
              <a:t>1</a:t>
            </a:r>
          </a:p>
        </p:txBody>
      </p:sp>
      <p:sp>
        <p:nvSpPr>
          <p:cNvPr id="76" name="TextBox 75">
            <a:extLst>
              <a:ext uri="{FF2B5EF4-FFF2-40B4-BE49-F238E27FC236}">
                <a16:creationId xmlns:a16="http://schemas.microsoft.com/office/drawing/2014/main" id="{82BA2943-8711-49CA-AA23-82F4B1428BC9}"/>
              </a:ext>
            </a:extLst>
          </p:cNvPr>
          <p:cNvSpPr txBox="1"/>
          <p:nvPr/>
        </p:nvSpPr>
        <p:spPr>
          <a:xfrm>
            <a:off x="3783234" y="5168517"/>
            <a:ext cx="857582" cy="461665"/>
          </a:xfrm>
          <a:prstGeom prst="rect">
            <a:avLst/>
          </a:prstGeom>
          <a:noFill/>
        </p:spPr>
        <p:txBody>
          <a:bodyPr wrap="square" rtlCol="0">
            <a:spAutoFit/>
          </a:bodyPr>
          <a:lstStyle/>
          <a:p>
            <a:pPr algn="ctr"/>
            <a:r>
              <a:rPr lang="en-US" sz="1200">
                <a:latin typeface="+mn-lt"/>
              </a:rPr>
              <a:t>Channel Busy</a:t>
            </a:r>
          </a:p>
        </p:txBody>
      </p:sp>
      <p:sp>
        <p:nvSpPr>
          <p:cNvPr id="77" name="Left Brace 76">
            <a:extLst>
              <a:ext uri="{FF2B5EF4-FFF2-40B4-BE49-F238E27FC236}">
                <a16:creationId xmlns:a16="http://schemas.microsoft.com/office/drawing/2014/main" id="{683A652F-7266-4E53-8CDE-0F6A6D7D21AB}"/>
              </a:ext>
            </a:extLst>
          </p:cNvPr>
          <p:cNvSpPr/>
          <p:nvPr/>
        </p:nvSpPr>
        <p:spPr>
          <a:xfrm>
            <a:off x="4161466" y="4894525"/>
            <a:ext cx="208775" cy="523219"/>
          </a:xfrm>
          <a:prstGeom prst="leftBrace">
            <a:avLst/>
          </a:prstGeom>
          <a:ln w="19050">
            <a:solidFill>
              <a:schemeClr val="tx1"/>
            </a:solidFill>
          </a:ln>
          <a:effectLst/>
          <a:scene3d>
            <a:camera prst="orthographicFront">
              <a:rot lat="0" lon="0" rev="5400000"/>
            </a:camera>
            <a:lightRig rig="threePt" dir="t"/>
          </a:scene3d>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8" name="Rectangle 77">
            <a:extLst>
              <a:ext uri="{FF2B5EF4-FFF2-40B4-BE49-F238E27FC236}">
                <a16:creationId xmlns:a16="http://schemas.microsoft.com/office/drawing/2014/main" id="{549FADE1-F434-4615-8D2B-75897342377C}"/>
              </a:ext>
            </a:extLst>
          </p:cNvPr>
          <p:cNvSpPr/>
          <p:nvPr/>
        </p:nvSpPr>
        <p:spPr>
          <a:xfrm>
            <a:off x="3113027" y="4708096"/>
            <a:ext cx="838286" cy="284718"/>
          </a:xfrm>
          <a:prstGeom prst="rect">
            <a:avLst/>
          </a:prstGeom>
          <a:pattFill prst="dkUpDiag">
            <a:fgClr>
              <a:schemeClr val="bg2">
                <a:lumMod val="60000"/>
                <a:lumOff val="40000"/>
              </a:schemeClr>
            </a:fgClr>
            <a:bgClr>
              <a:schemeClr val="bg1">
                <a:lumMod val="85000"/>
              </a:schemeClr>
            </a:bgClr>
          </a:pattFill>
          <a:ln w="19050">
            <a:solidFill>
              <a:schemeClr val="tx1"/>
            </a:solidFill>
            <a:round/>
            <a:headEnd/>
            <a:tailEnd/>
          </a:ln>
        </p:spPr>
        <p:txBody>
          <a:bodyPr lIns="101882" tIns="50941" rIns="101882" bIns="50941" rtlCol="0" anchor="ctr"/>
          <a:lstStyle/>
          <a:p>
            <a:pPr algn="ctr"/>
            <a:r>
              <a:rPr lang="en-US" sz="1200" err="1"/>
              <a:t>Backoff</a:t>
            </a:r>
            <a:endParaRPr lang="en-US" sz="1200"/>
          </a:p>
        </p:txBody>
      </p:sp>
      <p:sp>
        <p:nvSpPr>
          <p:cNvPr id="79" name="Rectangle 78">
            <a:extLst>
              <a:ext uri="{FF2B5EF4-FFF2-40B4-BE49-F238E27FC236}">
                <a16:creationId xmlns:a16="http://schemas.microsoft.com/office/drawing/2014/main" id="{5D4269F8-1590-46CF-B5EA-7C5AFEB7A7EE}"/>
              </a:ext>
            </a:extLst>
          </p:cNvPr>
          <p:cNvSpPr/>
          <p:nvPr/>
        </p:nvSpPr>
        <p:spPr>
          <a:xfrm>
            <a:off x="3951313" y="4707910"/>
            <a:ext cx="550592" cy="282932"/>
          </a:xfrm>
          <a:prstGeom prst="rect">
            <a:avLst/>
          </a:prstGeom>
          <a:solidFill>
            <a:srgbClr val="92D050"/>
          </a:solidFill>
          <a:ln w="19050">
            <a:solidFill>
              <a:schemeClr val="tx1"/>
            </a:solidFill>
            <a:round/>
            <a:headEnd/>
            <a:tailEnd/>
          </a:ln>
        </p:spPr>
        <p:txBody>
          <a:bodyPr lIns="101882" tIns="50941" rIns="101882" bIns="50941" rtlCol="0" anchor="ctr"/>
          <a:lstStyle/>
          <a:p>
            <a:pPr algn="ctr"/>
            <a:r>
              <a:rPr lang="en-US" sz="1200"/>
              <a:t>CCA</a:t>
            </a:r>
          </a:p>
        </p:txBody>
      </p:sp>
      <p:sp>
        <p:nvSpPr>
          <p:cNvPr id="80" name="TextBox 79">
            <a:extLst>
              <a:ext uri="{FF2B5EF4-FFF2-40B4-BE49-F238E27FC236}">
                <a16:creationId xmlns:a16="http://schemas.microsoft.com/office/drawing/2014/main" id="{135D7547-3096-4CE3-8BEE-ED64B35C59E1}"/>
              </a:ext>
            </a:extLst>
          </p:cNvPr>
          <p:cNvSpPr txBox="1"/>
          <p:nvPr/>
        </p:nvSpPr>
        <p:spPr>
          <a:xfrm>
            <a:off x="5629500" y="5160897"/>
            <a:ext cx="857582" cy="461665"/>
          </a:xfrm>
          <a:prstGeom prst="rect">
            <a:avLst/>
          </a:prstGeom>
          <a:noFill/>
        </p:spPr>
        <p:txBody>
          <a:bodyPr wrap="square" rtlCol="0">
            <a:spAutoFit/>
          </a:bodyPr>
          <a:lstStyle/>
          <a:p>
            <a:pPr algn="ctr"/>
            <a:r>
              <a:rPr lang="en-US" sz="1200">
                <a:latin typeface="+mn-lt"/>
              </a:rPr>
              <a:t>Channel Busy</a:t>
            </a:r>
          </a:p>
        </p:txBody>
      </p:sp>
      <p:sp>
        <p:nvSpPr>
          <p:cNvPr id="81" name="Left Brace 80">
            <a:extLst>
              <a:ext uri="{FF2B5EF4-FFF2-40B4-BE49-F238E27FC236}">
                <a16:creationId xmlns:a16="http://schemas.microsoft.com/office/drawing/2014/main" id="{612F886B-BAB7-4E6F-B619-FCD5BB8AB7AF}"/>
              </a:ext>
            </a:extLst>
          </p:cNvPr>
          <p:cNvSpPr/>
          <p:nvPr/>
        </p:nvSpPr>
        <p:spPr>
          <a:xfrm>
            <a:off x="6012119" y="4891667"/>
            <a:ext cx="208775" cy="523219"/>
          </a:xfrm>
          <a:prstGeom prst="leftBrace">
            <a:avLst/>
          </a:prstGeom>
          <a:ln w="19050">
            <a:solidFill>
              <a:schemeClr val="tx1"/>
            </a:solidFill>
          </a:ln>
          <a:effectLst/>
          <a:scene3d>
            <a:camera prst="orthographicFront">
              <a:rot lat="0" lon="0" rev="5400000"/>
            </a:camera>
            <a:lightRig rig="threePt" dir="t"/>
          </a:scene3d>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2" name="Rectangle 81">
            <a:extLst>
              <a:ext uri="{FF2B5EF4-FFF2-40B4-BE49-F238E27FC236}">
                <a16:creationId xmlns:a16="http://schemas.microsoft.com/office/drawing/2014/main" id="{3A0AE146-7901-45E3-84A3-C8EF0DF4C2E0}"/>
              </a:ext>
            </a:extLst>
          </p:cNvPr>
          <p:cNvSpPr/>
          <p:nvPr/>
        </p:nvSpPr>
        <p:spPr>
          <a:xfrm>
            <a:off x="5020253" y="4707724"/>
            <a:ext cx="777326" cy="282746"/>
          </a:xfrm>
          <a:prstGeom prst="rect">
            <a:avLst/>
          </a:prstGeom>
          <a:pattFill prst="dkUpDiag">
            <a:fgClr>
              <a:schemeClr val="bg2">
                <a:lumMod val="60000"/>
                <a:lumOff val="40000"/>
              </a:schemeClr>
            </a:fgClr>
            <a:bgClr>
              <a:schemeClr val="bg1">
                <a:lumMod val="85000"/>
              </a:schemeClr>
            </a:bgClr>
          </a:pattFill>
          <a:ln w="19050">
            <a:solidFill>
              <a:schemeClr val="tx1"/>
            </a:solidFill>
            <a:round/>
            <a:headEnd/>
            <a:tailEnd/>
          </a:ln>
        </p:spPr>
        <p:txBody>
          <a:bodyPr lIns="101882" tIns="50941" rIns="101882" bIns="50941" rtlCol="0" anchor="ctr"/>
          <a:lstStyle/>
          <a:p>
            <a:pPr algn="ctr"/>
            <a:r>
              <a:rPr lang="en-US" sz="1200" err="1"/>
              <a:t>Backoff</a:t>
            </a:r>
            <a:endParaRPr lang="en-US" sz="1200"/>
          </a:p>
        </p:txBody>
      </p:sp>
      <p:sp>
        <p:nvSpPr>
          <p:cNvPr id="83" name="Rectangle 82">
            <a:extLst>
              <a:ext uri="{FF2B5EF4-FFF2-40B4-BE49-F238E27FC236}">
                <a16:creationId xmlns:a16="http://schemas.microsoft.com/office/drawing/2014/main" id="{3BA983E5-3A2D-4A29-97C0-B35E7882EB34}"/>
              </a:ext>
            </a:extLst>
          </p:cNvPr>
          <p:cNvSpPr/>
          <p:nvPr/>
        </p:nvSpPr>
        <p:spPr>
          <a:xfrm>
            <a:off x="5797579" y="4707724"/>
            <a:ext cx="550592" cy="282932"/>
          </a:xfrm>
          <a:prstGeom prst="rect">
            <a:avLst/>
          </a:prstGeom>
          <a:solidFill>
            <a:srgbClr val="92D050"/>
          </a:solidFill>
          <a:ln w="19050">
            <a:solidFill>
              <a:schemeClr val="tx1"/>
            </a:solidFill>
            <a:round/>
            <a:headEnd/>
            <a:tailEnd/>
          </a:ln>
        </p:spPr>
        <p:txBody>
          <a:bodyPr lIns="101882" tIns="50941" rIns="101882" bIns="50941" rtlCol="0" anchor="ctr"/>
          <a:lstStyle/>
          <a:p>
            <a:pPr algn="ctr"/>
            <a:r>
              <a:rPr lang="en-US" sz="1200"/>
              <a:t>CCA</a:t>
            </a:r>
          </a:p>
        </p:txBody>
      </p:sp>
      <p:sp>
        <p:nvSpPr>
          <p:cNvPr id="84" name="TextBox 83">
            <a:extLst>
              <a:ext uri="{FF2B5EF4-FFF2-40B4-BE49-F238E27FC236}">
                <a16:creationId xmlns:a16="http://schemas.microsoft.com/office/drawing/2014/main" id="{3CE5F4C9-084E-4E6E-BAD7-DDFB769BF0C7}"/>
              </a:ext>
            </a:extLst>
          </p:cNvPr>
          <p:cNvSpPr txBox="1"/>
          <p:nvPr/>
        </p:nvSpPr>
        <p:spPr>
          <a:xfrm>
            <a:off x="6955752" y="5153277"/>
            <a:ext cx="857582" cy="461665"/>
          </a:xfrm>
          <a:prstGeom prst="rect">
            <a:avLst/>
          </a:prstGeom>
          <a:noFill/>
        </p:spPr>
        <p:txBody>
          <a:bodyPr wrap="square" rtlCol="0">
            <a:spAutoFit/>
          </a:bodyPr>
          <a:lstStyle/>
          <a:p>
            <a:pPr algn="ctr"/>
            <a:r>
              <a:rPr lang="en-US" sz="1200">
                <a:latin typeface="+mn-lt"/>
              </a:rPr>
              <a:t>Channel Busy</a:t>
            </a:r>
          </a:p>
        </p:txBody>
      </p:sp>
      <p:sp>
        <p:nvSpPr>
          <p:cNvPr id="85" name="Left Brace 84">
            <a:extLst>
              <a:ext uri="{FF2B5EF4-FFF2-40B4-BE49-F238E27FC236}">
                <a16:creationId xmlns:a16="http://schemas.microsoft.com/office/drawing/2014/main" id="{93740DD1-6B1C-44BA-AD05-DFA9BAEC163F}"/>
              </a:ext>
            </a:extLst>
          </p:cNvPr>
          <p:cNvSpPr/>
          <p:nvPr/>
        </p:nvSpPr>
        <p:spPr>
          <a:xfrm>
            <a:off x="7333984" y="4868510"/>
            <a:ext cx="208775" cy="523219"/>
          </a:xfrm>
          <a:prstGeom prst="leftBrace">
            <a:avLst/>
          </a:prstGeom>
          <a:ln w="19050">
            <a:solidFill>
              <a:schemeClr val="tx1"/>
            </a:solidFill>
          </a:ln>
          <a:effectLst/>
          <a:scene3d>
            <a:camera prst="orthographicFront">
              <a:rot lat="0" lon="0" rev="5400000"/>
            </a:camera>
            <a:lightRig rig="threePt" dir="t"/>
          </a:scene3d>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6" name="Rectangle 85">
            <a:extLst>
              <a:ext uri="{FF2B5EF4-FFF2-40B4-BE49-F238E27FC236}">
                <a16:creationId xmlns:a16="http://schemas.microsoft.com/office/drawing/2014/main" id="{BAF5CD0A-9281-4A05-8C86-9197E1C36900}"/>
              </a:ext>
            </a:extLst>
          </p:cNvPr>
          <p:cNvSpPr/>
          <p:nvPr/>
        </p:nvSpPr>
        <p:spPr>
          <a:xfrm>
            <a:off x="6346505" y="4707537"/>
            <a:ext cx="777326" cy="279917"/>
          </a:xfrm>
          <a:prstGeom prst="rect">
            <a:avLst/>
          </a:prstGeom>
          <a:pattFill prst="dkUpDiag">
            <a:fgClr>
              <a:schemeClr val="bg2">
                <a:lumMod val="60000"/>
                <a:lumOff val="40000"/>
              </a:schemeClr>
            </a:fgClr>
            <a:bgClr>
              <a:schemeClr val="bg1">
                <a:lumMod val="85000"/>
              </a:schemeClr>
            </a:bgClr>
          </a:pattFill>
          <a:ln w="19050">
            <a:solidFill>
              <a:schemeClr val="tx1"/>
            </a:solidFill>
            <a:round/>
            <a:headEnd/>
            <a:tailEnd/>
          </a:ln>
        </p:spPr>
        <p:txBody>
          <a:bodyPr lIns="101882" tIns="50941" rIns="101882" bIns="50941" rtlCol="0" anchor="ctr"/>
          <a:lstStyle/>
          <a:p>
            <a:pPr algn="ctr"/>
            <a:r>
              <a:rPr lang="en-US" sz="1200" err="1"/>
              <a:t>Backoff</a:t>
            </a:r>
            <a:endParaRPr lang="en-US" sz="1200"/>
          </a:p>
        </p:txBody>
      </p:sp>
      <p:sp>
        <p:nvSpPr>
          <p:cNvPr id="87" name="Rectangle 86">
            <a:extLst>
              <a:ext uri="{FF2B5EF4-FFF2-40B4-BE49-F238E27FC236}">
                <a16:creationId xmlns:a16="http://schemas.microsoft.com/office/drawing/2014/main" id="{9EE5F86A-C9ED-4F0E-A452-75B87958D2D4}"/>
              </a:ext>
            </a:extLst>
          </p:cNvPr>
          <p:cNvSpPr/>
          <p:nvPr/>
        </p:nvSpPr>
        <p:spPr>
          <a:xfrm>
            <a:off x="7123831" y="4707538"/>
            <a:ext cx="550592" cy="282932"/>
          </a:xfrm>
          <a:prstGeom prst="rect">
            <a:avLst/>
          </a:prstGeom>
          <a:solidFill>
            <a:srgbClr val="92D050"/>
          </a:solidFill>
          <a:ln w="19050">
            <a:solidFill>
              <a:schemeClr val="tx1"/>
            </a:solidFill>
            <a:round/>
            <a:headEnd/>
            <a:tailEnd/>
          </a:ln>
        </p:spPr>
        <p:txBody>
          <a:bodyPr lIns="101882" tIns="50941" rIns="101882" bIns="50941" rtlCol="0" anchor="ctr"/>
          <a:lstStyle/>
          <a:p>
            <a:pPr algn="ctr"/>
            <a:r>
              <a:rPr lang="en-US" sz="1200"/>
              <a:t>CCA</a:t>
            </a:r>
          </a:p>
        </p:txBody>
      </p:sp>
      <p:sp>
        <p:nvSpPr>
          <p:cNvPr id="88" name="TextBox 87">
            <a:extLst>
              <a:ext uri="{FF2B5EF4-FFF2-40B4-BE49-F238E27FC236}">
                <a16:creationId xmlns:a16="http://schemas.microsoft.com/office/drawing/2014/main" id="{59BBE259-8DF8-45EF-A4B0-8AF20D56ADB8}"/>
              </a:ext>
            </a:extLst>
          </p:cNvPr>
          <p:cNvSpPr txBox="1"/>
          <p:nvPr/>
        </p:nvSpPr>
        <p:spPr>
          <a:xfrm>
            <a:off x="3882927" y="5714653"/>
            <a:ext cx="572716" cy="276999"/>
          </a:xfrm>
          <a:prstGeom prst="rect">
            <a:avLst/>
          </a:prstGeom>
          <a:noFill/>
        </p:spPr>
        <p:txBody>
          <a:bodyPr wrap="square" rtlCol="0">
            <a:spAutoFit/>
          </a:bodyPr>
          <a:lstStyle/>
          <a:p>
            <a:pPr algn="ctr"/>
            <a:r>
              <a:rPr lang="en-US" sz="1200">
                <a:latin typeface="+mn-lt"/>
              </a:rPr>
              <a:t>2</a:t>
            </a:r>
          </a:p>
        </p:txBody>
      </p:sp>
      <p:sp>
        <p:nvSpPr>
          <p:cNvPr id="89" name="TextBox 88">
            <a:extLst>
              <a:ext uri="{FF2B5EF4-FFF2-40B4-BE49-F238E27FC236}">
                <a16:creationId xmlns:a16="http://schemas.microsoft.com/office/drawing/2014/main" id="{812234BD-62EC-4612-AB41-F2E29D0CC45A}"/>
              </a:ext>
            </a:extLst>
          </p:cNvPr>
          <p:cNvSpPr txBox="1"/>
          <p:nvPr/>
        </p:nvSpPr>
        <p:spPr>
          <a:xfrm>
            <a:off x="4204978" y="4475492"/>
            <a:ext cx="1085850" cy="523220"/>
          </a:xfrm>
          <a:prstGeom prst="rect">
            <a:avLst/>
          </a:prstGeom>
          <a:noFill/>
        </p:spPr>
        <p:txBody>
          <a:bodyPr wrap="square" rtlCol="0">
            <a:spAutoFit/>
          </a:bodyPr>
          <a:lstStyle/>
          <a:p>
            <a:pPr algn="ctr"/>
            <a:r>
              <a:rPr lang="en-US" sz="2800">
                <a:latin typeface="+mn-lt"/>
              </a:rPr>
              <a:t>…</a:t>
            </a:r>
            <a:endParaRPr lang="en-US" sz="1200">
              <a:latin typeface="+mn-lt"/>
            </a:endParaRPr>
          </a:p>
        </p:txBody>
      </p:sp>
      <p:sp>
        <p:nvSpPr>
          <p:cNvPr id="90" name="TextBox 89">
            <a:extLst>
              <a:ext uri="{FF2B5EF4-FFF2-40B4-BE49-F238E27FC236}">
                <a16:creationId xmlns:a16="http://schemas.microsoft.com/office/drawing/2014/main" id="{190342D1-23D0-475F-B0CF-E617C3292CF7}"/>
              </a:ext>
            </a:extLst>
          </p:cNvPr>
          <p:cNvSpPr txBox="1"/>
          <p:nvPr/>
        </p:nvSpPr>
        <p:spPr>
          <a:xfrm>
            <a:off x="4192266" y="5499529"/>
            <a:ext cx="1085850" cy="523220"/>
          </a:xfrm>
          <a:prstGeom prst="rect">
            <a:avLst/>
          </a:prstGeom>
          <a:noFill/>
        </p:spPr>
        <p:txBody>
          <a:bodyPr wrap="square" rtlCol="0">
            <a:spAutoFit/>
          </a:bodyPr>
          <a:lstStyle/>
          <a:p>
            <a:pPr algn="ctr"/>
            <a:r>
              <a:rPr lang="en-US" sz="2800">
                <a:latin typeface="+mn-lt"/>
              </a:rPr>
              <a:t>…</a:t>
            </a:r>
            <a:endParaRPr lang="en-US" sz="1200">
              <a:latin typeface="+mn-lt"/>
            </a:endParaRPr>
          </a:p>
        </p:txBody>
      </p:sp>
      <p:sp>
        <p:nvSpPr>
          <p:cNvPr id="91" name="TextBox 90">
            <a:extLst>
              <a:ext uri="{FF2B5EF4-FFF2-40B4-BE49-F238E27FC236}">
                <a16:creationId xmlns:a16="http://schemas.microsoft.com/office/drawing/2014/main" id="{57A07159-932C-4F92-A565-A528C923BBE5}"/>
              </a:ext>
            </a:extLst>
          </p:cNvPr>
          <p:cNvSpPr txBox="1"/>
          <p:nvPr/>
        </p:nvSpPr>
        <p:spPr>
          <a:xfrm>
            <a:off x="5771933" y="5718950"/>
            <a:ext cx="572716" cy="276999"/>
          </a:xfrm>
          <a:prstGeom prst="rect">
            <a:avLst/>
          </a:prstGeom>
          <a:noFill/>
        </p:spPr>
        <p:txBody>
          <a:bodyPr wrap="square" rtlCol="0">
            <a:spAutoFit/>
          </a:bodyPr>
          <a:lstStyle/>
          <a:p>
            <a:pPr algn="ctr"/>
            <a:r>
              <a:rPr lang="en-US" sz="1200">
                <a:latin typeface="+mn-lt"/>
              </a:rPr>
              <a:t>M</a:t>
            </a:r>
          </a:p>
        </p:txBody>
      </p:sp>
      <p:sp>
        <p:nvSpPr>
          <p:cNvPr id="92" name="TextBox 91">
            <a:extLst>
              <a:ext uri="{FF2B5EF4-FFF2-40B4-BE49-F238E27FC236}">
                <a16:creationId xmlns:a16="http://schemas.microsoft.com/office/drawing/2014/main" id="{4CF74A5C-264A-484B-9B1E-A12B01D47537}"/>
              </a:ext>
            </a:extLst>
          </p:cNvPr>
          <p:cNvSpPr txBox="1"/>
          <p:nvPr/>
        </p:nvSpPr>
        <p:spPr>
          <a:xfrm>
            <a:off x="7011238" y="5723982"/>
            <a:ext cx="746609" cy="276999"/>
          </a:xfrm>
          <a:prstGeom prst="rect">
            <a:avLst/>
          </a:prstGeom>
          <a:noFill/>
        </p:spPr>
        <p:txBody>
          <a:bodyPr wrap="square" rtlCol="0">
            <a:spAutoFit/>
          </a:bodyPr>
          <a:lstStyle/>
          <a:p>
            <a:pPr algn="ctr"/>
            <a:r>
              <a:rPr lang="en-US" sz="1200">
                <a:latin typeface="+mn-lt"/>
              </a:rPr>
              <a:t>M+1</a:t>
            </a:r>
          </a:p>
        </p:txBody>
      </p:sp>
      <p:sp>
        <p:nvSpPr>
          <p:cNvPr id="93" name="TextBox 92">
            <a:extLst>
              <a:ext uri="{FF2B5EF4-FFF2-40B4-BE49-F238E27FC236}">
                <a16:creationId xmlns:a16="http://schemas.microsoft.com/office/drawing/2014/main" id="{69B2AD57-CFED-42F8-8788-B6BB941342E0}"/>
              </a:ext>
            </a:extLst>
          </p:cNvPr>
          <p:cNvSpPr txBox="1"/>
          <p:nvPr/>
        </p:nvSpPr>
        <p:spPr>
          <a:xfrm>
            <a:off x="4130750" y="2120261"/>
            <a:ext cx="1085850" cy="523220"/>
          </a:xfrm>
          <a:prstGeom prst="rect">
            <a:avLst/>
          </a:prstGeom>
          <a:noFill/>
        </p:spPr>
        <p:txBody>
          <a:bodyPr wrap="square" rtlCol="0">
            <a:spAutoFit/>
          </a:bodyPr>
          <a:lstStyle/>
          <a:p>
            <a:pPr algn="ctr"/>
            <a:r>
              <a:rPr lang="en-US" sz="2800">
                <a:latin typeface="+mn-lt"/>
              </a:rPr>
              <a:t>…</a:t>
            </a:r>
            <a:endParaRPr lang="en-US" sz="1200">
              <a:latin typeface="+mn-lt"/>
            </a:endParaRPr>
          </a:p>
        </p:txBody>
      </p:sp>
      <p:sp>
        <p:nvSpPr>
          <p:cNvPr id="94" name="TextBox 93">
            <a:extLst>
              <a:ext uri="{FF2B5EF4-FFF2-40B4-BE49-F238E27FC236}">
                <a16:creationId xmlns:a16="http://schemas.microsoft.com/office/drawing/2014/main" id="{7A7F6CF2-1F89-49D4-8CE0-FD0FD46ECF8F}"/>
              </a:ext>
            </a:extLst>
          </p:cNvPr>
          <p:cNvSpPr txBox="1"/>
          <p:nvPr/>
        </p:nvSpPr>
        <p:spPr>
          <a:xfrm>
            <a:off x="7784375" y="2627580"/>
            <a:ext cx="699082" cy="276999"/>
          </a:xfrm>
          <a:prstGeom prst="rect">
            <a:avLst/>
          </a:prstGeom>
          <a:noFill/>
        </p:spPr>
        <p:txBody>
          <a:bodyPr wrap="square" rtlCol="0">
            <a:spAutoFit/>
          </a:bodyPr>
          <a:lstStyle/>
          <a:p>
            <a:pPr algn="ctr"/>
            <a:r>
              <a:rPr lang="en-US" sz="1200">
                <a:latin typeface="+mn-lt"/>
              </a:rPr>
              <a:t>Time</a:t>
            </a:r>
          </a:p>
        </p:txBody>
      </p:sp>
      <p:sp>
        <p:nvSpPr>
          <p:cNvPr id="95" name="TextBox 94">
            <a:extLst>
              <a:ext uri="{FF2B5EF4-FFF2-40B4-BE49-F238E27FC236}">
                <a16:creationId xmlns:a16="http://schemas.microsoft.com/office/drawing/2014/main" id="{DBE1ED18-4F02-40DA-B6C4-4AD8965AD980}"/>
              </a:ext>
            </a:extLst>
          </p:cNvPr>
          <p:cNvSpPr txBox="1"/>
          <p:nvPr/>
        </p:nvSpPr>
        <p:spPr>
          <a:xfrm>
            <a:off x="7822931" y="4982264"/>
            <a:ext cx="699082" cy="276999"/>
          </a:xfrm>
          <a:prstGeom prst="rect">
            <a:avLst/>
          </a:prstGeom>
          <a:noFill/>
        </p:spPr>
        <p:txBody>
          <a:bodyPr wrap="square" rtlCol="0">
            <a:spAutoFit/>
          </a:bodyPr>
          <a:lstStyle/>
          <a:p>
            <a:pPr algn="ctr"/>
            <a:r>
              <a:rPr lang="en-US" sz="1200">
                <a:latin typeface="+mn-lt"/>
              </a:rPr>
              <a:t>Time</a:t>
            </a:r>
          </a:p>
        </p:txBody>
      </p:sp>
      <p:sp>
        <p:nvSpPr>
          <p:cNvPr id="96" name="Rectangle 95">
            <a:extLst>
              <a:ext uri="{FF2B5EF4-FFF2-40B4-BE49-F238E27FC236}">
                <a16:creationId xmlns:a16="http://schemas.microsoft.com/office/drawing/2014/main" id="{0D866C17-8865-411D-98A5-5771E85964FA}"/>
              </a:ext>
            </a:extLst>
          </p:cNvPr>
          <p:cNvSpPr/>
          <p:nvPr/>
        </p:nvSpPr>
        <p:spPr>
          <a:xfrm>
            <a:off x="7316215" y="2340153"/>
            <a:ext cx="463835" cy="288244"/>
          </a:xfrm>
          <a:prstGeom prst="rect">
            <a:avLst/>
          </a:prstGeom>
          <a:pattFill prst="pct20">
            <a:fgClr>
              <a:schemeClr val="tx1"/>
            </a:fgClr>
            <a:bgClr>
              <a:schemeClr val="bg1"/>
            </a:bgClr>
          </a:pattFill>
          <a:ln w="19050">
            <a:solidFill>
              <a:schemeClr val="tx1"/>
            </a:solidFill>
            <a:round/>
            <a:headEnd/>
            <a:tailEnd/>
          </a:ln>
        </p:spPr>
        <p:txBody>
          <a:bodyPr lIns="101882" tIns="50941" rIns="101882" bIns="50941" rtlCol="0" anchor="ctr"/>
          <a:lstStyle/>
          <a:p>
            <a:pPr algn="ctr"/>
            <a:r>
              <a:rPr lang="en-US" sz="1200"/>
              <a:t>TX</a:t>
            </a:r>
          </a:p>
        </p:txBody>
      </p:sp>
      <p:sp>
        <p:nvSpPr>
          <p:cNvPr id="107" name="Rectangle 106">
            <a:extLst>
              <a:ext uri="{FF2B5EF4-FFF2-40B4-BE49-F238E27FC236}">
                <a16:creationId xmlns:a16="http://schemas.microsoft.com/office/drawing/2014/main" id="{3DE211B0-ADC7-4C58-B809-E9342C026B0E}"/>
              </a:ext>
            </a:extLst>
          </p:cNvPr>
          <p:cNvSpPr/>
          <p:nvPr/>
        </p:nvSpPr>
        <p:spPr>
          <a:xfrm>
            <a:off x="6012160" y="4423612"/>
            <a:ext cx="550592" cy="282932"/>
          </a:xfrm>
          <a:prstGeom prst="rect">
            <a:avLst/>
          </a:prstGeom>
          <a:solidFill>
            <a:srgbClr val="92D050"/>
          </a:solidFill>
          <a:ln w="19050">
            <a:solidFill>
              <a:schemeClr val="tx1"/>
            </a:solidFill>
            <a:round/>
            <a:headEnd/>
            <a:tailEnd/>
          </a:ln>
        </p:spPr>
        <p:txBody>
          <a:bodyPr lIns="101882" tIns="50941" rIns="101882" bIns="50941" rtlCol="0" anchor="ctr"/>
          <a:lstStyle/>
          <a:p>
            <a:pPr algn="ctr"/>
            <a:r>
              <a:rPr lang="en-US" sz="1200"/>
              <a:t>CCA</a:t>
            </a:r>
          </a:p>
        </p:txBody>
      </p:sp>
      <p:sp>
        <p:nvSpPr>
          <p:cNvPr id="108" name="Left Brace 107">
            <a:extLst>
              <a:ext uri="{FF2B5EF4-FFF2-40B4-BE49-F238E27FC236}">
                <a16:creationId xmlns:a16="http://schemas.microsoft.com/office/drawing/2014/main" id="{388235F4-122E-4AA4-AB5E-7DF8471C7F22}"/>
              </a:ext>
            </a:extLst>
          </p:cNvPr>
          <p:cNvSpPr/>
          <p:nvPr/>
        </p:nvSpPr>
        <p:spPr>
          <a:xfrm rot="10800000">
            <a:off x="6156176" y="4003094"/>
            <a:ext cx="237187" cy="510046"/>
          </a:xfrm>
          <a:prstGeom prst="leftBrace">
            <a:avLst/>
          </a:prstGeom>
          <a:ln w="19050">
            <a:solidFill>
              <a:schemeClr val="tx1"/>
            </a:solidFill>
          </a:ln>
          <a:effectLst/>
          <a:scene3d>
            <a:camera prst="orthographicFront">
              <a:rot lat="0" lon="0" rev="5400000"/>
            </a:camera>
            <a:lightRig rig="threePt" dir="t"/>
          </a:scene3d>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9" name="TextBox 108">
            <a:extLst>
              <a:ext uri="{FF2B5EF4-FFF2-40B4-BE49-F238E27FC236}">
                <a16:creationId xmlns:a16="http://schemas.microsoft.com/office/drawing/2014/main" id="{EA2202C4-AE83-49F0-A8E7-383F02C2B1A3}"/>
              </a:ext>
            </a:extLst>
          </p:cNvPr>
          <p:cNvSpPr txBox="1"/>
          <p:nvPr/>
        </p:nvSpPr>
        <p:spPr>
          <a:xfrm>
            <a:off x="5735150" y="3896507"/>
            <a:ext cx="1189338" cy="276999"/>
          </a:xfrm>
          <a:prstGeom prst="rect">
            <a:avLst/>
          </a:prstGeom>
          <a:noFill/>
        </p:spPr>
        <p:txBody>
          <a:bodyPr wrap="square" rtlCol="0">
            <a:spAutoFit/>
          </a:bodyPr>
          <a:lstStyle/>
          <a:p>
            <a:pPr algn="ctr"/>
            <a:r>
              <a:rPr lang="en-US" sz="1200">
                <a:latin typeface="+mn-lt"/>
              </a:rPr>
              <a:t>Channel Idle</a:t>
            </a:r>
          </a:p>
        </p:txBody>
      </p:sp>
      <p:sp>
        <p:nvSpPr>
          <p:cNvPr id="110" name="Rectangle 109">
            <a:extLst>
              <a:ext uri="{FF2B5EF4-FFF2-40B4-BE49-F238E27FC236}">
                <a16:creationId xmlns:a16="http://schemas.microsoft.com/office/drawing/2014/main" id="{4B79285A-F186-4188-8159-A37918F73250}"/>
              </a:ext>
            </a:extLst>
          </p:cNvPr>
          <p:cNvSpPr/>
          <p:nvPr/>
        </p:nvSpPr>
        <p:spPr>
          <a:xfrm>
            <a:off x="6552220" y="4428241"/>
            <a:ext cx="535789" cy="279559"/>
          </a:xfrm>
          <a:prstGeom prst="rect">
            <a:avLst/>
          </a:prstGeom>
          <a:pattFill prst="pct20">
            <a:fgClr>
              <a:schemeClr val="tx1"/>
            </a:fgClr>
            <a:bgClr>
              <a:schemeClr val="bg1"/>
            </a:bgClr>
          </a:pattFill>
          <a:ln w="19050">
            <a:solidFill>
              <a:schemeClr val="tx1"/>
            </a:solidFill>
            <a:round/>
            <a:headEnd/>
            <a:tailEnd/>
          </a:ln>
        </p:spPr>
        <p:txBody>
          <a:bodyPr lIns="101882" tIns="50941" rIns="101882" bIns="50941" rtlCol="0" anchor="ctr"/>
          <a:lstStyle/>
          <a:p>
            <a:pPr algn="ctr"/>
            <a:r>
              <a:rPr lang="en-US" sz="1200"/>
              <a:t>TX</a:t>
            </a:r>
          </a:p>
        </p:txBody>
      </p:sp>
      <p:sp>
        <p:nvSpPr>
          <p:cNvPr id="119" name="TextBox 118">
            <a:extLst>
              <a:ext uri="{FF2B5EF4-FFF2-40B4-BE49-F238E27FC236}">
                <a16:creationId xmlns:a16="http://schemas.microsoft.com/office/drawing/2014/main" id="{28D17D34-FB11-4F8E-859E-4056090CD479}"/>
              </a:ext>
            </a:extLst>
          </p:cNvPr>
          <p:cNvSpPr txBox="1"/>
          <p:nvPr/>
        </p:nvSpPr>
        <p:spPr>
          <a:xfrm>
            <a:off x="604561" y="6128412"/>
            <a:ext cx="2389829" cy="276999"/>
          </a:xfrm>
          <a:prstGeom prst="rect">
            <a:avLst/>
          </a:prstGeom>
          <a:noFill/>
        </p:spPr>
        <p:txBody>
          <a:bodyPr wrap="square" rtlCol="0">
            <a:spAutoFit/>
          </a:bodyPr>
          <a:lstStyle/>
          <a:p>
            <a:pPr algn="ctr"/>
            <a:r>
              <a:rPr lang="en-US" sz="1200">
                <a:latin typeface="+mn-lt"/>
              </a:rPr>
              <a:t>M = </a:t>
            </a:r>
            <a:r>
              <a:rPr lang="en-US" sz="1200" err="1">
                <a:latin typeface="+mn-lt"/>
              </a:rPr>
              <a:t>macMaxCSMABackoffs</a:t>
            </a:r>
            <a:endParaRPr lang="en-US" sz="1200">
              <a:latin typeface="+mn-lt"/>
            </a:endParaRPr>
          </a:p>
        </p:txBody>
      </p:sp>
      <p:sp>
        <p:nvSpPr>
          <p:cNvPr id="120" name="Speech Bubble: Rectangle 119">
            <a:extLst>
              <a:ext uri="{FF2B5EF4-FFF2-40B4-BE49-F238E27FC236}">
                <a16:creationId xmlns:a16="http://schemas.microsoft.com/office/drawing/2014/main" id="{87423338-ECC0-4032-A8BC-C6064AD69654}"/>
              </a:ext>
            </a:extLst>
          </p:cNvPr>
          <p:cNvSpPr/>
          <p:nvPr/>
        </p:nvSpPr>
        <p:spPr>
          <a:xfrm>
            <a:off x="3991053" y="4107905"/>
            <a:ext cx="1703566" cy="483249"/>
          </a:xfrm>
          <a:prstGeom prst="wedgeRectCallout">
            <a:avLst>
              <a:gd name="adj1" fmla="val 67106"/>
              <a:gd name="adj2" fmla="val 3997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t>Had 802.15.4 device continue CCA</a:t>
            </a:r>
          </a:p>
        </p:txBody>
      </p:sp>
      <p:sp>
        <p:nvSpPr>
          <p:cNvPr id="121" name="Speech Bubble: Rectangle 120">
            <a:extLst>
              <a:ext uri="{FF2B5EF4-FFF2-40B4-BE49-F238E27FC236}">
                <a16:creationId xmlns:a16="http://schemas.microsoft.com/office/drawing/2014/main" id="{A366939B-072C-45CF-B92E-4C52E37ADE72}"/>
              </a:ext>
            </a:extLst>
          </p:cNvPr>
          <p:cNvSpPr/>
          <p:nvPr/>
        </p:nvSpPr>
        <p:spPr>
          <a:xfrm>
            <a:off x="6895962" y="3488317"/>
            <a:ext cx="1384450" cy="483249"/>
          </a:xfrm>
          <a:prstGeom prst="wedgeRectCallout">
            <a:avLst>
              <a:gd name="adj1" fmla="val -49427"/>
              <a:gd name="adj2" fmla="val 13613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t>802.15.4 device would TX here</a:t>
            </a:r>
          </a:p>
        </p:txBody>
      </p:sp>
      <p:sp>
        <p:nvSpPr>
          <p:cNvPr id="122" name="Speech Bubble: Rectangle 121">
            <a:extLst>
              <a:ext uri="{FF2B5EF4-FFF2-40B4-BE49-F238E27FC236}">
                <a16:creationId xmlns:a16="http://schemas.microsoft.com/office/drawing/2014/main" id="{F0154C6D-5F1E-4200-BDE8-2716F718D417}"/>
              </a:ext>
            </a:extLst>
          </p:cNvPr>
          <p:cNvSpPr/>
          <p:nvPr/>
        </p:nvSpPr>
        <p:spPr>
          <a:xfrm>
            <a:off x="2994391" y="3151597"/>
            <a:ext cx="2707204" cy="483249"/>
          </a:xfrm>
          <a:prstGeom prst="wedgeRectCallout">
            <a:avLst>
              <a:gd name="adj1" fmla="val 80422"/>
              <a:gd name="adj2" fmla="val -7014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t>This time period is an opportunity for IEEE 802.15.4 device to transmit</a:t>
            </a:r>
          </a:p>
        </p:txBody>
      </p:sp>
      <p:sp>
        <p:nvSpPr>
          <p:cNvPr id="123" name="Left Brace 122">
            <a:extLst>
              <a:ext uri="{FF2B5EF4-FFF2-40B4-BE49-F238E27FC236}">
                <a16:creationId xmlns:a16="http://schemas.microsoft.com/office/drawing/2014/main" id="{BD1D105F-8254-43C9-866A-D6C4F26F663A}"/>
              </a:ext>
            </a:extLst>
          </p:cNvPr>
          <p:cNvSpPr/>
          <p:nvPr/>
        </p:nvSpPr>
        <p:spPr bwMode="auto">
          <a:xfrm rot="16200000">
            <a:off x="6443536" y="2202143"/>
            <a:ext cx="441263" cy="1304094"/>
          </a:xfrm>
          <a:prstGeom prst="leftBrace">
            <a:avLst/>
          </a:prstGeom>
          <a:solidFill>
            <a:schemeClr val="bg1"/>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a:ln>
                <a:noFill/>
              </a:ln>
              <a:solidFill>
                <a:schemeClr val="tx1"/>
              </a:solidFill>
              <a:effectLst/>
              <a:latin typeface="Times" pitchFamily="18" charset="0"/>
            </a:endParaRPr>
          </a:p>
        </p:txBody>
      </p:sp>
      <p:cxnSp>
        <p:nvCxnSpPr>
          <p:cNvPr id="3" name="Straight Connector 2">
            <a:extLst>
              <a:ext uri="{FF2B5EF4-FFF2-40B4-BE49-F238E27FC236}">
                <a16:creationId xmlns:a16="http://schemas.microsoft.com/office/drawing/2014/main" id="{95B6ACE0-A478-2711-4C5E-1655FEB3D544}"/>
              </a:ext>
            </a:extLst>
          </p:cNvPr>
          <p:cNvCxnSpPr/>
          <p:nvPr/>
        </p:nvCxnSpPr>
        <p:spPr>
          <a:xfrm>
            <a:off x="6012119" y="2252929"/>
            <a:ext cx="0" cy="247077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8340C1AC-B840-6BDB-85DC-451E444928BA}"/>
              </a:ext>
            </a:extLst>
          </p:cNvPr>
          <p:cNvSpPr txBox="1"/>
          <p:nvPr/>
        </p:nvSpPr>
        <p:spPr>
          <a:xfrm>
            <a:off x="1143673" y="4134694"/>
            <a:ext cx="1408867" cy="461665"/>
          </a:xfrm>
          <a:prstGeom prst="rect">
            <a:avLst/>
          </a:prstGeom>
          <a:noFill/>
        </p:spPr>
        <p:txBody>
          <a:bodyPr wrap="square" rtlCol="0">
            <a:spAutoFit/>
          </a:bodyPr>
          <a:lstStyle/>
          <a:p>
            <a:pPr algn="ctr"/>
            <a:r>
              <a:rPr lang="en-US" sz="1200">
                <a:latin typeface="+mn-lt"/>
              </a:rPr>
              <a:t>Transmission request</a:t>
            </a:r>
          </a:p>
        </p:txBody>
      </p:sp>
    </p:spTree>
    <p:extLst>
      <p:ext uri="{BB962C8B-B14F-4D97-AF65-F5344CB8AC3E}">
        <p14:creationId xmlns:p14="http://schemas.microsoft.com/office/powerpoint/2010/main" val="26294145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F374C-BA98-E0DB-025D-5355D49B616D}"/>
              </a:ext>
            </a:extLst>
          </p:cNvPr>
          <p:cNvSpPr>
            <a:spLocks noGrp="1"/>
          </p:cNvSpPr>
          <p:nvPr>
            <p:ph type="title"/>
          </p:nvPr>
        </p:nvSpPr>
        <p:spPr>
          <a:xfrm>
            <a:off x="457200" y="734518"/>
            <a:ext cx="8228880" cy="479685"/>
          </a:xfrm>
        </p:spPr>
        <p:txBody>
          <a:bodyPr/>
          <a:lstStyle/>
          <a:p>
            <a:pPr algn="ctr"/>
            <a:r>
              <a:rPr lang="en-US" sz="2800" b="1"/>
              <a:t>Summary</a:t>
            </a:r>
          </a:p>
        </p:txBody>
      </p:sp>
      <p:sp>
        <p:nvSpPr>
          <p:cNvPr id="3" name="Text Placeholder 2">
            <a:extLst>
              <a:ext uri="{FF2B5EF4-FFF2-40B4-BE49-F238E27FC236}">
                <a16:creationId xmlns:a16="http://schemas.microsoft.com/office/drawing/2014/main" id="{0344A406-103E-6842-4AC4-6BB993C88418}"/>
              </a:ext>
            </a:extLst>
          </p:cNvPr>
          <p:cNvSpPr>
            <a:spLocks noGrp="1"/>
          </p:cNvSpPr>
          <p:nvPr>
            <p:ph type="body"/>
          </p:nvPr>
        </p:nvSpPr>
        <p:spPr>
          <a:xfrm>
            <a:off x="457200" y="1702420"/>
            <a:ext cx="8228880" cy="4572000"/>
          </a:xfrm>
        </p:spPr>
        <p:txBody>
          <a:bodyPr>
            <a:normAutofit/>
          </a:bodyPr>
          <a:lstStyle/>
          <a:p>
            <a:pPr marL="431800" indent="-323215">
              <a:spcBef>
                <a:spcPts val="1417"/>
              </a:spcBef>
              <a:buClr>
                <a:srgbClr val="000000"/>
              </a:buClr>
              <a:buSzPct val="45000"/>
              <a:buFont typeface="Wingdings" charset="2"/>
              <a:buChar char=""/>
            </a:pPr>
            <a:r>
              <a:rPr lang="en-US" sz="2000" b="1"/>
              <a:t>This document provides the CSMA gap analysis between IEEE Std 802.15.4 and Japanese Standard JJ-300.10</a:t>
            </a:r>
            <a:endParaRPr lang="en-US"/>
          </a:p>
          <a:p>
            <a:pPr marL="431800" indent="-323215">
              <a:spcBef>
                <a:spcPts val="1417"/>
              </a:spcBef>
              <a:buClr>
                <a:srgbClr val="000000"/>
              </a:buClr>
              <a:buSzPct val="45000"/>
              <a:buFont typeface="Wingdings" charset="2"/>
              <a:buChar char=""/>
            </a:pPr>
            <a:r>
              <a:rPr lang="en-US" sz="2000" b="1"/>
              <a:t>It provides CSMA protocol differences. It also provides simulation results to show the performance difference. JJ-300.10 can improve data delivery reliability and however, can increase latency.</a:t>
            </a:r>
            <a:endParaRPr lang="en-US"/>
          </a:p>
          <a:p>
            <a:pPr marL="431800" indent="-323215">
              <a:spcBef>
                <a:spcPts val="1417"/>
              </a:spcBef>
              <a:buClr>
                <a:srgbClr val="000000"/>
              </a:buClr>
              <a:buSzPct val="45000"/>
              <a:buFont typeface="Wingdings" charset="2"/>
              <a:buChar char=""/>
            </a:pPr>
            <a:r>
              <a:rPr lang="en-US" sz="2000" b="1"/>
              <a:t>Purpose of this document to discuss concerns about the ability of existing IEEE Std 802.15.4 to support the expected metering application needs in Japan’s Sub-1 GHz frequency bands and congested situation. </a:t>
            </a:r>
            <a:endParaRPr lang="en-US"/>
          </a:p>
          <a:p>
            <a:pPr marL="571500" indent="-571500">
              <a:buFont typeface="Arial" panose="020B0604020202020204" pitchFamily="34" charset="0"/>
              <a:buChar char="•"/>
            </a:pPr>
            <a:endParaRPr lang="en-US" sz="2000" b="1"/>
          </a:p>
          <a:p>
            <a:pPr marL="571500" indent="-571500">
              <a:buFont typeface="Arial" panose="020B0604020202020204" pitchFamily="34" charset="0"/>
              <a:buChar char="•"/>
            </a:pPr>
            <a:endParaRPr lang="en-US" sz="2000" b="1"/>
          </a:p>
          <a:p>
            <a:pPr marL="571500" indent="-571500">
              <a:buFont typeface="Arial" panose="020B0604020202020204" pitchFamily="34" charset="0"/>
              <a:buChar char="•"/>
            </a:pPr>
            <a:endParaRPr lang="en-US" sz="2000" b="1"/>
          </a:p>
        </p:txBody>
      </p:sp>
    </p:spTree>
    <p:extLst>
      <p:ext uri="{BB962C8B-B14F-4D97-AF65-F5344CB8AC3E}">
        <p14:creationId xmlns:p14="http://schemas.microsoft.com/office/powerpoint/2010/main" val="18861427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F374C-BA98-E0DB-025D-5355D49B616D}"/>
              </a:ext>
            </a:extLst>
          </p:cNvPr>
          <p:cNvSpPr>
            <a:spLocks noGrp="1"/>
          </p:cNvSpPr>
          <p:nvPr>
            <p:ph type="title"/>
          </p:nvPr>
        </p:nvSpPr>
        <p:spPr>
          <a:xfrm>
            <a:off x="457200" y="734518"/>
            <a:ext cx="8228880" cy="479685"/>
          </a:xfrm>
        </p:spPr>
        <p:txBody>
          <a:bodyPr/>
          <a:lstStyle/>
          <a:p>
            <a:pPr algn="ctr"/>
            <a:r>
              <a:rPr lang="en-US" sz="2800" b="1"/>
              <a:t>Recommendations</a:t>
            </a:r>
          </a:p>
        </p:txBody>
      </p:sp>
      <p:sp>
        <p:nvSpPr>
          <p:cNvPr id="3" name="Text Placeholder 2">
            <a:extLst>
              <a:ext uri="{FF2B5EF4-FFF2-40B4-BE49-F238E27FC236}">
                <a16:creationId xmlns:a16="http://schemas.microsoft.com/office/drawing/2014/main" id="{0344A406-103E-6842-4AC4-6BB993C88418}"/>
              </a:ext>
            </a:extLst>
          </p:cNvPr>
          <p:cNvSpPr>
            <a:spLocks noGrp="1"/>
          </p:cNvSpPr>
          <p:nvPr>
            <p:ph type="body"/>
          </p:nvPr>
        </p:nvSpPr>
        <p:spPr>
          <a:xfrm>
            <a:off x="652072" y="1611442"/>
            <a:ext cx="8228880" cy="4444583"/>
          </a:xfrm>
        </p:spPr>
        <p:txBody>
          <a:bodyPr>
            <a:normAutofit/>
          </a:bodyPr>
          <a:lstStyle/>
          <a:p>
            <a:pPr marL="432000" lvl="0" indent="-323640">
              <a:spcBef>
                <a:spcPts val="1417"/>
              </a:spcBef>
              <a:buClr>
                <a:srgbClr val="000000"/>
              </a:buClr>
              <a:buSzPct val="45000"/>
              <a:buFont typeface="Wingdings" charset="2"/>
              <a:buChar char=""/>
            </a:pPr>
            <a:r>
              <a:rPr lang="en-US" sz="2000" b="1"/>
              <a:t>Consider 802.15.4 CSMA/CA when operates in 920 MHz band</a:t>
            </a:r>
            <a:endParaRPr lang="en-US" sz="2000" b="1" spc="-1"/>
          </a:p>
          <a:p>
            <a:pPr marL="908460" lvl="1" indent="-342900">
              <a:spcBef>
                <a:spcPts val="1417"/>
              </a:spcBef>
              <a:buClr>
                <a:srgbClr val="000000"/>
              </a:buClr>
              <a:buSzPct val="45000"/>
              <a:buFont typeface="Wingdings" panose="05000000000000000000" pitchFamily="2" charset="2"/>
              <a:buChar char="q"/>
            </a:pPr>
            <a:r>
              <a:rPr lang="en-US" spc="-1"/>
              <a:t>Applying JJ-300.10 CSMA/CA and other ideas should be considered</a:t>
            </a:r>
          </a:p>
          <a:p>
            <a:pPr marL="908460" lvl="1" indent="-342900">
              <a:spcBef>
                <a:spcPts val="1417"/>
              </a:spcBef>
              <a:buClr>
                <a:srgbClr val="000000"/>
              </a:buClr>
              <a:buSzPct val="45000"/>
              <a:buFont typeface="Wingdings" panose="05000000000000000000" pitchFamily="2" charset="2"/>
              <a:buChar char="q"/>
            </a:pPr>
            <a:endParaRPr lang="en-US" spc="-1"/>
          </a:p>
          <a:p>
            <a:pPr marL="571500" indent="-571500">
              <a:buFont typeface="Arial" panose="020B0604020202020204" pitchFamily="34" charset="0"/>
              <a:buChar char="•"/>
            </a:pPr>
            <a:r>
              <a:rPr lang="en-US" sz="2000" b="1"/>
              <a:t>Optimize 802.15.4 CSMA/CA when power supply is not constrained and coexists with other systems</a:t>
            </a:r>
            <a:endParaRPr lang="en-US" sz="2000" b="1" spc="-1"/>
          </a:p>
          <a:p>
            <a:pPr marL="571500" lvl="0" indent="-571500">
              <a:buFont typeface="Arial" panose="020B0604020202020204" pitchFamily="34" charset="0"/>
              <a:buChar char="•"/>
            </a:pPr>
            <a:endParaRPr lang="en-US" sz="2000" b="1">
              <a:solidFill>
                <a:prstClr val="black"/>
              </a:solidFill>
            </a:endParaRPr>
          </a:p>
          <a:p>
            <a:pPr marL="571500" lvl="0" indent="-571500">
              <a:buFont typeface="Arial" panose="020B0604020202020204" pitchFamily="34" charset="0"/>
              <a:buChar char="•"/>
            </a:pPr>
            <a:r>
              <a:rPr lang="en-US" sz="2000" b="1">
                <a:solidFill>
                  <a:prstClr val="black"/>
                </a:solidFill>
              </a:rPr>
              <a:t>It is suggested that we form an interest group to further evaluate impact of spectrum availability and alignment of CSMA behavior.</a:t>
            </a:r>
          </a:p>
          <a:p>
            <a:pPr marL="565560" lvl="1">
              <a:spcBef>
                <a:spcPts val="1417"/>
              </a:spcBef>
              <a:buClr>
                <a:srgbClr val="000000"/>
              </a:buClr>
              <a:buSzPct val="45000"/>
            </a:pPr>
            <a:endParaRPr lang="en-US" spc="-1"/>
          </a:p>
        </p:txBody>
      </p:sp>
    </p:spTree>
    <p:extLst>
      <p:ext uri="{BB962C8B-B14F-4D97-AF65-F5344CB8AC3E}">
        <p14:creationId xmlns:p14="http://schemas.microsoft.com/office/powerpoint/2010/main" val="3324721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stomShape 1">
            <a:extLst>
              <a:ext uri="{FF2B5EF4-FFF2-40B4-BE49-F238E27FC236}">
                <a16:creationId xmlns:a16="http://schemas.microsoft.com/office/drawing/2014/main" id="{86D82EF1-1505-4BED-AF63-FB8CC84A67FD}"/>
              </a:ext>
            </a:extLst>
          </p:cNvPr>
          <p:cNvSpPr/>
          <p:nvPr/>
        </p:nvSpPr>
        <p:spPr>
          <a:xfrm>
            <a:off x="242517" y="681080"/>
            <a:ext cx="8432251" cy="5713703"/>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gn="ctr">
              <a:lnSpc>
                <a:spcPct val="100000"/>
              </a:lnSpc>
            </a:pPr>
            <a:r>
              <a:rPr lang="en-IE" sz="2400" b="1" u="sng" strike="noStrike" spc="-1">
                <a:solidFill>
                  <a:srgbClr val="000000"/>
                </a:solidFill>
                <a:uFill>
                  <a:solidFill>
                    <a:srgbClr val="FFFFFF"/>
                  </a:solidFill>
                </a:uFill>
                <a:latin typeface="Times New Roman"/>
                <a:ea typeface="DejaVu Sans"/>
              </a:rPr>
              <a:t>Summary</a:t>
            </a:r>
          </a:p>
          <a:p>
            <a:pPr>
              <a:lnSpc>
                <a:spcPct val="100000"/>
              </a:lnSpc>
              <a:spcBef>
                <a:spcPts val="598"/>
              </a:spcBef>
              <a:spcAft>
                <a:spcPts val="598"/>
              </a:spcAft>
            </a:pPr>
            <a:endParaRPr lang="en-IE" b="0" strike="noStrike" spc="-1">
              <a:solidFill>
                <a:srgbClr val="000000"/>
              </a:solidFill>
              <a:latin typeface="Times New Roman"/>
              <a:ea typeface="DejaVu Sans"/>
            </a:endParaRPr>
          </a:p>
          <a:p>
            <a:pPr>
              <a:spcBef>
                <a:spcPts val="598"/>
              </a:spcBef>
              <a:spcAft>
                <a:spcPts val="598"/>
              </a:spcAft>
            </a:pPr>
            <a:r>
              <a:rPr lang="en-IE" b="0" strike="noStrike" spc="-1">
                <a:solidFill>
                  <a:srgbClr val="000000"/>
                </a:solidFill>
                <a:latin typeface="Times New Roman"/>
                <a:ea typeface="DejaVu Sans"/>
              </a:rPr>
              <a:t>This document </a:t>
            </a:r>
            <a:r>
              <a:rPr lang="en-IE" spc="-1">
                <a:solidFill>
                  <a:srgbClr val="000000"/>
                </a:solidFill>
                <a:latin typeface="Times New Roman"/>
                <a:ea typeface="DejaVu Sans"/>
              </a:rPr>
              <a:t>provides responses to the comments received for </a:t>
            </a:r>
            <a:r>
              <a:rPr lang="en-IE" spc="-1">
                <a:solidFill>
                  <a:srgbClr val="000000"/>
                </a:solidFill>
                <a:latin typeface="Times New Roman"/>
                <a:ea typeface="DejaVu Sans"/>
                <a:cs typeface="Times New Roman"/>
              </a:rPr>
              <a:t>document 15-23-0064-01 presented in January Meeting. It analyses the CSMA gap between IEEE 802.15.4 and Japanese Standard JJ-300.10 from two aspects: protocol and performance. It adds more details and examples to show the CSMA protocol differences. It also provides </a:t>
            </a:r>
            <a:r>
              <a:rPr lang="en-IE" spc="-1">
                <a:solidFill>
                  <a:srgbClr val="000000"/>
                </a:solidFill>
                <a:latin typeface="Times New Roman"/>
                <a:ea typeface="DejaVu Sans"/>
              </a:rPr>
              <a:t>simulation results to show performance differences</a:t>
            </a:r>
            <a:r>
              <a:rPr lang="en-IE" b="0" strike="noStrike" spc="-1">
                <a:solidFill>
                  <a:srgbClr val="000000"/>
                </a:solidFill>
                <a:latin typeface="Times New Roman"/>
                <a:ea typeface="DejaVu Sans"/>
              </a:rPr>
              <a:t>.</a:t>
            </a:r>
            <a:endParaRPr lang="en-US" spc="-1">
              <a:solidFill>
                <a:srgbClr val="000000"/>
              </a:solidFill>
              <a:latin typeface="Arial"/>
              <a:ea typeface="DejaVu Sans"/>
            </a:endParaRPr>
          </a:p>
          <a:p>
            <a:pPr>
              <a:spcBef>
                <a:spcPts val="598"/>
              </a:spcBef>
              <a:spcAft>
                <a:spcPts val="598"/>
              </a:spcAft>
            </a:pPr>
            <a:r>
              <a:rPr lang="en-IE" spc="-1">
                <a:solidFill>
                  <a:srgbClr val="000000"/>
                </a:solidFill>
                <a:latin typeface="Times New Roman"/>
                <a:ea typeface="DejaVu Sans"/>
              </a:rPr>
              <a:t>This document aims to discuss</a:t>
            </a:r>
            <a:r>
              <a:rPr lang="en-IE" b="0" strike="noStrike" spc="-1">
                <a:solidFill>
                  <a:srgbClr val="000000"/>
                </a:solidFill>
                <a:latin typeface="Times New Roman"/>
                <a:ea typeface="DejaVu Sans"/>
              </a:rPr>
              <a:t> issues unique to Japanese Sub-1 GHz frequency regulations and existing metering systems</a:t>
            </a:r>
            <a:r>
              <a:rPr lang="en-IE" spc="-1">
                <a:solidFill>
                  <a:srgbClr val="000000"/>
                </a:solidFill>
                <a:latin typeface="Times New Roman"/>
                <a:ea typeface="DejaVu Sans"/>
              </a:rPr>
              <a:t> and to </a:t>
            </a:r>
            <a:r>
              <a:rPr lang="en-IE" spc="-1">
                <a:solidFill>
                  <a:srgbClr val="000000"/>
                </a:solidFill>
                <a:latin typeface="Times New Roman"/>
                <a:ea typeface="DejaVu Sans"/>
                <a:cs typeface="Times New Roman"/>
              </a:rPr>
              <a:t>discuss the concerns about the ability of existing IEEE Std 802.15.4 to support the expected metering application needs in Japan’s Sub-1 GHz frequency bands</a:t>
            </a:r>
            <a:r>
              <a:rPr lang="ja-JP" altLang="en-US" spc="-1">
                <a:solidFill>
                  <a:srgbClr val="000000"/>
                </a:solidFill>
                <a:latin typeface="Times New Roman"/>
                <a:ea typeface="DejaVu Sans"/>
                <a:cs typeface="Times New Roman"/>
              </a:rPr>
              <a:t> </a:t>
            </a:r>
            <a:r>
              <a:rPr lang="en-US" spc="-1">
                <a:solidFill>
                  <a:srgbClr val="000000"/>
                </a:solidFill>
                <a:latin typeface="Times New Roman"/>
                <a:ea typeface="DejaVu Sans"/>
                <a:cs typeface="Times New Roman"/>
              </a:rPr>
              <a:t>and</a:t>
            </a:r>
            <a:r>
              <a:rPr lang="ja-JP" altLang="en-US" spc="-1">
                <a:solidFill>
                  <a:srgbClr val="000000"/>
                </a:solidFill>
                <a:latin typeface="Times New Roman"/>
                <a:ea typeface="DejaVu Sans"/>
                <a:cs typeface="Times New Roman"/>
              </a:rPr>
              <a:t> </a:t>
            </a:r>
            <a:r>
              <a:rPr lang="en-US" spc="-1">
                <a:solidFill>
                  <a:srgbClr val="000000"/>
                </a:solidFill>
                <a:latin typeface="Times New Roman"/>
                <a:ea typeface="DejaVu Sans"/>
                <a:cs typeface="Times New Roman"/>
              </a:rPr>
              <a:t>congested situation</a:t>
            </a:r>
            <a:r>
              <a:rPr lang="en-IE" b="0" strike="noStrike" spc="-1">
                <a:solidFill>
                  <a:srgbClr val="000000"/>
                </a:solidFill>
                <a:latin typeface="Times New Roman"/>
                <a:ea typeface="DejaVu Sans"/>
              </a:rPr>
              <a:t>.</a:t>
            </a:r>
            <a:endParaRPr lang="en-US" b="0" strike="noStrike" spc="-1">
              <a:latin typeface="Arial"/>
            </a:endParaRPr>
          </a:p>
        </p:txBody>
      </p:sp>
    </p:spTree>
    <p:extLst>
      <p:ext uri="{BB962C8B-B14F-4D97-AF65-F5344CB8AC3E}">
        <p14:creationId xmlns:p14="http://schemas.microsoft.com/office/powerpoint/2010/main" val="3770894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 name="CustomShape 1"/>
          <p:cNvSpPr/>
          <p:nvPr/>
        </p:nvSpPr>
        <p:spPr>
          <a:xfrm>
            <a:off x="457200" y="654204"/>
            <a:ext cx="8228880" cy="468351"/>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400" b="1" strike="noStrike" spc="-1">
                <a:latin typeface="Arial"/>
              </a:rPr>
              <a:t>Background of Japanese Utility Systems</a:t>
            </a:r>
          </a:p>
        </p:txBody>
      </p:sp>
      <p:sp>
        <p:nvSpPr>
          <p:cNvPr id="269" name="CustomShape 2"/>
          <p:cNvSpPr/>
          <p:nvPr/>
        </p:nvSpPr>
        <p:spPr>
          <a:xfrm>
            <a:off x="457200" y="1604520"/>
            <a:ext cx="8229240" cy="4677334"/>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lnSpcReduction="10000"/>
          </a:bodyPr>
          <a:lstStyle/>
          <a:p>
            <a:pPr marL="228600" indent="-228600">
              <a:lnSpc>
                <a:spcPct val="90000"/>
              </a:lnSpc>
              <a:spcBef>
                <a:spcPts val="1000"/>
              </a:spcBef>
              <a:buFont typeface="Arial" panose="020B0604020202020204" pitchFamily="34" charset="0"/>
              <a:buChar char="•"/>
            </a:pPr>
            <a:r>
              <a:rPr lang="en-US" sz="2000" b="1" spc="-1" dirty="0"/>
              <a:t>Japanese utility systems operate in Sub-1 GHz frequency band </a:t>
            </a:r>
            <a:endParaRPr lang="en-US" sz="2000" b="1" baseline="-25000" dirty="0">
              <a:solidFill>
                <a:prstClr val="black"/>
              </a:solidFill>
            </a:endParaRPr>
          </a:p>
          <a:p>
            <a:pPr marL="685800" lvl="1" indent="-228600">
              <a:lnSpc>
                <a:spcPct val="90000"/>
              </a:lnSpc>
              <a:spcBef>
                <a:spcPts val="500"/>
              </a:spcBef>
              <a:buFont typeface="Calibri" panose="020F0502020204030204" pitchFamily="34" charset="0"/>
              <a:buChar char="–"/>
            </a:pPr>
            <a:r>
              <a:rPr lang="en-US" dirty="0"/>
              <a:t>More specifically in 920 MHz band with limited frequency bandwidth</a:t>
            </a:r>
          </a:p>
          <a:p>
            <a:pPr marL="228600" indent="-228600">
              <a:lnSpc>
                <a:spcPct val="90000"/>
              </a:lnSpc>
              <a:spcBef>
                <a:spcPts val="1000"/>
              </a:spcBef>
              <a:buFont typeface="Arial" panose="020B0604020202020204" pitchFamily="34" charset="0"/>
              <a:buChar char="•"/>
            </a:pPr>
            <a:endParaRPr lang="en-US" sz="2000" b="1" spc="-1" dirty="0"/>
          </a:p>
          <a:p>
            <a:pPr marL="228600" indent="-228600">
              <a:lnSpc>
                <a:spcPct val="90000"/>
              </a:lnSpc>
              <a:spcBef>
                <a:spcPts val="1000"/>
              </a:spcBef>
              <a:buFont typeface="Arial" panose="020B0604020202020204" pitchFamily="34" charset="0"/>
              <a:buChar char="•"/>
            </a:pPr>
            <a:r>
              <a:rPr lang="en-US" sz="2000" b="1" spc="-1" dirty="0"/>
              <a:t>Japanese electric utilities are now updating their 1</a:t>
            </a:r>
            <a:r>
              <a:rPr lang="en-US" sz="2000" b="1" spc="-1" baseline="30000" dirty="0"/>
              <a:t>st</a:t>
            </a:r>
            <a:r>
              <a:rPr lang="en-US" sz="2000" b="1" spc="-1" dirty="0"/>
              <a:t> generation smart metering infrastructure</a:t>
            </a:r>
            <a:endParaRPr lang="en-US" sz="2000" b="1" baseline="-25000" dirty="0">
              <a:solidFill>
                <a:prstClr val="black"/>
              </a:solidFill>
            </a:endParaRPr>
          </a:p>
          <a:p>
            <a:pPr marL="228600" lvl="0" indent="-228600">
              <a:lnSpc>
                <a:spcPct val="90000"/>
              </a:lnSpc>
              <a:spcBef>
                <a:spcPts val="1000"/>
              </a:spcBef>
              <a:buFont typeface="Arial" panose="020B0604020202020204" pitchFamily="34" charset="0"/>
              <a:buChar char="•"/>
            </a:pPr>
            <a:endParaRPr lang="en-US" sz="2000" b="1" spc="-1" dirty="0"/>
          </a:p>
          <a:p>
            <a:pPr marL="228600" lvl="0" indent="-228600">
              <a:lnSpc>
                <a:spcPct val="90000"/>
              </a:lnSpc>
              <a:spcBef>
                <a:spcPts val="1000"/>
              </a:spcBef>
              <a:buFont typeface="Arial" panose="020B0604020202020204" pitchFamily="34" charset="0"/>
              <a:buChar char="•"/>
            </a:pPr>
            <a:r>
              <a:rPr lang="en-US" sz="2000" b="1" spc="-1" dirty="0"/>
              <a:t>New requirements are coming to light</a:t>
            </a:r>
            <a:endParaRPr lang="en-US" sz="2000" b="1" baseline="-25000" dirty="0">
              <a:solidFill>
                <a:prstClr val="black"/>
              </a:solidFill>
            </a:endParaRPr>
          </a:p>
          <a:p>
            <a:pPr marL="685800" lvl="1" indent="-228600">
              <a:lnSpc>
                <a:spcPct val="90000"/>
              </a:lnSpc>
              <a:spcBef>
                <a:spcPts val="500"/>
              </a:spcBef>
              <a:buFont typeface="Calibri" panose="020F0502020204030204" pitchFamily="34" charset="0"/>
              <a:buChar char="–"/>
            </a:pPr>
            <a:r>
              <a:rPr lang="en-US" dirty="0"/>
              <a:t>Meter reporting duty cycles are expected to decrease from 30 minutes to 5 minutes </a:t>
            </a:r>
          </a:p>
          <a:p>
            <a:pPr marL="1200150" lvl="2" indent="-285750">
              <a:lnSpc>
                <a:spcPct val="90000"/>
              </a:lnSpc>
              <a:spcBef>
                <a:spcPts val="500"/>
              </a:spcBef>
              <a:buFont typeface="Wingdings" panose="05000000000000000000" pitchFamily="2" charset="2"/>
              <a:buChar char="§"/>
            </a:pPr>
            <a:r>
              <a:rPr lang="en-US" dirty="0"/>
              <a:t>At least a 6x increase in throughput will be needed</a:t>
            </a:r>
          </a:p>
          <a:p>
            <a:pPr marL="685800" lvl="1" indent="-228600">
              <a:lnSpc>
                <a:spcPct val="90000"/>
              </a:lnSpc>
              <a:spcBef>
                <a:spcPts val="500"/>
              </a:spcBef>
              <a:buFont typeface="Calibri" panose="020F0502020204030204" pitchFamily="34" charset="0"/>
              <a:buChar char="–"/>
            </a:pPr>
            <a:r>
              <a:rPr lang="en-US" dirty="0"/>
              <a:t>Likely </a:t>
            </a:r>
            <a:r>
              <a:rPr lang="en-US" spc="-1" dirty="0">
                <a:latin typeface="Arial"/>
              </a:rPr>
              <a:t>need for multi-metering functionality on single radio</a:t>
            </a:r>
          </a:p>
          <a:p>
            <a:pPr marL="685800" lvl="1" indent="-228600">
              <a:lnSpc>
                <a:spcPct val="90000"/>
              </a:lnSpc>
              <a:spcBef>
                <a:spcPts val="500"/>
              </a:spcBef>
              <a:buFont typeface="Calibri" panose="020F0502020204030204" pitchFamily="34" charset="0"/>
              <a:buChar char="–"/>
            </a:pPr>
            <a:r>
              <a:rPr lang="en-US" spc="-1" dirty="0"/>
              <a:t>Over-the-air (O</a:t>
            </a:r>
            <a:r>
              <a:rPr lang="en-US" spc="-1" dirty="0">
                <a:latin typeface="Arial"/>
              </a:rPr>
              <a:t>TA) firmware/software capability are needed</a:t>
            </a:r>
            <a:endParaRPr lang="en-US" sz="2100" spc="-1" dirty="0">
              <a:latin typeface="Arial"/>
            </a:endParaRPr>
          </a:p>
          <a:p>
            <a:pPr marL="228600" lvl="0" indent="-228600">
              <a:lnSpc>
                <a:spcPct val="90000"/>
              </a:lnSpc>
              <a:spcBef>
                <a:spcPts val="1000"/>
              </a:spcBef>
              <a:buFont typeface="Arial" panose="020B0604020202020204" pitchFamily="34" charset="0"/>
              <a:buChar char="•"/>
            </a:pPr>
            <a:endParaRPr lang="en-US" sz="2000" b="1" spc="-1" dirty="0">
              <a:solidFill>
                <a:prstClr val="black"/>
              </a:solidFill>
            </a:endParaRPr>
          </a:p>
          <a:p>
            <a:pPr marL="228600" lvl="0" indent="-228600">
              <a:lnSpc>
                <a:spcPct val="90000"/>
              </a:lnSpc>
              <a:spcBef>
                <a:spcPts val="1000"/>
              </a:spcBef>
              <a:buFont typeface="Arial" panose="020B0604020202020204" pitchFamily="34" charset="0"/>
              <a:buChar char="•"/>
            </a:pPr>
            <a:r>
              <a:rPr lang="en-US" sz="2000" b="1" spc="-1" dirty="0"/>
              <a:t>This means more data traffic and more channel access</a:t>
            </a:r>
            <a:endParaRPr lang="en-US" sz="2000" b="1" baseline="-25000" dirty="0"/>
          </a:p>
        </p:txBody>
      </p:sp>
    </p:spTree>
    <p:extLst>
      <p:ext uri="{BB962C8B-B14F-4D97-AF65-F5344CB8AC3E}">
        <p14:creationId xmlns:p14="http://schemas.microsoft.com/office/powerpoint/2010/main" val="2319146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 name="CustomShape 1"/>
          <p:cNvSpPr/>
          <p:nvPr/>
        </p:nvSpPr>
        <p:spPr>
          <a:xfrm>
            <a:off x="457200" y="698809"/>
            <a:ext cx="8228880" cy="676507"/>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400" b="1" strike="noStrike" spc="-1">
                <a:latin typeface="Arial"/>
              </a:rPr>
              <a:t>Background </a:t>
            </a:r>
            <a:r>
              <a:rPr lang="en-US" sz="2400" b="1" spc="-1">
                <a:latin typeface="Arial"/>
              </a:rPr>
              <a:t>of IEEE 802 Sub-1 GHz Band Standardization</a:t>
            </a:r>
            <a:endParaRPr lang="en-US" sz="2400" b="1" strike="noStrike" spc="-1">
              <a:latin typeface="Arial"/>
            </a:endParaRPr>
          </a:p>
        </p:txBody>
      </p:sp>
      <p:sp>
        <p:nvSpPr>
          <p:cNvPr id="269" name="CustomShape 2"/>
          <p:cNvSpPr/>
          <p:nvPr/>
        </p:nvSpPr>
        <p:spPr>
          <a:xfrm>
            <a:off x="457200" y="1613210"/>
            <a:ext cx="8229240" cy="4735551"/>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marL="431800" indent="-323215">
              <a:lnSpc>
                <a:spcPct val="100000"/>
              </a:lnSpc>
              <a:spcBef>
                <a:spcPts val="1417"/>
              </a:spcBef>
              <a:buClr>
                <a:srgbClr val="000000"/>
              </a:buClr>
              <a:buSzPct val="45000"/>
              <a:buFont typeface="Wingdings" charset="2"/>
              <a:buChar char=""/>
            </a:pPr>
            <a:r>
              <a:rPr lang="en-US" sz="2200" b="1" strike="noStrike" spc="-1">
                <a:latin typeface="Arial"/>
              </a:rPr>
              <a:t>Sub-1 GHz standard development continue to grow</a:t>
            </a:r>
            <a:endParaRPr lang="en-US"/>
          </a:p>
          <a:p>
            <a:pPr marL="908050" lvl="1" indent="-342900">
              <a:spcBef>
                <a:spcPts val="1417"/>
              </a:spcBef>
              <a:buClr>
                <a:srgbClr val="000000"/>
              </a:buClr>
              <a:buSzPct val="45000"/>
              <a:buFont typeface="Wingdings" panose="05000000000000000000" pitchFamily="2" charset="2"/>
              <a:buChar char="q"/>
            </a:pPr>
            <a:r>
              <a:rPr lang="en-US" sz="2200" strike="noStrike" spc="-1">
                <a:latin typeface="Arial"/>
              </a:rPr>
              <a:t>802.15.4g, 802.11ah, 802.19.3, …</a:t>
            </a:r>
          </a:p>
          <a:p>
            <a:pPr marL="431800" indent="-323215">
              <a:lnSpc>
                <a:spcPct val="100000"/>
              </a:lnSpc>
              <a:spcBef>
                <a:spcPts val="1417"/>
              </a:spcBef>
              <a:buClr>
                <a:srgbClr val="000000"/>
              </a:buClr>
              <a:buSzPct val="45000"/>
              <a:buFont typeface="Wingdings" charset="2"/>
              <a:buChar char=""/>
            </a:pPr>
            <a:r>
              <a:rPr lang="en-US" sz="2200" b="1" spc="-1">
                <a:latin typeface="Arial"/>
              </a:rPr>
              <a:t>8</a:t>
            </a:r>
            <a:r>
              <a:rPr lang="en-US" sz="2000" b="1" strike="noStrike" spc="-1">
                <a:latin typeface="Arial"/>
              </a:rPr>
              <a:t>02.11 WG is working on the enhancement of Sub-1 GHz band operations</a:t>
            </a:r>
          </a:p>
          <a:p>
            <a:pPr marL="908050" lvl="1" indent="-342900">
              <a:spcBef>
                <a:spcPts val="1200"/>
              </a:spcBef>
              <a:buClr>
                <a:srgbClr val="000000"/>
              </a:buClr>
              <a:buSzPct val="45000"/>
              <a:buFont typeface="Wingdings" panose="05000000000000000000" pitchFamily="2" charset="2"/>
              <a:buChar char="q"/>
            </a:pPr>
            <a:r>
              <a:rPr lang="en-US" b="0" strike="noStrike" spc="-1">
                <a:latin typeface="Arial"/>
              </a:rPr>
              <a:t>802.11ah was developed based on 802.11ac</a:t>
            </a:r>
          </a:p>
          <a:p>
            <a:pPr marL="908050" lvl="1" indent="-342900">
              <a:spcBef>
                <a:spcPts val="1200"/>
              </a:spcBef>
              <a:buClr>
                <a:srgbClr val="000000"/>
              </a:buClr>
              <a:buSzPct val="45000"/>
              <a:buFont typeface="Wingdings" panose="05000000000000000000" pitchFamily="2" charset="2"/>
              <a:buChar char="q"/>
            </a:pPr>
            <a:r>
              <a:rPr lang="en-US" b="0" strike="noStrike" spc="-1">
                <a:latin typeface="Arial"/>
              </a:rPr>
              <a:t>Newer PHYs have been introduced since, e.g., </a:t>
            </a:r>
            <a:r>
              <a:rPr lang="en-US"/>
              <a:t>1024 QAM was added in IEEE 802.11ax</a:t>
            </a:r>
          </a:p>
          <a:p>
            <a:pPr marL="908050" lvl="1" indent="-342900">
              <a:spcBef>
                <a:spcPts val="1200"/>
              </a:spcBef>
              <a:buClr>
                <a:srgbClr val="000000"/>
              </a:buClr>
              <a:buSzPct val="45000"/>
              <a:buFont typeface="Wingdings" panose="05000000000000000000" pitchFamily="2" charset="2"/>
              <a:buChar char="q"/>
            </a:pPr>
            <a:r>
              <a:rPr lang="en-US"/>
              <a:t>Newer PHYs have introduced functionality that would be beneficial to Sub 1 GHz operation, e.g., to improve throughput</a:t>
            </a:r>
          </a:p>
          <a:p>
            <a:pPr marL="431800" indent="-323215">
              <a:spcBef>
                <a:spcPts val="1417"/>
              </a:spcBef>
              <a:buClr>
                <a:srgbClr val="000000"/>
              </a:buClr>
              <a:buSzPct val="45000"/>
              <a:buFont typeface="Wingdings" charset="2"/>
              <a:buChar char=""/>
            </a:pPr>
            <a:endParaRPr lang="en-US" sz="2000" b="1" spc="-1">
              <a:latin typeface="Arial"/>
            </a:endParaRPr>
          </a:p>
          <a:p>
            <a:pPr marL="431800" indent="-323215">
              <a:spcBef>
                <a:spcPts val="1417"/>
              </a:spcBef>
              <a:buClr>
                <a:srgbClr val="000000"/>
              </a:buClr>
              <a:buSzPct val="45000"/>
              <a:buFont typeface="Wingdings" charset="2"/>
              <a:buChar char=""/>
            </a:pPr>
            <a:r>
              <a:rPr lang="en-US" sz="2000" b="1" strike="noStrike" spc="-1">
                <a:latin typeface="Arial"/>
              </a:rPr>
              <a:t>Again, this means more data traffic and more channel access</a:t>
            </a:r>
            <a:r>
              <a:rPr lang="en-US" sz="2000" b="1" spc="-1">
                <a:latin typeface="Arial"/>
              </a:rPr>
              <a:t> </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 name="CustomShape 1"/>
          <p:cNvSpPr/>
          <p:nvPr/>
        </p:nvSpPr>
        <p:spPr>
          <a:xfrm>
            <a:off x="457200" y="698810"/>
            <a:ext cx="8228880" cy="4311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Issues in Japanese Utility Systems</a:t>
            </a:r>
          </a:p>
        </p:txBody>
      </p:sp>
      <p:sp>
        <p:nvSpPr>
          <p:cNvPr id="269" name="CustomShape 2"/>
          <p:cNvSpPr/>
          <p:nvPr/>
        </p:nvSpPr>
        <p:spPr>
          <a:xfrm>
            <a:off x="457200" y="1325682"/>
            <a:ext cx="8229240" cy="4710844"/>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fontScale="70000" lnSpcReduction="20000"/>
          </a:bodyPr>
          <a:lstStyle/>
          <a:p>
            <a:pPr marL="431800" indent="-323215">
              <a:lnSpc>
                <a:spcPct val="100000"/>
              </a:lnSpc>
              <a:spcBef>
                <a:spcPts val="1417"/>
              </a:spcBef>
              <a:buClr>
                <a:srgbClr val="000000"/>
              </a:buClr>
              <a:buSzPct val="45000"/>
              <a:buFont typeface="Wingdings" charset="2"/>
              <a:buChar char=""/>
            </a:pPr>
            <a:r>
              <a:rPr lang="en-US" sz="2400" b="1" dirty="0"/>
              <a:t>Japanese utility systems support ECHONET protocols, which are based on a Japanese Communication Standard JJ-300.10</a:t>
            </a:r>
            <a:endParaRPr lang="en-US" dirty="0"/>
          </a:p>
          <a:p>
            <a:pPr marL="431800" indent="-323215">
              <a:spcBef>
                <a:spcPts val="1417"/>
              </a:spcBef>
              <a:buClr>
                <a:srgbClr val="000000"/>
              </a:buClr>
              <a:buSzPct val="45000"/>
              <a:buFont typeface="Wingdings" charset="2"/>
              <a:buChar char=""/>
            </a:pPr>
            <a:r>
              <a:rPr lang="en-US" sz="2400" b="1" strike="noStrike" spc="-1" dirty="0">
                <a:latin typeface="Arial"/>
              </a:rPr>
              <a:t>In Japan,</a:t>
            </a:r>
            <a:r>
              <a:rPr lang="en-US" sz="2400" b="1" spc="-1" dirty="0">
                <a:latin typeface="Arial"/>
              </a:rPr>
              <a:t> Sub-1 GHz spectrum is scarce</a:t>
            </a:r>
          </a:p>
          <a:p>
            <a:pPr marL="908050" lvl="1" indent="-342900">
              <a:spcBef>
                <a:spcPts val="1417"/>
              </a:spcBef>
              <a:buClr>
                <a:srgbClr val="000000"/>
              </a:buClr>
              <a:buSzPct val="45000"/>
              <a:buFont typeface="Wingdings" panose="05000000000000000000" pitchFamily="2" charset="2"/>
              <a:buChar char="q"/>
            </a:pPr>
            <a:r>
              <a:rPr lang="en-US" sz="2400" spc="-1" dirty="0">
                <a:latin typeface="Arial"/>
              </a:rPr>
              <a:t>At most 2.9 MHz</a:t>
            </a:r>
            <a:r>
              <a:rPr lang="en-US" sz="2400" spc="-1" baseline="30000" dirty="0">
                <a:latin typeface="Arial"/>
              </a:rPr>
              <a:t>*</a:t>
            </a:r>
            <a:r>
              <a:rPr lang="en-US" sz="2400" spc="-1" dirty="0">
                <a:latin typeface="Arial"/>
              </a:rPr>
              <a:t> is optimized for metering applications using CSMA</a:t>
            </a:r>
          </a:p>
          <a:p>
            <a:pPr marL="908050" lvl="1" indent="-342900">
              <a:spcBef>
                <a:spcPts val="1417"/>
              </a:spcBef>
              <a:buClr>
                <a:srgbClr val="000000"/>
              </a:buClr>
              <a:buSzPct val="45000"/>
              <a:buFont typeface="Wingdings" panose="05000000000000000000" pitchFamily="2" charset="2"/>
              <a:buChar char="q"/>
            </a:pPr>
            <a:r>
              <a:rPr lang="en-US" sz="2400" spc="-1" dirty="0">
                <a:latin typeface="Arial"/>
              </a:rPr>
              <a:t>leads to congestion and interference issues as more devices with different protocols exists in narrower bandwidth</a:t>
            </a:r>
          </a:p>
          <a:p>
            <a:pPr marL="908050" lvl="1" indent="-342900">
              <a:spcBef>
                <a:spcPts val="1417"/>
              </a:spcBef>
              <a:buClr>
                <a:srgbClr val="000000"/>
              </a:buClr>
              <a:buSzPct val="45000"/>
              <a:buFont typeface="Wingdings" panose="05000000000000000000" pitchFamily="2" charset="2"/>
              <a:buChar char="q"/>
            </a:pPr>
            <a:r>
              <a:rPr lang="en-US" sz="2400" b="0" strike="noStrike" spc="-1" dirty="0">
                <a:latin typeface="Arial"/>
              </a:rPr>
              <a:t>See IEEE</a:t>
            </a:r>
            <a:r>
              <a:rPr lang="en-US" sz="2400" spc="-1" dirty="0">
                <a:latin typeface="Arial"/>
              </a:rPr>
              <a:t>802.19.3 for issues arising from limited spectrum availability and protocol differences among 802.15.4g and 802.11ah</a:t>
            </a:r>
          </a:p>
          <a:p>
            <a:pPr marL="431800" indent="-323215">
              <a:spcBef>
                <a:spcPts val="1417"/>
              </a:spcBef>
              <a:buClr>
                <a:srgbClr val="000000"/>
              </a:buClr>
              <a:buSzPct val="45000"/>
              <a:buFont typeface="Wingdings" charset="2"/>
              <a:buChar char=""/>
            </a:pPr>
            <a:r>
              <a:rPr lang="en-US" sz="2400" b="1" spc="-1" dirty="0"/>
              <a:t>For IEEE Std 802.15.4 to better support utility applications in Japan, more enhancements are needed</a:t>
            </a:r>
          </a:p>
          <a:p>
            <a:pPr marL="889000" lvl="1" indent="-323215">
              <a:spcBef>
                <a:spcPts val="1417"/>
              </a:spcBef>
              <a:buClr>
                <a:srgbClr val="000000"/>
              </a:buClr>
              <a:buSzPct val="45000"/>
              <a:buFont typeface="Wingdings" charset="2"/>
              <a:buChar char=""/>
            </a:pPr>
            <a:r>
              <a:rPr lang="en-US" sz="2400" spc="-1" dirty="0"/>
              <a:t>Consider improved support for JJ-300.10</a:t>
            </a:r>
          </a:p>
          <a:p>
            <a:pPr marL="889000" lvl="1" indent="-323215">
              <a:spcBef>
                <a:spcPts val="1417"/>
              </a:spcBef>
              <a:buClr>
                <a:srgbClr val="000000"/>
              </a:buClr>
              <a:buSzPct val="45000"/>
              <a:buFont typeface="Wingdings" charset="2"/>
              <a:buChar char=""/>
            </a:pPr>
            <a:r>
              <a:rPr lang="en-US" sz="2400" spc="-1" dirty="0"/>
              <a:t>Consider coexistence with more aggressive protocols such as IEEE Std 802.11 </a:t>
            </a:r>
          </a:p>
          <a:p>
            <a:pPr marL="431800" indent="-323215">
              <a:spcBef>
                <a:spcPts val="1417"/>
              </a:spcBef>
              <a:buClr>
                <a:srgbClr val="000000"/>
              </a:buClr>
              <a:buSzPct val="45000"/>
              <a:buFont typeface="Wingdings" charset="2"/>
              <a:buChar char=""/>
            </a:pPr>
            <a:r>
              <a:rPr lang="en-US" sz="2400" b="1" spc="-1" dirty="0"/>
              <a:t>In addition, IEEE Std 802.15.4 also needs to take advantage of devices without power constraints, e.g., grid powered smart meters</a:t>
            </a:r>
          </a:p>
          <a:p>
            <a:pPr marL="565150" lvl="1">
              <a:spcBef>
                <a:spcPts val="1417"/>
              </a:spcBef>
              <a:buClr>
                <a:srgbClr val="000000"/>
              </a:buClr>
              <a:buSzPct val="45000"/>
            </a:pPr>
            <a:endParaRPr lang="en-US" sz="2400" spc="-1" dirty="0">
              <a:latin typeface="Arial"/>
            </a:endParaRPr>
          </a:p>
        </p:txBody>
      </p:sp>
      <p:sp>
        <p:nvSpPr>
          <p:cNvPr id="3" name="TextBox 2">
            <a:extLst>
              <a:ext uri="{FF2B5EF4-FFF2-40B4-BE49-F238E27FC236}">
                <a16:creationId xmlns:a16="http://schemas.microsoft.com/office/drawing/2014/main" id="{3E821728-25B4-B30D-0BC0-0A43D11C71DE}"/>
              </a:ext>
            </a:extLst>
          </p:cNvPr>
          <p:cNvSpPr txBox="1"/>
          <p:nvPr/>
        </p:nvSpPr>
        <p:spPr>
          <a:xfrm>
            <a:off x="1415607" y="6120183"/>
            <a:ext cx="7483899" cy="261610"/>
          </a:xfrm>
          <a:prstGeom prst="rect">
            <a:avLst/>
          </a:prstGeom>
          <a:noFill/>
        </p:spPr>
        <p:txBody>
          <a:bodyPr wrap="square">
            <a:spAutoFit/>
          </a:bodyPr>
          <a:lstStyle/>
          <a:p>
            <a:r>
              <a:rPr lang="en-US" sz="1100" b="0" i="0" u="none" strike="noStrike">
                <a:solidFill>
                  <a:srgbClr val="4F52B2"/>
                </a:solidFill>
                <a:effectLst/>
                <a:latin typeface="-apple-system"/>
              </a:rPr>
              <a:t>* See pg. 113: </a:t>
            </a:r>
            <a:r>
              <a:rPr lang="en-US" sz="1100" b="0" i="0" u="none" strike="noStrike">
                <a:solidFill>
                  <a:srgbClr val="4F52B2"/>
                </a:solidFill>
                <a:effectLst/>
                <a:latin typeface="-apple-system"/>
                <a:hlinkClick r:id="rId2" tooltip="https://www.arib.or.jp/english/html/overview/doc/5-STD-T108v1_4-E1.pdf"/>
              </a:rPr>
              <a:t>920MHz-BAND TELEMETER, TELECONTROL AND DATA TRANSMISSION RADIO EQUIPMENT ARIB STANDARD</a:t>
            </a:r>
            <a:r>
              <a:rPr lang="en-US" sz="1100" b="0" i="0" u="none" strike="noStrike">
                <a:solidFill>
                  <a:srgbClr val="4F52B2"/>
                </a:solidFill>
                <a:effectLst/>
                <a:latin typeface="-apple-system"/>
              </a:rPr>
              <a:t> </a:t>
            </a:r>
            <a:endParaRPr lang="en-US" sz="1100"/>
          </a:p>
        </p:txBody>
      </p:sp>
    </p:spTree>
    <p:extLst>
      <p:ext uri="{BB962C8B-B14F-4D97-AF65-F5344CB8AC3E}">
        <p14:creationId xmlns:p14="http://schemas.microsoft.com/office/powerpoint/2010/main" val="2768708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C86430DA-3E2D-41A0-944D-4D9ACFEE4A8C}"/>
              </a:ext>
            </a:extLst>
          </p:cNvPr>
          <p:cNvPicPr>
            <a:picLocks noChangeAspect="1"/>
          </p:cNvPicPr>
          <p:nvPr/>
        </p:nvPicPr>
        <p:blipFill>
          <a:blip r:embed="rId2"/>
          <a:stretch>
            <a:fillRect/>
          </a:stretch>
        </p:blipFill>
        <p:spPr>
          <a:xfrm>
            <a:off x="4418138" y="1062664"/>
            <a:ext cx="4011314" cy="5394790"/>
          </a:xfrm>
          <a:prstGeom prst="rect">
            <a:avLst/>
          </a:prstGeom>
        </p:spPr>
      </p:pic>
      <p:sp>
        <p:nvSpPr>
          <p:cNvPr id="2" name="Title 1">
            <a:extLst>
              <a:ext uri="{FF2B5EF4-FFF2-40B4-BE49-F238E27FC236}">
                <a16:creationId xmlns:a16="http://schemas.microsoft.com/office/drawing/2014/main" id="{84F54D45-CC18-7180-CE55-38BC54CE62BB}"/>
              </a:ext>
            </a:extLst>
          </p:cNvPr>
          <p:cNvSpPr>
            <a:spLocks noGrp="1"/>
          </p:cNvSpPr>
          <p:nvPr>
            <p:ph type="title"/>
          </p:nvPr>
        </p:nvSpPr>
        <p:spPr>
          <a:xfrm>
            <a:off x="2015716" y="552058"/>
            <a:ext cx="5028396" cy="523160"/>
          </a:xfrm>
        </p:spPr>
        <p:txBody>
          <a:bodyPr/>
          <a:lstStyle/>
          <a:p>
            <a:pPr algn="ctr"/>
            <a:r>
              <a:rPr lang="en-US" sz="2400" b="1"/>
              <a:t>CSMA/CA in JJ-300.10</a:t>
            </a:r>
          </a:p>
        </p:txBody>
      </p:sp>
      <p:grpSp>
        <p:nvGrpSpPr>
          <p:cNvPr id="5" name="Group 4">
            <a:extLst>
              <a:ext uri="{FF2B5EF4-FFF2-40B4-BE49-F238E27FC236}">
                <a16:creationId xmlns:a16="http://schemas.microsoft.com/office/drawing/2014/main" id="{7D7C94AB-6901-4CCD-96B3-E805E3365511}"/>
              </a:ext>
            </a:extLst>
          </p:cNvPr>
          <p:cNvGrpSpPr/>
          <p:nvPr/>
        </p:nvGrpSpPr>
        <p:grpSpPr>
          <a:xfrm>
            <a:off x="582072" y="1062664"/>
            <a:ext cx="3492875" cy="5170550"/>
            <a:chOff x="5244013" y="833301"/>
            <a:chExt cx="3492875" cy="5170550"/>
          </a:xfrm>
        </p:grpSpPr>
        <p:pic>
          <p:nvPicPr>
            <p:cNvPr id="7" name="Picture 6">
              <a:extLst>
                <a:ext uri="{FF2B5EF4-FFF2-40B4-BE49-F238E27FC236}">
                  <a16:creationId xmlns:a16="http://schemas.microsoft.com/office/drawing/2014/main" id="{5B48207B-C8CC-41EC-935C-FD544D7B388B}"/>
                </a:ext>
              </a:extLst>
            </p:cNvPr>
            <p:cNvPicPr>
              <a:picLocks noChangeAspect="1"/>
            </p:cNvPicPr>
            <p:nvPr/>
          </p:nvPicPr>
          <p:blipFill>
            <a:blip r:embed="rId3"/>
            <a:stretch>
              <a:fillRect/>
            </a:stretch>
          </p:blipFill>
          <p:spPr>
            <a:xfrm>
              <a:off x="5244013" y="934748"/>
              <a:ext cx="3471610" cy="5010908"/>
            </a:xfrm>
            <a:prstGeom prst="rect">
              <a:avLst/>
            </a:prstGeom>
          </p:spPr>
        </p:pic>
        <p:sp>
          <p:nvSpPr>
            <p:cNvPr id="9" name="Rectangle 8">
              <a:extLst>
                <a:ext uri="{FF2B5EF4-FFF2-40B4-BE49-F238E27FC236}">
                  <a16:creationId xmlns:a16="http://schemas.microsoft.com/office/drawing/2014/main" id="{99382030-DFE4-45F3-B309-5B5E84C4A4E3}"/>
                </a:ext>
              </a:extLst>
            </p:cNvPr>
            <p:cNvSpPr/>
            <p:nvPr/>
          </p:nvSpPr>
          <p:spPr>
            <a:xfrm>
              <a:off x="5265278" y="833301"/>
              <a:ext cx="3471610" cy="5170550"/>
            </a:xfrm>
            <a:prstGeom prst="rect">
              <a:avLst/>
            </a:prstGeom>
            <a:noFill/>
            <a:ln w="254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Speech Bubble: Rectangle 10">
            <a:extLst>
              <a:ext uri="{FF2B5EF4-FFF2-40B4-BE49-F238E27FC236}">
                <a16:creationId xmlns:a16="http://schemas.microsoft.com/office/drawing/2014/main" id="{725D2773-9758-467B-AC93-34D65360E6FD}"/>
              </a:ext>
            </a:extLst>
          </p:cNvPr>
          <p:cNvSpPr/>
          <p:nvPr/>
        </p:nvSpPr>
        <p:spPr>
          <a:xfrm>
            <a:off x="2505334" y="1560890"/>
            <a:ext cx="1891539" cy="402184"/>
          </a:xfrm>
          <a:prstGeom prst="wedgeRectCallout">
            <a:avLst>
              <a:gd name="adj1" fmla="val 72853"/>
              <a:gd name="adj2" fmla="val 13212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t>Key differences reside inside of this box</a:t>
            </a:r>
          </a:p>
        </p:txBody>
      </p:sp>
      <p:sp>
        <p:nvSpPr>
          <p:cNvPr id="3" name="Speech Bubble: Rectangle 2">
            <a:extLst>
              <a:ext uri="{FF2B5EF4-FFF2-40B4-BE49-F238E27FC236}">
                <a16:creationId xmlns:a16="http://schemas.microsoft.com/office/drawing/2014/main" id="{4D1DB077-CD90-2768-66B1-F92F9D4CE7BC}"/>
              </a:ext>
            </a:extLst>
          </p:cNvPr>
          <p:cNvSpPr/>
          <p:nvPr/>
        </p:nvSpPr>
        <p:spPr>
          <a:xfrm>
            <a:off x="6618196" y="1155146"/>
            <a:ext cx="1615649" cy="402184"/>
          </a:xfrm>
          <a:prstGeom prst="wedgeRectCallout">
            <a:avLst>
              <a:gd name="adj1" fmla="val -79892"/>
              <a:gd name="adj2" fmla="val 34153"/>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200" dirty="0"/>
              <a:t>Incorporate Number of Retries (NR)</a:t>
            </a:r>
          </a:p>
        </p:txBody>
      </p:sp>
      <p:sp>
        <p:nvSpPr>
          <p:cNvPr id="4" name="Speech Bubble: Rectangle 3">
            <a:extLst>
              <a:ext uri="{FF2B5EF4-FFF2-40B4-BE49-F238E27FC236}">
                <a16:creationId xmlns:a16="http://schemas.microsoft.com/office/drawing/2014/main" id="{1DEFBD4D-F0EF-7A4B-BBEC-2EB5B730E2F2}"/>
              </a:ext>
            </a:extLst>
          </p:cNvPr>
          <p:cNvSpPr/>
          <p:nvPr/>
        </p:nvSpPr>
        <p:spPr>
          <a:xfrm>
            <a:off x="2765329" y="3394129"/>
            <a:ext cx="1660976" cy="402184"/>
          </a:xfrm>
          <a:prstGeom prst="wedgeRectCallout">
            <a:avLst>
              <a:gd name="adj1" fmla="val 89710"/>
              <a:gd name="adj2" fmla="val 6927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t>Distinguishes unicast and multicast</a:t>
            </a:r>
          </a:p>
        </p:txBody>
      </p:sp>
    </p:spTree>
    <p:extLst>
      <p:ext uri="{BB962C8B-B14F-4D97-AF65-F5344CB8AC3E}">
        <p14:creationId xmlns:p14="http://schemas.microsoft.com/office/powerpoint/2010/main" val="1653666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54D45-CC18-7180-CE55-38BC54CE62BB}"/>
              </a:ext>
            </a:extLst>
          </p:cNvPr>
          <p:cNvSpPr>
            <a:spLocks noGrp="1"/>
          </p:cNvSpPr>
          <p:nvPr>
            <p:ph type="title"/>
          </p:nvPr>
        </p:nvSpPr>
        <p:spPr>
          <a:xfrm>
            <a:off x="286215" y="618643"/>
            <a:ext cx="8228880" cy="523160"/>
          </a:xfrm>
        </p:spPr>
        <p:txBody>
          <a:bodyPr/>
          <a:lstStyle/>
          <a:p>
            <a:pPr algn="ctr"/>
            <a:r>
              <a:rPr lang="en-US" sz="2400" b="1"/>
              <a:t>CSMA Differences Between JJ-300.10 and 802.15.4</a:t>
            </a:r>
          </a:p>
        </p:txBody>
      </p:sp>
      <p:sp>
        <p:nvSpPr>
          <p:cNvPr id="8" name="CustomShape 2">
            <a:extLst>
              <a:ext uri="{FF2B5EF4-FFF2-40B4-BE49-F238E27FC236}">
                <a16:creationId xmlns:a16="http://schemas.microsoft.com/office/drawing/2014/main" id="{1B1B0395-6894-4436-BE7E-7AC662B514D2}"/>
              </a:ext>
            </a:extLst>
          </p:cNvPr>
          <p:cNvSpPr/>
          <p:nvPr/>
        </p:nvSpPr>
        <p:spPr>
          <a:xfrm>
            <a:off x="4038499" y="1367884"/>
            <a:ext cx="4493941" cy="4980878"/>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fontScale="92500" lnSpcReduction="10000"/>
          </a:bodyPr>
          <a:lstStyle/>
          <a:p>
            <a:pPr marL="431800" indent="-323215">
              <a:spcBef>
                <a:spcPts val="1417"/>
              </a:spcBef>
              <a:buClr>
                <a:srgbClr val="000000"/>
              </a:buClr>
              <a:buSzPct val="45000"/>
              <a:buFont typeface="Wingdings" charset="2"/>
              <a:buChar char=""/>
            </a:pPr>
            <a:r>
              <a:rPr lang="en-US" sz="2000" b="1" spc="-1" dirty="0">
                <a:latin typeface="Arial"/>
              </a:rPr>
              <a:t>JJ-300.10 CSMA/CA di</a:t>
            </a:r>
            <a:r>
              <a:rPr lang="en-US" sz="2000" b="1" strike="noStrike" spc="-1" dirty="0">
                <a:latin typeface="Arial"/>
              </a:rPr>
              <a:t>fferences</a:t>
            </a:r>
            <a:r>
              <a:rPr lang="en-US" sz="2000" b="1" spc="-1" dirty="0">
                <a:latin typeface="Arial"/>
              </a:rPr>
              <a:t> </a:t>
            </a:r>
            <a:endParaRPr lang="en-US" dirty="0"/>
          </a:p>
          <a:p>
            <a:pPr marL="800100" lvl="1" indent="-342900">
              <a:buFont typeface="+mj-lt"/>
              <a:buAutoNum type="arabicPeriod"/>
            </a:pPr>
            <a:r>
              <a:rPr lang="en-US" dirty="0">
                <a:latin typeface="Calibri" panose="020F0502020204030204"/>
              </a:rPr>
              <a:t>Consider non-slotted scenario</a:t>
            </a:r>
          </a:p>
          <a:p>
            <a:pPr marL="800100" lvl="1" indent="-342900">
              <a:buFont typeface="+mj-lt"/>
              <a:buAutoNum type="arabicPeriod"/>
            </a:pPr>
            <a:r>
              <a:rPr lang="en-US" dirty="0">
                <a:latin typeface="Calibri" panose="020F0502020204030204"/>
              </a:rPr>
              <a:t>Consider data frame</a:t>
            </a:r>
          </a:p>
          <a:p>
            <a:pPr marL="800100" lvl="1" indent="-342900">
              <a:buFont typeface="+mj-lt"/>
              <a:buAutoNum type="arabicPeriod"/>
            </a:pPr>
            <a:r>
              <a:rPr lang="en-US" dirty="0">
                <a:latin typeface="Calibri" panose="020F0502020204030204"/>
              </a:rPr>
              <a:t>Incorporate number of retries (NR)</a:t>
            </a:r>
          </a:p>
          <a:p>
            <a:pPr marL="800100" lvl="1" indent="-342900">
              <a:buFont typeface="+mj-lt"/>
              <a:buAutoNum type="arabicPeriod"/>
            </a:pPr>
            <a:r>
              <a:rPr lang="en-US" dirty="0">
                <a:latin typeface="Calibri" panose="020F0502020204030204"/>
              </a:rPr>
              <a:t>Distinguish unicast and multicast</a:t>
            </a:r>
          </a:p>
          <a:p>
            <a:pPr marL="800100" lvl="1" indent="-342900">
              <a:buAutoNum type="arabicPeriod"/>
            </a:pPr>
            <a:r>
              <a:rPr lang="en-US" dirty="0">
                <a:latin typeface="Calibri" panose="020F0502020204030204"/>
              </a:rPr>
              <a:t>Outcome of 802.15.4 CSMA is backoff success/failure and outcome of JJ-300.10 CSMA is transmission success/failure</a:t>
            </a:r>
          </a:p>
          <a:p>
            <a:pPr marL="800100" lvl="1" indent="-342900">
              <a:buFont typeface="+mj-lt"/>
              <a:buAutoNum type="arabicPeriod"/>
            </a:pPr>
            <a:r>
              <a:rPr lang="en-US" dirty="0">
                <a:solidFill>
                  <a:srgbClr val="FF0000"/>
                </a:solidFill>
                <a:latin typeface="Calibri" panose="020F0502020204030204"/>
              </a:rPr>
              <a:t>Wait for LIFS time before backoff starts</a:t>
            </a:r>
          </a:p>
          <a:p>
            <a:pPr marL="800100" lvl="1" indent="-342900">
              <a:buFont typeface="+mj-lt"/>
              <a:buAutoNum type="arabicPeriod"/>
            </a:pPr>
            <a:r>
              <a:rPr lang="en-US" dirty="0">
                <a:solidFill>
                  <a:srgbClr val="FF0000"/>
                </a:solidFill>
                <a:latin typeface="Calibri" panose="020F0502020204030204"/>
              </a:rPr>
              <a:t>Backoff suspension</a:t>
            </a:r>
          </a:p>
          <a:p>
            <a:pPr marL="431800" lvl="0" indent="-323215">
              <a:spcBef>
                <a:spcPts val="1417"/>
              </a:spcBef>
              <a:buClr>
                <a:srgbClr val="000000"/>
              </a:buClr>
              <a:buSzPct val="45000"/>
              <a:buFont typeface="Wingdings" charset="2"/>
              <a:buChar char=""/>
            </a:pPr>
            <a:r>
              <a:rPr lang="en-US" sz="2000" b="1" spc="-1" dirty="0"/>
              <a:t>Differences 1-2 make JJ-300.10 a special case of 802.15.4</a:t>
            </a:r>
          </a:p>
          <a:p>
            <a:pPr marL="431800" lvl="0" indent="-323215">
              <a:spcBef>
                <a:spcPts val="1417"/>
              </a:spcBef>
              <a:buClr>
                <a:srgbClr val="000000"/>
              </a:buClr>
              <a:buSzPct val="45000"/>
              <a:buFont typeface="Wingdings" charset="2"/>
              <a:buChar char=""/>
            </a:pPr>
            <a:r>
              <a:rPr lang="en-US" sz="2000" b="1" spc="-1" dirty="0"/>
              <a:t>Differences 3-5 provide more details</a:t>
            </a:r>
          </a:p>
          <a:p>
            <a:pPr marL="431800" lvl="0" indent="-323215">
              <a:spcBef>
                <a:spcPts val="1417"/>
              </a:spcBef>
              <a:buClr>
                <a:srgbClr val="000000"/>
              </a:buClr>
              <a:buSzPct val="45000"/>
              <a:buFont typeface="Wingdings" charset="2"/>
              <a:buChar char=""/>
            </a:pPr>
            <a:r>
              <a:rPr lang="en-US" sz="2000" b="1" spc="-1" dirty="0">
                <a:solidFill>
                  <a:srgbClr val="FF0000"/>
                </a:solidFill>
              </a:rPr>
              <a:t>However, differences 6-7 make JJ-300.10 channel access different from 802.15.4</a:t>
            </a:r>
          </a:p>
          <a:p>
            <a:pPr marL="107950">
              <a:spcBef>
                <a:spcPts val="1417"/>
              </a:spcBef>
              <a:buClr>
                <a:srgbClr val="000000"/>
              </a:buClr>
              <a:buSzPct val="45000"/>
            </a:pPr>
            <a:endParaRPr lang="en-US" sz="2000" spc="-1" dirty="0">
              <a:solidFill>
                <a:prstClr val="black"/>
              </a:solidFill>
            </a:endParaRPr>
          </a:p>
          <a:p>
            <a:pPr marL="908050" lvl="1" indent="-342900">
              <a:spcBef>
                <a:spcPts val="1417"/>
              </a:spcBef>
              <a:buClr>
                <a:srgbClr val="000000"/>
              </a:buClr>
              <a:buSzPct val="45000"/>
              <a:buFont typeface="Wingdings" panose="05000000000000000000" pitchFamily="2" charset="2"/>
              <a:buChar char="q"/>
            </a:pPr>
            <a:endParaRPr lang="en-US" sz="2400" b="0" strike="noStrike" spc="-1" dirty="0">
              <a:latin typeface="Arial"/>
            </a:endParaRPr>
          </a:p>
          <a:p>
            <a:pPr marL="908050" lvl="1" indent="-342900">
              <a:spcBef>
                <a:spcPts val="1417"/>
              </a:spcBef>
              <a:buClr>
                <a:srgbClr val="000000"/>
              </a:buClr>
              <a:buSzPct val="45000"/>
              <a:buFont typeface="Wingdings" panose="05000000000000000000" pitchFamily="2" charset="2"/>
              <a:buChar char="q"/>
            </a:pPr>
            <a:endParaRPr lang="en-US" sz="2400" b="0" strike="noStrike" spc="-1" dirty="0">
              <a:latin typeface="Arial"/>
            </a:endParaRPr>
          </a:p>
        </p:txBody>
      </p:sp>
      <p:pic>
        <p:nvPicPr>
          <p:cNvPr id="6" name="Picture 5">
            <a:extLst>
              <a:ext uri="{FF2B5EF4-FFF2-40B4-BE49-F238E27FC236}">
                <a16:creationId xmlns:a16="http://schemas.microsoft.com/office/drawing/2014/main" id="{14FE6FBD-3B30-4E69-9ACF-664670891EFB}"/>
              </a:ext>
            </a:extLst>
          </p:cNvPr>
          <p:cNvPicPr>
            <a:picLocks noChangeAspect="1"/>
          </p:cNvPicPr>
          <p:nvPr/>
        </p:nvPicPr>
        <p:blipFill>
          <a:blip r:embed="rId2"/>
          <a:stretch>
            <a:fillRect/>
          </a:stretch>
        </p:blipFill>
        <p:spPr>
          <a:xfrm>
            <a:off x="367340" y="1141803"/>
            <a:ext cx="3880624" cy="5001847"/>
          </a:xfrm>
          <a:prstGeom prst="rect">
            <a:avLst/>
          </a:prstGeom>
        </p:spPr>
      </p:pic>
      <p:cxnSp>
        <p:nvCxnSpPr>
          <p:cNvPr id="12" name="Straight Arrow Connector 11">
            <a:extLst>
              <a:ext uri="{FF2B5EF4-FFF2-40B4-BE49-F238E27FC236}">
                <a16:creationId xmlns:a16="http://schemas.microsoft.com/office/drawing/2014/main" id="{985980AE-24ED-4749-9EB9-FCE3484E7AD3}"/>
              </a:ext>
            </a:extLst>
          </p:cNvPr>
          <p:cNvCxnSpPr>
            <a:cxnSpLocks/>
          </p:cNvCxnSpPr>
          <p:nvPr/>
        </p:nvCxnSpPr>
        <p:spPr>
          <a:xfrm flipH="1" flipV="1">
            <a:off x="3023828" y="1736812"/>
            <a:ext cx="1376827" cy="33256"/>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8" name="Speech Bubble: Rectangle 17">
            <a:extLst>
              <a:ext uri="{FF2B5EF4-FFF2-40B4-BE49-F238E27FC236}">
                <a16:creationId xmlns:a16="http://schemas.microsoft.com/office/drawing/2014/main" id="{A204E179-9B71-467F-BFA5-0A0C43C0EA37}"/>
              </a:ext>
            </a:extLst>
          </p:cNvPr>
          <p:cNvSpPr/>
          <p:nvPr/>
        </p:nvSpPr>
        <p:spPr>
          <a:xfrm>
            <a:off x="2240688" y="1141803"/>
            <a:ext cx="1709561" cy="402184"/>
          </a:xfrm>
          <a:prstGeom prst="wedgeRectCallout">
            <a:avLst>
              <a:gd name="adj1" fmla="val -102989"/>
              <a:gd name="adj2" fmla="val -2533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802.15.4-2011</a:t>
            </a:r>
          </a:p>
        </p:txBody>
      </p:sp>
    </p:spTree>
    <p:extLst>
      <p:ext uri="{BB962C8B-B14F-4D97-AF65-F5344CB8AC3E}">
        <p14:creationId xmlns:p14="http://schemas.microsoft.com/office/powerpoint/2010/main" val="3281646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A37AFCA0-3093-47A7-8DD7-61A27199114C}"/>
              </a:ext>
            </a:extLst>
          </p:cNvPr>
          <p:cNvPicPr>
            <a:picLocks noChangeAspect="1"/>
          </p:cNvPicPr>
          <p:nvPr/>
        </p:nvPicPr>
        <p:blipFill rotWithShape="1">
          <a:blip r:embed="rId2"/>
          <a:srcRect t="8396" r="10193"/>
          <a:stretch/>
        </p:blipFill>
        <p:spPr>
          <a:xfrm>
            <a:off x="1373417" y="1334840"/>
            <a:ext cx="6205206" cy="2531762"/>
          </a:xfrm>
          <a:prstGeom prst="rect">
            <a:avLst/>
          </a:prstGeom>
        </p:spPr>
      </p:pic>
      <p:sp>
        <p:nvSpPr>
          <p:cNvPr id="2" name="Title 1">
            <a:extLst>
              <a:ext uri="{FF2B5EF4-FFF2-40B4-BE49-F238E27FC236}">
                <a16:creationId xmlns:a16="http://schemas.microsoft.com/office/drawing/2014/main" id="{84F54D45-CC18-7180-CE55-38BC54CE62BB}"/>
              </a:ext>
            </a:extLst>
          </p:cNvPr>
          <p:cNvSpPr>
            <a:spLocks noGrp="1"/>
          </p:cNvSpPr>
          <p:nvPr>
            <p:ph type="title"/>
          </p:nvPr>
        </p:nvSpPr>
        <p:spPr>
          <a:xfrm>
            <a:off x="286215" y="618643"/>
            <a:ext cx="8228880" cy="523160"/>
          </a:xfrm>
        </p:spPr>
        <p:txBody>
          <a:bodyPr/>
          <a:lstStyle/>
          <a:p>
            <a:pPr algn="ctr"/>
            <a:r>
              <a:rPr lang="en-US" sz="2400" b="1" dirty="0">
                <a:ea typeface="+mj-lt"/>
                <a:cs typeface="+mj-lt"/>
              </a:rPr>
              <a:t>JJ-300.10 Backoff Operation</a:t>
            </a:r>
            <a:endParaRPr lang="en-US" sz="2400" b="1" dirty="0"/>
          </a:p>
        </p:txBody>
      </p:sp>
      <p:sp>
        <p:nvSpPr>
          <p:cNvPr id="8" name="CustomShape 2">
            <a:extLst>
              <a:ext uri="{FF2B5EF4-FFF2-40B4-BE49-F238E27FC236}">
                <a16:creationId xmlns:a16="http://schemas.microsoft.com/office/drawing/2014/main" id="{1B1B0395-6894-4436-BE7E-7AC662B514D2}"/>
              </a:ext>
            </a:extLst>
          </p:cNvPr>
          <p:cNvSpPr/>
          <p:nvPr/>
        </p:nvSpPr>
        <p:spPr>
          <a:xfrm>
            <a:off x="457199" y="1152074"/>
            <a:ext cx="8057895" cy="5265257"/>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fontScale="40000" lnSpcReduction="20000"/>
          </a:bodyPr>
          <a:lstStyle/>
          <a:p>
            <a:pPr marL="431800" indent="-323215">
              <a:spcBef>
                <a:spcPts val="1417"/>
              </a:spcBef>
              <a:buClr>
                <a:srgbClr val="000000"/>
              </a:buClr>
              <a:buSzPct val="45000"/>
              <a:buFont typeface="Wingdings" charset="2"/>
              <a:buChar char=""/>
            </a:pPr>
            <a:r>
              <a:rPr lang="en-US" sz="3400" b="1" spc="-1" dirty="0">
                <a:latin typeface="Arial"/>
              </a:rPr>
              <a:t>Backoff</a:t>
            </a:r>
            <a:r>
              <a:rPr lang="en-US" sz="3400" b="1" strike="noStrike" spc="-1" dirty="0">
                <a:latin typeface="Arial"/>
              </a:rPr>
              <a:t> operation specified in Figure 5-17</a:t>
            </a:r>
            <a:r>
              <a:rPr lang="en-US" sz="3400" b="1" spc="-1" dirty="0">
                <a:latin typeface="Arial"/>
              </a:rPr>
              <a:t> of </a:t>
            </a:r>
            <a:r>
              <a:rPr lang="en-US" sz="3400" b="1" spc="-1" dirty="0">
                <a:latin typeface="Arial"/>
                <a:cs typeface="Arial"/>
              </a:rPr>
              <a:t>JJ-300.10</a:t>
            </a:r>
            <a:endParaRPr lang="en-US" dirty="0"/>
          </a:p>
          <a:p>
            <a:pPr marL="431800" indent="-323215">
              <a:lnSpc>
                <a:spcPct val="100000"/>
              </a:lnSpc>
              <a:spcBef>
                <a:spcPts val="1417"/>
              </a:spcBef>
              <a:buClr>
                <a:srgbClr val="000000"/>
              </a:buClr>
              <a:buSzPct val="45000"/>
              <a:buFont typeface="Wingdings" charset="2"/>
              <a:buChar char=""/>
            </a:pPr>
            <a:endParaRPr lang="en-US" sz="2000" spc="-1" dirty="0">
              <a:latin typeface="Arial"/>
            </a:endParaRPr>
          </a:p>
          <a:p>
            <a:pPr marL="431800" indent="-323215">
              <a:lnSpc>
                <a:spcPct val="100000"/>
              </a:lnSpc>
              <a:spcBef>
                <a:spcPts val="1417"/>
              </a:spcBef>
              <a:buClr>
                <a:srgbClr val="000000"/>
              </a:buClr>
              <a:buSzPct val="45000"/>
              <a:buFont typeface="Wingdings" charset="2"/>
              <a:buChar char=""/>
            </a:pPr>
            <a:endParaRPr lang="en-US" sz="2000" b="0" strike="noStrike" spc="-1" dirty="0">
              <a:latin typeface="Arial"/>
            </a:endParaRPr>
          </a:p>
          <a:p>
            <a:pPr marL="431800" indent="-323215">
              <a:lnSpc>
                <a:spcPct val="100000"/>
              </a:lnSpc>
              <a:spcBef>
                <a:spcPts val="1417"/>
              </a:spcBef>
              <a:buClr>
                <a:srgbClr val="000000"/>
              </a:buClr>
              <a:buSzPct val="45000"/>
              <a:buFont typeface="Wingdings" charset="2"/>
              <a:buChar char=""/>
            </a:pPr>
            <a:endParaRPr lang="en-US" sz="2000" b="0" strike="noStrike" spc="-1" dirty="0">
              <a:latin typeface="Arial"/>
            </a:endParaRPr>
          </a:p>
          <a:p>
            <a:pPr marL="431800" indent="-323215">
              <a:lnSpc>
                <a:spcPct val="100000"/>
              </a:lnSpc>
              <a:spcBef>
                <a:spcPts val="1417"/>
              </a:spcBef>
              <a:buClr>
                <a:srgbClr val="000000"/>
              </a:buClr>
              <a:buSzPct val="45000"/>
              <a:buFont typeface="Wingdings" charset="2"/>
              <a:buChar char=""/>
            </a:pPr>
            <a:endParaRPr lang="en-US" sz="2000" b="0" strike="noStrike" spc="-1" dirty="0">
              <a:latin typeface="Arial"/>
            </a:endParaRPr>
          </a:p>
          <a:p>
            <a:pPr marL="431800" indent="-323215">
              <a:lnSpc>
                <a:spcPct val="100000"/>
              </a:lnSpc>
              <a:spcBef>
                <a:spcPts val="1417"/>
              </a:spcBef>
              <a:buClr>
                <a:srgbClr val="000000"/>
              </a:buClr>
              <a:buSzPct val="45000"/>
              <a:buFont typeface="Wingdings" charset="2"/>
              <a:buChar char=""/>
            </a:pPr>
            <a:endParaRPr lang="en-US" sz="2000" b="0" strike="noStrike" spc="-1" dirty="0">
              <a:latin typeface="Arial"/>
            </a:endParaRPr>
          </a:p>
          <a:p>
            <a:pPr marL="431800" indent="-323215">
              <a:lnSpc>
                <a:spcPct val="100000"/>
              </a:lnSpc>
              <a:spcBef>
                <a:spcPts val="1417"/>
              </a:spcBef>
              <a:buClr>
                <a:srgbClr val="000000"/>
              </a:buClr>
              <a:buSzPct val="45000"/>
              <a:buFont typeface="Wingdings" charset="2"/>
              <a:buChar char=""/>
            </a:pPr>
            <a:endParaRPr lang="en-US" sz="3500" b="0" strike="noStrike" spc="-1" dirty="0">
              <a:latin typeface="Arial"/>
            </a:endParaRPr>
          </a:p>
          <a:p>
            <a:pPr marL="431800" indent="-323215">
              <a:lnSpc>
                <a:spcPct val="100000"/>
              </a:lnSpc>
              <a:spcBef>
                <a:spcPts val="1417"/>
              </a:spcBef>
              <a:buClr>
                <a:srgbClr val="000000"/>
              </a:buClr>
              <a:buSzPct val="45000"/>
              <a:buFont typeface="Wingdings" charset="2"/>
              <a:buChar char=""/>
            </a:pPr>
            <a:endParaRPr lang="en-US" sz="3500" b="0" strike="noStrike" spc="-1" dirty="0">
              <a:latin typeface="Arial"/>
            </a:endParaRPr>
          </a:p>
          <a:p>
            <a:pPr marL="431800" indent="-323215">
              <a:spcBef>
                <a:spcPts val="1417"/>
              </a:spcBef>
              <a:buClr>
                <a:srgbClr val="000000"/>
              </a:buClr>
              <a:buSzPct val="45000"/>
              <a:buFont typeface="Wingdings" charset="2"/>
              <a:buChar char=""/>
            </a:pPr>
            <a:endParaRPr lang="en-US" sz="2000" spc="-1" dirty="0"/>
          </a:p>
          <a:p>
            <a:pPr marL="431800" indent="-323215">
              <a:spcBef>
                <a:spcPts val="1417"/>
              </a:spcBef>
              <a:buClr>
                <a:srgbClr val="000000"/>
              </a:buClr>
              <a:buSzPct val="45000"/>
              <a:buFont typeface="Wingdings" charset="2"/>
              <a:buChar char=""/>
            </a:pPr>
            <a:r>
              <a:rPr lang="en-US" sz="3400" b="1" spc="-1" dirty="0"/>
              <a:t>Expected impact of LIFS wait</a:t>
            </a:r>
          </a:p>
          <a:p>
            <a:pPr marL="908050" lvl="1" indent="-342900">
              <a:spcBef>
                <a:spcPts val="1417"/>
              </a:spcBef>
              <a:buClr>
                <a:srgbClr val="000000"/>
              </a:buClr>
              <a:buSzPct val="45000"/>
              <a:buFont typeface="Wingdings" panose="05000000000000000000" pitchFamily="2" charset="2"/>
              <a:buChar char="q"/>
            </a:pPr>
            <a:r>
              <a:rPr lang="en-US" sz="3400" spc="-1" dirty="0"/>
              <a:t>Increase latency due to the delayed backoff start</a:t>
            </a:r>
            <a:endParaRPr lang="en-US" sz="2000" spc="-1" dirty="0"/>
          </a:p>
          <a:p>
            <a:pPr marL="431800" lvl="0" indent="-323215">
              <a:spcBef>
                <a:spcPts val="1417"/>
              </a:spcBef>
              <a:buClr>
                <a:srgbClr val="000000"/>
              </a:buClr>
              <a:buSzPct val="45000"/>
              <a:buFont typeface="Wingdings" charset="2"/>
              <a:buChar char=""/>
            </a:pPr>
            <a:r>
              <a:rPr lang="en-US" sz="3400" b="1" spc="-1" dirty="0"/>
              <a:t>Expected impact of backoff suspension</a:t>
            </a:r>
            <a:endParaRPr lang="en-US" sz="3400" b="1" spc="-1" dirty="0">
              <a:latin typeface="Arial"/>
            </a:endParaRPr>
          </a:p>
          <a:p>
            <a:pPr marL="908050" lvl="1" indent="-342900">
              <a:spcBef>
                <a:spcPts val="1417"/>
              </a:spcBef>
              <a:buClr>
                <a:srgbClr val="000000"/>
              </a:buClr>
              <a:buSzPct val="45000"/>
              <a:buFont typeface="Wingdings" panose="05000000000000000000" pitchFamily="2" charset="2"/>
              <a:buChar char="q"/>
            </a:pPr>
            <a:r>
              <a:rPr lang="en-US" sz="3000" spc="-1" dirty="0"/>
              <a:t>Improve packet delivery reliability due to less frame drop caused by backoff failure</a:t>
            </a:r>
          </a:p>
          <a:p>
            <a:pPr marL="908050" lvl="1" indent="-342900">
              <a:spcBef>
                <a:spcPts val="1417"/>
              </a:spcBef>
              <a:buClr>
                <a:srgbClr val="000000"/>
              </a:buClr>
              <a:buSzPct val="45000"/>
              <a:buFont typeface="Wingdings" panose="05000000000000000000" pitchFamily="2" charset="2"/>
              <a:buChar char="q"/>
            </a:pPr>
            <a:r>
              <a:rPr lang="en-US" sz="3000" spc="-1" dirty="0"/>
              <a:t>Increase latency due to longer backoff time</a:t>
            </a:r>
          </a:p>
          <a:p>
            <a:pPr marL="908050" lvl="1" indent="-342900">
              <a:spcBef>
                <a:spcPts val="1417"/>
              </a:spcBef>
              <a:buClr>
                <a:srgbClr val="000000"/>
              </a:buClr>
              <a:buSzPct val="45000"/>
              <a:buFont typeface="Wingdings" panose="05000000000000000000" pitchFamily="2" charset="2"/>
              <a:buChar char="q"/>
            </a:pPr>
            <a:r>
              <a:rPr lang="en-US" sz="3000" b="0" strike="noStrike" spc="-1" dirty="0">
                <a:latin typeface="Arial"/>
              </a:rPr>
              <a:t>Reduce number of backoffs</a:t>
            </a:r>
          </a:p>
          <a:p>
            <a:pPr marL="1479550" lvl="2" indent="-457200">
              <a:spcBef>
                <a:spcPts val="1417"/>
              </a:spcBef>
              <a:buClr>
                <a:srgbClr val="000000"/>
              </a:buClr>
              <a:buSzPct val="45000"/>
              <a:buFont typeface="Courier New" panose="02070309020205020404" pitchFamily="49" charset="0"/>
              <a:buChar char="o"/>
            </a:pPr>
            <a:r>
              <a:rPr lang="en-US" sz="3000" spc="-1" dirty="0">
                <a:latin typeface="Arial"/>
              </a:rPr>
              <a:t>JJ-300.10 performs re-backoff</a:t>
            </a:r>
            <a:r>
              <a:rPr lang="en-US" sz="3000" b="0" strike="noStrike" spc="-1" dirty="0">
                <a:latin typeface="Arial"/>
              </a:rPr>
              <a:t> only if busy channel starts in CCA period</a:t>
            </a:r>
          </a:p>
          <a:p>
            <a:pPr marL="1479550" lvl="2" indent="-457200">
              <a:spcBef>
                <a:spcPts val="1417"/>
              </a:spcBef>
              <a:buClr>
                <a:srgbClr val="000000"/>
              </a:buClr>
              <a:buSzPct val="45000"/>
              <a:buFont typeface="Courier New" panose="02070309020205020404" pitchFamily="49" charset="0"/>
              <a:buChar char="o"/>
            </a:pPr>
            <a:r>
              <a:rPr lang="en-US" sz="3000" spc="-1" dirty="0">
                <a:latin typeface="Arial"/>
              </a:rPr>
              <a:t>802.15.4 performs re-backoff if channel is busy in CCA period</a:t>
            </a:r>
            <a:endParaRPr lang="en-US" sz="3000" b="0" strike="noStrike" spc="-1" dirty="0">
              <a:latin typeface="Arial"/>
            </a:endParaRPr>
          </a:p>
          <a:p>
            <a:pPr marL="908050" lvl="1" indent="-342900">
              <a:spcBef>
                <a:spcPts val="1417"/>
              </a:spcBef>
              <a:buClr>
                <a:srgbClr val="000000"/>
              </a:buClr>
              <a:buSzPct val="45000"/>
              <a:buFont typeface="Wingdings" panose="05000000000000000000" pitchFamily="2" charset="2"/>
              <a:buChar char="q"/>
            </a:pPr>
            <a:endParaRPr lang="en-US" sz="2400" b="0" strike="noStrike" spc="-1" dirty="0">
              <a:latin typeface="Arial"/>
            </a:endParaRPr>
          </a:p>
        </p:txBody>
      </p:sp>
      <p:sp>
        <p:nvSpPr>
          <p:cNvPr id="11" name="Rectangle 10">
            <a:extLst>
              <a:ext uri="{FF2B5EF4-FFF2-40B4-BE49-F238E27FC236}">
                <a16:creationId xmlns:a16="http://schemas.microsoft.com/office/drawing/2014/main" id="{0A50A2DA-3FED-429C-9BF1-2838C3793F1C}"/>
              </a:ext>
            </a:extLst>
          </p:cNvPr>
          <p:cNvSpPr/>
          <p:nvPr/>
        </p:nvSpPr>
        <p:spPr>
          <a:xfrm>
            <a:off x="2546979" y="2897958"/>
            <a:ext cx="2498708" cy="804465"/>
          </a:xfrm>
          <a:custGeom>
            <a:avLst/>
            <a:gdLst>
              <a:gd name="connsiteX0" fmla="*/ 0 w 2498708"/>
              <a:gd name="connsiteY0" fmla="*/ 0 h 804465"/>
              <a:gd name="connsiteX1" fmla="*/ 449767 w 2498708"/>
              <a:gd name="connsiteY1" fmla="*/ 0 h 804465"/>
              <a:gd name="connsiteX2" fmla="*/ 999483 w 2498708"/>
              <a:gd name="connsiteY2" fmla="*/ 0 h 804465"/>
              <a:gd name="connsiteX3" fmla="*/ 1424264 w 2498708"/>
              <a:gd name="connsiteY3" fmla="*/ 0 h 804465"/>
              <a:gd name="connsiteX4" fmla="*/ 1849044 w 2498708"/>
              <a:gd name="connsiteY4" fmla="*/ 0 h 804465"/>
              <a:gd name="connsiteX5" fmla="*/ 2498708 w 2498708"/>
              <a:gd name="connsiteY5" fmla="*/ 0 h 804465"/>
              <a:gd name="connsiteX6" fmla="*/ 2498708 w 2498708"/>
              <a:gd name="connsiteY6" fmla="*/ 394188 h 804465"/>
              <a:gd name="connsiteX7" fmla="*/ 2498708 w 2498708"/>
              <a:gd name="connsiteY7" fmla="*/ 804465 h 804465"/>
              <a:gd name="connsiteX8" fmla="*/ 1948992 w 2498708"/>
              <a:gd name="connsiteY8" fmla="*/ 804465 h 804465"/>
              <a:gd name="connsiteX9" fmla="*/ 1424264 w 2498708"/>
              <a:gd name="connsiteY9" fmla="*/ 804465 h 804465"/>
              <a:gd name="connsiteX10" fmla="*/ 999483 w 2498708"/>
              <a:gd name="connsiteY10" fmla="*/ 804465 h 804465"/>
              <a:gd name="connsiteX11" fmla="*/ 549716 w 2498708"/>
              <a:gd name="connsiteY11" fmla="*/ 804465 h 804465"/>
              <a:gd name="connsiteX12" fmla="*/ 0 w 2498708"/>
              <a:gd name="connsiteY12" fmla="*/ 804465 h 804465"/>
              <a:gd name="connsiteX13" fmla="*/ 0 w 2498708"/>
              <a:gd name="connsiteY13" fmla="*/ 402233 h 804465"/>
              <a:gd name="connsiteX14" fmla="*/ 0 w 2498708"/>
              <a:gd name="connsiteY14" fmla="*/ 0 h 804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98708" h="804465" extrusionOk="0">
                <a:moveTo>
                  <a:pt x="0" y="0"/>
                </a:moveTo>
                <a:cubicBezTo>
                  <a:pt x="121340" y="-23380"/>
                  <a:pt x="258774" y="9717"/>
                  <a:pt x="449767" y="0"/>
                </a:cubicBezTo>
                <a:cubicBezTo>
                  <a:pt x="640760" y="-9717"/>
                  <a:pt x="727410" y="31509"/>
                  <a:pt x="999483" y="0"/>
                </a:cubicBezTo>
                <a:cubicBezTo>
                  <a:pt x="1271556" y="-31509"/>
                  <a:pt x="1241526" y="31956"/>
                  <a:pt x="1424264" y="0"/>
                </a:cubicBezTo>
                <a:cubicBezTo>
                  <a:pt x="1607002" y="-31956"/>
                  <a:pt x="1727349" y="15031"/>
                  <a:pt x="1849044" y="0"/>
                </a:cubicBezTo>
                <a:cubicBezTo>
                  <a:pt x="1970739" y="-15031"/>
                  <a:pt x="2283331" y="39526"/>
                  <a:pt x="2498708" y="0"/>
                </a:cubicBezTo>
                <a:cubicBezTo>
                  <a:pt x="2531120" y="138888"/>
                  <a:pt x="2491004" y="277797"/>
                  <a:pt x="2498708" y="394188"/>
                </a:cubicBezTo>
                <a:cubicBezTo>
                  <a:pt x="2506412" y="510579"/>
                  <a:pt x="2461613" y="721113"/>
                  <a:pt x="2498708" y="804465"/>
                </a:cubicBezTo>
                <a:cubicBezTo>
                  <a:pt x="2291200" y="856859"/>
                  <a:pt x="2077678" y="803648"/>
                  <a:pt x="1948992" y="804465"/>
                </a:cubicBezTo>
                <a:cubicBezTo>
                  <a:pt x="1820306" y="805282"/>
                  <a:pt x="1612566" y="759229"/>
                  <a:pt x="1424264" y="804465"/>
                </a:cubicBezTo>
                <a:cubicBezTo>
                  <a:pt x="1235962" y="849701"/>
                  <a:pt x="1101184" y="775733"/>
                  <a:pt x="999483" y="804465"/>
                </a:cubicBezTo>
                <a:cubicBezTo>
                  <a:pt x="897782" y="833197"/>
                  <a:pt x="734659" y="797365"/>
                  <a:pt x="549716" y="804465"/>
                </a:cubicBezTo>
                <a:cubicBezTo>
                  <a:pt x="364773" y="811565"/>
                  <a:pt x="258435" y="745130"/>
                  <a:pt x="0" y="804465"/>
                </a:cubicBezTo>
                <a:cubicBezTo>
                  <a:pt x="-8124" y="704918"/>
                  <a:pt x="22167" y="510925"/>
                  <a:pt x="0" y="402233"/>
                </a:cubicBezTo>
                <a:cubicBezTo>
                  <a:pt x="-22167" y="293541"/>
                  <a:pt x="43432" y="171160"/>
                  <a:pt x="0" y="0"/>
                </a:cubicBezTo>
                <a:close/>
              </a:path>
            </a:pathLst>
          </a:custGeom>
          <a:noFill/>
          <a:ln>
            <a:solidFill>
              <a:srgbClr val="FF0000"/>
            </a:solidFill>
            <a:extLst>
              <a:ext uri="{C807C97D-BFC1-408E-A445-0C87EB9F89A2}">
                <ask:lineSketchStyleProps xmlns:ask="http://schemas.microsoft.com/office/drawing/2018/sketchyshapes" sd="1232580725">
                  <a:prstGeom prst="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peech Bubble: Rectangle 11">
            <a:extLst>
              <a:ext uri="{FF2B5EF4-FFF2-40B4-BE49-F238E27FC236}">
                <a16:creationId xmlns:a16="http://schemas.microsoft.com/office/drawing/2014/main" id="{E91D04BB-2F1E-471E-951C-F218E315C129}"/>
              </a:ext>
            </a:extLst>
          </p:cNvPr>
          <p:cNvSpPr/>
          <p:nvPr/>
        </p:nvSpPr>
        <p:spPr>
          <a:xfrm>
            <a:off x="1041186" y="1443195"/>
            <a:ext cx="664407" cy="402184"/>
          </a:xfrm>
          <a:prstGeom prst="wedgeRectCallout">
            <a:avLst>
              <a:gd name="adj1" fmla="val 144066"/>
              <a:gd name="adj2" fmla="val 4153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a:t>Wait</a:t>
            </a:r>
          </a:p>
        </p:txBody>
      </p:sp>
      <p:sp>
        <p:nvSpPr>
          <p:cNvPr id="13" name="Speech Bubble: Rectangle 12">
            <a:extLst>
              <a:ext uri="{FF2B5EF4-FFF2-40B4-BE49-F238E27FC236}">
                <a16:creationId xmlns:a16="http://schemas.microsoft.com/office/drawing/2014/main" id="{EAC7482A-0AA0-4C09-8C07-535A8F6B444E}"/>
              </a:ext>
            </a:extLst>
          </p:cNvPr>
          <p:cNvSpPr/>
          <p:nvPr/>
        </p:nvSpPr>
        <p:spPr>
          <a:xfrm>
            <a:off x="5377918" y="3635248"/>
            <a:ext cx="2059321" cy="483249"/>
          </a:xfrm>
          <a:prstGeom prst="wedgeRectCallout">
            <a:avLst>
              <a:gd name="adj1" fmla="val -149123"/>
              <a:gd name="adj2" fmla="val -85871"/>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600"/>
              <a:t>Backoff suspension of Node 3</a:t>
            </a:r>
          </a:p>
        </p:txBody>
      </p:sp>
    </p:spTree>
    <p:extLst>
      <p:ext uri="{BB962C8B-B14F-4D97-AF65-F5344CB8AC3E}">
        <p14:creationId xmlns:p14="http://schemas.microsoft.com/office/powerpoint/2010/main" val="4158294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0" name="Straight Connector 59">
            <a:extLst>
              <a:ext uri="{FF2B5EF4-FFF2-40B4-BE49-F238E27FC236}">
                <a16:creationId xmlns:a16="http://schemas.microsoft.com/office/drawing/2014/main" id="{C4AAEF42-CA50-49C1-B08A-A8989443AF84}"/>
              </a:ext>
            </a:extLst>
          </p:cNvPr>
          <p:cNvCxnSpPr/>
          <p:nvPr/>
        </p:nvCxnSpPr>
        <p:spPr>
          <a:xfrm>
            <a:off x="1471534" y="1814139"/>
            <a:ext cx="6934200" cy="0"/>
          </a:xfrm>
          <a:prstGeom prst="line">
            <a:avLst/>
          </a:prstGeom>
          <a:ln w="2540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61" name="Straight Connector 60">
            <a:extLst>
              <a:ext uri="{FF2B5EF4-FFF2-40B4-BE49-F238E27FC236}">
                <a16:creationId xmlns:a16="http://schemas.microsoft.com/office/drawing/2014/main" id="{2F63C44A-D095-4C94-A413-CE547E3355A8}"/>
              </a:ext>
            </a:extLst>
          </p:cNvPr>
          <p:cNvCxnSpPr/>
          <p:nvPr/>
        </p:nvCxnSpPr>
        <p:spPr>
          <a:xfrm>
            <a:off x="1439230" y="2529762"/>
            <a:ext cx="6934200" cy="0"/>
          </a:xfrm>
          <a:prstGeom prst="line">
            <a:avLst/>
          </a:prstGeom>
          <a:ln w="2540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
        <p:nvSpPr>
          <p:cNvPr id="62" name="TextBox 61">
            <a:extLst>
              <a:ext uri="{FF2B5EF4-FFF2-40B4-BE49-F238E27FC236}">
                <a16:creationId xmlns:a16="http://schemas.microsoft.com/office/drawing/2014/main" id="{2EF9DE1F-9BB0-4029-8170-E3B92E8A685A}"/>
              </a:ext>
            </a:extLst>
          </p:cNvPr>
          <p:cNvSpPr txBox="1"/>
          <p:nvPr/>
        </p:nvSpPr>
        <p:spPr>
          <a:xfrm>
            <a:off x="646272" y="1572333"/>
            <a:ext cx="780741" cy="461665"/>
          </a:xfrm>
          <a:prstGeom prst="rect">
            <a:avLst/>
          </a:prstGeom>
          <a:noFill/>
          <a:ln w="12700">
            <a:solidFill>
              <a:srgbClr val="000000"/>
            </a:solidFill>
          </a:ln>
        </p:spPr>
        <p:txBody>
          <a:bodyPr wrap="square" rtlCol="0">
            <a:spAutoFit/>
          </a:bodyPr>
          <a:lstStyle/>
          <a:p>
            <a:pPr algn="ctr"/>
            <a:r>
              <a:rPr lang="en-US" sz="1200">
                <a:latin typeface="+mn-lt"/>
              </a:rPr>
              <a:t>Other devices</a:t>
            </a:r>
          </a:p>
        </p:txBody>
      </p:sp>
      <p:sp>
        <p:nvSpPr>
          <p:cNvPr id="63" name="Rectangle 62">
            <a:extLst>
              <a:ext uri="{FF2B5EF4-FFF2-40B4-BE49-F238E27FC236}">
                <a16:creationId xmlns:a16="http://schemas.microsoft.com/office/drawing/2014/main" id="{6334308B-2CC1-452F-BCB8-B83C381AA637}"/>
              </a:ext>
            </a:extLst>
          </p:cNvPr>
          <p:cNvSpPr/>
          <p:nvPr/>
        </p:nvSpPr>
        <p:spPr>
          <a:xfrm>
            <a:off x="3061584" y="1509043"/>
            <a:ext cx="1042364" cy="299777"/>
          </a:xfrm>
          <a:prstGeom prst="rect">
            <a:avLst/>
          </a:prstGeom>
          <a:pattFill prst="pct20">
            <a:fgClr>
              <a:schemeClr val="tx1"/>
            </a:fgClr>
            <a:bgClr>
              <a:schemeClr val="bg1"/>
            </a:bgClr>
          </a:pattFill>
          <a:ln w="19050">
            <a:solidFill>
              <a:schemeClr val="tx1"/>
            </a:solidFill>
            <a:round/>
            <a:headEnd/>
            <a:tailEnd/>
          </a:ln>
        </p:spPr>
        <p:txBody>
          <a:bodyPr lIns="101882" tIns="50941" rIns="101882" bIns="50941" rtlCol="0" anchor="ctr"/>
          <a:lstStyle/>
          <a:p>
            <a:pPr algn="ctr"/>
            <a:r>
              <a:rPr lang="en-US" sz="1200"/>
              <a:t>TX</a:t>
            </a:r>
          </a:p>
        </p:txBody>
      </p:sp>
      <p:sp>
        <p:nvSpPr>
          <p:cNvPr id="67" name="TextBox 66">
            <a:extLst>
              <a:ext uri="{FF2B5EF4-FFF2-40B4-BE49-F238E27FC236}">
                <a16:creationId xmlns:a16="http://schemas.microsoft.com/office/drawing/2014/main" id="{E1F3E4B2-841E-47C4-AF49-6B3F3FB83BB7}"/>
              </a:ext>
            </a:extLst>
          </p:cNvPr>
          <p:cNvSpPr txBox="1"/>
          <p:nvPr/>
        </p:nvSpPr>
        <p:spPr>
          <a:xfrm>
            <a:off x="594903" y="2292052"/>
            <a:ext cx="825823" cy="461665"/>
          </a:xfrm>
          <a:prstGeom prst="rect">
            <a:avLst/>
          </a:prstGeom>
          <a:noFill/>
          <a:ln w="12700">
            <a:solidFill>
              <a:srgbClr val="000000"/>
            </a:solidFill>
          </a:ln>
        </p:spPr>
        <p:txBody>
          <a:bodyPr wrap="square" rtlCol="0">
            <a:spAutoFit/>
          </a:bodyPr>
          <a:lstStyle/>
          <a:p>
            <a:pPr algn="ctr"/>
            <a:r>
              <a:rPr lang="en-US" sz="1200">
                <a:latin typeface="+mn-lt"/>
              </a:rPr>
              <a:t>802.15.4 </a:t>
            </a:r>
            <a:r>
              <a:rPr lang="en-US" sz="1200"/>
              <a:t>backoff</a:t>
            </a:r>
            <a:endParaRPr lang="en-US" sz="1200">
              <a:latin typeface="+mn-lt"/>
            </a:endParaRPr>
          </a:p>
        </p:txBody>
      </p:sp>
      <p:sp>
        <p:nvSpPr>
          <p:cNvPr id="68" name="TextBox 67">
            <a:extLst>
              <a:ext uri="{FF2B5EF4-FFF2-40B4-BE49-F238E27FC236}">
                <a16:creationId xmlns:a16="http://schemas.microsoft.com/office/drawing/2014/main" id="{00FF56D0-B5CD-484E-ABB2-D837BCBD32D8}"/>
              </a:ext>
            </a:extLst>
          </p:cNvPr>
          <p:cNvSpPr txBox="1"/>
          <p:nvPr/>
        </p:nvSpPr>
        <p:spPr>
          <a:xfrm>
            <a:off x="1572802" y="2024844"/>
            <a:ext cx="453344" cy="276999"/>
          </a:xfrm>
          <a:prstGeom prst="rect">
            <a:avLst/>
          </a:prstGeom>
          <a:noFill/>
        </p:spPr>
        <p:txBody>
          <a:bodyPr wrap="square" rtlCol="0">
            <a:spAutoFit/>
          </a:bodyPr>
          <a:lstStyle/>
          <a:p>
            <a:pPr algn="ctr"/>
            <a:r>
              <a:rPr lang="en-US" sz="1200">
                <a:latin typeface="Cambria Math" panose="02040503050406030204" pitchFamily="18" charset="0"/>
                <a:ea typeface="Cambria Math" panose="02040503050406030204" pitchFamily="18" charset="0"/>
              </a:rPr>
              <a:t>∇</a:t>
            </a:r>
            <a:endParaRPr lang="en-US" sz="1200">
              <a:latin typeface="+mn-lt"/>
            </a:endParaRPr>
          </a:p>
        </p:txBody>
      </p:sp>
      <p:sp>
        <p:nvSpPr>
          <p:cNvPr id="69" name="Rectangle 68">
            <a:extLst>
              <a:ext uri="{FF2B5EF4-FFF2-40B4-BE49-F238E27FC236}">
                <a16:creationId xmlns:a16="http://schemas.microsoft.com/office/drawing/2014/main" id="{7F6A0520-EBE6-4556-A79C-A2400320A450}"/>
              </a:ext>
            </a:extLst>
          </p:cNvPr>
          <p:cNvSpPr/>
          <p:nvPr/>
        </p:nvSpPr>
        <p:spPr>
          <a:xfrm>
            <a:off x="1796737" y="2240234"/>
            <a:ext cx="1866917" cy="298753"/>
          </a:xfrm>
          <a:prstGeom prst="rect">
            <a:avLst/>
          </a:prstGeom>
          <a:pattFill prst="dkUpDiag">
            <a:fgClr>
              <a:schemeClr val="bg2">
                <a:lumMod val="60000"/>
                <a:lumOff val="40000"/>
              </a:schemeClr>
            </a:fgClr>
            <a:bgClr>
              <a:schemeClr val="bg1">
                <a:lumMod val="85000"/>
              </a:schemeClr>
            </a:bgClr>
          </a:pattFill>
          <a:ln w="19050">
            <a:solidFill>
              <a:schemeClr val="tx1"/>
            </a:solidFill>
            <a:round/>
            <a:headEnd/>
            <a:tailEnd/>
          </a:ln>
        </p:spPr>
        <p:txBody>
          <a:bodyPr lIns="101882" tIns="50941" rIns="101882" bIns="50941" rtlCol="0" anchor="ctr"/>
          <a:lstStyle/>
          <a:p>
            <a:pPr algn="ctr"/>
            <a:r>
              <a:rPr lang="en-US" sz="1200" err="1"/>
              <a:t>Backoff</a:t>
            </a:r>
            <a:endParaRPr lang="en-US" sz="1200"/>
          </a:p>
        </p:txBody>
      </p:sp>
      <p:sp>
        <p:nvSpPr>
          <p:cNvPr id="70" name="Rectangle 69">
            <a:extLst>
              <a:ext uri="{FF2B5EF4-FFF2-40B4-BE49-F238E27FC236}">
                <a16:creationId xmlns:a16="http://schemas.microsoft.com/office/drawing/2014/main" id="{0EADB948-AD59-4080-8430-B7D577B0213B}"/>
              </a:ext>
            </a:extLst>
          </p:cNvPr>
          <p:cNvSpPr/>
          <p:nvPr/>
        </p:nvSpPr>
        <p:spPr>
          <a:xfrm>
            <a:off x="3663654" y="2247339"/>
            <a:ext cx="550592" cy="282932"/>
          </a:xfrm>
          <a:prstGeom prst="rect">
            <a:avLst/>
          </a:prstGeom>
          <a:solidFill>
            <a:srgbClr val="0070C0"/>
          </a:solidFill>
          <a:ln w="19050">
            <a:solidFill>
              <a:schemeClr val="tx1"/>
            </a:solidFill>
            <a:round/>
            <a:headEnd/>
            <a:tailEnd/>
          </a:ln>
        </p:spPr>
        <p:txBody>
          <a:bodyPr lIns="101882" tIns="50941" rIns="101882" bIns="50941" rtlCol="0" anchor="ctr"/>
          <a:lstStyle/>
          <a:p>
            <a:pPr algn="ctr"/>
            <a:r>
              <a:rPr lang="en-US" sz="1200"/>
              <a:t>CCA</a:t>
            </a:r>
          </a:p>
        </p:txBody>
      </p:sp>
      <p:sp>
        <p:nvSpPr>
          <p:cNvPr id="94" name="TextBox 93">
            <a:extLst>
              <a:ext uri="{FF2B5EF4-FFF2-40B4-BE49-F238E27FC236}">
                <a16:creationId xmlns:a16="http://schemas.microsoft.com/office/drawing/2014/main" id="{7A7F6CF2-1F89-49D4-8CE0-FD0FD46ECF8F}"/>
              </a:ext>
            </a:extLst>
          </p:cNvPr>
          <p:cNvSpPr txBox="1"/>
          <p:nvPr/>
        </p:nvSpPr>
        <p:spPr>
          <a:xfrm>
            <a:off x="7784375" y="1812083"/>
            <a:ext cx="699082" cy="276999"/>
          </a:xfrm>
          <a:prstGeom prst="rect">
            <a:avLst/>
          </a:prstGeom>
          <a:noFill/>
        </p:spPr>
        <p:txBody>
          <a:bodyPr wrap="square" rtlCol="0">
            <a:spAutoFit/>
          </a:bodyPr>
          <a:lstStyle/>
          <a:p>
            <a:pPr algn="ctr"/>
            <a:r>
              <a:rPr lang="en-US" sz="1200">
                <a:latin typeface="+mn-lt"/>
              </a:rPr>
              <a:t>Time</a:t>
            </a:r>
          </a:p>
        </p:txBody>
      </p:sp>
      <p:sp>
        <p:nvSpPr>
          <p:cNvPr id="95" name="TextBox 94">
            <a:extLst>
              <a:ext uri="{FF2B5EF4-FFF2-40B4-BE49-F238E27FC236}">
                <a16:creationId xmlns:a16="http://schemas.microsoft.com/office/drawing/2014/main" id="{DBE1ED18-4F02-40DA-B6C4-4AD8965AD980}"/>
              </a:ext>
            </a:extLst>
          </p:cNvPr>
          <p:cNvSpPr txBox="1"/>
          <p:nvPr/>
        </p:nvSpPr>
        <p:spPr>
          <a:xfrm>
            <a:off x="7771562" y="2517695"/>
            <a:ext cx="699082" cy="276999"/>
          </a:xfrm>
          <a:prstGeom prst="rect">
            <a:avLst/>
          </a:prstGeom>
          <a:noFill/>
        </p:spPr>
        <p:txBody>
          <a:bodyPr wrap="square" rtlCol="0">
            <a:spAutoFit/>
          </a:bodyPr>
          <a:lstStyle/>
          <a:p>
            <a:pPr algn="ctr"/>
            <a:r>
              <a:rPr lang="en-US" sz="1200">
                <a:latin typeface="+mn-lt"/>
              </a:rPr>
              <a:t>Time</a:t>
            </a:r>
          </a:p>
        </p:txBody>
      </p:sp>
      <p:sp>
        <p:nvSpPr>
          <p:cNvPr id="4" name="Title 1">
            <a:extLst>
              <a:ext uri="{FF2B5EF4-FFF2-40B4-BE49-F238E27FC236}">
                <a16:creationId xmlns:a16="http://schemas.microsoft.com/office/drawing/2014/main" id="{C35CBB35-EFE9-21E3-F45B-798FD8FF1B95}"/>
              </a:ext>
            </a:extLst>
          </p:cNvPr>
          <p:cNvSpPr txBox="1">
            <a:spLocks/>
          </p:cNvSpPr>
          <p:nvPr/>
        </p:nvSpPr>
        <p:spPr>
          <a:xfrm>
            <a:off x="286215" y="618643"/>
            <a:ext cx="8228880" cy="523160"/>
          </a:xfrm>
          <a:prstGeom prst="rect">
            <a:avLst/>
          </a:prstGeom>
        </p:spPr>
        <p:txBody>
          <a:bodyPr lIns="91440" tIns="45720" rIns="91440" bIns="45720" anchor="t"/>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a:t>Re-Backoff Difference Illustration</a:t>
            </a:r>
          </a:p>
        </p:txBody>
      </p:sp>
      <p:cxnSp>
        <p:nvCxnSpPr>
          <p:cNvPr id="6" name="Straight Connector 5">
            <a:extLst>
              <a:ext uri="{FF2B5EF4-FFF2-40B4-BE49-F238E27FC236}">
                <a16:creationId xmlns:a16="http://schemas.microsoft.com/office/drawing/2014/main" id="{CD180508-4897-395B-F17B-177B1D9D5334}"/>
              </a:ext>
            </a:extLst>
          </p:cNvPr>
          <p:cNvCxnSpPr/>
          <p:nvPr/>
        </p:nvCxnSpPr>
        <p:spPr>
          <a:xfrm>
            <a:off x="1419883" y="3380092"/>
            <a:ext cx="6934200" cy="0"/>
          </a:xfrm>
          <a:prstGeom prst="line">
            <a:avLst/>
          </a:prstGeom>
          <a:ln w="2540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
        <p:nvSpPr>
          <p:cNvPr id="7" name="TextBox 6">
            <a:extLst>
              <a:ext uri="{FF2B5EF4-FFF2-40B4-BE49-F238E27FC236}">
                <a16:creationId xmlns:a16="http://schemas.microsoft.com/office/drawing/2014/main" id="{3C9463DA-F588-5ED2-6803-60C8EE3AA586}"/>
              </a:ext>
            </a:extLst>
          </p:cNvPr>
          <p:cNvSpPr txBox="1"/>
          <p:nvPr/>
        </p:nvSpPr>
        <p:spPr>
          <a:xfrm>
            <a:off x="539552" y="3142382"/>
            <a:ext cx="884410" cy="461665"/>
          </a:xfrm>
          <a:prstGeom prst="rect">
            <a:avLst/>
          </a:prstGeom>
          <a:noFill/>
          <a:ln w="12700">
            <a:solidFill>
              <a:srgbClr val="000000"/>
            </a:solidFill>
          </a:ln>
        </p:spPr>
        <p:txBody>
          <a:bodyPr wrap="square" rtlCol="0">
            <a:spAutoFit/>
          </a:bodyPr>
          <a:lstStyle/>
          <a:p>
            <a:pPr algn="ctr"/>
            <a:r>
              <a:rPr lang="en-US" sz="1200">
                <a:latin typeface="+mn-lt"/>
              </a:rPr>
              <a:t>JJ-300.10 </a:t>
            </a:r>
            <a:r>
              <a:rPr lang="en-US" sz="1200"/>
              <a:t>backoff</a:t>
            </a:r>
            <a:endParaRPr lang="en-US" sz="1200">
              <a:latin typeface="+mn-lt"/>
            </a:endParaRPr>
          </a:p>
        </p:txBody>
      </p:sp>
      <p:sp>
        <p:nvSpPr>
          <p:cNvPr id="8" name="TextBox 7">
            <a:extLst>
              <a:ext uri="{FF2B5EF4-FFF2-40B4-BE49-F238E27FC236}">
                <a16:creationId xmlns:a16="http://schemas.microsoft.com/office/drawing/2014/main" id="{89B28AAE-5ADE-7536-CBBF-5323D43C6ECB}"/>
              </a:ext>
            </a:extLst>
          </p:cNvPr>
          <p:cNvSpPr txBox="1"/>
          <p:nvPr/>
        </p:nvSpPr>
        <p:spPr>
          <a:xfrm>
            <a:off x="1553455" y="2875174"/>
            <a:ext cx="453344" cy="276999"/>
          </a:xfrm>
          <a:prstGeom prst="rect">
            <a:avLst/>
          </a:prstGeom>
          <a:noFill/>
        </p:spPr>
        <p:txBody>
          <a:bodyPr wrap="square" rtlCol="0">
            <a:spAutoFit/>
          </a:bodyPr>
          <a:lstStyle/>
          <a:p>
            <a:pPr algn="ctr"/>
            <a:r>
              <a:rPr lang="en-US" sz="1200">
                <a:latin typeface="Cambria Math" panose="02040503050406030204" pitchFamily="18" charset="0"/>
                <a:ea typeface="Cambria Math" panose="02040503050406030204" pitchFamily="18" charset="0"/>
              </a:rPr>
              <a:t>∇</a:t>
            </a:r>
            <a:endParaRPr lang="en-US" sz="1200">
              <a:latin typeface="+mn-lt"/>
            </a:endParaRPr>
          </a:p>
        </p:txBody>
      </p:sp>
      <p:sp>
        <p:nvSpPr>
          <p:cNvPr id="9" name="Rectangle 8">
            <a:extLst>
              <a:ext uri="{FF2B5EF4-FFF2-40B4-BE49-F238E27FC236}">
                <a16:creationId xmlns:a16="http://schemas.microsoft.com/office/drawing/2014/main" id="{C169EBF1-B9C8-F15B-9660-DDE3CF78E759}"/>
              </a:ext>
            </a:extLst>
          </p:cNvPr>
          <p:cNvSpPr/>
          <p:nvPr/>
        </p:nvSpPr>
        <p:spPr>
          <a:xfrm>
            <a:off x="4627735" y="3089142"/>
            <a:ext cx="1134149" cy="293856"/>
          </a:xfrm>
          <a:prstGeom prst="rect">
            <a:avLst/>
          </a:prstGeom>
          <a:pattFill prst="dkUpDiag">
            <a:fgClr>
              <a:schemeClr val="bg2">
                <a:lumMod val="60000"/>
                <a:lumOff val="40000"/>
              </a:schemeClr>
            </a:fgClr>
            <a:bgClr>
              <a:schemeClr val="bg1">
                <a:lumMod val="85000"/>
              </a:schemeClr>
            </a:bgClr>
          </a:pattFill>
          <a:ln w="19050">
            <a:solidFill>
              <a:schemeClr val="tx1"/>
            </a:solidFill>
            <a:round/>
            <a:headEnd/>
            <a:tailEnd/>
          </a:ln>
        </p:spPr>
        <p:txBody>
          <a:bodyPr lIns="101882" tIns="50941" rIns="101882" bIns="50941" rtlCol="0" anchor="ctr"/>
          <a:lstStyle/>
          <a:p>
            <a:pPr algn="ctr"/>
            <a:r>
              <a:rPr lang="en-US" sz="1200" err="1"/>
              <a:t>Backoff</a:t>
            </a:r>
            <a:endParaRPr lang="en-US" sz="1200"/>
          </a:p>
        </p:txBody>
      </p:sp>
      <p:sp>
        <p:nvSpPr>
          <p:cNvPr id="10" name="Rectangle 9">
            <a:extLst>
              <a:ext uri="{FF2B5EF4-FFF2-40B4-BE49-F238E27FC236}">
                <a16:creationId xmlns:a16="http://schemas.microsoft.com/office/drawing/2014/main" id="{EA1011F5-A077-34A2-5C20-C9E440CDBF3E}"/>
              </a:ext>
            </a:extLst>
          </p:cNvPr>
          <p:cNvSpPr/>
          <p:nvPr/>
        </p:nvSpPr>
        <p:spPr>
          <a:xfrm>
            <a:off x="5725880" y="3089142"/>
            <a:ext cx="550592" cy="295656"/>
          </a:xfrm>
          <a:prstGeom prst="rect">
            <a:avLst/>
          </a:prstGeom>
          <a:solidFill>
            <a:srgbClr val="0070C0"/>
          </a:solidFill>
          <a:ln w="19050">
            <a:solidFill>
              <a:schemeClr val="tx1"/>
            </a:solidFill>
            <a:round/>
            <a:headEnd/>
            <a:tailEnd/>
          </a:ln>
        </p:spPr>
        <p:txBody>
          <a:bodyPr lIns="101882" tIns="50941" rIns="101882" bIns="50941" rtlCol="0" anchor="ctr"/>
          <a:lstStyle/>
          <a:p>
            <a:pPr algn="ctr"/>
            <a:r>
              <a:rPr lang="en-US" sz="1200"/>
              <a:t>CCA</a:t>
            </a:r>
          </a:p>
        </p:txBody>
      </p:sp>
      <p:sp>
        <p:nvSpPr>
          <p:cNvPr id="11" name="TextBox 10">
            <a:extLst>
              <a:ext uri="{FF2B5EF4-FFF2-40B4-BE49-F238E27FC236}">
                <a16:creationId xmlns:a16="http://schemas.microsoft.com/office/drawing/2014/main" id="{DA5A4397-684F-4E0F-D3E6-D0BD7E93E4AE}"/>
              </a:ext>
            </a:extLst>
          </p:cNvPr>
          <p:cNvSpPr txBox="1"/>
          <p:nvPr/>
        </p:nvSpPr>
        <p:spPr>
          <a:xfrm>
            <a:off x="7752215" y="3368025"/>
            <a:ext cx="699082" cy="276999"/>
          </a:xfrm>
          <a:prstGeom prst="rect">
            <a:avLst/>
          </a:prstGeom>
          <a:noFill/>
        </p:spPr>
        <p:txBody>
          <a:bodyPr wrap="square" rtlCol="0">
            <a:spAutoFit/>
          </a:bodyPr>
          <a:lstStyle/>
          <a:p>
            <a:pPr algn="ctr"/>
            <a:r>
              <a:rPr lang="en-US" sz="1200">
                <a:latin typeface="+mn-lt"/>
              </a:rPr>
              <a:t>Time</a:t>
            </a:r>
          </a:p>
        </p:txBody>
      </p:sp>
      <p:sp>
        <p:nvSpPr>
          <p:cNvPr id="14" name="Rectangle 13">
            <a:extLst>
              <a:ext uri="{FF2B5EF4-FFF2-40B4-BE49-F238E27FC236}">
                <a16:creationId xmlns:a16="http://schemas.microsoft.com/office/drawing/2014/main" id="{A63454BF-49BC-FD92-E7A5-E59DF9D665FB}"/>
              </a:ext>
            </a:extLst>
          </p:cNvPr>
          <p:cNvSpPr/>
          <p:nvPr/>
        </p:nvSpPr>
        <p:spPr>
          <a:xfrm>
            <a:off x="1764623" y="3092507"/>
            <a:ext cx="550592" cy="282932"/>
          </a:xfrm>
          <a:prstGeom prst="rect">
            <a:avLst/>
          </a:prstGeom>
          <a:solidFill>
            <a:srgbClr val="92D050"/>
          </a:solidFill>
          <a:ln w="19050">
            <a:solidFill>
              <a:schemeClr val="tx1"/>
            </a:solidFill>
            <a:round/>
            <a:headEnd/>
            <a:tailEnd/>
          </a:ln>
        </p:spPr>
        <p:txBody>
          <a:bodyPr lIns="101882" tIns="50941" rIns="101882" bIns="50941" rtlCol="0" anchor="ctr"/>
          <a:lstStyle/>
          <a:p>
            <a:pPr algn="ctr"/>
            <a:r>
              <a:rPr lang="en-US" sz="1200"/>
              <a:t>LIFS</a:t>
            </a:r>
          </a:p>
        </p:txBody>
      </p:sp>
      <p:sp>
        <p:nvSpPr>
          <p:cNvPr id="17" name="Rectangle 16">
            <a:extLst>
              <a:ext uri="{FF2B5EF4-FFF2-40B4-BE49-F238E27FC236}">
                <a16:creationId xmlns:a16="http://schemas.microsoft.com/office/drawing/2014/main" id="{F7145B29-4291-D9C0-A87B-A1D9D1C1208C}"/>
              </a:ext>
            </a:extLst>
          </p:cNvPr>
          <p:cNvSpPr/>
          <p:nvPr/>
        </p:nvSpPr>
        <p:spPr>
          <a:xfrm>
            <a:off x="2303747" y="3089142"/>
            <a:ext cx="756085" cy="284876"/>
          </a:xfrm>
          <a:prstGeom prst="rect">
            <a:avLst/>
          </a:prstGeom>
          <a:pattFill prst="dkUpDiag">
            <a:fgClr>
              <a:schemeClr val="bg2">
                <a:lumMod val="60000"/>
                <a:lumOff val="40000"/>
              </a:schemeClr>
            </a:fgClr>
            <a:bgClr>
              <a:schemeClr val="bg1">
                <a:lumMod val="85000"/>
              </a:schemeClr>
            </a:bgClr>
          </a:pattFill>
          <a:ln w="19050">
            <a:solidFill>
              <a:schemeClr val="tx1"/>
            </a:solidFill>
            <a:round/>
            <a:headEnd/>
            <a:tailEnd/>
          </a:ln>
        </p:spPr>
        <p:txBody>
          <a:bodyPr lIns="101882" tIns="50941" rIns="101882" bIns="50941" rtlCol="0" anchor="ctr"/>
          <a:lstStyle/>
          <a:p>
            <a:pPr algn="ctr"/>
            <a:r>
              <a:rPr lang="en-US" sz="1200" err="1"/>
              <a:t>Backoff</a:t>
            </a:r>
            <a:endParaRPr lang="en-US" sz="1200"/>
          </a:p>
        </p:txBody>
      </p:sp>
      <p:sp>
        <p:nvSpPr>
          <p:cNvPr id="18" name="Rectangle 17">
            <a:extLst>
              <a:ext uri="{FF2B5EF4-FFF2-40B4-BE49-F238E27FC236}">
                <a16:creationId xmlns:a16="http://schemas.microsoft.com/office/drawing/2014/main" id="{4A6822C7-3BF7-EB15-8913-022AEF87E973}"/>
              </a:ext>
            </a:extLst>
          </p:cNvPr>
          <p:cNvSpPr/>
          <p:nvPr/>
        </p:nvSpPr>
        <p:spPr>
          <a:xfrm>
            <a:off x="3059832" y="3089142"/>
            <a:ext cx="1020956" cy="284877"/>
          </a:xfrm>
          <a:prstGeom prst="rect">
            <a:avLst/>
          </a:prstGeom>
          <a:noFill/>
          <a:ln w="19050">
            <a:solidFill>
              <a:schemeClr val="tx1"/>
            </a:solidFill>
            <a:round/>
            <a:headEnd/>
            <a:tailEnd/>
          </a:ln>
        </p:spPr>
        <p:txBody>
          <a:bodyPr lIns="101882" tIns="50941" rIns="101882" bIns="50941" rtlCol="0" anchor="ctr"/>
          <a:lstStyle/>
          <a:p>
            <a:pPr algn="ctr"/>
            <a:r>
              <a:rPr lang="en-US" sz="1200"/>
              <a:t>Suspension</a:t>
            </a:r>
          </a:p>
        </p:txBody>
      </p:sp>
      <p:sp>
        <p:nvSpPr>
          <p:cNvPr id="19" name="Rectangle 18">
            <a:extLst>
              <a:ext uri="{FF2B5EF4-FFF2-40B4-BE49-F238E27FC236}">
                <a16:creationId xmlns:a16="http://schemas.microsoft.com/office/drawing/2014/main" id="{A6DCBBDF-2E79-C13B-E8D4-3F205B1DAC20}"/>
              </a:ext>
            </a:extLst>
          </p:cNvPr>
          <p:cNvSpPr/>
          <p:nvPr/>
        </p:nvSpPr>
        <p:spPr>
          <a:xfrm>
            <a:off x="6265940" y="3089143"/>
            <a:ext cx="592310" cy="291832"/>
          </a:xfrm>
          <a:prstGeom prst="rect">
            <a:avLst/>
          </a:prstGeom>
          <a:pattFill prst="pct20">
            <a:fgClr>
              <a:schemeClr val="tx1"/>
            </a:fgClr>
            <a:bgClr>
              <a:schemeClr val="bg1"/>
            </a:bgClr>
          </a:pattFill>
          <a:ln w="19050">
            <a:solidFill>
              <a:schemeClr val="tx1"/>
            </a:solidFill>
            <a:round/>
            <a:headEnd/>
            <a:tailEnd/>
          </a:ln>
        </p:spPr>
        <p:txBody>
          <a:bodyPr lIns="101882" tIns="50941" rIns="101882" bIns="50941" rtlCol="0" anchor="ctr"/>
          <a:lstStyle/>
          <a:p>
            <a:pPr algn="ctr"/>
            <a:r>
              <a:rPr lang="en-US" sz="1200"/>
              <a:t>TX</a:t>
            </a:r>
          </a:p>
        </p:txBody>
      </p:sp>
      <p:sp>
        <p:nvSpPr>
          <p:cNvPr id="25" name="TextBox 24">
            <a:extLst>
              <a:ext uri="{FF2B5EF4-FFF2-40B4-BE49-F238E27FC236}">
                <a16:creationId xmlns:a16="http://schemas.microsoft.com/office/drawing/2014/main" id="{92650067-7E4D-2889-28B6-1BD5361EE3E7}"/>
              </a:ext>
            </a:extLst>
          </p:cNvPr>
          <p:cNvSpPr txBox="1"/>
          <p:nvPr/>
        </p:nvSpPr>
        <p:spPr>
          <a:xfrm>
            <a:off x="1331836" y="1863300"/>
            <a:ext cx="1026212" cy="284055"/>
          </a:xfrm>
          <a:prstGeom prst="rect">
            <a:avLst/>
          </a:prstGeom>
          <a:noFill/>
        </p:spPr>
        <p:txBody>
          <a:bodyPr wrap="square" rtlCol="0">
            <a:spAutoFit/>
          </a:bodyPr>
          <a:lstStyle/>
          <a:p>
            <a:pPr algn="ctr"/>
            <a:r>
              <a:rPr lang="en-US" sz="1200">
                <a:latin typeface="+mn-lt"/>
              </a:rPr>
              <a:t>TX request</a:t>
            </a:r>
          </a:p>
        </p:txBody>
      </p:sp>
      <p:cxnSp>
        <p:nvCxnSpPr>
          <p:cNvPr id="26" name="Straight Connector 25">
            <a:extLst>
              <a:ext uri="{FF2B5EF4-FFF2-40B4-BE49-F238E27FC236}">
                <a16:creationId xmlns:a16="http://schemas.microsoft.com/office/drawing/2014/main" id="{C2AAC8C7-AA72-F13A-D93E-75897F91D21D}"/>
              </a:ext>
            </a:extLst>
          </p:cNvPr>
          <p:cNvCxnSpPr/>
          <p:nvPr/>
        </p:nvCxnSpPr>
        <p:spPr>
          <a:xfrm>
            <a:off x="1376501" y="4622451"/>
            <a:ext cx="6934200" cy="0"/>
          </a:xfrm>
          <a:prstGeom prst="line">
            <a:avLst/>
          </a:prstGeom>
          <a:ln w="2540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4C530A37-0D00-D8A8-123E-4AF88EBA3400}"/>
              </a:ext>
            </a:extLst>
          </p:cNvPr>
          <p:cNvCxnSpPr/>
          <p:nvPr/>
        </p:nvCxnSpPr>
        <p:spPr>
          <a:xfrm>
            <a:off x="1344197" y="5338074"/>
            <a:ext cx="6934200" cy="0"/>
          </a:xfrm>
          <a:prstGeom prst="line">
            <a:avLst/>
          </a:prstGeom>
          <a:ln w="2540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
        <p:nvSpPr>
          <p:cNvPr id="28" name="TextBox 27">
            <a:extLst>
              <a:ext uri="{FF2B5EF4-FFF2-40B4-BE49-F238E27FC236}">
                <a16:creationId xmlns:a16="http://schemas.microsoft.com/office/drawing/2014/main" id="{1989FE21-C993-0E2B-5D34-38114638C0FD}"/>
              </a:ext>
            </a:extLst>
          </p:cNvPr>
          <p:cNvSpPr txBox="1"/>
          <p:nvPr/>
        </p:nvSpPr>
        <p:spPr>
          <a:xfrm>
            <a:off x="551239" y="4380645"/>
            <a:ext cx="780741" cy="461665"/>
          </a:xfrm>
          <a:prstGeom prst="rect">
            <a:avLst/>
          </a:prstGeom>
          <a:noFill/>
          <a:ln w="12700">
            <a:solidFill>
              <a:srgbClr val="000000"/>
            </a:solidFill>
          </a:ln>
        </p:spPr>
        <p:txBody>
          <a:bodyPr wrap="square" rtlCol="0">
            <a:spAutoFit/>
          </a:bodyPr>
          <a:lstStyle/>
          <a:p>
            <a:pPr algn="ctr"/>
            <a:r>
              <a:rPr lang="en-US" sz="1200">
                <a:latin typeface="+mn-lt"/>
              </a:rPr>
              <a:t>Other devices</a:t>
            </a:r>
          </a:p>
        </p:txBody>
      </p:sp>
      <p:sp>
        <p:nvSpPr>
          <p:cNvPr id="29" name="Rectangle 28">
            <a:extLst>
              <a:ext uri="{FF2B5EF4-FFF2-40B4-BE49-F238E27FC236}">
                <a16:creationId xmlns:a16="http://schemas.microsoft.com/office/drawing/2014/main" id="{B3BDB843-89F1-8969-621B-317715AA8C59}"/>
              </a:ext>
            </a:extLst>
          </p:cNvPr>
          <p:cNvSpPr/>
          <p:nvPr/>
        </p:nvSpPr>
        <p:spPr>
          <a:xfrm>
            <a:off x="4177708" y="4320618"/>
            <a:ext cx="1042364" cy="299777"/>
          </a:xfrm>
          <a:prstGeom prst="rect">
            <a:avLst/>
          </a:prstGeom>
          <a:pattFill prst="pct20">
            <a:fgClr>
              <a:schemeClr val="tx1"/>
            </a:fgClr>
            <a:bgClr>
              <a:schemeClr val="bg1"/>
            </a:bgClr>
          </a:pattFill>
          <a:ln w="19050">
            <a:solidFill>
              <a:schemeClr val="tx1"/>
            </a:solidFill>
            <a:round/>
            <a:headEnd/>
            <a:tailEnd/>
          </a:ln>
        </p:spPr>
        <p:txBody>
          <a:bodyPr lIns="101882" tIns="50941" rIns="101882" bIns="50941" rtlCol="0" anchor="ctr"/>
          <a:lstStyle/>
          <a:p>
            <a:pPr algn="ctr"/>
            <a:r>
              <a:rPr lang="en-US" sz="1200"/>
              <a:t>TX</a:t>
            </a:r>
          </a:p>
        </p:txBody>
      </p:sp>
      <p:sp>
        <p:nvSpPr>
          <p:cNvPr id="30" name="TextBox 29">
            <a:extLst>
              <a:ext uri="{FF2B5EF4-FFF2-40B4-BE49-F238E27FC236}">
                <a16:creationId xmlns:a16="http://schemas.microsoft.com/office/drawing/2014/main" id="{D2B7ED67-67DA-D41F-29BF-F280B53F2E76}"/>
              </a:ext>
            </a:extLst>
          </p:cNvPr>
          <p:cNvSpPr txBox="1"/>
          <p:nvPr/>
        </p:nvSpPr>
        <p:spPr>
          <a:xfrm>
            <a:off x="499870" y="5100364"/>
            <a:ext cx="825823" cy="461665"/>
          </a:xfrm>
          <a:prstGeom prst="rect">
            <a:avLst/>
          </a:prstGeom>
          <a:noFill/>
          <a:ln w="12700">
            <a:solidFill>
              <a:srgbClr val="000000"/>
            </a:solidFill>
          </a:ln>
        </p:spPr>
        <p:txBody>
          <a:bodyPr wrap="square" rtlCol="0">
            <a:spAutoFit/>
          </a:bodyPr>
          <a:lstStyle/>
          <a:p>
            <a:pPr algn="ctr"/>
            <a:r>
              <a:rPr lang="en-US" sz="1200">
                <a:latin typeface="+mn-lt"/>
              </a:rPr>
              <a:t>802.15.4 </a:t>
            </a:r>
            <a:r>
              <a:rPr lang="en-US" sz="1200"/>
              <a:t>backoff</a:t>
            </a:r>
            <a:endParaRPr lang="en-US" sz="1200">
              <a:latin typeface="+mn-lt"/>
            </a:endParaRPr>
          </a:p>
        </p:txBody>
      </p:sp>
      <p:sp>
        <p:nvSpPr>
          <p:cNvPr id="31" name="TextBox 30">
            <a:extLst>
              <a:ext uri="{FF2B5EF4-FFF2-40B4-BE49-F238E27FC236}">
                <a16:creationId xmlns:a16="http://schemas.microsoft.com/office/drawing/2014/main" id="{7E7BAD82-8A05-04A4-4103-49D4056DAA64}"/>
              </a:ext>
            </a:extLst>
          </p:cNvPr>
          <p:cNvSpPr txBox="1"/>
          <p:nvPr/>
        </p:nvSpPr>
        <p:spPr>
          <a:xfrm>
            <a:off x="1477769" y="4833156"/>
            <a:ext cx="453344" cy="276999"/>
          </a:xfrm>
          <a:prstGeom prst="rect">
            <a:avLst/>
          </a:prstGeom>
          <a:noFill/>
        </p:spPr>
        <p:txBody>
          <a:bodyPr wrap="square" rtlCol="0">
            <a:spAutoFit/>
          </a:bodyPr>
          <a:lstStyle/>
          <a:p>
            <a:pPr algn="ctr"/>
            <a:r>
              <a:rPr lang="en-US" sz="1200">
                <a:latin typeface="Cambria Math" panose="02040503050406030204" pitchFamily="18" charset="0"/>
                <a:ea typeface="Cambria Math" panose="02040503050406030204" pitchFamily="18" charset="0"/>
              </a:rPr>
              <a:t>∇</a:t>
            </a:r>
            <a:endParaRPr lang="en-US" sz="1200">
              <a:latin typeface="+mn-lt"/>
            </a:endParaRPr>
          </a:p>
        </p:txBody>
      </p:sp>
      <p:sp>
        <p:nvSpPr>
          <p:cNvPr id="32" name="Rectangle 31">
            <a:extLst>
              <a:ext uri="{FF2B5EF4-FFF2-40B4-BE49-F238E27FC236}">
                <a16:creationId xmlns:a16="http://schemas.microsoft.com/office/drawing/2014/main" id="{09B6AAB1-DB6F-50DE-1349-31053269C2AF}"/>
              </a:ext>
            </a:extLst>
          </p:cNvPr>
          <p:cNvSpPr/>
          <p:nvPr/>
        </p:nvSpPr>
        <p:spPr>
          <a:xfrm>
            <a:off x="1701704" y="5047210"/>
            <a:ext cx="2137398" cy="300090"/>
          </a:xfrm>
          <a:prstGeom prst="rect">
            <a:avLst/>
          </a:prstGeom>
          <a:pattFill prst="dkUpDiag">
            <a:fgClr>
              <a:schemeClr val="bg2">
                <a:lumMod val="60000"/>
                <a:lumOff val="40000"/>
              </a:schemeClr>
            </a:fgClr>
            <a:bgClr>
              <a:schemeClr val="bg1">
                <a:lumMod val="85000"/>
              </a:schemeClr>
            </a:bgClr>
          </a:pattFill>
          <a:ln w="19050">
            <a:solidFill>
              <a:schemeClr val="tx1"/>
            </a:solidFill>
            <a:round/>
            <a:headEnd/>
            <a:tailEnd/>
          </a:ln>
        </p:spPr>
        <p:txBody>
          <a:bodyPr lIns="101882" tIns="50941" rIns="101882" bIns="50941" rtlCol="0" anchor="ctr"/>
          <a:lstStyle/>
          <a:p>
            <a:pPr algn="ctr"/>
            <a:r>
              <a:rPr lang="en-US" sz="1200" err="1"/>
              <a:t>Backoff</a:t>
            </a:r>
            <a:endParaRPr lang="en-US" sz="1200"/>
          </a:p>
        </p:txBody>
      </p:sp>
      <p:sp>
        <p:nvSpPr>
          <p:cNvPr id="33" name="Rectangle 32">
            <a:extLst>
              <a:ext uri="{FF2B5EF4-FFF2-40B4-BE49-F238E27FC236}">
                <a16:creationId xmlns:a16="http://schemas.microsoft.com/office/drawing/2014/main" id="{4BB31E46-C7E8-FA1E-AF1F-2774199D2620}"/>
              </a:ext>
            </a:extLst>
          </p:cNvPr>
          <p:cNvSpPr/>
          <p:nvPr/>
        </p:nvSpPr>
        <p:spPr>
          <a:xfrm>
            <a:off x="3841388" y="5051839"/>
            <a:ext cx="550592" cy="282932"/>
          </a:xfrm>
          <a:prstGeom prst="rect">
            <a:avLst/>
          </a:prstGeom>
          <a:solidFill>
            <a:srgbClr val="0070C0"/>
          </a:solidFill>
          <a:ln w="19050">
            <a:solidFill>
              <a:schemeClr val="tx1"/>
            </a:solidFill>
            <a:round/>
            <a:headEnd/>
            <a:tailEnd/>
          </a:ln>
        </p:spPr>
        <p:txBody>
          <a:bodyPr lIns="101882" tIns="50941" rIns="101882" bIns="50941" rtlCol="0" anchor="ctr"/>
          <a:lstStyle/>
          <a:p>
            <a:pPr algn="ctr"/>
            <a:r>
              <a:rPr lang="en-US" sz="1200"/>
              <a:t>CCA</a:t>
            </a:r>
          </a:p>
        </p:txBody>
      </p:sp>
      <p:sp>
        <p:nvSpPr>
          <p:cNvPr id="34" name="TextBox 33">
            <a:extLst>
              <a:ext uri="{FF2B5EF4-FFF2-40B4-BE49-F238E27FC236}">
                <a16:creationId xmlns:a16="http://schemas.microsoft.com/office/drawing/2014/main" id="{74347014-F18B-3216-A6CC-4DD25DB88532}"/>
              </a:ext>
            </a:extLst>
          </p:cNvPr>
          <p:cNvSpPr txBox="1"/>
          <p:nvPr/>
        </p:nvSpPr>
        <p:spPr>
          <a:xfrm>
            <a:off x="7689342" y="4620395"/>
            <a:ext cx="699082" cy="276999"/>
          </a:xfrm>
          <a:prstGeom prst="rect">
            <a:avLst/>
          </a:prstGeom>
          <a:noFill/>
        </p:spPr>
        <p:txBody>
          <a:bodyPr wrap="square" rtlCol="0">
            <a:spAutoFit/>
          </a:bodyPr>
          <a:lstStyle/>
          <a:p>
            <a:pPr algn="ctr"/>
            <a:r>
              <a:rPr lang="en-US" sz="1200">
                <a:latin typeface="+mn-lt"/>
              </a:rPr>
              <a:t>Time</a:t>
            </a:r>
          </a:p>
        </p:txBody>
      </p:sp>
      <p:sp>
        <p:nvSpPr>
          <p:cNvPr id="35" name="TextBox 34">
            <a:extLst>
              <a:ext uri="{FF2B5EF4-FFF2-40B4-BE49-F238E27FC236}">
                <a16:creationId xmlns:a16="http://schemas.microsoft.com/office/drawing/2014/main" id="{8442E7A5-78A9-7EDD-1E3A-02F382060F73}"/>
              </a:ext>
            </a:extLst>
          </p:cNvPr>
          <p:cNvSpPr txBox="1"/>
          <p:nvPr/>
        </p:nvSpPr>
        <p:spPr>
          <a:xfrm>
            <a:off x="7676529" y="5326007"/>
            <a:ext cx="699082" cy="276999"/>
          </a:xfrm>
          <a:prstGeom prst="rect">
            <a:avLst/>
          </a:prstGeom>
          <a:noFill/>
        </p:spPr>
        <p:txBody>
          <a:bodyPr wrap="square" rtlCol="0">
            <a:spAutoFit/>
          </a:bodyPr>
          <a:lstStyle/>
          <a:p>
            <a:pPr algn="ctr"/>
            <a:r>
              <a:rPr lang="en-US" sz="1200">
                <a:latin typeface="+mn-lt"/>
              </a:rPr>
              <a:t>Time</a:t>
            </a:r>
          </a:p>
        </p:txBody>
      </p:sp>
      <p:cxnSp>
        <p:nvCxnSpPr>
          <p:cNvPr id="37" name="Straight Connector 36">
            <a:extLst>
              <a:ext uri="{FF2B5EF4-FFF2-40B4-BE49-F238E27FC236}">
                <a16:creationId xmlns:a16="http://schemas.microsoft.com/office/drawing/2014/main" id="{A5D986C5-6E74-9B96-BE33-B1AFCF63A337}"/>
              </a:ext>
            </a:extLst>
          </p:cNvPr>
          <p:cNvCxnSpPr/>
          <p:nvPr/>
        </p:nvCxnSpPr>
        <p:spPr>
          <a:xfrm>
            <a:off x="1324850" y="6188260"/>
            <a:ext cx="6934200" cy="0"/>
          </a:xfrm>
          <a:prstGeom prst="line">
            <a:avLst/>
          </a:prstGeom>
          <a:ln w="2540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
        <p:nvSpPr>
          <p:cNvPr id="38" name="TextBox 37">
            <a:extLst>
              <a:ext uri="{FF2B5EF4-FFF2-40B4-BE49-F238E27FC236}">
                <a16:creationId xmlns:a16="http://schemas.microsoft.com/office/drawing/2014/main" id="{FC9BA88D-7327-AF26-C6B5-5BCF79062CBC}"/>
              </a:ext>
            </a:extLst>
          </p:cNvPr>
          <p:cNvSpPr txBox="1"/>
          <p:nvPr/>
        </p:nvSpPr>
        <p:spPr>
          <a:xfrm>
            <a:off x="444519" y="5950550"/>
            <a:ext cx="884410" cy="461665"/>
          </a:xfrm>
          <a:prstGeom prst="rect">
            <a:avLst/>
          </a:prstGeom>
          <a:noFill/>
          <a:ln w="12700">
            <a:solidFill>
              <a:srgbClr val="000000"/>
            </a:solidFill>
          </a:ln>
        </p:spPr>
        <p:txBody>
          <a:bodyPr wrap="square" rtlCol="0">
            <a:spAutoFit/>
          </a:bodyPr>
          <a:lstStyle/>
          <a:p>
            <a:pPr algn="ctr"/>
            <a:r>
              <a:rPr lang="en-US" sz="1200">
                <a:latin typeface="+mn-lt"/>
              </a:rPr>
              <a:t>JJ-300.10 </a:t>
            </a:r>
            <a:r>
              <a:rPr lang="en-US" sz="1200"/>
              <a:t>backoff</a:t>
            </a:r>
            <a:endParaRPr lang="en-US" sz="1200">
              <a:latin typeface="+mn-lt"/>
            </a:endParaRPr>
          </a:p>
        </p:txBody>
      </p:sp>
      <p:sp>
        <p:nvSpPr>
          <p:cNvPr id="39" name="TextBox 38">
            <a:extLst>
              <a:ext uri="{FF2B5EF4-FFF2-40B4-BE49-F238E27FC236}">
                <a16:creationId xmlns:a16="http://schemas.microsoft.com/office/drawing/2014/main" id="{87F60808-D8D7-4454-05B3-ED5F1D870F43}"/>
              </a:ext>
            </a:extLst>
          </p:cNvPr>
          <p:cNvSpPr txBox="1"/>
          <p:nvPr/>
        </p:nvSpPr>
        <p:spPr>
          <a:xfrm>
            <a:off x="1458422" y="5683342"/>
            <a:ext cx="453344" cy="276999"/>
          </a:xfrm>
          <a:prstGeom prst="rect">
            <a:avLst/>
          </a:prstGeom>
          <a:noFill/>
        </p:spPr>
        <p:txBody>
          <a:bodyPr wrap="square" rtlCol="0">
            <a:spAutoFit/>
          </a:bodyPr>
          <a:lstStyle/>
          <a:p>
            <a:pPr algn="ctr"/>
            <a:r>
              <a:rPr lang="en-US" sz="1200">
                <a:latin typeface="Cambria Math" panose="02040503050406030204" pitchFamily="18" charset="0"/>
                <a:ea typeface="Cambria Math" panose="02040503050406030204" pitchFamily="18" charset="0"/>
              </a:rPr>
              <a:t>∇</a:t>
            </a:r>
            <a:endParaRPr lang="en-US" sz="1200">
              <a:latin typeface="+mn-lt"/>
            </a:endParaRPr>
          </a:p>
        </p:txBody>
      </p:sp>
      <p:sp>
        <p:nvSpPr>
          <p:cNvPr id="41" name="Rectangle 40">
            <a:extLst>
              <a:ext uri="{FF2B5EF4-FFF2-40B4-BE49-F238E27FC236}">
                <a16:creationId xmlns:a16="http://schemas.microsoft.com/office/drawing/2014/main" id="{42040389-F659-ABA1-6D60-4AA0425D1BFF}"/>
              </a:ext>
            </a:extLst>
          </p:cNvPr>
          <p:cNvSpPr/>
          <p:nvPr/>
        </p:nvSpPr>
        <p:spPr>
          <a:xfrm>
            <a:off x="4067944" y="5901647"/>
            <a:ext cx="550592" cy="295656"/>
          </a:xfrm>
          <a:prstGeom prst="rect">
            <a:avLst/>
          </a:prstGeom>
          <a:solidFill>
            <a:srgbClr val="0070C0"/>
          </a:solidFill>
          <a:ln w="19050">
            <a:solidFill>
              <a:schemeClr val="tx1"/>
            </a:solidFill>
            <a:round/>
            <a:headEnd/>
            <a:tailEnd/>
          </a:ln>
        </p:spPr>
        <p:txBody>
          <a:bodyPr lIns="101882" tIns="50941" rIns="101882" bIns="50941" rtlCol="0" anchor="ctr"/>
          <a:lstStyle/>
          <a:p>
            <a:pPr algn="ctr"/>
            <a:r>
              <a:rPr lang="en-US" sz="1200"/>
              <a:t>CCA</a:t>
            </a:r>
          </a:p>
        </p:txBody>
      </p:sp>
      <p:sp>
        <p:nvSpPr>
          <p:cNvPr id="42" name="TextBox 41">
            <a:extLst>
              <a:ext uri="{FF2B5EF4-FFF2-40B4-BE49-F238E27FC236}">
                <a16:creationId xmlns:a16="http://schemas.microsoft.com/office/drawing/2014/main" id="{D231BBDB-7678-EDA9-4BD7-A641AD150AFB}"/>
              </a:ext>
            </a:extLst>
          </p:cNvPr>
          <p:cNvSpPr txBox="1"/>
          <p:nvPr/>
        </p:nvSpPr>
        <p:spPr>
          <a:xfrm>
            <a:off x="7657182" y="6176193"/>
            <a:ext cx="699082" cy="276999"/>
          </a:xfrm>
          <a:prstGeom prst="rect">
            <a:avLst/>
          </a:prstGeom>
          <a:noFill/>
        </p:spPr>
        <p:txBody>
          <a:bodyPr wrap="square" rtlCol="0">
            <a:spAutoFit/>
          </a:bodyPr>
          <a:lstStyle/>
          <a:p>
            <a:pPr algn="ctr"/>
            <a:r>
              <a:rPr lang="en-US" sz="1200">
                <a:latin typeface="+mn-lt"/>
              </a:rPr>
              <a:t>Time</a:t>
            </a:r>
          </a:p>
        </p:txBody>
      </p:sp>
      <p:sp>
        <p:nvSpPr>
          <p:cNvPr id="43" name="Rectangle 42">
            <a:extLst>
              <a:ext uri="{FF2B5EF4-FFF2-40B4-BE49-F238E27FC236}">
                <a16:creationId xmlns:a16="http://schemas.microsoft.com/office/drawing/2014/main" id="{91298AE8-949A-BC12-AACB-20C552BB0D1B}"/>
              </a:ext>
            </a:extLst>
          </p:cNvPr>
          <p:cNvSpPr/>
          <p:nvPr/>
        </p:nvSpPr>
        <p:spPr>
          <a:xfrm>
            <a:off x="1669590" y="5900675"/>
            <a:ext cx="550592" cy="282932"/>
          </a:xfrm>
          <a:prstGeom prst="rect">
            <a:avLst/>
          </a:prstGeom>
          <a:solidFill>
            <a:srgbClr val="92D050"/>
          </a:solidFill>
          <a:ln w="19050">
            <a:solidFill>
              <a:schemeClr val="tx1"/>
            </a:solidFill>
            <a:round/>
            <a:headEnd/>
            <a:tailEnd/>
          </a:ln>
        </p:spPr>
        <p:txBody>
          <a:bodyPr lIns="101882" tIns="50941" rIns="101882" bIns="50941" rtlCol="0" anchor="ctr"/>
          <a:lstStyle/>
          <a:p>
            <a:pPr algn="ctr"/>
            <a:r>
              <a:rPr lang="en-US" sz="1200"/>
              <a:t>LIFS</a:t>
            </a:r>
          </a:p>
        </p:txBody>
      </p:sp>
      <p:sp>
        <p:nvSpPr>
          <p:cNvPr id="47" name="Rectangle 46">
            <a:extLst>
              <a:ext uri="{FF2B5EF4-FFF2-40B4-BE49-F238E27FC236}">
                <a16:creationId xmlns:a16="http://schemas.microsoft.com/office/drawing/2014/main" id="{9331408E-E83F-0DD8-6998-392EE29B0D31}"/>
              </a:ext>
            </a:extLst>
          </p:cNvPr>
          <p:cNvSpPr/>
          <p:nvPr/>
        </p:nvSpPr>
        <p:spPr>
          <a:xfrm>
            <a:off x="2195736" y="5902411"/>
            <a:ext cx="1866917" cy="298753"/>
          </a:xfrm>
          <a:prstGeom prst="rect">
            <a:avLst/>
          </a:prstGeom>
          <a:pattFill prst="dkUpDiag">
            <a:fgClr>
              <a:schemeClr val="bg2">
                <a:lumMod val="60000"/>
                <a:lumOff val="40000"/>
              </a:schemeClr>
            </a:fgClr>
            <a:bgClr>
              <a:schemeClr val="bg1">
                <a:lumMod val="85000"/>
              </a:schemeClr>
            </a:bgClr>
          </a:pattFill>
          <a:ln w="19050">
            <a:solidFill>
              <a:schemeClr val="tx1"/>
            </a:solidFill>
            <a:round/>
            <a:headEnd/>
            <a:tailEnd/>
          </a:ln>
        </p:spPr>
        <p:txBody>
          <a:bodyPr lIns="101882" tIns="50941" rIns="101882" bIns="50941" rtlCol="0" anchor="ctr"/>
          <a:lstStyle/>
          <a:p>
            <a:pPr algn="ctr"/>
            <a:r>
              <a:rPr lang="en-US" sz="1200" err="1"/>
              <a:t>Backoff</a:t>
            </a:r>
            <a:endParaRPr lang="en-US" sz="1200"/>
          </a:p>
        </p:txBody>
      </p:sp>
      <p:sp>
        <p:nvSpPr>
          <p:cNvPr id="49" name="TextBox 48">
            <a:extLst>
              <a:ext uri="{FF2B5EF4-FFF2-40B4-BE49-F238E27FC236}">
                <a16:creationId xmlns:a16="http://schemas.microsoft.com/office/drawing/2014/main" id="{6053F402-ED02-3E64-F52D-F4C4E0974BBE}"/>
              </a:ext>
            </a:extLst>
          </p:cNvPr>
          <p:cNvSpPr txBox="1"/>
          <p:nvPr/>
        </p:nvSpPr>
        <p:spPr>
          <a:xfrm>
            <a:off x="2770403" y="1083727"/>
            <a:ext cx="4041369" cy="338554"/>
          </a:xfrm>
          <a:prstGeom prst="rect">
            <a:avLst/>
          </a:prstGeom>
          <a:noFill/>
        </p:spPr>
        <p:txBody>
          <a:bodyPr wrap="square" rtlCol="0">
            <a:spAutoFit/>
          </a:bodyPr>
          <a:lstStyle/>
          <a:p>
            <a:pPr algn="ctr"/>
            <a:r>
              <a:rPr lang="en-US" sz="1600" b="1">
                <a:latin typeface="+mn-lt"/>
              </a:rPr>
              <a:t>Scenario-1:Other TX starts before CCA</a:t>
            </a:r>
          </a:p>
        </p:txBody>
      </p:sp>
      <p:sp>
        <p:nvSpPr>
          <p:cNvPr id="50" name="TextBox 49">
            <a:extLst>
              <a:ext uri="{FF2B5EF4-FFF2-40B4-BE49-F238E27FC236}">
                <a16:creationId xmlns:a16="http://schemas.microsoft.com/office/drawing/2014/main" id="{17BBD8A5-4001-4221-771B-77BAFD40EF77}"/>
              </a:ext>
            </a:extLst>
          </p:cNvPr>
          <p:cNvSpPr txBox="1"/>
          <p:nvPr/>
        </p:nvSpPr>
        <p:spPr>
          <a:xfrm>
            <a:off x="2679970" y="3870538"/>
            <a:ext cx="4086522" cy="338554"/>
          </a:xfrm>
          <a:prstGeom prst="rect">
            <a:avLst/>
          </a:prstGeom>
          <a:noFill/>
        </p:spPr>
        <p:txBody>
          <a:bodyPr wrap="square" rtlCol="0">
            <a:spAutoFit/>
          </a:bodyPr>
          <a:lstStyle/>
          <a:p>
            <a:pPr algn="ctr"/>
            <a:r>
              <a:rPr lang="en-US" sz="1600" b="1">
                <a:latin typeface="+mn-lt"/>
              </a:rPr>
              <a:t>Scenario-2: Other TX starts during CCA</a:t>
            </a:r>
          </a:p>
        </p:txBody>
      </p:sp>
      <p:sp>
        <p:nvSpPr>
          <p:cNvPr id="51" name="Rectangle 50">
            <a:extLst>
              <a:ext uri="{FF2B5EF4-FFF2-40B4-BE49-F238E27FC236}">
                <a16:creationId xmlns:a16="http://schemas.microsoft.com/office/drawing/2014/main" id="{A8B63F37-BC5B-3DEE-0862-B5E20AED821A}"/>
              </a:ext>
            </a:extLst>
          </p:cNvPr>
          <p:cNvSpPr/>
          <p:nvPr/>
        </p:nvSpPr>
        <p:spPr>
          <a:xfrm>
            <a:off x="4391980" y="5042754"/>
            <a:ext cx="1042364" cy="299777"/>
          </a:xfrm>
          <a:prstGeom prst="rect">
            <a:avLst/>
          </a:prstGeom>
          <a:noFill/>
          <a:ln w="19050">
            <a:solidFill>
              <a:schemeClr val="tx1"/>
            </a:solidFill>
            <a:round/>
            <a:headEnd/>
            <a:tailEnd/>
          </a:ln>
        </p:spPr>
        <p:txBody>
          <a:bodyPr lIns="101882" tIns="50941" rIns="101882" bIns="50941" rtlCol="0" anchor="ctr"/>
          <a:lstStyle/>
          <a:p>
            <a:pPr algn="ctr"/>
            <a:r>
              <a:rPr lang="en-US" sz="1200"/>
              <a:t>Re-Backoff</a:t>
            </a:r>
          </a:p>
        </p:txBody>
      </p:sp>
      <p:sp>
        <p:nvSpPr>
          <p:cNvPr id="52" name="Rectangle 51">
            <a:extLst>
              <a:ext uri="{FF2B5EF4-FFF2-40B4-BE49-F238E27FC236}">
                <a16:creationId xmlns:a16="http://schemas.microsoft.com/office/drawing/2014/main" id="{C1045C5D-C07B-2241-1127-FE98B7FE3A51}"/>
              </a:ext>
            </a:extLst>
          </p:cNvPr>
          <p:cNvSpPr/>
          <p:nvPr/>
        </p:nvSpPr>
        <p:spPr>
          <a:xfrm>
            <a:off x="4608004" y="5901387"/>
            <a:ext cx="1042364" cy="299777"/>
          </a:xfrm>
          <a:prstGeom prst="rect">
            <a:avLst/>
          </a:prstGeom>
          <a:noFill/>
          <a:ln w="19050">
            <a:solidFill>
              <a:schemeClr val="tx1"/>
            </a:solidFill>
            <a:round/>
            <a:headEnd/>
            <a:tailEnd/>
          </a:ln>
        </p:spPr>
        <p:txBody>
          <a:bodyPr lIns="101882" tIns="50941" rIns="101882" bIns="50941" rtlCol="0" anchor="ctr"/>
          <a:lstStyle/>
          <a:p>
            <a:pPr algn="ctr"/>
            <a:r>
              <a:rPr lang="en-US" sz="1200"/>
              <a:t>Re-Backoff</a:t>
            </a:r>
          </a:p>
        </p:txBody>
      </p:sp>
      <p:sp>
        <p:nvSpPr>
          <p:cNvPr id="53" name="Rectangle 52">
            <a:extLst>
              <a:ext uri="{FF2B5EF4-FFF2-40B4-BE49-F238E27FC236}">
                <a16:creationId xmlns:a16="http://schemas.microsoft.com/office/drawing/2014/main" id="{081BC35C-216A-16FE-8ABA-42735BAE3BCE}"/>
              </a:ext>
            </a:extLst>
          </p:cNvPr>
          <p:cNvSpPr/>
          <p:nvPr/>
        </p:nvSpPr>
        <p:spPr>
          <a:xfrm>
            <a:off x="4211960" y="2240868"/>
            <a:ext cx="1042364" cy="299777"/>
          </a:xfrm>
          <a:prstGeom prst="rect">
            <a:avLst/>
          </a:prstGeom>
          <a:noFill/>
          <a:ln w="19050">
            <a:solidFill>
              <a:schemeClr val="tx1"/>
            </a:solidFill>
            <a:round/>
            <a:headEnd/>
            <a:tailEnd/>
          </a:ln>
        </p:spPr>
        <p:txBody>
          <a:bodyPr lIns="101882" tIns="50941" rIns="101882" bIns="50941" rtlCol="0" anchor="ctr"/>
          <a:lstStyle/>
          <a:p>
            <a:pPr algn="ctr"/>
            <a:r>
              <a:rPr lang="en-US" sz="1200"/>
              <a:t>Re-Backoff</a:t>
            </a:r>
          </a:p>
        </p:txBody>
      </p:sp>
      <p:sp>
        <p:nvSpPr>
          <p:cNvPr id="54" name="TextBox 53">
            <a:extLst>
              <a:ext uri="{FF2B5EF4-FFF2-40B4-BE49-F238E27FC236}">
                <a16:creationId xmlns:a16="http://schemas.microsoft.com/office/drawing/2014/main" id="{39C74A2E-029A-0FE0-D0A5-57A813EC12DA}"/>
              </a:ext>
            </a:extLst>
          </p:cNvPr>
          <p:cNvSpPr txBox="1"/>
          <p:nvPr/>
        </p:nvSpPr>
        <p:spPr>
          <a:xfrm>
            <a:off x="1251517" y="2708920"/>
            <a:ext cx="1026212" cy="284055"/>
          </a:xfrm>
          <a:prstGeom prst="rect">
            <a:avLst/>
          </a:prstGeom>
          <a:noFill/>
        </p:spPr>
        <p:txBody>
          <a:bodyPr wrap="square" rtlCol="0">
            <a:spAutoFit/>
          </a:bodyPr>
          <a:lstStyle/>
          <a:p>
            <a:pPr algn="ctr"/>
            <a:r>
              <a:rPr lang="en-US" sz="1200">
                <a:latin typeface="+mn-lt"/>
              </a:rPr>
              <a:t>TX request</a:t>
            </a:r>
          </a:p>
        </p:txBody>
      </p:sp>
      <p:sp>
        <p:nvSpPr>
          <p:cNvPr id="55" name="TextBox 54">
            <a:extLst>
              <a:ext uri="{FF2B5EF4-FFF2-40B4-BE49-F238E27FC236}">
                <a16:creationId xmlns:a16="http://schemas.microsoft.com/office/drawing/2014/main" id="{A7C9D5BC-7A2F-4A8F-4A35-D6B06AF3B24B}"/>
              </a:ext>
            </a:extLst>
          </p:cNvPr>
          <p:cNvSpPr txBox="1"/>
          <p:nvPr/>
        </p:nvSpPr>
        <p:spPr>
          <a:xfrm>
            <a:off x="1215526" y="4674563"/>
            <a:ext cx="1026212" cy="284055"/>
          </a:xfrm>
          <a:prstGeom prst="rect">
            <a:avLst/>
          </a:prstGeom>
          <a:noFill/>
        </p:spPr>
        <p:txBody>
          <a:bodyPr wrap="square" rtlCol="0">
            <a:spAutoFit/>
          </a:bodyPr>
          <a:lstStyle/>
          <a:p>
            <a:pPr algn="ctr"/>
            <a:r>
              <a:rPr lang="en-US" sz="1200">
                <a:latin typeface="+mn-lt"/>
              </a:rPr>
              <a:t>TX request</a:t>
            </a:r>
          </a:p>
        </p:txBody>
      </p:sp>
      <p:sp>
        <p:nvSpPr>
          <p:cNvPr id="56" name="TextBox 55">
            <a:extLst>
              <a:ext uri="{FF2B5EF4-FFF2-40B4-BE49-F238E27FC236}">
                <a16:creationId xmlns:a16="http://schemas.microsoft.com/office/drawing/2014/main" id="{362940F2-91B2-13C9-A6B4-2DE6FCC2EE33}"/>
              </a:ext>
            </a:extLst>
          </p:cNvPr>
          <p:cNvSpPr txBox="1"/>
          <p:nvPr/>
        </p:nvSpPr>
        <p:spPr>
          <a:xfrm>
            <a:off x="1147297" y="5517232"/>
            <a:ext cx="1026212" cy="284055"/>
          </a:xfrm>
          <a:prstGeom prst="rect">
            <a:avLst/>
          </a:prstGeom>
          <a:noFill/>
        </p:spPr>
        <p:txBody>
          <a:bodyPr wrap="square" rtlCol="0">
            <a:spAutoFit/>
          </a:bodyPr>
          <a:lstStyle/>
          <a:p>
            <a:pPr algn="ctr"/>
            <a:r>
              <a:rPr lang="en-US" sz="1200">
                <a:latin typeface="+mn-lt"/>
              </a:rPr>
              <a:t>TX request</a:t>
            </a:r>
          </a:p>
        </p:txBody>
      </p:sp>
      <p:cxnSp>
        <p:nvCxnSpPr>
          <p:cNvPr id="57" name="Straight Connector 56">
            <a:extLst>
              <a:ext uri="{FF2B5EF4-FFF2-40B4-BE49-F238E27FC236}">
                <a16:creationId xmlns:a16="http://schemas.microsoft.com/office/drawing/2014/main" id="{4C3DF9F6-3B8E-2138-D3C3-C0271A275C10}"/>
              </a:ext>
            </a:extLst>
          </p:cNvPr>
          <p:cNvCxnSpPr>
            <a:cxnSpLocks/>
          </p:cNvCxnSpPr>
          <p:nvPr/>
        </p:nvCxnSpPr>
        <p:spPr>
          <a:xfrm>
            <a:off x="3045236" y="1509043"/>
            <a:ext cx="14596" cy="1870453"/>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E1D5F0B8-ECB1-56D1-529C-87EC08472EC1}"/>
              </a:ext>
            </a:extLst>
          </p:cNvPr>
          <p:cNvCxnSpPr>
            <a:cxnSpLocks/>
          </p:cNvCxnSpPr>
          <p:nvPr/>
        </p:nvCxnSpPr>
        <p:spPr>
          <a:xfrm>
            <a:off x="4173025" y="4328780"/>
            <a:ext cx="14596" cy="1870453"/>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98" name="Rectangle 97">
            <a:extLst>
              <a:ext uri="{FF2B5EF4-FFF2-40B4-BE49-F238E27FC236}">
                <a16:creationId xmlns:a16="http://schemas.microsoft.com/office/drawing/2014/main" id="{21A0A436-F721-0DF9-3447-C2FC6A2936D4}"/>
              </a:ext>
            </a:extLst>
          </p:cNvPr>
          <p:cNvSpPr/>
          <p:nvPr/>
        </p:nvSpPr>
        <p:spPr>
          <a:xfrm>
            <a:off x="4078922" y="3089142"/>
            <a:ext cx="550592" cy="282932"/>
          </a:xfrm>
          <a:prstGeom prst="rect">
            <a:avLst/>
          </a:prstGeom>
          <a:solidFill>
            <a:srgbClr val="92D050"/>
          </a:solidFill>
          <a:ln w="19050">
            <a:solidFill>
              <a:schemeClr val="tx1"/>
            </a:solidFill>
            <a:round/>
            <a:headEnd/>
            <a:tailEnd/>
          </a:ln>
        </p:spPr>
        <p:txBody>
          <a:bodyPr lIns="101882" tIns="50941" rIns="101882" bIns="50941" rtlCol="0" anchor="ctr"/>
          <a:lstStyle/>
          <a:p>
            <a:pPr algn="ctr"/>
            <a:r>
              <a:rPr lang="en-US" sz="1200"/>
              <a:t>LIFS</a:t>
            </a:r>
          </a:p>
        </p:txBody>
      </p:sp>
    </p:spTree>
    <p:extLst>
      <p:ext uri="{BB962C8B-B14F-4D97-AF65-F5344CB8AC3E}">
        <p14:creationId xmlns:p14="http://schemas.microsoft.com/office/powerpoint/2010/main" val="42564389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056443250BA214448AFB02EF71E58F4F" ma:contentTypeVersion="10" ma:contentTypeDescription="新しいドキュメントを作成します。" ma:contentTypeScope="" ma:versionID="0b8e3a4d61d713f033f94e277435e7d8">
  <xsd:schema xmlns:xsd="http://www.w3.org/2001/XMLSchema" xmlns:xs="http://www.w3.org/2001/XMLSchema" xmlns:p="http://schemas.microsoft.com/office/2006/metadata/properties" xmlns:ns2="f127a512-4660-431e-ba43-198d3513d0af" targetNamespace="http://schemas.microsoft.com/office/2006/metadata/properties" ma:root="true" ma:fieldsID="881896362a74da279bce38696b9045ae" ns2:_="">
    <xsd:import namespace="f127a512-4660-431e-ba43-198d3513d0a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27a512-4660-431e-ba43-198d3513d0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A02C05A-26ED-44AB-A455-2E4F9E2EB526}">
  <ds:schemaRefs>
    <ds:schemaRef ds:uri="http://schemas.microsoft.com/sharepoint/v3/contenttype/forms"/>
  </ds:schemaRefs>
</ds:datastoreItem>
</file>

<file path=customXml/itemProps2.xml><?xml version="1.0" encoding="utf-8"?>
<ds:datastoreItem xmlns:ds="http://schemas.openxmlformats.org/officeDocument/2006/customXml" ds:itemID="{0E23CA98-BB56-407B-AB5F-09D193890E54}">
  <ds:schemaRefs>
    <ds:schemaRef ds:uri="http://purl.org/dc/dcmitype/"/>
    <ds:schemaRef ds:uri="http://www.w3.org/XML/1998/namespace"/>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f127a512-4660-431e-ba43-198d3513d0af"/>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CB2CF0BF-078E-46ED-B6E0-68ED30A076B1}">
  <ds:schemaRefs>
    <ds:schemaRef ds:uri="f127a512-4660-431e-ba43-198d3513d0a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0</TotalTime>
  <Words>1908</Words>
  <Application>Microsoft Office PowerPoint</Application>
  <PresentationFormat>画面に合わせる (4:3)</PresentationFormat>
  <Paragraphs>469</Paragraphs>
  <Slides>19</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19</vt:i4>
      </vt:variant>
    </vt:vector>
  </HeadingPairs>
  <TitlesOfParts>
    <vt:vector size="30" baseType="lpstr">
      <vt:lpstr>-apple-system</vt:lpstr>
      <vt:lpstr>ＭＳ Ｐゴシック</vt:lpstr>
      <vt:lpstr>Arial</vt:lpstr>
      <vt:lpstr>Calibri</vt:lpstr>
      <vt:lpstr>Cambria Math</vt:lpstr>
      <vt:lpstr>Courier New</vt:lpstr>
      <vt:lpstr>Symbol</vt:lpstr>
      <vt:lpstr>Times</vt:lpstr>
      <vt:lpstr>Times New Roman</vt:lpstr>
      <vt:lpstr>Wingdings</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CSMA/CA in JJ-300.10</vt:lpstr>
      <vt:lpstr>CSMA Differences Between JJ-300.10 and 802.15.4</vt:lpstr>
      <vt:lpstr>JJ-300.10 Backoff Operation</vt:lpstr>
      <vt:lpstr>PowerPoint プレゼンテーション</vt:lpstr>
      <vt:lpstr>Simulation Parameters</vt:lpstr>
      <vt:lpstr>Node Deployment of 20 Nodes</vt:lpstr>
      <vt:lpstr>Simulation Results (Packet delivery rate)</vt:lpstr>
      <vt:lpstr>Packet Delivery Rate Curve for 50 kbps Offered Load</vt:lpstr>
      <vt:lpstr>Latency Curve for 50 kbps Offered Load</vt:lpstr>
      <vt:lpstr>Simulation Results Summary</vt:lpstr>
      <vt:lpstr>PowerPoint プレゼンテーション</vt:lpstr>
      <vt:lpstr>PowerPoint プレゼンテーション</vt:lpstr>
      <vt:lpstr>Summary</vt:lpstr>
      <vt:lpstr>Recommendations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Opening for November</dc:title>
  <dc:subject>IEEE 802.15.9ma</dc:subject>
  <dc:creator>Tero Kivinen</dc:creator>
  <dc:description>&lt;doc#&gt;</dc:description>
  <cp:lastModifiedBy>Sumi Takenori/角 武憲(MELCO/情報総研 ＮインフラＧ)</cp:lastModifiedBy>
  <cp:revision>1</cp:revision>
  <dcterms:created xsi:type="dcterms:W3CDTF">2018-03-05T16:39:13Z</dcterms:created>
  <dcterms:modified xsi:type="dcterms:W3CDTF">2023-03-14T19:24:15Z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0x010100056443250BA214448AFB02EF71E58F4F</vt:lpwstr>
  </property>
</Properties>
</file>