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802-15-23-0165-00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C195A666-D223-4B38-A0CD-0883CEB9F8B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8" name="PlaceHolder 9"/>
          <p:cNvSpPr>
            <a:spLocks noGrp="1"/>
          </p:cNvSpPr>
          <p:nvPr>
            <p:ph type="title"/>
          </p:nvPr>
        </p:nvSpPr>
        <p:spPr>
          <a:xfrm>
            <a:off x="457200" y="777600"/>
            <a:ext cx="8228520" cy="114408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9" name="PlaceHolder 10"/>
          <p:cNvSpPr>
            <a:spLocks noGrp="1"/>
          </p:cNvSpPr>
          <p:nvPr>
            <p:ph type="body"/>
          </p:nvPr>
        </p:nvSpPr>
        <p:spPr>
          <a:xfrm>
            <a:off x="457200" y="2252520"/>
            <a:ext cx="8228520" cy="39765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802-15-23-0165-00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B66645CD-CE31-4BF9-A41E-8410EB76A42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802-15-23-0165-00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4476E745-B184-43CC-87C6-D75058BBDD1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79120" cy="4613760"/>
          </a:xfrm>
          <a:prstGeom prst="rect">
            <a:avLst/>
          </a:prstGeom>
          <a:noFill/>
          <a:ln w="0">
            <a:noFill/>
          </a:ln>
        </p:spPr>
        <p:style>
          <a:lnRef idx="0"/>
          <a:fillRef idx="0"/>
          <a:effectRef idx="0"/>
          <a:fontRef idx="minor"/>
        </p:style>
        <p:txBody>
          <a:bodyPr lIns="90000" rIns="90000" tIns="46800" bIns="46800">
            <a:noAutofit/>
          </a:bodyPr>
          <a:p>
            <a:pPr algn="ctr">
              <a:lnSpc>
                <a:spcPct val="100000"/>
              </a:lnSpc>
              <a:tabLst>
                <a:tab algn="l" pos="182880"/>
                <a:tab algn="l" pos="365760"/>
                <a:tab algn="l" pos="548640"/>
                <a:tab algn="l" pos="731520"/>
              </a:tabLst>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tabLst>
                <a:tab algn="l" pos="182880"/>
                <a:tab algn="l" pos="365760"/>
                <a:tab algn="l" pos="548640"/>
                <a:tab algn="l" pos="731520"/>
              </a:tabLst>
            </a:pPr>
            <a:endParaRPr b="0" lang="en-US" sz="18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ChannelNumber Issue</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March, 2023</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tabLst>
                <a:tab algn="l" pos="182880"/>
                <a:tab algn="l" pos="365760"/>
                <a:tab algn="l" pos="548640"/>
                <a:tab algn="l" pos="731520"/>
              </a:tabLst>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Removal of ChannelPage from revision</a:t>
            </a:r>
            <a:endParaRPr b="0" lang="en-US" sz="1600" spc="-1" strike="noStrike">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tabLst>
                <a:tab algn="l" pos="182880"/>
                <a:tab algn="l" pos="365760"/>
                <a:tab algn="l" pos="548640"/>
                <a:tab algn="l" pos="731520"/>
              </a:tabLst>
            </a:pPr>
            <a:r>
              <a:rPr b="0" lang="en-IE" sz="1600" spc="-1" strike="noStrike">
                <a:solidFill>
                  <a:srgbClr val="000000"/>
                </a:solidFill>
                <a:latin typeface="Times New Roman"/>
                <a:ea typeface="DejaVu Sans"/>
              </a:rPr>
              <a:t>Proposal for solving the issue with ChannelNumber and ChannelPage</a:t>
            </a:r>
            <a:endParaRPr b="0" lang="en-US" sz="1600" spc="-1" strike="noStrike">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Propose a solution for ChannelNumber/ChannelPage issue</a:t>
            </a:r>
            <a:endParaRPr b="0" lang="en-US" sz="16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Coordinator Realignment command</a:t>
            </a:r>
            <a:endParaRPr b="0" lang="en-US" sz="4400" spc="-1" strike="noStrike">
              <a:latin typeface="Arial"/>
            </a:endParaRPr>
          </a:p>
        </p:txBody>
      </p:sp>
      <p:sp>
        <p:nvSpPr>
          <p:cNvPr id="156"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fontScale="91000"/>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Is anybody using it in a way where they used to change from one channel page to another. </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If not then we can simply ignore the issue.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If yes, we need information how they thought is was supposed to work.</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Proposed solution: Ignore issue, and remove channel page.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SRM Request command</a:t>
            </a:r>
            <a:endParaRPr b="0" lang="en-US" sz="4400" spc="-1" strike="noStrike">
              <a:latin typeface="Arial"/>
            </a:endParaRPr>
          </a:p>
        </p:txBody>
      </p:sp>
      <p:sp>
        <p:nvSpPr>
          <p:cNvPr id="158"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Is there a need to do SRM over multiple channel pages?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channel pages have been so badly defined so I doubt there are any implementations of SRM that would care.</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Proposed solution: Ignore issue, and remove channel page.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ChannelPage</a:t>
            </a:r>
            <a:endParaRPr b="0" lang="en-US" sz="4400" spc="-1" strike="noStrike">
              <a:latin typeface="Arial"/>
            </a:endParaRPr>
          </a:p>
        </p:txBody>
      </p:sp>
      <p:sp>
        <p:nvSpPr>
          <p:cNvPr id="140"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In the last TG4me meeting the TG decided to remove ChannelPage.</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This causes the issue that we have MLME calls that used to provide ChannelPage and ChannelNumber and now only provide ChannelNumber</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ChannelNumber</a:t>
            </a:r>
            <a:endParaRPr b="0" lang="en-US" sz="4400" spc="-1" strike="noStrike">
              <a:latin typeface="Arial"/>
            </a:endParaRPr>
          </a:p>
        </p:txBody>
      </p:sp>
      <p:sp>
        <p:nvSpPr>
          <p:cNvPr id="142"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fontScale="80000"/>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proble</a:t>
            </a:r>
            <a:r>
              <a:rPr b="0" lang="en-US" sz="3200" spc="-1" strike="noStrike">
                <a:solidFill>
                  <a:srgbClr val="000000"/>
                </a:solidFill>
                <a:latin typeface="Arial"/>
                <a:ea typeface="DejaVu Sans"/>
              </a:rPr>
              <a:t>m with </a:t>
            </a:r>
            <a:r>
              <a:rPr b="0" lang="en-US" sz="3200" spc="-1" strike="noStrike">
                <a:solidFill>
                  <a:srgbClr val="000000"/>
                </a:solidFill>
                <a:latin typeface="Arial"/>
                <a:ea typeface="DejaVu Sans"/>
              </a:rPr>
              <a:t>Chann</a:t>
            </a:r>
            <a:r>
              <a:rPr b="0" lang="en-US" sz="3200" spc="-1" strike="noStrike">
                <a:solidFill>
                  <a:srgbClr val="000000"/>
                </a:solidFill>
                <a:latin typeface="Arial"/>
                <a:ea typeface="DejaVu Sans"/>
              </a:rPr>
              <a:t>elNum</a:t>
            </a:r>
            <a:r>
              <a:rPr b="0" lang="en-US" sz="3200" spc="-1" strike="noStrike">
                <a:solidFill>
                  <a:srgbClr val="000000"/>
                </a:solidFill>
                <a:latin typeface="Arial"/>
                <a:ea typeface="DejaVu Sans"/>
              </a:rPr>
              <a:t>ber is </a:t>
            </a:r>
            <a:r>
              <a:rPr b="0" lang="en-US" sz="3200" spc="-1" strike="noStrike">
                <a:solidFill>
                  <a:srgbClr val="000000"/>
                </a:solidFill>
                <a:latin typeface="Arial"/>
                <a:ea typeface="DejaVu Sans"/>
              </a:rPr>
              <a:t>that it </a:t>
            </a:r>
            <a:r>
              <a:rPr b="0" lang="en-US" sz="3200" spc="-1" strike="noStrike">
                <a:solidFill>
                  <a:srgbClr val="000000"/>
                </a:solidFill>
                <a:latin typeface="Arial"/>
                <a:ea typeface="DejaVu Sans"/>
              </a:rPr>
              <a:t>does </a:t>
            </a:r>
            <a:r>
              <a:rPr b="0" lang="en-US" sz="3200" spc="-1" strike="noStrike">
                <a:solidFill>
                  <a:srgbClr val="000000"/>
                </a:solidFill>
                <a:latin typeface="Arial"/>
                <a:ea typeface="DejaVu Sans"/>
              </a:rPr>
              <a:t>not </a:t>
            </a:r>
            <a:r>
              <a:rPr b="0" lang="en-US" sz="3200" spc="-1" strike="noStrike">
                <a:solidFill>
                  <a:srgbClr val="000000"/>
                </a:solidFill>
                <a:latin typeface="Arial"/>
                <a:ea typeface="DejaVu Sans"/>
              </a:rPr>
              <a:t>specif</a:t>
            </a:r>
            <a:r>
              <a:rPr b="0" lang="en-US" sz="3200" spc="-1" strike="noStrike">
                <a:solidFill>
                  <a:srgbClr val="000000"/>
                </a:solidFill>
                <a:latin typeface="Arial"/>
                <a:ea typeface="DejaVu Sans"/>
              </a:rPr>
              <a:t>y the </a:t>
            </a:r>
            <a:r>
              <a:rPr b="0" lang="en-US" sz="3200" spc="-1" strike="noStrike">
                <a:solidFill>
                  <a:srgbClr val="000000"/>
                </a:solidFill>
                <a:latin typeface="Arial"/>
                <a:ea typeface="DejaVu Sans"/>
              </a:rPr>
              <a:t>actual </a:t>
            </a:r>
            <a:r>
              <a:rPr b="0" lang="en-US" sz="3200" spc="-1" strike="noStrike">
                <a:solidFill>
                  <a:srgbClr val="000000"/>
                </a:solidFill>
                <a:latin typeface="Arial"/>
                <a:ea typeface="DejaVu Sans"/>
              </a:rPr>
              <a:t>chann</a:t>
            </a:r>
            <a:r>
              <a:rPr b="0" lang="en-US" sz="3200" spc="-1" strike="noStrike">
                <a:solidFill>
                  <a:srgbClr val="000000"/>
                </a:solidFill>
                <a:latin typeface="Arial"/>
                <a:ea typeface="DejaVu Sans"/>
              </a:rPr>
              <a:t>el to </a:t>
            </a:r>
            <a:r>
              <a:rPr b="0" lang="en-US" sz="3200" spc="-1" strike="noStrike">
                <a:solidFill>
                  <a:srgbClr val="000000"/>
                </a:solidFill>
                <a:latin typeface="Arial"/>
                <a:ea typeface="DejaVu Sans"/>
              </a:rPr>
              <a:t>be </a:t>
            </a:r>
            <a:r>
              <a:rPr b="0" lang="en-US" sz="3200" spc="-1" strike="noStrike">
                <a:solidFill>
                  <a:srgbClr val="000000"/>
                </a:solidFill>
                <a:latin typeface="Arial"/>
                <a:ea typeface="DejaVu Sans"/>
              </a:rPr>
              <a:t>used.</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Actual </a:t>
            </a:r>
            <a:r>
              <a:rPr b="0" lang="en-US" sz="3200" spc="-1" strike="noStrike">
                <a:solidFill>
                  <a:srgbClr val="000000"/>
                </a:solidFill>
                <a:latin typeface="Arial"/>
                <a:ea typeface="DejaVu Sans"/>
              </a:rPr>
              <a:t>freque</a:t>
            </a:r>
            <a:r>
              <a:rPr b="0" lang="en-US" sz="3200" spc="-1" strike="noStrike">
                <a:solidFill>
                  <a:srgbClr val="000000"/>
                </a:solidFill>
                <a:latin typeface="Arial"/>
                <a:ea typeface="DejaVu Sans"/>
              </a:rPr>
              <a:t>nce </a:t>
            </a:r>
            <a:r>
              <a:rPr b="0" lang="en-US" sz="3200" spc="-1" strike="noStrike">
                <a:solidFill>
                  <a:srgbClr val="000000"/>
                </a:solidFill>
                <a:latin typeface="Arial"/>
                <a:ea typeface="DejaVu Sans"/>
              </a:rPr>
              <a:t>depen</a:t>
            </a:r>
            <a:r>
              <a:rPr b="0" lang="en-US" sz="3200" spc="-1" strike="noStrike">
                <a:solidFill>
                  <a:srgbClr val="000000"/>
                </a:solidFill>
                <a:latin typeface="Arial"/>
                <a:ea typeface="DejaVu Sans"/>
              </a:rPr>
              <a:t>ds on:</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Phy </a:t>
            </a:r>
            <a:r>
              <a:rPr b="0" lang="en-US" sz="3200" spc="-1" strike="noStrike">
                <a:solidFill>
                  <a:srgbClr val="000000"/>
                </a:solidFill>
                <a:latin typeface="Arial"/>
                <a:ea typeface="DejaVu Sans"/>
              </a:rPr>
              <a:t>to be </a:t>
            </a:r>
            <a:r>
              <a:rPr b="0" lang="en-US" sz="3200" spc="-1" strike="noStrike">
                <a:solidFill>
                  <a:srgbClr val="000000"/>
                </a:solidFill>
                <a:latin typeface="Arial"/>
                <a:ea typeface="DejaVu Sans"/>
              </a:rPr>
              <a:t>used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Oper</a:t>
            </a:r>
            <a:r>
              <a:rPr b="0" lang="en-US" sz="3200" spc="-1" strike="noStrike">
                <a:solidFill>
                  <a:srgbClr val="000000"/>
                </a:solidFill>
                <a:latin typeface="Arial"/>
                <a:ea typeface="DejaVu Sans"/>
              </a:rPr>
              <a:t>ating </a:t>
            </a:r>
            <a:r>
              <a:rPr b="0" lang="en-US" sz="3200" spc="-1" strike="noStrike">
                <a:solidFill>
                  <a:srgbClr val="000000"/>
                </a:solidFill>
                <a:latin typeface="Arial"/>
                <a:ea typeface="DejaVu Sans"/>
              </a:rPr>
              <a:t>band </a:t>
            </a:r>
            <a:r>
              <a:rPr b="0" lang="en-US" sz="3200" spc="-1" strike="noStrike">
                <a:solidFill>
                  <a:srgbClr val="000000"/>
                </a:solidFill>
                <a:latin typeface="Arial"/>
                <a:ea typeface="DejaVu Sans"/>
              </a:rPr>
              <a:t>used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Oper</a:t>
            </a:r>
            <a:r>
              <a:rPr b="0" lang="en-US" sz="3200" spc="-1" strike="noStrike">
                <a:solidFill>
                  <a:srgbClr val="000000"/>
                </a:solidFill>
                <a:latin typeface="Arial"/>
                <a:ea typeface="DejaVu Sans"/>
              </a:rPr>
              <a:t>ating </a:t>
            </a:r>
            <a:r>
              <a:rPr b="0" lang="en-US" sz="3200" spc="-1" strike="noStrike">
                <a:solidFill>
                  <a:srgbClr val="000000"/>
                </a:solidFill>
                <a:latin typeface="Arial"/>
                <a:ea typeface="DejaVu Sans"/>
              </a:rPr>
              <a:t>mode </a:t>
            </a:r>
            <a:r>
              <a:rPr b="0" lang="en-US" sz="3200" spc="-1" strike="noStrike">
                <a:solidFill>
                  <a:srgbClr val="000000"/>
                </a:solidFill>
                <a:latin typeface="Arial"/>
                <a:ea typeface="DejaVu Sans"/>
              </a:rPr>
              <a:t>used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Actua</a:t>
            </a:r>
            <a:r>
              <a:rPr b="0" lang="en-US" sz="3200" spc="-1" strike="noStrike">
                <a:solidFill>
                  <a:srgbClr val="000000"/>
                </a:solidFill>
                <a:latin typeface="Arial"/>
                <a:ea typeface="DejaVu Sans"/>
              </a:rPr>
              <a:t>l </a:t>
            </a:r>
            <a:r>
              <a:rPr b="0" lang="en-US" sz="3200" spc="-1" strike="noStrike">
                <a:solidFill>
                  <a:srgbClr val="000000"/>
                </a:solidFill>
                <a:latin typeface="Arial"/>
                <a:ea typeface="DejaVu Sans"/>
              </a:rPr>
              <a:t>Chan</a:t>
            </a:r>
            <a:r>
              <a:rPr b="0" lang="en-US" sz="3200" spc="-1" strike="noStrike">
                <a:solidFill>
                  <a:srgbClr val="000000"/>
                </a:solidFill>
                <a:latin typeface="Arial"/>
                <a:ea typeface="DejaVu Sans"/>
              </a:rPr>
              <a:t>nel </a:t>
            </a:r>
            <a:r>
              <a:rPr b="0" lang="en-US" sz="3200" spc="-1" strike="noStrike">
                <a:solidFill>
                  <a:srgbClr val="000000"/>
                </a:solidFill>
                <a:latin typeface="Arial"/>
                <a:ea typeface="DejaVu Sans"/>
              </a:rPr>
              <a:t>numb</a:t>
            </a:r>
            <a:r>
              <a:rPr b="0" lang="en-US" sz="3200" spc="-1" strike="noStrike">
                <a:solidFill>
                  <a:srgbClr val="000000"/>
                </a:solidFill>
                <a:latin typeface="Arial"/>
                <a:ea typeface="DejaVu Sans"/>
              </a:rPr>
              <a:t>er</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ChannelNumber</a:t>
            </a:r>
            <a:endParaRPr b="0" lang="en-US" sz="4400" spc="-1" strike="noStrike">
              <a:latin typeface="Arial"/>
            </a:endParaRPr>
          </a:p>
        </p:txBody>
      </p:sp>
      <p:sp>
        <p:nvSpPr>
          <p:cNvPr id="144"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Not all PHYs have all those information so the Channel information is always going to be PHY specific.</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Proposal</a:t>
            </a:r>
            <a:endParaRPr b="0" lang="en-US" sz="4400" spc="-1" strike="noStrike">
              <a:latin typeface="Arial"/>
            </a:endParaRPr>
          </a:p>
        </p:txBody>
      </p:sp>
      <p:sp>
        <p:nvSpPr>
          <p:cNvPr id="146"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Replace ChannelNumber with ChannelInfo</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ChannelInfo is specified as PHY specific information that specifies all required information that is needed to specify channel.</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Example SUN FSK PHY</a:t>
            </a:r>
            <a:endParaRPr b="0" lang="en-US" sz="4400" spc="-1" strike="noStrike">
              <a:latin typeface="Arial"/>
            </a:endParaRPr>
          </a:p>
        </p:txBody>
      </p:sp>
      <p:sp>
        <p:nvSpPr>
          <p:cNvPr id="148"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fontScale="94000"/>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ChannelInfo contains: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PHY: SUN FSK</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Band: 915-b</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Operation Mode: #5</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Channel Number: 11</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This matches: 902.2+0.4*11 = 906.6 MHz, with ChannelSpacing of 0.4 MHz</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Solves</a:t>
            </a:r>
            <a:endParaRPr b="0" lang="en-US" sz="4400" spc="-1" strike="noStrike">
              <a:latin typeface="Arial"/>
            </a:endParaRPr>
          </a:p>
        </p:txBody>
      </p:sp>
      <p:sp>
        <p:nvSpPr>
          <p:cNvPr id="150"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fontScale="31000"/>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All PIB and MLME issues are solved with this.</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All MLME calls that take ChannelNumber will be taking ChannelInfo instead: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MLME-ASSOCIATE.request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MLME-BEACON-NOTIFY.indication</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MLME-START.request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MLME-SYNC.request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MLME-SYNC-LOSS.indication</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MLME-DPS.request, response, confirm</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MLME-SRM-REPORT.request, indication</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MLME-SRM-NFORMATION.request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MLME-SRM-REQ.request, indication</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MLME-SRM-RES.request, indication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Issues</a:t>
            </a:r>
            <a:endParaRPr b="0" lang="en-US" sz="4400" spc="-1" strike="noStrike">
              <a:latin typeface="Arial"/>
            </a:endParaRPr>
          </a:p>
        </p:txBody>
      </p:sp>
      <p:sp>
        <p:nvSpPr>
          <p:cNvPr id="152"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fontScale="23000"/>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O-QPSK PHY Mode IE: Channel Index (8-bit)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LECIM DSSS Operating mode: Channel Number (9-bit)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LECIM FSK Operating mode: Channel Number (9-bit)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LECIM FSK Split Operating mode: Channel Number</a:t>
            </a:r>
            <a:r>
              <a:rPr b="0" lang="en-US" sz="3200" spc="-1" strike="noStrike">
                <a:solidFill>
                  <a:srgbClr val="000000"/>
                </a:solidFill>
                <a:latin typeface="Arial"/>
                <a:ea typeface="DejaVu Sans"/>
              </a:rPr>
              <a:t> (16-bit)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TVWS PHY Operating Mode Description IE: PHY Channel ID (8-bit)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RCC PHY Operating Mode IE: Channel Number (14-bit)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Ranging Channel and Preamble Code Selection IE: Channel Number (5-bit)</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All of those are for one specific PHY so there should not be real issues, they can simply use the channel number as defined in 10.1.3.</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Issues</a:t>
            </a:r>
            <a:endParaRPr b="0" lang="en-US" sz="4400" spc="-1" strike="noStrike">
              <a:latin typeface="Arial"/>
            </a:endParaRPr>
          </a:p>
        </p:txBody>
      </p:sp>
      <p:sp>
        <p:nvSpPr>
          <p:cNvPr id="154"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ormAutofit fontScale="38000"/>
          </a:bodyPr>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MAC Commands: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Coordinator Realignment command: Channel Number, Channel Page (8-bit)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DSME Association Response Command: Channel Index (16-bit)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DSME GTS Response command: Channel Index (16-bit)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DBS Response command: Allocate PHY Channel Number (8-bit)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SRM Request command: Channel Number, Channel Page (16-bit)</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Here the Coordinator realignement and SRM Request commands are real issues, as they had also the Channel Page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3629</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2023-03-14T13:49:32Z</dcterms:modified>
  <cp:revision>146</cp:revision>
  <dc:subject>SC IETF</dc:subject>
  <dc:title>Opening for September</dc:title>
</cp:coreProperties>
</file>

<file path=docProps/custom.xml><?xml version="1.0" encoding="utf-8"?>
<Properties xmlns="http://schemas.openxmlformats.org/officeDocument/2006/custom-properties" xmlns:vt="http://schemas.openxmlformats.org/officeDocument/2006/docPropsVTypes"/>
</file>