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9" r:id="rId2"/>
    <p:sldId id="260" r:id="rId3"/>
    <p:sldId id="261" r:id="rId4"/>
    <p:sldId id="268" r:id="rId5"/>
    <p:sldId id="266" r:id="rId6"/>
    <p:sldId id="267" r:id="rId7"/>
    <p:sldId id="265" r:id="rId8"/>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8" autoAdjust="0"/>
    <p:restoredTop sz="94686" autoAdjust="0"/>
  </p:normalViewPr>
  <p:slideViewPr>
    <p:cSldViewPr snapToGrid="0">
      <p:cViewPr varScale="1">
        <p:scale>
          <a:sx n="57" d="100"/>
          <a:sy n="57" d="100"/>
        </p:scale>
        <p:origin x="1482" y="39"/>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‹Nr.›</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‹Nr.›</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685800" y="378281"/>
            <a:ext cx="1600200" cy="215444"/>
          </a:xfrm>
        </p:spPr>
        <p:txBody>
          <a:bodyPr/>
          <a:lstStyle>
            <a:lvl1pPr>
              <a:defRPr/>
            </a:lvl1pPr>
          </a:lstStyle>
          <a:p>
            <a:r>
              <a:rPr lang="en-US" dirty="0" smtClean="0"/>
              <a:t>July 2013</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r>
              <a:rPr lang="en-US"/>
              <a:t>&lt;month year&gt;</a:t>
            </a:r>
          </a:p>
        </p:txBody>
      </p:sp>
      <p:sp>
        <p:nvSpPr>
          <p:cNvPr id="8" name="Fußzeilenplatzhalter 7"/>
          <p:cNvSpPr>
            <a:spLocks noGrp="1"/>
          </p:cNvSpPr>
          <p:nvPr>
            <p:ph type="ftr" sz="quarter" idx="11"/>
          </p:nvPr>
        </p:nvSpPr>
        <p:spPr/>
        <p:txBody>
          <a:bodyPr/>
          <a:lstStyle>
            <a:lvl1pPr>
              <a:defRPr/>
            </a:lvl1pPr>
          </a:lstStyle>
          <a:p>
            <a:r>
              <a:rPr lang="en-US"/>
              <a:t>&lt;author&gt;, &lt;company&gt;</a:t>
            </a:r>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r>
              <a:rPr lang="en-US"/>
              <a:t>&lt;month year&gt;</a:t>
            </a:r>
          </a:p>
        </p:txBody>
      </p:sp>
      <p:sp>
        <p:nvSpPr>
          <p:cNvPr id="4" name="Fußzeilenplatzhalter 3"/>
          <p:cNvSpPr>
            <a:spLocks noGrp="1"/>
          </p:cNvSpPr>
          <p:nvPr>
            <p:ph type="ftr" sz="quarter" idx="11"/>
          </p:nvPr>
        </p:nvSpPr>
        <p:spPr/>
        <p:txBody>
          <a:bodyPr/>
          <a:lstStyle>
            <a:lvl1pPr>
              <a:defRPr/>
            </a:lvl1pPr>
          </a:lstStyle>
          <a:p>
            <a:r>
              <a:rPr lang="en-US"/>
              <a:t>&lt;author&gt;, &lt;company&gt;</a:t>
            </a:r>
          </a:p>
        </p:txBody>
      </p:sp>
      <p:sp>
        <p:nvSpPr>
          <p:cNvPr id="5" name="Foliennummernplatzhalter 4"/>
          <p:cNvSpPr>
            <a:spLocks noGrp="1"/>
          </p:cNvSpPr>
          <p:nvPr>
            <p:ph type="sldNum" sz="quarter" idx="12"/>
          </p:nvPr>
        </p:nvSpPr>
        <p:spPr/>
        <p:txBody>
          <a:bodyPr/>
          <a:lstStyle>
            <a:lvl1pPr>
              <a:defRPr/>
            </a:lvl1pPr>
          </a:lstStyle>
          <a:p>
            <a:r>
              <a:rPr lang="en-US"/>
              <a:t>Slide </a:t>
            </a:r>
            <a:fld id="{6FDFCD56-6E23-4ED9-8FB9-6861A9CC02CC}"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dirty="0" smtClean="0"/>
              <a:t>March 2013</a:t>
            </a:r>
            <a:endParaRPr lang="en-US" dirty="0"/>
          </a:p>
        </p:txBody>
      </p:sp>
      <p:sp>
        <p:nvSpPr>
          <p:cNvPr id="3" name="Fußzeilenplatzhalter 2"/>
          <p:cNvSpPr>
            <a:spLocks noGrp="1"/>
          </p:cNvSpPr>
          <p:nvPr>
            <p:ph type="ftr" sz="quarter" idx="11"/>
          </p:nvPr>
        </p:nvSpPr>
        <p:spPr/>
        <p:txBody>
          <a:bodyPr/>
          <a:lstStyle>
            <a:lvl1pPr>
              <a:defRPr/>
            </a:lvl1p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‹Nr.›</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smtClean="0"/>
              <a:t>Titelmasterformat durch Klicken bearbeiten</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May 2014</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Thomas Kürner (TU Braunschweig)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‹Nr.›</a:t>
            </a:fld>
            <a:endParaRPr lang="en-US"/>
          </a:p>
        </p:txBody>
      </p:sp>
      <p:sp>
        <p:nvSpPr>
          <p:cNvPr id="1031" name="Rectangle 7"/>
          <p:cNvSpPr>
            <a:spLocks noChangeArrowheads="1"/>
          </p:cNvSpPr>
          <p:nvPr/>
        </p:nvSpPr>
        <p:spPr bwMode="auto">
          <a:xfrm>
            <a:off x="1296537" y="394156"/>
            <a:ext cx="7161664" cy="215444"/>
          </a:xfrm>
          <a:prstGeom prst="rect">
            <a:avLst/>
          </a:prstGeom>
          <a:noFill/>
          <a:ln w="9525">
            <a:noFill/>
            <a:miter lim="800000"/>
            <a:headEnd/>
            <a:tailEnd/>
          </a:ln>
          <a:effectLst/>
        </p:spPr>
        <p:txBody>
          <a:bodyPr wrap="square" lIns="0" tIns="0" rIns="0" bIns="0" anchor="b">
            <a:spAutoFit/>
          </a:bodyPr>
          <a:lstStyle/>
          <a:p>
            <a:pPr marL="982663" lvl="4" indent="0" algn="r"/>
            <a:r>
              <a:rPr lang="en-US" sz="1400" b="1" dirty="0"/>
              <a:t>doc.: IEEE </a:t>
            </a:r>
            <a:r>
              <a:rPr lang="en-US" sz="1400" b="1" dirty="0" smtClean="0"/>
              <a:t>802.15-23-0161-00-0thz-March</a:t>
            </a:r>
            <a:r>
              <a:rPr lang="en-US" sz="1400" b="1" baseline="0" dirty="0" smtClean="0"/>
              <a:t> 2023</a:t>
            </a:r>
            <a:r>
              <a:rPr lang="en-US" sz="1400" b="1" dirty="0" smtClean="0"/>
              <a:t>_Closing_Plenary_Slides</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604044" y="378281"/>
            <a:ext cx="1600200" cy="215444"/>
          </a:xfrm>
        </p:spPr>
        <p:txBody>
          <a:bodyPr/>
          <a:lstStyle/>
          <a:p>
            <a:r>
              <a:rPr lang="en-US" dirty="0" smtClean="0"/>
              <a:t>March 2023</a:t>
            </a:r>
          </a:p>
        </p:txBody>
      </p:sp>
      <p:sp>
        <p:nvSpPr>
          <p:cNvPr id="5" name="Fußzeilenplatzhalter 2"/>
          <p:cNvSpPr>
            <a:spLocks noGrp="1"/>
          </p:cNvSpPr>
          <p:nvPr>
            <p:ph type="ftr" sz="quarter" idx="11"/>
          </p:nvPr>
        </p:nvSpPr>
        <p:spPr>
          <a:xfrm>
            <a:off x="5486400" y="6525344"/>
            <a:ext cx="3124200" cy="184666"/>
          </a:xfrm>
        </p:spPr>
        <p:txBody>
          <a:bodyPr/>
          <a:lstStyle/>
          <a:p>
            <a:r>
              <a:rPr lang="en-US" dirty="0" smtClean="0"/>
              <a:t>Thomas Kürner (TU Braunschweig).</a:t>
            </a:r>
            <a:endParaRPr lang="en-US" dirty="0"/>
          </a:p>
        </p:txBody>
      </p:sp>
      <p:sp>
        <p:nvSpPr>
          <p:cNvPr id="6" name="Foliennummernplatzhalter 3"/>
          <p:cNvSpPr>
            <a:spLocks noGrp="1"/>
          </p:cNvSpPr>
          <p:nvPr>
            <p:ph type="sldNum" sz="quarter" idx="12"/>
          </p:nvPr>
        </p:nvSpPr>
        <p:spPr/>
        <p:txBody>
          <a:bodyPr/>
          <a:lstStyle/>
          <a:p>
            <a:r>
              <a:rPr lang="en-US" dirty="0"/>
              <a:t>Slide </a:t>
            </a:r>
            <a:fld id="{81095783-45F1-4BC3-AE2A-29FF2428E513}" type="slidenum">
              <a:rPr lang="en-US"/>
              <a:pPr/>
              <a:t>1</a:t>
            </a:fld>
            <a:endParaRPr lang="en-US" dirty="0"/>
          </a:p>
        </p:txBody>
      </p:sp>
      <p:sp>
        <p:nvSpPr>
          <p:cNvPr id="27651" name="Rectangle 3"/>
          <p:cNvSpPr>
            <a:spLocks noChangeArrowheads="1"/>
          </p:cNvSpPr>
          <p:nvPr/>
        </p:nvSpPr>
        <p:spPr bwMode="auto">
          <a:xfrm>
            <a:off x="152400" y="609600"/>
            <a:ext cx="8629291" cy="4616648"/>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a:t>
            </a:r>
            <a:r>
              <a:rPr lang="en-US" sz="1800" b="1" u="sng" dirty="0" err="1" smtClean="0">
                <a:solidFill>
                  <a:schemeClr val="tx2"/>
                </a:solidFill>
                <a:effectLst>
                  <a:outerShdw blurRad="38100" dist="38100" dir="2700000" algn="tl">
                    <a:srgbClr val="C0C0C0"/>
                  </a:outerShdw>
                </a:effectLst>
              </a:rPr>
              <a:t>Speciality</a:t>
            </a:r>
            <a:r>
              <a:rPr lang="en-US" sz="1800" b="1" u="sng" dirty="0" smtClean="0">
                <a:solidFill>
                  <a:schemeClr val="tx2"/>
                </a:solidFill>
                <a:effectLst>
                  <a:outerShdw blurRad="38100" dist="38100" dir="2700000" algn="tl">
                    <a:srgbClr val="C0C0C0"/>
                  </a:outerShdw>
                </a:effectLst>
              </a:rPr>
              <a:t> Networks </a:t>
            </a:r>
            <a:r>
              <a:rPr lang="en-US" sz="1800" b="1" u="sng" dirty="0">
                <a:solidFill>
                  <a:schemeClr val="tx2"/>
                </a:solidFill>
                <a:effectLst>
                  <a:outerShdw blurRad="38100" dist="38100" dir="2700000" algn="tl">
                    <a:srgbClr val="C0C0C0"/>
                  </a:outerShdw>
                </a:effectLst>
              </a:rPr>
              <a:t>(</a:t>
            </a:r>
            <a:r>
              <a:rPr lang="en-US" sz="1800" b="1" u="sng" dirty="0" smtClean="0">
                <a:solidFill>
                  <a:schemeClr val="tx2"/>
                </a:solidFill>
                <a:effectLst>
                  <a:outerShdw blurRad="38100" dist="38100" dir="2700000" algn="tl">
                    <a:srgbClr val="C0C0C0"/>
                  </a:outerShdw>
                </a:effectLst>
              </a:rPr>
              <a:t>WSN)</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SC THz March 2023 </a:t>
            </a:r>
            <a:r>
              <a:rPr lang="en-US" sz="1600" dirty="0" smtClean="0"/>
              <a:t>Closing Plenary Slides</a:t>
            </a:r>
            <a:endParaRPr lang="de-DE" sz="1600" dirty="0" smtClean="0"/>
          </a:p>
          <a:p>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15 March 2023</a:t>
            </a:r>
            <a:endParaRPr lang="en-US" sz="1600" dirty="0">
              <a:solidFill>
                <a:schemeClr val="tx2"/>
              </a:solidFill>
            </a:endParaRPr>
          </a:p>
          <a:p>
            <a:r>
              <a:rPr lang="en-US" sz="1600" b="1" dirty="0">
                <a:solidFill>
                  <a:schemeClr val="tx2"/>
                </a:solidFill>
              </a:rPr>
              <a:t>Source:</a:t>
            </a:r>
            <a:r>
              <a:rPr lang="en-US" sz="1600" dirty="0">
                <a:solidFill>
                  <a:schemeClr val="tx2"/>
                </a:solidFill>
              </a:rPr>
              <a:t> </a:t>
            </a:r>
            <a:r>
              <a:rPr lang="en-US" sz="1600" dirty="0" smtClean="0">
                <a:solidFill>
                  <a:schemeClr val="tx2"/>
                </a:solidFill>
              </a:rPr>
              <a:t>Thomas Kürner TU Braunschweig</a:t>
            </a:r>
            <a:endParaRPr lang="en-US" sz="1600" dirty="0">
              <a:solidFill>
                <a:schemeClr val="tx2"/>
              </a:solidFill>
            </a:endParaRPr>
          </a:p>
          <a:p>
            <a:r>
              <a:rPr lang="en-US" sz="1600" dirty="0" smtClean="0">
                <a:solidFill>
                  <a:schemeClr val="tx2"/>
                </a:solidFill>
              </a:rPr>
              <a:t>Address: </a:t>
            </a:r>
            <a:r>
              <a:rPr lang="en-US" sz="1600" dirty="0" err="1" smtClean="0">
                <a:solidFill>
                  <a:schemeClr val="tx2"/>
                </a:solidFill>
              </a:rPr>
              <a:t>Schleinitzstr</a:t>
            </a:r>
            <a:r>
              <a:rPr lang="en-US" sz="1600" dirty="0" smtClean="0">
                <a:solidFill>
                  <a:schemeClr val="tx2"/>
                </a:solidFill>
              </a:rPr>
              <a:t>. 22, D-38092 Braunschweig, Germany</a:t>
            </a:r>
            <a:endParaRPr lang="en-US" sz="1600" dirty="0">
              <a:solidFill>
                <a:schemeClr val="tx2"/>
              </a:solidFill>
            </a:endParaRPr>
          </a:p>
          <a:p>
            <a:r>
              <a:rPr lang="en-US" sz="1600" dirty="0">
                <a:solidFill>
                  <a:schemeClr val="tx2"/>
                </a:solidFill>
              </a:rPr>
              <a:t>Voice</a:t>
            </a:r>
            <a:r>
              <a:rPr lang="en-US" sz="1600" dirty="0" smtClean="0">
                <a:solidFill>
                  <a:schemeClr val="tx2"/>
                </a:solidFill>
              </a:rPr>
              <a:t>:+495313912416, </a:t>
            </a:r>
            <a:r>
              <a:rPr lang="en-US" sz="1600" dirty="0">
                <a:solidFill>
                  <a:schemeClr val="tx2"/>
                </a:solidFill>
              </a:rPr>
              <a:t>FAX: </a:t>
            </a:r>
            <a:r>
              <a:rPr lang="en-US" sz="1600" dirty="0" smtClean="0">
                <a:solidFill>
                  <a:schemeClr val="tx2"/>
                </a:solidFill>
              </a:rPr>
              <a:t>+495313915192, E-Mail: t.kuerner@tu-bs.de</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n/a</a:t>
            </a:r>
            <a:endParaRPr lang="en-US" dirty="0" smtClean="0">
              <a:solidFill>
                <a:schemeClr val="tx2"/>
              </a:solidFill>
            </a:endParaRPr>
          </a:p>
          <a:p>
            <a:r>
              <a:rPr lang="en-US" sz="1600" b="1" dirty="0" smtClean="0">
                <a:solidFill>
                  <a:schemeClr val="tx2"/>
                </a:solidFill>
              </a:rPr>
              <a:t>Abstract:</a:t>
            </a:r>
            <a:r>
              <a:rPr lang="en-US" sz="1600" dirty="0" smtClean="0">
                <a:solidFill>
                  <a:schemeClr val="tx2"/>
                </a:solidFill>
              </a:rPr>
              <a:t>	SC THz March 2023 </a:t>
            </a:r>
            <a:r>
              <a:rPr lang="en-US" sz="1600" dirty="0" smtClean="0"/>
              <a:t>Closing Plenary Slides</a:t>
            </a:r>
            <a:endParaRPr lang="en-US" sz="1600" dirty="0" smtClean="0">
              <a:solidFill>
                <a:schemeClr val="tx2"/>
              </a:solidFill>
            </a:endParaRPr>
          </a:p>
          <a:p>
            <a:pPr>
              <a:spcBef>
                <a:spcPts val="600"/>
              </a:spcBef>
              <a:spcAft>
                <a:spcPts val="600"/>
              </a:spcAft>
            </a:pPr>
            <a:r>
              <a:rPr lang="en-US" sz="1600" b="1" dirty="0" smtClean="0">
                <a:solidFill>
                  <a:schemeClr val="tx2"/>
                </a:solidFill>
              </a:rPr>
              <a:t>Purpose: </a:t>
            </a:r>
            <a:r>
              <a:rPr lang="en-US" sz="1600" dirty="0" smtClean="0">
                <a:solidFill>
                  <a:schemeClr val="tx2"/>
                </a:solidFill>
              </a:rPr>
              <a:t>Closing report to WG 15 closing plenary</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a:t>
            </a:r>
            <a:r>
              <a:rPr lang="en-US" sz="1600" dirty="0" smtClean="0">
                <a:solidFill>
                  <a:schemeClr val="tx2"/>
                </a:solidFill>
              </a:rPr>
              <a:t> prepared </a:t>
            </a:r>
            <a:r>
              <a:rPr lang="en-US" sz="1600" dirty="0">
                <a:solidFill>
                  <a:schemeClr val="tx2"/>
                </a:solidFill>
              </a:rPr>
              <a:t>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de-DE" dirty="0" smtClean="0"/>
              <a:t>SC </a:t>
            </a:r>
            <a:r>
              <a:rPr lang="de-DE" dirty="0" err="1" smtClean="0"/>
              <a:t>THz</a:t>
            </a:r>
            <a:r>
              <a:rPr lang="de-DE" dirty="0" smtClean="0"/>
              <a:t> March 2023</a:t>
            </a:r>
            <a:br>
              <a:rPr lang="de-DE" dirty="0" smtClean="0"/>
            </a:br>
            <a:r>
              <a:rPr lang="de-DE" dirty="0" err="1" smtClean="0"/>
              <a:t>Closing</a:t>
            </a:r>
            <a:r>
              <a:rPr lang="de-DE" dirty="0" smtClean="0"/>
              <a:t> Report</a:t>
            </a:r>
            <a:endParaRPr lang="de-DE" dirty="0"/>
          </a:p>
        </p:txBody>
      </p:sp>
      <p:sp>
        <p:nvSpPr>
          <p:cNvPr id="8" name="Untertitel 7"/>
          <p:cNvSpPr>
            <a:spLocks noGrp="1"/>
          </p:cNvSpPr>
          <p:nvPr>
            <p:ph type="subTitle" idx="1"/>
          </p:nvPr>
        </p:nvSpPr>
        <p:spPr/>
        <p:txBody>
          <a:bodyPr/>
          <a:lstStyle/>
          <a:p>
            <a:endParaRPr lang="de-DE" dirty="0"/>
          </a:p>
        </p:txBody>
      </p:sp>
      <p:sp>
        <p:nvSpPr>
          <p:cNvPr id="2" name="Datumsplatzhalter 1"/>
          <p:cNvSpPr>
            <a:spLocks noGrp="1"/>
          </p:cNvSpPr>
          <p:nvPr>
            <p:ph type="dt" sz="half" idx="10"/>
          </p:nvPr>
        </p:nvSpPr>
        <p:spPr/>
        <p:txBody>
          <a:bodyPr/>
          <a:lstStyle/>
          <a:p>
            <a:r>
              <a:rPr lang="en-US" dirty="0" smtClean="0"/>
              <a:t>March 2023</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Meetings/</a:t>
            </a:r>
            <a:r>
              <a:rPr lang="de-DE" dirty="0" err="1" smtClean="0"/>
              <a:t>Contributions</a:t>
            </a:r>
            <a:endParaRPr lang="de-DE" dirty="0"/>
          </a:p>
        </p:txBody>
      </p:sp>
      <p:sp>
        <p:nvSpPr>
          <p:cNvPr id="6" name="Inhaltsplatzhalter 5"/>
          <p:cNvSpPr>
            <a:spLocks noGrp="1"/>
          </p:cNvSpPr>
          <p:nvPr>
            <p:ph idx="1"/>
          </p:nvPr>
        </p:nvSpPr>
        <p:spPr>
          <a:xfrm>
            <a:off x="685800" y="1728942"/>
            <a:ext cx="7772400" cy="4114800"/>
          </a:xfrm>
        </p:spPr>
        <p:txBody>
          <a:bodyPr/>
          <a:lstStyle/>
          <a:p>
            <a:r>
              <a:rPr lang="de-DE" sz="2000" dirty="0" smtClean="0"/>
              <a:t>2  </a:t>
            </a:r>
            <a:r>
              <a:rPr lang="de-DE" sz="2000" dirty="0" err="1" smtClean="0"/>
              <a:t>meetings</a:t>
            </a:r>
            <a:r>
              <a:rPr lang="de-DE" sz="2000" dirty="0" smtClean="0"/>
              <a:t> on Mon PM1, Tue PM2 (</a:t>
            </a:r>
            <a:r>
              <a:rPr lang="de-DE" sz="2000" dirty="0" err="1" smtClean="0"/>
              <a:t>joint</a:t>
            </a:r>
            <a:r>
              <a:rPr lang="de-DE" sz="2000" dirty="0" smtClean="0"/>
              <a:t> withTG3mb)</a:t>
            </a:r>
          </a:p>
          <a:p>
            <a:pPr marL="0" indent="0">
              <a:buNone/>
            </a:pPr>
            <a:endParaRPr lang="de-DE" sz="2000" dirty="0" smtClean="0"/>
          </a:p>
          <a:p>
            <a:pPr>
              <a:spcAft>
                <a:spcPts val="0"/>
              </a:spcAft>
            </a:pPr>
            <a:r>
              <a:rPr lang="en-US" sz="2000" dirty="0">
                <a:solidFill>
                  <a:srgbClr val="000000"/>
                </a:solidFill>
                <a:latin typeface="Times New Roman" panose="02020603050405020304" pitchFamily="18" charset="0"/>
                <a:ea typeface="MS PGothic" panose="020B0600070205080204" pitchFamily="34" charset="-128"/>
              </a:rPr>
              <a:t>Listening contributions</a:t>
            </a:r>
            <a:r>
              <a:rPr lang="en-US" sz="2000" dirty="0" smtClean="0">
                <a:solidFill>
                  <a:srgbClr val="000000"/>
                </a:solidFill>
                <a:latin typeface="Times New Roman" panose="02020603050405020304" pitchFamily="18" charset="0"/>
                <a:ea typeface="MS PGothic" panose="020B0600070205080204" pitchFamily="34" charset="-128"/>
              </a:rPr>
              <a:t>:</a:t>
            </a:r>
            <a:endParaRPr lang="de-DE" sz="2000" dirty="0">
              <a:latin typeface="Times New Roman" panose="02020603050405020304" pitchFamily="18" charset="0"/>
              <a:ea typeface="MS PGothic" panose="020B0600070205080204" pitchFamily="34" charset="-128"/>
            </a:endParaRPr>
          </a:p>
          <a:p>
            <a:pPr lvl="1">
              <a:spcAft>
                <a:spcPts val="0"/>
              </a:spcAft>
            </a:pPr>
            <a:r>
              <a:rPr lang="en-US" sz="2000" dirty="0" smtClean="0">
                <a:solidFill>
                  <a:srgbClr val="000000"/>
                </a:solidFill>
                <a:latin typeface="Times New Roman" panose="02020603050405020304" pitchFamily="18" charset="0"/>
                <a:ea typeface="MS PGothic" panose="020B0600070205080204" pitchFamily="34" charset="-128"/>
              </a:rPr>
              <a:t>Thomas </a:t>
            </a:r>
            <a:r>
              <a:rPr lang="en-US" sz="2000" dirty="0">
                <a:solidFill>
                  <a:srgbClr val="000000"/>
                </a:solidFill>
                <a:latin typeface="Times New Roman" panose="02020603050405020304" pitchFamily="18" charset="0"/>
                <a:ea typeface="MS PGothic" panose="020B0600070205080204" pitchFamily="34" charset="-128"/>
              </a:rPr>
              <a:t>Kürner (TU Braunschweig, Germany): Overview on the Horizon Europe 6G SNS Project TERRAMETA (23/0132r1)</a:t>
            </a:r>
          </a:p>
          <a:p>
            <a:pPr marL="457200" lvl="1" indent="0">
              <a:spcAft>
                <a:spcPts val="0"/>
              </a:spcAft>
              <a:buNone/>
            </a:pPr>
            <a:endParaRPr lang="en-US" sz="2000" dirty="0">
              <a:solidFill>
                <a:srgbClr val="000000"/>
              </a:solidFill>
              <a:latin typeface="Times New Roman" panose="02020603050405020304" pitchFamily="18" charset="0"/>
              <a:ea typeface="MS PGothic" panose="020B0600070205080204" pitchFamily="34" charset="-128"/>
            </a:endParaRPr>
          </a:p>
          <a:p>
            <a:pPr lvl="1">
              <a:spcAft>
                <a:spcPts val="0"/>
              </a:spcAft>
            </a:pPr>
            <a:r>
              <a:rPr lang="en-US" sz="2000" dirty="0">
                <a:solidFill>
                  <a:srgbClr val="000000"/>
                </a:solidFill>
                <a:latin typeface="Times New Roman" panose="02020603050405020304" pitchFamily="18" charset="0"/>
                <a:ea typeface="MS PGothic" panose="020B0600070205080204" pitchFamily="34" charset="-128"/>
              </a:rPr>
              <a:t>Thomas Kürner (TU Braunschweig, Germany): Overview on the Horizon Europe 6G SNS Project TIMES (23/0133)</a:t>
            </a:r>
          </a:p>
          <a:p>
            <a:pPr lvl="1">
              <a:spcAft>
                <a:spcPts val="0"/>
              </a:spcAft>
            </a:pPr>
            <a:endParaRPr lang="en-US" sz="2000" dirty="0">
              <a:solidFill>
                <a:srgbClr val="000000"/>
              </a:solidFill>
              <a:latin typeface="Times New Roman" panose="02020603050405020304" pitchFamily="18" charset="0"/>
              <a:ea typeface="MS PGothic" panose="020B0600070205080204" pitchFamily="34" charset="-128"/>
            </a:endParaRPr>
          </a:p>
          <a:p>
            <a:pPr lvl="1">
              <a:spcAft>
                <a:spcPts val="0"/>
              </a:spcAft>
            </a:pPr>
            <a:r>
              <a:rPr lang="en-US" sz="2000" dirty="0">
                <a:solidFill>
                  <a:srgbClr val="000000"/>
                </a:solidFill>
                <a:latin typeface="Times New Roman" panose="02020603050405020304" pitchFamily="18" charset="0"/>
                <a:ea typeface="MS PGothic" panose="020B0600070205080204" pitchFamily="34" charset="-128"/>
              </a:rPr>
              <a:t>Overview on IEEE </a:t>
            </a:r>
            <a:r>
              <a:rPr lang="en-US" sz="2000" dirty="0" err="1">
                <a:solidFill>
                  <a:srgbClr val="000000"/>
                </a:solidFill>
                <a:latin typeface="Times New Roman" panose="02020603050405020304" pitchFamily="18" charset="0"/>
                <a:ea typeface="MS PGothic" panose="020B0600070205080204" pitchFamily="34" charset="-128"/>
              </a:rPr>
              <a:t>Std</a:t>
            </a:r>
            <a:r>
              <a:rPr lang="en-US" sz="2000" dirty="0">
                <a:solidFill>
                  <a:srgbClr val="000000"/>
                </a:solidFill>
                <a:latin typeface="Times New Roman" panose="02020603050405020304" pitchFamily="18" charset="0"/>
                <a:ea typeface="MS PGothic" panose="020B0600070205080204" pitchFamily="34" charset="-128"/>
              </a:rPr>
              <a:t> 802.15.3 (Presentation to joint 802.15/802.1 Meeting) (23/0135)</a:t>
            </a:r>
          </a:p>
        </p:txBody>
      </p:sp>
      <p:sp>
        <p:nvSpPr>
          <p:cNvPr id="2" name="Datumsplatzhalter 1"/>
          <p:cNvSpPr>
            <a:spLocks noGrp="1"/>
          </p:cNvSpPr>
          <p:nvPr>
            <p:ph type="dt" sz="half" idx="10"/>
          </p:nvPr>
        </p:nvSpPr>
        <p:spPr/>
        <p:txBody>
          <a:bodyPr/>
          <a:lstStyle/>
          <a:p>
            <a:r>
              <a:rPr lang="en-US" dirty="0" smtClean="0"/>
              <a:t>March 2023</a:t>
            </a:r>
            <a:endParaRPr lang="en-US" dirty="0"/>
          </a:p>
        </p:txBody>
      </p:sp>
      <p:sp>
        <p:nvSpPr>
          <p:cNvPr id="3" name="Fußzeilenplatzhalter 2"/>
          <p:cNvSpPr>
            <a:spLocks noGrp="1"/>
          </p:cNvSpPr>
          <p:nvPr>
            <p:ph type="ftr" sz="quarter" idx="11"/>
          </p:nvPr>
        </p:nvSpPr>
        <p:spPr/>
        <p:txBody>
          <a:body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Response to Liaison form ETSI ISG </a:t>
            </a:r>
            <a:r>
              <a:rPr lang="de-DE" dirty="0" err="1" smtClean="0"/>
              <a:t>THz</a:t>
            </a:r>
            <a:endParaRPr lang="de-DE" dirty="0"/>
          </a:p>
        </p:txBody>
      </p:sp>
      <p:sp>
        <p:nvSpPr>
          <p:cNvPr id="3" name="Inhaltsplatzhalter 2"/>
          <p:cNvSpPr>
            <a:spLocks noGrp="1"/>
          </p:cNvSpPr>
          <p:nvPr>
            <p:ph idx="1"/>
          </p:nvPr>
        </p:nvSpPr>
        <p:spPr/>
        <p:txBody>
          <a:bodyPr/>
          <a:lstStyle/>
          <a:p>
            <a:r>
              <a:rPr lang="en-US" sz="2000" dirty="0"/>
              <a:t>Discussing the Liaison Statement from ETSI ISG THz (18-23-0024) </a:t>
            </a:r>
            <a:endParaRPr lang="en-US" sz="2000" dirty="0" smtClean="0"/>
          </a:p>
          <a:p>
            <a:r>
              <a:rPr lang="en-US" sz="2000" dirty="0" err="1" smtClean="0"/>
              <a:t>Fomrulating</a:t>
            </a:r>
            <a:r>
              <a:rPr lang="en-US" sz="2000" dirty="0" smtClean="0"/>
              <a:t> the </a:t>
            </a:r>
            <a:r>
              <a:rPr lang="en-US" sz="2000" dirty="0"/>
              <a:t>response to the liaison statement (</a:t>
            </a:r>
            <a:r>
              <a:rPr lang="en-US" sz="2000" dirty="0" smtClean="0"/>
              <a:t>15-22-134r3)</a:t>
            </a:r>
            <a:endParaRPr lang="de-DE" sz="2000" dirty="0"/>
          </a:p>
          <a:p>
            <a:endParaRPr lang="de-DE" sz="2000" dirty="0"/>
          </a:p>
        </p:txBody>
      </p:sp>
      <p:sp>
        <p:nvSpPr>
          <p:cNvPr id="4" name="Datumsplatzhalter 3"/>
          <p:cNvSpPr>
            <a:spLocks noGrp="1"/>
          </p:cNvSpPr>
          <p:nvPr>
            <p:ph type="dt" sz="half" idx="10"/>
          </p:nvPr>
        </p:nvSpPr>
        <p:spPr/>
        <p:txBody>
          <a:bodyPr/>
          <a:lstStyle/>
          <a:p>
            <a:r>
              <a:rPr lang="en-US" dirty="0" smtClean="0"/>
              <a:t>March 2023</a:t>
            </a:r>
          </a:p>
        </p:txBody>
      </p:sp>
      <p:sp>
        <p:nvSpPr>
          <p:cNvPr id="5" name="Fußzeilenplatzhalter 4"/>
          <p:cNvSpPr>
            <a:spLocks noGrp="1"/>
          </p:cNvSpPr>
          <p:nvPr>
            <p:ph type="ftr" sz="quarter" idx="11"/>
          </p:nvPr>
        </p:nvSpPr>
        <p:spPr>
          <a:xfrm>
            <a:off x="5486400" y="6475413"/>
            <a:ext cx="3124200" cy="369332"/>
          </a:xfrm>
        </p:spPr>
        <p:txBody>
          <a:bodyPr/>
          <a:lstStyle/>
          <a:p>
            <a:r>
              <a:rPr lang="en-US" dirty="0" smtClean="0"/>
              <a:t>Thomas </a:t>
            </a:r>
            <a:r>
              <a:rPr lang="en-US" dirty="0"/>
              <a:t>Kürner, TU Braunschweig</a:t>
            </a:r>
          </a:p>
          <a:p>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4</a:t>
            </a:fld>
            <a:endParaRPr lang="en-US"/>
          </a:p>
        </p:txBody>
      </p:sp>
    </p:spTree>
    <p:extLst>
      <p:ext uri="{BB962C8B-B14F-4D97-AF65-F5344CB8AC3E}">
        <p14:creationId xmlns:p14="http://schemas.microsoft.com/office/powerpoint/2010/main" val="28897491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SC Motion</a:t>
            </a:r>
            <a:endParaRPr lang="de-DE" dirty="0"/>
          </a:p>
        </p:txBody>
      </p:sp>
      <p:sp>
        <p:nvSpPr>
          <p:cNvPr id="3" name="Inhaltsplatzhalter 2"/>
          <p:cNvSpPr>
            <a:spLocks noGrp="1"/>
          </p:cNvSpPr>
          <p:nvPr>
            <p:ph idx="1"/>
          </p:nvPr>
        </p:nvSpPr>
        <p:spPr/>
        <p:txBody>
          <a:bodyPr/>
          <a:lstStyle/>
          <a:p>
            <a:r>
              <a:rPr lang="en-US" sz="2800" dirty="0"/>
              <a:t>Move that </a:t>
            </a:r>
            <a:r>
              <a:rPr lang="en-US" sz="2800" dirty="0" smtClean="0"/>
              <a:t>SC THz </a:t>
            </a:r>
            <a:r>
              <a:rPr lang="en-US" sz="2800" dirty="0"/>
              <a:t>formally request that the 802.15 WG </a:t>
            </a:r>
            <a:r>
              <a:rPr lang="en-US" sz="2800" dirty="0" smtClean="0"/>
              <a:t>reviews and approve the response to the liaison from ETSI ISG THz in doc. IEEE 802.15-23-0134-03 and forward it to 802.18 TAG for submission to 802 EC.</a:t>
            </a:r>
          </a:p>
          <a:p>
            <a:r>
              <a:rPr lang="en-US" sz="2800" dirty="0" smtClean="0"/>
              <a:t>Mover: </a:t>
            </a:r>
          </a:p>
          <a:p>
            <a:r>
              <a:rPr lang="en-US" sz="2800" dirty="0" smtClean="0"/>
              <a:t>Seconder:</a:t>
            </a:r>
            <a:endParaRPr lang="de-DE" sz="2800" dirty="0"/>
          </a:p>
          <a:p>
            <a:endParaRPr lang="de-DE" sz="2800" dirty="0"/>
          </a:p>
        </p:txBody>
      </p:sp>
      <p:sp>
        <p:nvSpPr>
          <p:cNvPr id="4" name="Datumsplatzhalter 3"/>
          <p:cNvSpPr>
            <a:spLocks noGrp="1"/>
          </p:cNvSpPr>
          <p:nvPr>
            <p:ph type="dt" sz="half" idx="10"/>
          </p:nvPr>
        </p:nvSpPr>
        <p:spPr/>
        <p:txBody>
          <a:bodyPr/>
          <a:lstStyle/>
          <a:p>
            <a:r>
              <a:rPr lang="en-US" smtClean="0"/>
              <a:t>July 2013</a:t>
            </a:r>
            <a:endParaRPr lang="en-US" dirty="0" smtClean="0"/>
          </a:p>
        </p:txBody>
      </p:sp>
      <p:sp>
        <p:nvSpPr>
          <p:cNvPr id="5" name="Fußzeilenplatzhalter 4"/>
          <p:cNvSpPr>
            <a:spLocks noGrp="1"/>
          </p:cNvSpPr>
          <p:nvPr>
            <p:ph type="ftr" sz="quarter" idx="11"/>
          </p:nvPr>
        </p:nvSpPr>
        <p:spPr>
          <a:xfrm>
            <a:off x="5486400" y="6475413"/>
            <a:ext cx="3124200" cy="369332"/>
          </a:xfrm>
        </p:spPr>
        <p:txBody>
          <a:bodyPr/>
          <a:lstStyle/>
          <a:p>
            <a:r>
              <a:rPr lang="en-US" dirty="0"/>
              <a:t>Thomas Kürner, TU Braunschweig</a:t>
            </a:r>
          </a:p>
          <a:p>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5</a:t>
            </a:fld>
            <a:endParaRPr lang="en-US"/>
          </a:p>
        </p:txBody>
      </p:sp>
    </p:spTree>
    <p:extLst>
      <p:ext uri="{BB962C8B-B14F-4D97-AF65-F5344CB8AC3E}">
        <p14:creationId xmlns:p14="http://schemas.microsoft.com/office/powerpoint/2010/main" val="40730897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WG Motion</a:t>
            </a:r>
            <a:endParaRPr lang="de-DE" dirty="0"/>
          </a:p>
        </p:txBody>
      </p:sp>
      <p:sp>
        <p:nvSpPr>
          <p:cNvPr id="3" name="Inhaltsplatzhalter 2"/>
          <p:cNvSpPr>
            <a:spLocks noGrp="1"/>
          </p:cNvSpPr>
          <p:nvPr>
            <p:ph idx="1"/>
          </p:nvPr>
        </p:nvSpPr>
        <p:spPr/>
        <p:txBody>
          <a:bodyPr/>
          <a:lstStyle/>
          <a:p>
            <a:r>
              <a:rPr lang="en-US" sz="2800" dirty="0"/>
              <a:t>Move that </a:t>
            </a:r>
            <a:r>
              <a:rPr lang="en-US" sz="2800" dirty="0" smtClean="0"/>
              <a:t>802.15 </a:t>
            </a:r>
            <a:r>
              <a:rPr lang="en-US" sz="2800" dirty="0"/>
              <a:t>WG </a:t>
            </a:r>
            <a:r>
              <a:rPr lang="en-US" sz="2800" dirty="0" smtClean="0"/>
              <a:t>reviews and approves the response to the liaison from ETSI ISG THz in doc. IEEE 802.15-23-0134-03 and forward it to 802.18 TAG for submission to 802 EC.</a:t>
            </a:r>
          </a:p>
          <a:p>
            <a:r>
              <a:rPr lang="en-US" sz="2800" dirty="0" smtClean="0"/>
              <a:t>Mover:</a:t>
            </a:r>
          </a:p>
          <a:p>
            <a:r>
              <a:rPr lang="en-US" sz="2800" dirty="0" smtClean="0"/>
              <a:t>Seconder:</a:t>
            </a:r>
            <a:endParaRPr lang="de-DE" sz="2800" dirty="0"/>
          </a:p>
          <a:p>
            <a:endParaRPr lang="de-DE" sz="2800" dirty="0"/>
          </a:p>
        </p:txBody>
      </p:sp>
      <p:sp>
        <p:nvSpPr>
          <p:cNvPr id="4" name="Datumsplatzhalter 3"/>
          <p:cNvSpPr>
            <a:spLocks noGrp="1"/>
          </p:cNvSpPr>
          <p:nvPr>
            <p:ph type="dt" sz="half" idx="10"/>
          </p:nvPr>
        </p:nvSpPr>
        <p:spPr/>
        <p:txBody>
          <a:bodyPr/>
          <a:lstStyle/>
          <a:p>
            <a:r>
              <a:rPr lang="en-US" dirty="0" smtClean="0"/>
              <a:t>March 2023</a:t>
            </a:r>
          </a:p>
        </p:txBody>
      </p:sp>
      <p:sp>
        <p:nvSpPr>
          <p:cNvPr id="5" name="Fußzeilenplatzhalter 4"/>
          <p:cNvSpPr>
            <a:spLocks noGrp="1"/>
          </p:cNvSpPr>
          <p:nvPr>
            <p:ph type="ftr" sz="quarter" idx="11"/>
          </p:nvPr>
        </p:nvSpPr>
        <p:spPr>
          <a:xfrm>
            <a:off x="5486400" y="6475413"/>
            <a:ext cx="3124200" cy="369332"/>
          </a:xfrm>
        </p:spPr>
        <p:txBody>
          <a:bodyPr/>
          <a:lstStyle/>
          <a:p>
            <a:r>
              <a:rPr lang="en-US" dirty="0"/>
              <a:t>Thomas Kürner, TU Braunschweig</a:t>
            </a:r>
          </a:p>
          <a:p>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6</a:t>
            </a:fld>
            <a:endParaRPr lang="en-US"/>
          </a:p>
        </p:txBody>
      </p:sp>
    </p:spTree>
    <p:extLst>
      <p:ext uri="{BB962C8B-B14F-4D97-AF65-F5344CB8AC3E}">
        <p14:creationId xmlns:p14="http://schemas.microsoft.com/office/powerpoint/2010/main" val="36427565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smtClean="0"/>
              <a:t>Next Meetings</a:t>
            </a:r>
            <a:endParaRPr lang="de-DE" dirty="0"/>
          </a:p>
        </p:txBody>
      </p:sp>
      <p:sp>
        <p:nvSpPr>
          <p:cNvPr id="6" name="Inhaltsplatzhalter 5"/>
          <p:cNvSpPr>
            <a:spLocks noGrp="1"/>
          </p:cNvSpPr>
          <p:nvPr>
            <p:ph idx="1"/>
          </p:nvPr>
        </p:nvSpPr>
        <p:spPr>
          <a:xfrm>
            <a:off x="685800" y="1728942"/>
            <a:ext cx="7772400" cy="4114800"/>
          </a:xfrm>
        </p:spPr>
        <p:txBody>
          <a:bodyPr/>
          <a:lstStyle/>
          <a:p>
            <a:pPr marL="431800" lvl="2" indent="0">
              <a:spcAft>
                <a:spcPts val="0"/>
              </a:spcAft>
              <a:buNone/>
            </a:pPr>
            <a:endParaRPr lang="de-DE" sz="1800" dirty="0" smtClean="0">
              <a:ea typeface="Times New Roman"/>
            </a:endParaRPr>
          </a:p>
          <a:p>
            <a:pPr marL="698500" lvl="2" indent="-266700">
              <a:spcAft>
                <a:spcPts val="0"/>
              </a:spcAft>
              <a:buFont typeface="Arial" pitchFamily="34" charset="0"/>
              <a:buChar char="•"/>
            </a:pPr>
            <a:endParaRPr lang="en-US" sz="1800" dirty="0"/>
          </a:p>
          <a:p>
            <a:pPr marL="355600" lvl="1" indent="-266700">
              <a:spcAft>
                <a:spcPts val="0"/>
              </a:spcAft>
              <a:buFont typeface="Arial" pitchFamily="34" charset="0"/>
              <a:buChar char="•"/>
            </a:pPr>
            <a:r>
              <a:rPr lang="en-US" sz="1800" dirty="0" smtClean="0"/>
              <a:t>Requested May meetings slots  for SC THz:</a:t>
            </a:r>
          </a:p>
          <a:p>
            <a:pPr marL="698500" lvl="2" indent="-266700">
              <a:spcAft>
                <a:spcPts val="0"/>
              </a:spcAft>
              <a:buFont typeface="Arial" pitchFamily="34" charset="0"/>
              <a:buChar char="•"/>
            </a:pPr>
            <a:endParaRPr lang="en-US" sz="1400" dirty="0"/>
          </a:p>
          <a:p>
            <a:pPr marL="698500" lvl="2" indent="-266700">
              <a:spcAft>
                <a:spcPts val="0"/>
              </a:spcAft>
              <a:buFont typeface="Arial" pitchFamily="34" charset="0"/>
              <a:buChar char="•"/>
            </a:pPr>
            <a:r>
              <a:rPr lang="de-DE" sz="1800" dirty="0" smtClean="0"/>
              <a:t>None</a:t>
            </a:r>
          </a:p>
          <a:p>
            <a:pPr marL="698500" lvl="2" indent="-266700">
              <a:spcAft>
                <a:spcPts val="0"/>
              </a:spcAft>
              <a:buFont typeface="Arial" pitchFamily="34" charset="0"/>
              <a:buChar char="•"/>
            </a:pPr>
            <a:r>
              <a:rPr lang="de-DE" sz="1800" dirty="0" smtClean="0"/>
              <a:t>Next SC </a:t>
            </a:r>
            <a:r>
              <a:rPr lang="de-DE" sz="1800" dirty="0" err="1" smtClean="0"/>
              <a:t>THz</a:t>
            </a:r>
            <a:r>
              <a:rPr lang="de-DE" sz="1800" dirty="0" smtClean="0"/>
              <a:t> </a:t>
            </a:r>
            <a:r>
              <a:rPr lang="de-DE" sz="1800" dirty="0" err="1" smtClean="0"/>
              <a:t>meeting</a:t>
            </a:r>
            <a:r>
              <a:rPr lang="de-DE" sz="1800" dirty="0" smtClean="0"/>
              <a:t> will </a:t>
            </a:r>
            <a:r>
              <a:rPr lang="de-DE" sz="1800" dirty="0" err="1" smtClean="0"/>
              <a:t>take</a:t>
            </a:r>
            <a:r>
              <a:rPr lang="de-DE" sz="1800" dirty="0" smtClean="0"/>
              <a:t> </a:t>
            </a:r>
            <a:r>
              <a:rPr lang="de-DE" sz="1800" dirty="0" err="1" smtClean="0"/>
              <a:t>place</a:t>
            </a:r>
            <a:r>
              <a:rPr lang="de-DE" sz="1800" dirty="0" smtClean="0"/>
              <a:t> in March at </a:t>
            </a:r>
            <a:r>
              <a:rPr lang="de-DE" sz="1800" dirty="0" err="1" smtClean="0"/>
              <a:t>the</a:t>
            </a:r>
            <a:r>
              <a:rPr lang="de-DE" sz="1800" dirty="0" smtClean="0"/>
              <a:t> Berlin </a:t>
            </a:r>
            <a:r>
              <a:rPr lang="de-DE" sz="1800" dirty="0" err="1" smtClean="0"/>
              <a:t>Plenary</a:t>
            </a:r>
            <a:endParaRPr lang="de-DE" sz="1800" dirty="0" smtClean="0"/>
          </a:p>
          <a:p>
            <a:pPr lvl="1">
              <a:buNone/>
            </a:pPr>
            <a:endParaRPr lang="de-DE" sz="1800" dirty="0" smtClean="0">
              <a:ea typeface="Times New Roman"/>
            </a:endParaRPr>
          </a:p>
          <a:p>
            <a:pPr>
              <a:buNone/>
            </a:pPr>
            <a:endParaRPr lang="de-DE" sz="1800" dirty="0"/>
          </a:p>
        </p:txBody>
      </p:sp>
      <p:sp>
        <p:nvSpPr>
          <p:cNvPr id="2" name="Datumsplatzhalter 1"/>
          <p:cNvSpPr>
            <a:spLocks noGrp="1"/>
          </p:cNvSpPr>
          <p:nvPr>
            <p:ph type="dt" sz="half" idx="10"/>
          </p:nvPr>
        </p:nvSpPr>
        <p:spPr/>
        <p:txBody>
          <a:bodyPr/>
          <a:lstStyle/>
          <a:p>
            <a:r>
              <a:rPr lang="en-US" dirty="0" smtClean="0"/>
              <a:t>March 2023</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7</a:t>
            </a:fld>
            <a:endParaRPr lang="en-US"/>
          </a:p>
        </p:txBody>
      </p:sp>
    </p:spTree>
    <p:extLst>
      <p:ext uri="{BB962C8B-B14F-4D97-AF65-F5344CB8AC3E}">
        <p14:creationId xmlns:p14="http://schemas.microsoft.com/office/powerpoint/2010/main" val="285570832"/>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298</Words>
  <Application>Microsoft Office PowerPoint</Application>
  <PresentationFormat>Bildschirmpräsentation (4:3)</PresentationFormat>
  <Paragraphs>62</Paragraphs>
  <Slides>7</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7</vt:i4>
      </vt:variant>
    </vt:vector>
  </HeadingPairs>
  <TitlesOfParts>
    <vt:vector size="11" baseType="lpstr">
      <vt:lpstr>MS PGothic</vt:lpstr>
      <vt:lpstr>Arial</vt:lpstr>
      <vt:lpstr>Times New Roman</vt:lpstr>
      <vt:lpstr>IEEE-P802_15</vt:lpstr>
      <vt:lpstr>PowerPoint-Präsentation</vt:lpstr>
      <vt:lpstr>SC THz March 2023 Closing Report</vt:lpstr>
      <vt:lpstr>Meetings/Contributions</vt:lpstr>
      <vt:lpstr>Response to Liaison form ETSI ISG THz</vt:lpstr>
      <vt:lpstr>SC Motion</vt:lpstr>
      <vt:lpstr>WG Motion</vt:lpstr>
      <vt:lpstr>Next Meetings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IEEE 802.15 &lt;subject&gt;</dc:subject>
  <dc:creator>Thomas Kürner</dc:creator>
  <dc:description>&lt;doc#&gt;</dc:description>
  <cp:lastModifiedBy>Thomas Kuerner</cp:lastModifiedBy>
  <cp:revision>205</cp:revision>
  <cp:lastPrinted>1998-02-10T13:28:06Z</cp:lastPrinted>
  <dcterms:created xsi:type="dcterms:W3CDTF">2012-11-14T22:04:21Z</dcterms:created>
  <dcterms:modified xsi:type="dcterms:W3CDTF">2023-03-15T01:34:21Z</dcterms:modified>
</cp:coreProperties>
</file>