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32"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33"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34"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35"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36"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52F4D2F1-4C0E-4929-B89F-DCF3896149E0}"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3288600" y="9736920"/>
            <a:ext cx="876240" cy="782640"/>
          </a:xfrm>
          <a:prstGeom prst="rect">
            <a:avLst/>
          </a:prstGeom>
          <a:noFill/>
          <a:ln w="0">
            <a:noFill/>
          </a:ln>
        </p:spPr>
        <p:style>
          <a:lnRef idx="0"/>
          <a:fillRef idx="0"/>
          <a:effectRef idx="0"/>
          <a:fontRef idx="minor"/>
        </p:style>
        <p:txBody>
          <a:bodyPr lIns="0" rIns="0" tIns="0" bIns="0">
            <a:noAutofit/>
          </a:bodyPr>
          <a:p>
            <a:pPr algn="r">
              <a:lnSpc>
                <a:spcPct val="100000"/>
              </a:lnSpc>
            </a:pPr>
            <a:fld id="{A1464AB5-BE57-4685-A3D3-7B861A3639A7}"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75" name="PlaceHolder 2"/>
          <p:cNvSpPr>
            <a:spLocks noGrp="1"/>
          </p:cNvSpPr>
          <p:nvPr>
            <p:ph type="body"/>
          </p:nvPr>
        </p:nvSpPr>
        <p:spPr>
          <a:xfrm>
            <a:off x="1036080" y="4777200"/>
            <a:ext cx="5678640" cy="4504680"/>
          </a:xfrm>
          <a:prstGeom prst="rect">
            <a:avLst/>
          </a:prstGeom>
        </p:spPr>
        <p:txBody>
          <a:bodyPr lIns="95760" rIns="95760" tIns="47160" bIns="47160">
            <a:noAutofit/>
          </a:bodyPr>
          <a:p>
            <a:endParaRPr b="0" lang="en-US" sz="2000" spc="-1" strike="noStrike">
              <a:latin typeface="Arial"/>
            </a:endParaRPr>
          </a:p>
        </p:txBody>
      </p:sp>
      <p:sp>
        <p:nvSpPr>
          <p:cNvPr id="276" name="PlaceHolder 3"/>
          <p:cNvSpPr>
            <a:spLocks noGrp="1"/>
          </p:cNvSpPr>
          <p:nvPr>
            <p:ph type="sldImg"/>
          </p:nvPr>
        </p:nvSpPr>
        <p:spPr>
          <a:xfrm>
            <a:off x="1282680" y="760320"/>
            <a:ext cx="5190840" cy="37371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802.15-23-0157-03</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92B1786-BA14-4F8D-BF7E-CE308CA0957F}" type="slidenum">
              <a:rPr b="0" lang="en-IE" sz="2000" spc="-1" strike="noStrike">
                <a:solidFill>
                  <a:srgbClr val="000000"/>
                </a:solidFill>
                <a:latin typeface="Times New Roman"/>
                <a:ea typeface="DejaVu Sans"/>
              </a:rPr>
              <a:t>16</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802.15-23-0157-03</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94FDFA3-4656-41DC-AAFD-2074EFBAB55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802.15-23-0157-03</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8297221-F582-4E70-86FE-02802A8B985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802.15-23-0157-03</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5C7F8F6D-F68F-41DA-B98C-060D0D11474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46"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48"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802.15-23-0157-03</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2E36FF61-541C-440B-86E7-AE5D37BD1AC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93"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CustomShape 1"/>
          <p:cNvSpPr/>
          <p:nvPr/>
        </p:nvSpPr>
        <p:spPr>
          <a:xfrm>
            <a:off x="152280" y="609480"/>
            <a:ext cx="8978040" cy="46126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March,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Atlanta</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8720" cy="1053360"/>
          </a:xfrm>
          <a:prstGeom prst="rect">
            <a:avLst/>
          </a:prstGeom>
          <a:noFill/>
          <a:ln w="0">
            <a:noFill/>
          </a:ln>
        </p:spPr>
        <p:style>
          <a:lnRef idx="0"/>
          <a:fillRef idx="0"/>
          <a:effectRef idx="0"/>
          <a:fontRef idx="minor"/>
        </p:style>
      </p:sp>
      <p:sp>
        <p:nvSpPr>
          <p:cNvPr id="257" name="CustomShape 2"/>
          <p:cNvSpPr/>
          <p:nvPr/>
        </p:nvSpPr>
        <p:spPr>
          <a:xfrm>
            <a:off x="438120" y="602280"/>
            <a:ext cx="82173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latin typeface="Arial"/>
            </a:endParaRPr>
          </a:p>
        </p:txBody>
      </p:sp>
      <p:sp>
        <p:nvSpPr>
          <p:cNvPr id="258" name="CustomShape 3"/>
          <p:cNvSpPr/>
          <p:nvPr/>
        </p:nvSpPr>
        <p:spPr>
          <a:xfrm>
            <a:off x="457200" y="1604520"/>
            <a:ext cx="8217360" cy="3965400"/>
          </a:xfrm>
          <a:prstGeom prst="rect">
            <a:avLst/>
          </a:prstGeom>
          <a:noFill/>
          <a:ln w="0">
            <a:noFill/>
          </a:ln>
        </p:spPr>
        <p:style>
          <a:lnRef idx="0"/>
          <a:fillRef idx="0"/>
          <a:effectRef idx="0"/>
          <a:fontRef idx="minor"/>
        </p:style>
      </p:sp>
      <p:sp>
        <p:nvSpPr>
          <p:cNvPr id="259" name="CustomShape 4"/>
          <p:cNvSpPr/>
          <p:nvPr/>
        </p:nvSpPr>
        <p:spPr>
          <a:xfrm>
            <a:off x="457200" y="1604520"/>
            <a:ext cx="8215920" cy="3963960"/>
          </a:xfrm>
          <a:prstGeom prst="rect">
            <a:avLst/>
          </a:prstGeom>
          <a:noFill/>
          <a:ln w="0">
            <a:noFill/>
          </a:ln>
        </p:spPr>
        <p:style>
          <a:lnRef idx="0"/>
          <a:fillRef idx="0"/>
          <a:effectRef idx="0"/>
          <a:fontRef idx="minor"/>
        </p:style>
        <p:txBody>
          <a:bodyPr lIns="0" rIns="0" tIns="0" bIns="0">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Address comments to PAR from other WGs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latin typeface="Arial"/>
            </a:endParaRPr>
          </a:p>
        </p:txBody>
      </p:sp>
      <p:sp>
        <p:nvSpPr>
          <p:cNvPr id="261" name="CustomShape 2"/>
          <p:cNvSpPr/>
          <p:nvPr/>
        </p:nvSpPr>
        <p:spPr>
          <a:xfrm>
            <a:off x="457200" y="1604520"/>
            <a:ext cx="7768080" cy="3970080"/>
          </a:xfrm>
          <a:prstGeom prst="rect">
            <a:avLst/>
          </a:prstGeom>
          <a:noFill/>
          <a:ln w="0">
            <a:noFill/>
          </a:ln>
        </p:spPr>
        <p:style>
          <a:lnRef idx="0"/>
          <a:fillRef idx="0"/>
          <a:effectRef idx="0"/>
          <a:fontRef idx="minor"/>
        </p:style>
        <p:txBody>
          <a:bodyPr lIns="0" rIns="0" tIns="0" bIns="0">
            <a:normAutofit fontScale="35000"/>
          </a:bodyPr>
          <a:p>
            <a:pPr marL="432000" indent="-31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0800-1000</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Address comments to PAR</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09:00-10:00</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 last of the comments</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1330-1530</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responses to other WGs</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0800-1000</a:t>
            </a:r>
            <a:endParaRPr b="0" lang="en-US" sz="32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Checking if we have received responses to comments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263" name="CustomShape 2"/>
          <p:cNvSpPr/>
          <p:nvPr/>
        </p:nvSpPr>
        <p:spPr>
          <a:xfrm>
            <a:off x="457200" y="1604520"/>
            <a:ext cx="8226360" cy="3973680"/>
          </a:xfrm>
          <a:prstGeom prst="rect">
            <a:avLst/>
          </a:prstGeom>
          <a:noFill/>
          <a:ln w="0">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latin typeface="Arial"/>
            </a:endParaRPr>
          </a:p>
        </p:txBody>
      </p:sp>
      <p:sp>
        <p:nvSpPr>
          <p:cNvPr id="265" name="CustomShape 2"/>
          <p:cNvSpPr/>
          <p:nvPr/>
        </p:nvSpPr>
        <p:spPr>
          <a:xfrm>
            <a:off x="457200" y="1604520"/>
            <a:ext cx="8226360" cy="3973680"/>
          </a:xfrm>
          <a:prstGeom prst="rect">
            <a:avLst/>
          </a:prstGeom>
          <a:noFill/>
          <a:ln w="0">
            <a:noFill/>
          </a:ln>
        </p:spPr>
        <p:style>
          <a:lnRef idx="0"/>
          <a:fillRef idx="0"/>
          <a:effectRef idx="0"/>
          <a:fontRef idx="minor"/>
        </p:style>
        <p:txBody>
          <a:bodyPr lIns="0" rIns="0" tIns="0" bIns="0">
            <a:normAutofit/>
          </a:bodyPr>
          <a:p>
            <a:pPr>
              <a:lnSpc>
                <a:spcPct val="100000"/>
              </a:lnSpc>
            </a:pPr>
            <a:r>
              <a:rPr b="0" lang="en-US" sz="3200" spc="-1" strike="noStrike">
                <a:solidFill>
                  <a:srgbClr val="000000"/>
                </a:solidFill>
                <a:latin typeface="Arial"/>
                <a:ea typeface="DejaVu Sans"/>
              </a:rPr>
              <a:t>Request that the PAR and CSD contained in documents 15-23-0040-02 and 15-23-0041-05, respectively, be approved for submission to the WG for its approval and that the EC be requested to forward the PAR to NesCom. </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latin typeface="Arial"/>
            </a:endParaRPr>
          </a:p>
        </p:txBody>
      </p:sp>
      <p:sp>
        <p:nvSpPr>
          <p:cNvPr id="267" name="CustomShape 2"/>
          <p:cNvSpPr/>
          <p:nvPr/>
        </p:nvSpPr>
        <p:spPr>
          <a:xfrm>
            <a:off x="457200" y="1604520"/>
            <a:ext cx="8226360" cy="3973680"/>
          </a:xfrm>
          <a:prstGeom prst="rect">
            <a:avLst/>
          </a:prstGeom>
          <a:noFill/>
          <a:ln w="0">
            <a:noFill/>
          </a:ln>
        </p:spPr>
        <p:style>
          <a:lnRef idx="0"/>
          <a:fillRef idx="0"/>
          <a:effectRef idx="0"/>
          <a:fontRef idx="minor"/>
        </p:style>
        <p:txBody>
          <a:bodyPr lIns="0" rIns="0" tIns="0" bIns="0">
            <a:normAutofit fontScale="54000"/>
          </a:bodyPr>
          <a:p>
            <a:pPr>
              <a:lnSpc>
                <a:spcPct val="100000"/>
              </a:lnSpc>
            </a:pPr>
            <a:r>
              <a:rPr b="0" lang="en-US" sz="3200" spc="-1" strike="noStrike">
                <a:solidFill>
                  <a:srgbClr val="000000"/>
                </a:solidFill>
                <a:latin typeface="Arial"/>
                <a:ea typeface="DejaVu Sans"/>
              </a:rPr>
              <a:t>WG Motion: move that the PAR and CSD contained in documents 15-23-0040-02 and 15-23-0041-05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Tero Kivinen</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Phil Beecher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latin typeface="Arial"/>
            </a:endParaRPr>
          </a:p>
        </p:txBody>
      </p:sp>
      <p:sp>
        <p:nvSpPr>
          <p:cNvPr id="269" name="CustomShape 2"/>
          <p:cNvSpPr/>
          <p:nvPr/>
        </p:nvSpPr>
        <p:spPr>
          <a:xfrm>
            <a:off x="457200" y="1604520"/>
            <a:ext cx="8226360" cy="3973680"/>
          </a:xfrm>
          <a:prstGeom prst="rect">
            <a:avLst/>
          </a:prstGeom>
          <a:noFill/>
          <a:ln w="0">
            <a:noFill/>
          </a:ln>
        </p:spPr>
        <p:style>
          <a:lnRef idx="0"/>
          <a:fillRef idx="0"/>
          <a:effectRef idx="0"/>
          <a:fontRef idx="minor"/>
        </p:style>
        <p:txBody>
          <a:bodyPr lIns="0" rIns="0" tIns="0" bIns="0">
            <a:normAutofit/>
          </a:bodyPr>
          <a:p>
            <a:pPr>
              <a:lnSpc>
                <a:spcPct val="100000"/>
              </a:lnSpc>
            </a:pPr>
            <a:r>
              <a:rPr b="0" lang="en-US" sz="3200" spc="-1" strike="noStrike">
                <a:solidFill>
                  <a:srgbClr val="000000"/>
                </a:solidFill>
                <a:latin typeface="Arial"/>
                <a:ea typeface="DejaVu Sans"/>
              </a:rPr>
              <a:t>Motion: that the 802.15 Working Group seeks approval from the IEEE 802 LMSC to extend the study group in 802.15 to develop the PAR and CSD documents for “Study Group Privacy” </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Tero Kivinen</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Phil Beecher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TextShape 1"/>
          <p:cNvSpPr txBox="1"/>
          <p:nvPr/>
        </p:nvSpPr>
        <p:spPr>
          <a:xfrm>
            <a:off x="457200" y="273600"/>
            <a:ext cx="8229240" cy="1144800"/>
          </a:xfrm>
          <a:prstGeom prst="rect">
            <a:avLst/>
          </a:prstGeom>
          <a:noFill/>
          <a:ln w="0">
            <a:noFill/>
          </a:ln>
        </p:spPr>
        <p:txBody>
          <a:bodyPr lIns="0" rIns="0" tIns="0" bIns="0" anchor="ctr">
            <a:noAutofit/>
          </a:bodyPr>
          <a:p>
            <a:pPr algn="ctr"/>
            <a:r>
              <a:rPr b="0" lang="en-US" sz="4400" spc="-1" strike="noStrike">
                <a:latin typeface="Arial"/>
              </a:rPr>
              <a:t>Meeting achievements</a:t>
            </a:r>
            <a:endParaRPr b="0" lang="en-US" sz="4400" spc="-1" strike="noStrike">
              <a:latin typeface="Arial"/>
            </a:endParaRPr>
          </a:p>
        </p:txBody>
      </p:sp>
      <p:sp>
        <p:nvSpPr>
          <p:cNvPr id="271" name="TextShape 2"/>
          <p:cNvSpPr txBox="1"/>
          <p:nvPr/>
        </p:nvSpPr>
        <p:spPr>
          <a:xfrm>
            <a:off x="457200" y="1604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Comments database 15-23-0182-00</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EC slides 15-23-0183-01</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PAR 15-23-0040-03</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CSD 15-23-0041-05</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All comments were resolved, PAR and CSD was updated.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1"/>
          <p:cNvSpPr txBox="1"/>
          <p:nvPr/>
        </p:nvSpPr>
        <p:spPr>
          <a:xfrm>
            <a:off x="457200" y="273600"/>
            <a:ext cx="8229240" cy="1144800"/>
          </a:xfrm>
          <a:prstGeom prst="rect">
            <a:avLst/>
          </a:prstGeom>
          <a:noFill/>
          <a:ln w="0">
            <a:noFill/>
          </a:ln>
        </p:spPr>
        <p:txBody>
          <a:bodyPr lIns="0" rIns="0" tIns="0" bIns="0" anchor="ctr">
            <a:noAutofit/>
          </a:bodyPr>
          <a:p>
            <a:pPr algn="ctr"/>
            <a:r>
              <a:rPr b="0" lang="en-US" sz="4400" spc="-1" strike="noStrike">
                <a:latin typeface="Arial"/>
              </a:rPr>
              <a:t>Agenda for TG4ac for May</a:t>
            </a:r>
            <a:endParaRPr b="0" lang="en-US" sz="4400" spc="-1" strike="noStrike">
              <a:latin typeface="Arial"/>
            </a:endParaRPr>
          </a:p>
        </p:txBody>
      </p:sp>
      <p:sp>
        <p:nvSpPr>
          <p:cNvPr id="273" name="TextShape 2"/>
          <p:cNvSpPr txBox="1"/>
          <p:nvPr/>
        </p:nvSpPr>
        <p:spPr>
          <a:xfrm>
            <a:off x="457200" y="1604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Two sessions</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Start discussing about the solutions.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90440" y="1007640"/>
            <a:ext cx="8750880" cy="5537520"/>
          </a:xfrm>
          <a:prstGeom prst="rect">
            <a:avLst/>
          </a:prstGeom>
          <a:noFill/>
          <a:ln w="0">
            <a:noFill/>
          </a:ln>
        </p:spPr>
        <p:style>
          <a:lnRef idx="0"/>
          <a:fillRef idx="0"/>
          <a:effectRef idx="0"/>
          <a:fontRef idx="minor"/>
        </p:style>
        <p:txBody>
          <a:bodyPr lIns="90000" rIns="90000" tIns="45000" bIns="45000">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39" name="CustomShape 2"/>
          <p:cNvSpPr/>
          <p:nvPr/>
        </p:nvSpPr>
        <p:spPr>
          <a:xfrm>
            <a:off x="685800" y="533520"/>
            <a:ext cx="7760160" cy="5972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40" name="CustomShape 3"/>
          <p:cNvSpPr/>
          <p:nvPr/>
        </p:nvSpPr>
        <p:spPr>
          <a:xfrm>
            <a:off x="685800" y="-228600"/>
            <a:ext cx="7760160" cy="1057680"/>
          </a:xfrm>
          <a:prstGeom prst="rect">
            <a:avLst/>
          </a:prstGeom>
          <a:noFill/>
          <a:ln w="0">
            <a:noFill/>
          </a:ln>
        </p:spPr>
        <p:style>
          <a:lnRef idx="0"/>
          <a:fillRef idx="0"/>
          <a:effectRef idx="0"/>
          <a:fontRef idx="minor"/>
        </p:style>
      </p:sp>
      <p:sp>
        <p:nvSpPr>
          <p:cNvPr id="241" name="CustomShape 4"/>
          <p:cNvSpPr/>
          <p:nvPr/>
        </p:nvSpPr>
        <p:spPr>
          <a:xfrm>
            <a:off x="380880" y="838080"/>
            <a:ext cx="8445960" cy="55504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339840" y="692280"/>
            <a:ext cx="8826840" cy="384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43" name="CustomShape 2"/>
          <p:cNvSpPr/>
          <p:nvPr/>
        </p:nvSpPr>
        <p:spPr>
          <a:xfrm>
            <a:off x="34920" y="1413000"/>
            <a:ext cx="9131760" cy="4864680"/>
          </a:xfrm>
          <a:prstGeom prst="rect">
            <a:avLst/>
          </a:prstGeom>
          <a:noFill/>
          <a:ln w="0">
            <a:noFill/>
          </a:ln>
        </p:spPr>
        <p:style>
          <a:lnRef idx="0"/>
          <a:fillRef idx="0"/>
          <a:effectRef idx="0"/>
          <a:fontRef idx="minor"/>
        </p:style>
        <p:txBody>
          <a:bodyPr lIns="90000" rIns="90000" tIns="45000" bIns="45000">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4360" y="658800"/>
            <a:ext cx="7760160" cy="816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45" name="CustomShape 2"/>
          <p:cNvSpPr/>
          <p:nvPr/>
        </p:nvSpPr>
        <p:spPr>
          <a:xfrm>
            <a:off x="0" y="1557360"/>
            <a:ext cx="8979480" cy="3372480"/>
          </a:xfrm>
          <a:prstGeom prst="rect">
            <a:avLst/>
          </a:prstGeom>
          <a:noFill/>
          <a:ln w="0">
            <a:noFill/>
          </a:ln>
        </p:spPr>
        <p:style>
          <a:lnRef idx="0"/>
          <a:fillRef idx="0"/>
          <a:effectRef idx="0"/>
          <a:fontRef idx="minor"/>
        </p:style>
        <p:txBody>
          <a:bodyPr lIns="90000" rIns="90000" tIns="45000" bIns="45000">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47"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49"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51"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3" name="CustomShape 2"/>
          <p:cNvSpPr/>
          <p:nvPr/>
        </p:nvSpPr>
        <p:spPr>
          <a:xfrm>
            <a:off x="609480" y="1773360"/>
            <a:ext cx="7752240" cy="4455000"/>
          </a:xfrm>
          <a:prstGeom prst="rect">
            <a:avLst/>
          </a:prstGeom>
          <a:noFill/>
          <a:ln w="0">
            <a:noFill/>
          </a:ln>
        </p:spPr>
        <p:style>
          <a:lnRef idx="0"/>
          <a:fillRef idx="0"/>
          <a:effectRef idx="0"/>
          <a:fontRef idx="minor"/>
        </p:style>
        <p:txBody>
          <a:bodyPr lIns="90000" rIns="90000" tIns="45000" bIns="45000">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324000" y="630360"/>
            <a:ext cx="8674560" cy="1130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5" name="CustomShape 2"/>
          <p:cNvSpPr/>
          <p:nvPr/>
        </p:nvSpPr>
        <p:spPr>
          <a:xfrm>
            <a:off x="609480" y="1773360"/>
            <a:ext cx="8435160" cy="4455000"/>
          </a:xfrm>
          <a:prstGeom prst="rect">
            <a:avLst/>
          </a:prstGeom>
          <a:noFill/>
          <a:ln w="0">
            <a:noFill/>
          </a:ln>
        </p:spPr>
        <p:style>
          <a:lnRef idx="0"/>
          <a:fillRef idx="0"/>
          <a:effectRef idx="0"/>
          <a:fontRef idx="minor"/>
        </p:style>
        <p:txBody>
          <a:bodyPr lIns="90000" rIns="90000" tIns="45000" bIns="45000">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908</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2023-03-16T16:39:04Z</dcterms:modified>
  <cp:revision>128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