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78"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79"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80"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81"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82"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A948A67D-1751-48D8-9CC6-39A84E14B94E}"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7320" cy="783720"/>
          </a:xfrm>
          <a:prstGeom prst="rect">
            <a:avLst/>
          </a:prstGeom>
          <a:noFill/>
          <a:ln w="0">
            <a:noFill/>
          </a:ln>
        </p:spPr>
        <p:style>
          <a:lnRef idx="0"/>
          <a:fillRef idx="0"/>
          <a:effectRef idx="0"/>
          <a:fontRef idx="minor"/>
        </p:style>
        <p:txBody>
          <a:bodyPr lIns="0" rIns="0" tIns="0" bIns="0">
            <a:noAutofit/>
          </a:bodyPr>
          <a:p>
            <a:pPr algn="r">
              <a:lnSpc>
                <a:spcPct val="100000"/>
              </a:lnSpc>
            </a:pPr>
            <a:fld id="{98D0E6D9-00D9-438E-BD26-21FDB7DE178D}"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315" name="PlaceHolder 2"/>
          <p:cNvSpPr>
            <a:spLocks noGrp="1"/>
          </p:cNvSpPr>
          <p:nvPr>
            <p:ph type="body"/>
          </p:nvPr>
        </p:nvSpPr>
        <p:spPr>
          <a:xfrm>
            <a:off x="1036080" y="4777200"/>
            <a:ext cx="5679720" cy="4505760"/>
          </a:xfrm>
          <a:prstGeom prst="rect">
            <a:avLst/>
          </a:prstGeom>
        </p:spPr>
        <p:txBody>
          <a:bodyPr lIns="95760" rIns="95760" tIns="47160" bIns="47160">
            <a:noAutofit/>
          </a:bodyPr>
          <a:p>
            <a:endParaRPr b="0" lang="en-US" sz="2000" spc="-1" strike="noStrike">
              <a:latin typeface="Arial"/>
            </a:endParaRPr>
          </a:p>
        </p:txBody>
      </p:sp>
      <p:sp>
        <p:nvSpPr>
          <p:cNvPr id="316" name="PlaceHolder 3"/>
          <p:cNvSpPr>
            <a:spLocks noGrp="1"/>
          </p:cNvSpPr>
          <p:nvPr>
            <p:ph type="sldImg"/>
          </p:nvPr>
        </p:nvSpPr>
        <p:spPr>
          <a:xfrm>
            <a:off x="1282680" y="760320"/>
            <a:ext cx="5191920" cy="37382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2"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4"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4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5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5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57"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1"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3"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64"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69"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71"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72"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73"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74"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75"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76"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802-15-23-0157-00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6F305E9-11AD-459C-8FAC-34EDEF82CDE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802-15-23-0157-00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31D309A2-3A18-441E-977A-4D5B6B1CB96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802-15-23-0157-00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4DB07AA-BC5D-43CB-8500-8C4A3468524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802-15-23-0157-00</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E2C1241-FE38-4CCF-96E8-CA5C28C7290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46"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47"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48"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802-15-23-0157-00</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E57B421F-073F-41DF-9045-26FCDDEB12C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93"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4"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802-15-23-0157-00</a:t>
            </a:r>
            <a:endParaRPr b="0" lang="en-US" sz="1400" spc="-1" strike="noStrike">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33"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236"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A0E7CD74-E95A-4405-9127-7D5E542D4ED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237"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238"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239"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240"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9120" cy="461376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March, 2023</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Atlanta</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March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9800" cy="1054440"/>
          </a:xfrm>
          <a:prstGeom prst="rect">
            <a:avLst/>
          </a:prstGeom>
          <a:noFill/>
          <a:ln w="0">
            <a:noFill/>
          </a:ln>
        </p:spPr>
        <p:style>
          <a:lnRef idx="0"/>
          <a:fillRef idx="0"/>
          <a:effectRef idx="0"/>
          <a:fontRef idx="minor"/>
        </p:style>
      </p:sp>
      <p:sp>
        <p:nvSpPr>
          <p:cNvPr id="303" name="CustomShape 2"/>
          <p:cNvSpPr/>
          <p:nvPr/>
        </p:nvSpPr>
        <p:spPr>
          <a:xfrm>
            <a:off x="438120" y="602280"/>
            <a:ext cx="8218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latin typeface="Arial"/>
            </a:endParaRPr>
          </a:p>
        </p:txBody>
      </p:sp>
      <p:sp>
        <p:nvSpPr>
          <p:cNvPr id="304" name="CustomShape 3"/>
          <p:cNvSpPr/>
          <p:nvPr/>
        </p:nvSpPr>
        <p:spPr>
          <a:xfrm>
            <a:off x="457200" y="1604520"/>
            <a:ext cx="8218440" cy="3966480"/>
          </a:xfrm>
          <a:prstGeom prst="rect">
            <a:avLst/>
          </a:prstGeom>
          <a:noFill/>
          <a:ln w="0">
            <a:noFill/>
          </a:ln>
        </p:spPr>
        <p:style>
          <a:lnRef idx="0"/>
          <a:fillRef idx="0"/>
          <a:effectRef idx="0"/>
          <a:fontRef idx="minor"/>
        </p:style>
      </p:sp>
      <p:sp>
        <p:nvSpPr>
          <p:cNvPr id="305" name="CustomShape 4"/>
          <p:cNvSpPr/>
          <p:nvPr/>
        </p:nvSpPr>
        <p:spPr>
          <a:xfrm>
            <a:off x="457200" y="1604520"/>
            <a:ext cx="8217000" cy="3965040"/>
          </a:xfrm>
          <a:prstGeom prst="rect">
            <a:avLst/>
          </a:prstGeom>
          <a:noFill/>
          <a:ln w="0">
            <a:noFill/>
          </a:ln>
        </p:spPr>
        <p:style>
          <a:lnRef idx="0"/>
          <a:fillRef idx="0"/>
          <a:effectRef idx="0"/>
          <a:fontRef idx="minor"/>
        </p:style>
        <p:txBody>
          <a:bodyPr lIns="0" rIns="0" tIns="0" bIns="0">
            <a:normAutofit/>
          </a:bodyPr>
          <a:p>
            <a:pPr marL="432000" indent="-31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Address comments to PAR from other WGs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312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US" sz="4400" spc="-1" strike="noStrike">
              <a:latin typeface="Arial"/>
            </a:endParaRPr>
          </a:p>
        </p:txBody>
      </p:sp>
      <p:sp>
        <p:nvSpPr>
          <p:cNvPr id="307" name="CustomShape 2"/>
          <p:cNvSpPr/>
          <p:nvPr/>
        </p:nvSpPr>
        <p:spPr>
          <a:xfrm>
            <a:off x="457200" y="1604520"/>
            <a:ext cx="7769160" cy="3971160"/>
          </a:xfrm>
          <a:prstGeom prst="rect">
            <a:avLst/>
          </a:prstGeom>
          <a:noFill/>
          <a:ln w="0">
            <a:noFill/>
          </a:ln>
        </p:spPr>
        <p:style>
          <a:lnRef idx="0"/>
          <a:fillRef idx="0"/>
          <a:effectRef idx="0"/>
          <a:fontRef idx="minor"/>
        </p:style>
        <p:txBody>
          <a:bodyPr lIns="0" rIns="0" tIns="0" bIns="0">
            <a:normAutofit fontScale="52000"/>
          </a:bodyPr>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0800-1000</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Address comments to PAR</a:t>
            </a:r>
            <a:endParaRPr b="0" lang="en-US"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09:00-10:00</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 last of the comments</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Task group motions</a:t>
            </a:r>
            <a:endParaRPr b="0" lang="en-US"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1330-1530</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responses to other WGs</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latin typeface="Arial"/>
            </a:endParaRPr>
          </a:p>
        </p:txBody>
      </p:sp>
      <p:sp>
        <p:nvSpPr>
          <p:cNvPr id="309" name="CustomShape 2"/>
          <p:cNvSpPr/>
          <p:nvPr/>
        </p:nvSpPr>
        <p:spPr>
          <a:xfrm>
            <a:off x="457200" y="1604520"/>
            <a:ext cx="8227440" cy="397476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latin typeface="Arial"/>
            </a:endParaRPr>
          </a:p>
        </p:txBody>
      </p:sp>
      <p:sp>
        <p:nvSpPr>
          <p:cNvPr id="311" name="CustomShape 2"/>
          <p:cNvSpPr/>
          <p:nvPr/>
        </p:nvSpPr>
        <p:spPr>
          <a:xfrm>
            <a:off x="457200" y="1604520"/>
            <a:ext cx="8227440" cy="3974760"/>
          </a:xfrm>
          <a:prstGeom prst="rect">
            <a:avLst/>
          </a:prstGeom>
          <a:noFill/>
          <a:ln w="0">
            <a:noFill/>
          </a:ln>
        </p:spPr>
        <p:style>
          <a:lnRef idx="0"/>
          <a:fillRef idx="0"/>
          <a:effectRef idx="0"/>
          <a:fontRef idx="minor"/>
        </p:style>
        <p:txBody>
          <a:bodyPr lIns="0" rIns="0" tIns="0" bIns="0">
            <a:normAutofit fontScale="80000"/>
          </a:bodyPr>
          <a:p>
            <a:pPr>
              <a:lnSpc>
                <a:spcPct val="100000"/>
              </a:lnSpc>
            </a:pPr>
            <a:r>
              <a:rPr b="0" lang="en-US" sz="3200" spc="-1" strike="noStrike">
                <a:solidFill>
                  <a:srgbClr val="000000"/>
                </a:solidFill>
                <a:latin typeface="Arial"/>
                <a:ea typeface="DejaVu Sans"/>
              </a:rPr>
              <a:t>Request that the PAR and CSD contained in documents 15-23-0040-01 and 15-23-0041-04, respectively, be approved for submission to the WG for its approval and that the EC be requested to forward the PAR to NesCom. </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latin typeface="Arial"/>
            </a:endParaRPr>
          </a:p>
        </p:txBody>
      </p:sp>
      <p:sp>
        <p:nvSpPr>
          <p:cNvPr id="313" name="CustomShape 2"/>
          <p:cNvSpPr/>
          <p:nvPr/>
        </p:nvSpPr>
        <p:spPr>
          <a:xfrm>
            <a:off x="457200" y="1604520"/>
            <a:ext cx="8227440" cy="3974760"/>
          </a:xfrm>
          <a:prstGeom prst="rect">
            <a:avLst/>
          </a:prstGeom>
          <a:noFill/>
          <a:ln w="0">
            <a:noFill/>
          </a:ln>
        </p:spPr>
        <p:style>
          <a:lnRef idx="0"/>
          <a:fillRef idx="0"/>
          <a:effectRef idx="0"/>
          <a:fontRef idx="minor"/>
        </p:style>
        <p:txBody>
          <a:bodyPr lIns="0" rIns="0" tIns="0" bIns="0">
            <a:normAutofit fontScale="54000"/>
          </a:bodyPr>
          <a:p>
            <a:pPr>
              <a:lnSpc>
                <a:spcPct val="100000"/>
              </a:lnSpc>
            </a:pPr>
            <a:r>
              <a:rPr b="0" lang="en-US" sz="3200" spc="-1" strike="noStrike">
                <a:solidFill>
                  <a:srgbClr val="000000"/>
                </a:solidFill>
                <a:latin typeface="Arial"/>
                <a:ea typeface="DejaVu Sans"/>
              </a:rPr>
              <a:t>WG Motion: move that the PAR and CSD contained in documents 15-23-0040-01 and 15-23-0041-04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Tero Kivinen</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Phil Beecher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51960" cy="5538600"/>
          </a:xfrm>
          <a:prstGeom prst="rect">
            <a:avLst/>
          </a:prstGeom>
          <a:noFill/>
          <a:ln w="0">
            <a:noFill/>
          </a:ln>
        </p:spPr>
        <p:style>
          <a:lnRef idx="0"/>
          <a:fillRef idx="0"/>
          <a:effectRef idx="0"/>
          <a:fontRef idx="minor"/>
        </p:style>
        <p:txBody>
          <a:bodyPr lIns="90000" rIns="90000" tIns="45000" bIns="45000">
            <a:noAutofit/>
          </a:bodyPr>
          <a:p>
            <a:pPr marL="216000" indent="-21132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132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132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132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132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85" name="CustomShape 2"/>
          <p:cNvSpPr/>
          <p:nvPr/>
        </p:nvSpPr>
        <p:spPr>
          <a:xfrm>
            <a:off x="685800" y="533520"/>
            <a:ext cx="7761240" cy="598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86" name="CustomShape 3"/>
          <p:cNvSpPr/>
          <p:nvPr/>
        </p:nvSpPr>
        <p:spPr>
          <a:xfrm>
            <a:off x="685800" y="-228600"/>
            <a:ext cx="7761240" cy="1058760"/>
          </a:xfrm>
          <a:prstGeom prst="rect">
            <a:avLst/>
          </a:prstGeom>
          <a:noFill/>
          <a:ln w="0">
            <a:noFill/>
          </a:ln>
        </p:spPr>
        <p:style>
          <a:lnRef idx="0"/>
          <a:fillRef idx="0"/>
          <a:effectRef idx="0"/>
          <a:fontRef idx="minor"/>
        </p:style>
      </p:sp>
      <p:sp>
        <p:nvSpPr>
          <p:cNvPr id="287" name="CustomShape 4"/>
          <p:cNvSpPr/>
          <p:nvPr/>
        </p:nvSpPr>
        <p:spPr>
          <a:xfrm>
            <a:off x="380880" y="838080"/>
            <a:ext cx="8447040" cy="55515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7920" cy="385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89" name="CustomShape 2"/>
          <p:cNvSpPr/>
          <p:nvPr/>
        </p:nvSpPr>
        <p:spPr>
          <a:xfrm>
            <a:off x="34920" y="1413000"/>
            <a:ext cx="9132840" cy="4865760"/>
          </a:xfrm>
          <a:prstGeom prst="rect">
            <a:avLst/>
          </a:prstGeom>
          <a:noFill/>
          <a:ln w="0">
            <a:noFill/>
          </a:ln>
        </p:spPr>
        <p:style>
          <a:lnRef idx="0"/>
          <a:fillRef idx="0"/>
          <a:effectRef idx="0"/>
          <a:fontRef idx="minor"/>
        </p:style>
        <p:txBody>
          <a:bodyPr lIns="90000" rIns="90000" tIns="45000" bIns="45000">
            <a:noAutofit/>
          </a:bodyPr>
          <a:p>
            <a:pPr lvl="1" marL="432000" indent="-2113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13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132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61240" cy="817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91" name="CustomShape 2"/>
          <p:cNvSpPr/>
          <p:nvPr/>
        </p:nvSpPr>
        <p:spPr>
          <a:xfrm>
            <a:off x="0" y="1557360"/>
            <a:ext cx="8980560" cy="3373560"/>
          </a:xfrm>
          <a:prstGeom prst="rect">
            <a:avLst/>
          </a:prstGeom>
          <a:noFill/>
          <a:ln w="0">
            <a:noFill/>
          </a:ln>
        </p:spPr>
        <p:style>
          <a:lnRef idx="0"/>
          <a:fillRef idx="0"/>
          <a:effectRef idx="0"/>
          <a:fontRef idx="minor"/>
        </p:style>
        <p:txBody>
          <a:bodyPr lIns="90000" rIns="90000" tIns="45000" bIns="45000">
            <a:noAutofit/>
          </a:bodyPr>
          <a:p>
            <a:pPr lvl="1" marL="432000" indent="-21132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132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132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132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93"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oAutofit/>
          </a:bodyPr>
          <a:p>
            <a:pPr marL="216000" indent="-21132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13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13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132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132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13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13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13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132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132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95"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oAutofit/>
          </a:bodyPr>
          <a:p>
            <a:pPr marL="216000" indent="-21132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132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132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132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116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97"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oAutofit/>
          </a:bodyPr>
          <a:p>
            <a:pPr marL="216000" indent="-21132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132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99"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oAutofit/>
          </a:bodyPr>
          <a:p>
            <a:pPr marL="216000" indent="-21132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301" name="CustomShape 2"/>
          <p:cNvSpPr/>
          <p:nvPr/>
        </p:nvSpPr>
        <p:spPr>
          <a:xfrm>
            <a:off x="609480" y="1773360"/>
            <a:ext cx="8436240" cy="4456080"/>
          </a:xfrm>
          <a:prstGeom prst="rect">
            <a:avLst/>
          </a:prstGeom>
          <a:noFill/>
          <a:ln w="0">
            <a:noFill/>
          </a:ln>
        </p:spPr>
        <p:style>
          <a:lnRef idx="0"/>
          <a:fillRef idx="0"/>
          <a:effectRef idx="0"/>
          <a:fontRef idx="minor"/>
        </p:style>
        <p:txBody>
          <a:bodyPr lIns="90000" rIns="90000" tIns="45000" bIns="45000">
            <a:noAutofit/>
          </a:bodyPr>
          <a:p>
            <a:pPr marL="216000" indent="-2113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900</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2023-03-14T09:32:59Z</dcterms:modified>
  <cp:revision>122</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