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9"/>
  </p:notesMasterIdLst>
  <p:sldIdLst>
    <p:sldId id="259" r:id="rId2"/>
    <p:sldId id="258" r:id="rId3"/>
    <p:sldId id="284" r:id="rId4"/>
    <p:sldId id="281" r:id="rId5"/>
    <p:sldId id="285" r:id="rId6"/>
    <p:sldId id="286" r:id="rId7"/>
    <p:sldId id="287" r:id="rId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22" autoAdjust="0"/>
    <p:restoredTop sz="94660"/>
  </p:normalViewPr>
  <p:slideViewPr>
    <p:cSldViewPr snapToGrid="0" showGuides="1">
      <p:cViewPr varScale="1">
        <p:scale>
          <a:sx n="59" d="100"/>
          <a:sy n="59" d="100"/>
        </p:scale>
        <p:origin x="1260" y="44"/>
      </p:cViewPr>
      <p:guideLst>
        <p:guide orient="horz" pos="2160"/>
        <p:guide pos="2880"/>
      </p:guideLst>
    </p:cSldViewPr>
  </p:slideViewPr>
  <p:notesTextViewPr>
    <p:cViewPr>
      <p:scale>
        <a:sx n="1" d="1"/>
        <a:sy n="1" d="1"/>
      </p:scale>
      <p:origin x="0" y="0"/>
    </p:cViewPr>
  </p:notesTextViewPr>
  <p:sorterViewPr>
    <p:cViewPr>
      <p:scale>
        <a:sx n="100" d="100"/>
        <a:sy n="100" d="100"/>
      </p:scale>
      <p:origin x="0" y="-148"/>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902FA3B-8CB3-4B8C-B30B-EDD445E2CC14}" type="datetimeFigureOut">
              <a:rPr kumimoji="1" lang="ja-JP" altLang="en-US" smtClean="0"/>
              <a:t>2023/3/14</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CB316EA-B9B1-462C-9280-231487F532FD}" type="slidenum">
              <a:rPr kumimoji="1" lang="ja-JP" altLang="en-US" smtClean="0"/>
              <a:t>‹#›</a:t>
            </a:fld>
            <a:endParaRPr kumimoji="1" lang="ja-JP" altLang="en-US"/>
          </a:p>
        </p:txBody>
      </p:sp>
    </p:spTree>
    <p:extLst>
      <p:ext uri="{BB962C8B-B14F-4D97-AF65-F5344CB8AC3E}">
        <p14:creationId xmlns:p14="http://schemas.microsoft.com/office/powerpoint/2010/main" val="269046586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ヘッダー プレースホルダ 3"/>
          <p:cNvSpPr>
            <a:spLocks noGrp="1"/>
          </p:cNvSpPr>
          <p:nvPr>
            <p:ph type="hdr" sz="quarter"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3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doc.: IEEE 802.15-&lt;doc#&gt;</a:t>
            </a:r>
          </a:p>
        </p:txBody>
      </p:sp>
      <p:sp>
        <p:nvSpPr>
          <p:cNvPr id="5" name="フッター プレースホルダ 4"/>
          <p:cNvSpPr>
            <a:spLocks noGrp="1"/>
          </p:cNvSpPr>
          <p:nvPr>
            <p:ph type="ftr" sz="quarter" idx="11"/>
          </p:nvPr>
        </p:nvSpPr>
        <p:spPr/>
        <p:txBody>
          <a:bodyPr/>
          <a:lstStyle/>
          <a:p>
            <a:pPr marL="1828800" marR="0" lvl="4" indent="0" algn="l" defTabSz="457200" rtl="0" eaLnBrk="1" fontAlgn="auto" latinLnBrk="0" hangingPunct="1">
              <a:lnSpc>
                <a:spcPct val="100000"/>
              </a:lnSpc>
              <a:spcBef>
                <a:spcPts val="0"/>
              </a:spcBef>
              <a:spcAft>
                <a:spcPts val="0"/>
              </a:spcAft>
              <a:buClrTx/>
              <a:buSzTx/>
              <a:buFontTx/>
              <a:buNone/>
              <a:tabLst/>
              <a:defRPr/>
            </a:pPr>
            <a:r>
              <a:rPr kumimoji="0" lang="en-US" altLang="ja-JP" sz="18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Shoichi Kitazawa (ATR)</a:t>
            </a:r>
          </a:p>
        </p:txBody>
      </p:sp>
      <p:sp>
        <p:nvSpPr>
          <p:cNvPr id="6" name="スライド番号プレースホルダ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CD6D2E3F-5094-4468-9CC9-C689E0F636B7}" type="slidenum">
              <a:rPr kumimoji="1" lang="ja-JP" altLang="en-US" sz="13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1</a:t>
            </a:fld>
            <a:endParaRPr kumimoji="1" lang="ja-JP" altLang="en-US" sz="13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3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doc.: IEEE 802.15-&lt;doc#&gt;</a:t>
            </a:r>
          </a:p>
        </p:txBody>
      </p:sp>
      <p:sp>
        <p:nvSpPr>
          <p:cNvPr id="5" name="フッター プレースホルダー 4"/>
          <p:cNvSpPr>
            <a:spLocks noGrp="1"/>
          </p:cNvSpPr>
          <p:nvPr>
            <p:ph type="ftr" sz="quarter" idx="11"/>
          </p:nvPr>
        </p:nvSpPr>
        <p:spPr>
          <a:xfrm>
            <a:off x="3411839" y="10691724"/>
            <a:ext cx="2830292" cy="206691"/>
          </a:xfrm>
        </p:spPr>
        <p:txBody>
          <a:bodyPr/>
          <a:lstStyle/>
          <a:p>
            <a:pPr marL="1828800" marR="0" lvl="4" indent="0" algn="l" defTabSz="457200" rtl="0" eaLnBrk="1" fontAlgn="auto" latinLnBrk="0" hangingPunct="1">
              <a:lnSpc>
                <a:spcPct val="100000"/>
              </a:lnSpc>
              <a:spcBef>
                <a:spcPts val="0"/>
              </a:spcBef>
              <a:spcAft>
                <a:spcPts val="0"/>
              </a:spcAft>
              <a:buClrTx/>
              <a:buSzTx/>
              <a:buFontTx/>
              <a:buNone/>
              <a:tabLst/>
              <a:defRPr/>
            </a:pPr>
            <a:r>
              <a:rPr kumimoji="0" lang="en-US" altLang="ja-JP" sz="18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Ryuji Kohno(YNU/YRP-IAI)</a:t>
            </a:r>
          </a:p>
        </p:txBody>
      </p:sp>
      <p:sp>
        <p:nvSpPr>
          <p:cNvPr id="6" name="スライド番号プレースホルダー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CD6D2E3F-5094-4468-9CC9-C689E0F636B7}" type="slidenum">
              <a:rPr kumimoji="1" lang="ja-JP" altLang="en-US" sz="13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2</a:t>
            </a:fld>
            <a:endParaRPr kumimoji="1" lang="ja-JP" altLang="en-US" sz="13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5086982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269402F-1F42-4764-9FFD-50056DC8779C}" type="slidenum">
              <a:rPr kumimoji="1" lang="ja-JP" altLang="en-US" sz="13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3</a:t>
            </a:fld>
            <a:endParaRPr kumimoji="1" lang="ja-JP" altLang="en-US" sz="13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7286706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3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doc.: IEEE 802.15-&lt;doc#&gt;</a:t>
            </a:r>
          </a:p>
        </p:txBody>
      </p:sp>
      <p:sp>
        <p:nvSpPr>
          <p:cNvPr id="5" name="フッター プレースホルダー 4"/>
          <p:cNvSpPr>
            <a:spLocks noGrp="1"/>
          </p:cNvSpPr>
          <p:nvPr>
            <p:ph type="ftr" sz="quarter" idx="11"/>
          </p:nvPr>
        </p:nvSpPr>
        <p:spPr/>
        <p:txBody>
          <a:bodyPr/>
          <a:lstStyle/>
          <a:p>
            <a:pPr marL="1828800" marR="0" lvl="4" indent="0" algn="l" defTabSz="457200" rtl="0" eaLnBrk="1" fontAlgn="auto" latinLnBrk="0" hangingPunct="1">
              <a:lnSpc>
                <a:spcPct val="100000"/>
              </a:lnSpc>
              <a:spcBef>
                <a:spcPts val="0"/>
              </a:spcBef>
              <a:spcAft>
                <a:spcPts val="0"/>
              </a:spcAft>
              <a:buClrTx/>
              <a:buSzTx/>
              <a:buFontTx/>
              <a:buNone/>
              <a:tabLst/>
              <a:defRPr/>
            </a:pPr>
            <a:r>
              <a:rPr kumimoji="0" lang="en-US" altLang="ja-JP" sz="1800" b="0" i="0" u="none" strike="noStrike" kern="1200" cap="none" spc="0" normalizeH="0" baseline="0" noProof="0" dirty="0" err="1">
                <a:ln>
                  <a:noFill/>
                </a:ln>
                <a:solidFill>
                  <a:prstClr val="black"/>
                </a:solidFill>
                <a:effectLst/>
                <a:uLnTx/>
                <a:uFillTx/>
                <a:latin typeface="游ゴシック" panose="020F0502020204030204"/>
                <a:ea typeface="游ゴシック" panose="020B0400000000000000" pitchFamily="50" charset="-128"/>
                <a:cs typeface="+mn-cs"/>
              </a:rPr>
              <a:t>Shoichi</a:t>
            </a:r>
            <a:r>
              <a:rPr kumimoji="0" lang="en-US" altLang="ja-JP" sz="18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Kitazawa (ATR)</a:t>
            </a:r>
          </a:p>
        </p:txBody>
      </p:sp>
      <p:sp>
        <p:nvSpPr>
          <p:cNvPr id="6" name="スライド番号プレースホルダー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CD6D2E3F-5094-4468-9CC9-C689E0F636B7}" type="slidenum">
              <a:rPr kumimoji="1" lang="ja-JP" altLang="en-US" sz="13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4</a:t>
            </a:fld>
            <a:endParaRPr kumimoji="1" lang="ja-JP" altLang="en-US" sz="13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42170088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dirty="0"/>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018E0977-DC1B-42DD-B45E-59C02A783531}" type="slidenum">
              <a:rPr lang="en-US" altLang="ja-JP"/>
              <a:pPr/>
              <a:t>‹#›</a:t>
            </a:fld>
            <a:endParaRPr lang="en-US" altLang="ja-JP" dirty="0"/>
          </a:p>
        </p:txBody>
      </p:sp>
      <p:sp>
        <p:nvSpPr>
          <p:cNvPr id="7" name="Rectangle 4">
            <a:extLst>
              <a:ext uri="{FF2B5EF4-FFF2-40B4-BE49-F238E27FC236}">
                <a16:creationId xmlns:a16="http://schemas.microsoft.com/office/drawing/2014/main" id="{C3F5192A-8198-3B45-A721-B24EA05D5115}"/>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2023</a:t>
            </a:r>
            <a:endParaRPr lang="en-US" altLang="ja-JP" dirty="0"/>
          </a:p>
        </p:txBody>
      </p:sp>
    </p:spTree>
    <p:extLst>
      <p:ext uri="{BB962C8B-B14F-4D97-AF65-F5344CB8AC3E}">
        <p14:creationId xmlns:p14="http://schemas.microsoft.com/office/powerpoint/2010/main" val="35987373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74847ECA-0452-41E3-B15B-04905DA18685}" type="slidenum">
              <a:rPr lang="en-US" altLang="ja-JP"/>
              <a:pPr/>
              <a:t>‹#›</a:t>
            </a:fld>
            <a:endParaRPr lang="en-US" altLang="ja-JP" dirty="0"/>
          </a:p>
        </p:txBody>
      </p:sp>
      <p:sp>
        <p:nvSpPr>
          <p:cNvPr id="7" name="Rectangle 4">
            <a:extLst>
              <a:ext uri="{FF2B5EF4-FFF2-40B4-BE49-F238E27FC236}">
                <a16:creationId xmlns:a16="http://schemas.microsoft.com/office/drawing/2014/main" id="{C3FB2B21-AEE0-F34B-B363-FC26466CD150}"/>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2023</a:t>
            </a:r>
            <a:endParaRPr lang="en-US" altLang="ja-JP" dirty="0"/>
          </a:p>
        </p:txBody>
      </p:sp>
    </p:spTree>
    <p:extLst>
      <p:ext uri="{BB962C8B-B14F-4D97-AF65-F5344CB8AC3E}">
        <p14:creationId xmlns:p14="http://schemas.microsoft.com/office/powerpoint/2010/main" val="2438999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スライド番号プレースホルダー 6"/>
          <p:cNvSpPr>
            <a:spLocks noGrp="1"/>
          </p:cNvSpPr>
          <p:nvPr>
            <p:ph type="sldNum" sz="quarter" idx="12"/>
          </p:nvPr>
        </p:nvSpPr>
        <p:spPr/>
        <p:txBody>
          <a:bodyPr/>
          <a:lstStyle>
            <a:lvl1pPr>
              <a:defRPr/>
            </a:lvl1pPr>
          </a:lstStyle>
          <a:p>
            <a:r>
              <a:rPr lang="en-US" altLang="ja-JP" dirty="0"/>
              <a:t>Slide </a:t>
            </a:r>
            <a:fld id="{BC763230-8612-4F82-9598-E8DB08C9F578}" type="slidenum">
              <a:rPr lang="en-US" altLang="ja-JP"/>
              <a:pPr/>
              <a:t>‹#›</a:t>
            </a:fld>
            <a:endParaRPr lang="en-US" altLang="ja-JP" dirty="0"/>
          </a:p>
        </p:txBody>
      </p:sp>
      <p:sp>
        <p:nvSpPr>
          <p:cNvPr id="8" name="Rectangle 4">
            <a:extLst>
              <a:ext uri="{FF2B5EF4-FFF2-40B4-BE49-F238E27FC236}">
                <a16:creationId xmlns:a16="http://schemas.microsoft.com/office/drawing/2014/main" id="{0235EEC7-FAE4-9D48-9359-F086E44704DE}"/>
              </a:ext>
            </a:extLst>
          </p:cNvPr>
          <p:cNvSpPr>
            <a:spLocks noGrp="1" noChangeArrowheads="1"/>
          </p:cNvSpPr>
          <p:nvPr>
            <p:ph type="dt" sz="half" idx="13"/>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2023</a:t>
            </a:r>
            <a:endParaRPr lang="en-US" altLang="ja-JP" dirty="0"/>
          </a:p>
        </p:txBody>
      </p:sp>
    </p:spTree>
    <p:extLst>
      <p:ext uri="{BB962C8B-B14F-4D97-AF65-F5344CB8AC3E}">
        <p14:creationId xmlns:p14="http://schemas.microsoft.com/office/powerpoint/2010/main" val="22402807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5" name="スライド番号プレースホルダー 4"/>
          <p:cNvSpPr>
            <a:spLocks noGrp="1"/>
          </p:cNvSpPr>
          <p:nvPr>
            <p:ph type="sldNum" sz="quarter" idx="12"/>
          </p:nvPr>
        </p:nvSpPr>
        <p:spPr/>
        <p:txBody>
          <a:bodyPr/>
          <a:lstStyle>
            <a:lvl1pPr>
              <a:defRPr/>
            </a:lvl1pPr>
          </a:lstStyle>
          <a:p>
            <a:r>
              <a:rPr lang="en-US" altLang="ja-JP" dirty="0"/>
              <a:t>Slide </a:t>
            </a:r>
            <a:fld id="{F80C6039-A5FA-4F5B-9853-58798A63706D}" type="slidenum">
              <a:rPr lang="en-US" altLang="ja-JP"/>
              <a:pPr/>
              <a:t>‹#›</a:t>
            </a:fld>
            <a:endParaRPr lang="en-US" altLang="ja-JP" dirty="0"/>
          </a:p>
        </p:txBody>
      </p:sp>
      <p:sp>
        <p:nvSpPr>
          <p:cNvPr id="6" name="Rectangle 4">
            <a:extLst>
              <a:ext uri="{FF2B5EF4-FFF2-40B4-BE49-F238E27FC236}">
                <a16:creationId xmlns:a16="http://schemas.microsoft.com/office/drawing/2014/main" id="{A8BCB2C3-7C7E-E743-BF8D-66E13C826BAC}"/>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2023</a:t>
            </a:r>
            <a:endParaRPr lang="en-US" altLang="ja-JP" dirty="0"/>
          </a:p>
        </p:txBody>
      </p:sp>
    </p:spTree>
    <p:extLst>
      <p:ext uri="{BB962C8B-B14F-4D97-AF65-F5344CB8AC3E}">
        <p14:creationId xmlns:p14="http://schemas.microsoft.com/office/powerpoint/2010/main" val="2847691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266A080E-4E30-4968-B029-7CF782D6220C}" type="slidenum">
              <a:rPr lang="en-US" altLang="ja-JP"/>
              <a:pPr/>
              <a:t>‹#›</a:t>
            </a:fld>
            <a:endParaRPr lang="en-US" altLang="ja-JP" dirty="0"/>
          </a:p>
        </p:txBody>
      </p:sp>
      <p:sp>
        <p:nvSpPr>
          <p:cNvPr id="6" name="Rectangle 4">
            <a:extLst>
              <a:ext uri="{FF2B5EF4-FFF2-40B4-BE49-F238E27FC236}">
                <a16:creationId xmlns:a16="http://schemas.microsoft.com/office/drawing/2014/main" id="{16481916-E3E6-8042-BA2C-64938393078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2023</a:t>
            </a:r>
            <a:endParaRPr lang="en-US" altLang="ja-JP" dirty="0"/>
          </a:p>
        </p:txBody>
      </p:sp>
    </p:spTree>
    <p:extLst>
      <p:ext uri="{BB962C8B-B14F-4D97-AF65-F5344CB8AC3E}">
        <p14:creationId xmlns:p14="http://schemas.microsoft.com/office/powerpoint/2010/main" val="375242262"/>
      </p:ext>
    </p:extLst>
  </p:cSld>
  <p:clrMapOvr>
    <a:masterClrMapping/>
  </p:clrMapOvr>
  <p:extLst>
    <p:ext uri="{DCECCB84-F9BA-43D5-87BE-67443E8EF086}">
      <p15:sldGuideLst xmlns:p15="http://schemas.microsoft.com/office/powerpoint/2012/main">
        <p15:guide id="1" orient="horz" pos="2160">
          <p15:clr>
            <a:srgbClr val="FBAE40"/>
          </p15:clr>
        </p15:guide>
        <p15:guide id="2" pos="2880">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CWC_Otsikko_ja_sisältö, ei ranskalaisia viivoja">
    <p:spTree>
      <p:nvGrpSpPr>
        <p:cNvPr id="1" name=""/>
        <p:cNvGrpSpPr/>
        <p:nvPr/>
      </p:nvGrpSpPr>
      <p:grpSpPr>
        <a:xfrm>
          <a:off x="0" y="0"/>
          <a:ext cx="0" cy="0"/>
          <a:chOff x="0" y="0"/>
          <a:chExt cx="0" cy="0"/>
        </a:xfrm>
      </p:grpSpPr>
      <p:sp>
        <p:nvSpPr>
          <p:cNvPr id="2" name="Otsikko 1"/>
          <p:cNvSpPr>
            <a:spLocks noGrp="1"/>
          </p:cNvSpPr>
          <p:nvPr>
            <p:ph type="title"/>
          </p:nvPr>
        </p:nvSpPr>
        <p:spPr>
          <a:xfrm>
            <a:off x="838200" y="620713"/>
            <a:ext cx="7543800" cy="1165205"/>
          </a:xfrm>
          <a:prstGeom prst="rect">
            <a:avLst/>
          </a:prstGeom>
        </p:spPr>
        <p:txBody>
          <a:bodyPr vert="horz" anchor="ctr"/>
          <a:lstStyle>
            <a:lvl1pPr>
              <a:defRPr/>
            </a:lvl1pPr>
          </a:lstStyle>
          <a:p>
            <a:r>
              <a:rPr lang="fi-FI"/>
              <a:t>Click to edit Master title style</a:t>
            </a:r>
            <a:endParaRPr lang="fi-FI" dirty="0"/>
          </a:p>
        </p:txBody>
      </p:sp>
      <p:sp>
        <p:nvSpPr>
          <p:cNvPr id="6" name="Sisällön paikkamerkki 5"/>
          <p:cNvSpPr>
            <a:spLocks noGrp="1"/>
          </p:cNvSpPr>
          <p:nvPr>
            <p:ph sz="quarter" idx="12"/>
          </p:nvPr>
        </p:nvSpPr>
        <p:spPr>
          <a:xfrm>
            <a:off x="838200" y="2000240"/>
            <a:ext cx="7543800" cy="3943360"/>
          </a:xfrm>
          <a:prstGeom prst="rect">
            <a:avLst/>
          </a:prstGeom>
        </p:spPr>
        <p:txBody>
          <a:bodyPr vert="horz"/>
          <a:lstStyle>
            <a:lvl1pPr marL="3175" indent="-3175">
              <a:buNone/>
              <a:defRPr sz="2800" baseline="0"/>
            </a:lvl1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endParaRPr lang="fi-FI" dirty="0"/>
          </a:p>
        </p:txBody>
      </p:sp>
      <p:sp>
        <p:nvSpPr>
          <p:cNvPr id="5" name="Dian numeron paikkamerkki 2"/>
          <p:cNvSpPr>
            <a:spLocks noGrp="1"/>
          </p:cNvSpPr>
          <p:nvPr>
            <p:ph type="sldNum" sz="quarter" idx="13"/>
          </p:nvPr>
        </p:nvSpPr>
        <p:spPr/>
        <p:txBody>
          <a:bodyPr/>
          <a:lstStyle>
            <a:lvl1pPr>
              <a:defRPr/>
            </a:lvl1pPr>
          </a:lstStyle>
          <a:p>
            <a:pPr>
              <a:defRPr/>
            </a:pPr>
            <a:fld id="{71D2E830-3EDC-424A-9B52-3BF5206E939D}" type="slidenum">
              <a:rPr lang="fi-FI">
                <a:solidFill>
                  <a:srgbClr val="F7ECCD"/>
                </a:solidFill>
              </a:rPr>
              <a:pPr>
                <a:defRPr/>
              </a:pPr>
              <a:t>‹#›</a:t>
            </a:fld>
            <a:endParaRPr lang="fi-FI" dirty="0">
              <a:solidFill>
                <a:srgbClr val="F7ECCD"/>
              </a:solidFill>
            </a:endParaRPr>
          </a:p>
        </p:txBody>
      </p:sp>
      <p:sp>
        <p:nvSpPr>
          <p:cNvPr id="7" name="Rectangle 4">
            <a:extLst>
              <a:ext uri="{FF2B5EF4-FFF2-40B4-BE49-F238E27FC236}">
                <a16:creationId xmlns:a16="http://schemas.microsoft.com/office/drawing/2014/main" id="{78C6C18B-BDC7-4258-BD36-33433882FFD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2023</a:t>
            </a:r>
            <a:endParaRPr lang="en-US" altLang="ja-JP" dirty="0"/>
          </a:p>
        </p:txBody>
      </p:sp>
    </p:spTree>
    <p:extLst>
      <p:ext uri="{BB962C8B-B14F-4D97-AF65-F5344CB8AC3E}">
        <p14:creationId xmlns:p14="http://schemas.microsoft.com/office/powerpoint/2010/main" val="40148861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Only">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457200" y="795338"/>
            <a:ext cx="8229600" cy="5413375"/>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スライド番号プレースホルダ 3"/>
          <p:cNvSpPr>
            <a:spLocks noGrp="1"/>
          </p:cNvSpPr>
          <p:nvPr>
            <p:ph type="sldNum" sz="quarter" idx="11"/>
          </p:nvPr>
        </p:nvSpPr>
        <p:spPr>
          <a:xfrm>
            <a:off x="4883888" y="6525344"/>
            <a:ext cx="2133600" cy="367564"/>
          </a:xfrm>
          <a:prstGeom prst="rect">
            <a:avLst/>
          </a:prstGeom>
        </p:spPr>
        <p:txBody>
          <a:bodyPr/>
          <a:lstStyle>
            <a:lvl1pPr>
              <a:defRPr/>
            </a:lvl1pPr>
          </a:lstStyle>
          <a:p>
            <a:pPr>
              <a:defRPr/>
            </a:pPr>
            <a:fld id="{E9B8E941-54DB-4758-989F-4AEDEFB0F18F}" type="slidenum">
              <a:rPr lang="en-US" altLang="ja-JP">
                <a:solidFill>
                  <a:srgbClr val="F7ECCD"/>
                </a:solidFill>
              </a:rPr>
              <a:pPr>
                <a:defRPr/>
              </a:pPr>
              <a:t>‹#›</a:t>
            </a:fld>
            <a:endParaRPr lang="en-US" altLang="ja-JP" dirty="0">
              <a:solidFill>
                <a:srgbClr val="F7ECCD"/>
              </a:solidFill>
            </a:endParaRPr>
          </a:p>
        </p:txBody>
      </p:sp>
      <p:sp>
        <p:nvSpPr>
          <p:cNvPr id="5" name="Rectangle 4">
            <a:extLst>
              <a:ext uri="{FF2B5EF4-FFF2-40B4-BE49-F238E27FC236}">
                <a16:creationId xmlns:a16="http://schemas.microsoft.com/office/drawing/2014/main" id="{4A91EF10-6537-4973-BF9A-606F7F21194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2023</a:t>
            </a:r>
            <a:endParaRPr lang="en-US" altLang="ja-JP" dirty="0"/>
          </a:p>
        </p:txBody>
      </p:sp>
    </p:spTree>
    <p:extLst>
      <p:ext uri="{BB962C8B-B14F-4D97-AF65-F5344CB8AC3E}">
        <p14:creationId xmlns:p14="http://schemas.microsoft.com/office/powerpoint/2010/main" val="631962154"/>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10"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2023</a:t>
            </a:r>
            <a:endParaRPr lang="en-US" altLang="ja-JP" dirty="0"/>
          </a:p>
        </p:txBody>
      </p:sp>
    </p:spTree>
    <p:extLst>
      <p:ext uri="{BB962C8B-B14F-4D97-AF65-F5344CB8AC3E}">
        <p14:creationId xmlns:p14="http://schemas.microsoft.com/office/powerpoint/2010/main" val="41272998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dirty="0"/>
              <a:t>マスター タイトルの書式設定</a:t>
            </a:r>
            <a:endParaRPr lang="en-US" altLang="ja-JP" dirty="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altLang="ja-JP" dirty="0"/>
          </a:p>
        </p:txBody>
      </p:sp>
      <p:sp>
        <p:nvSpPr>
          <p:cNvPr id="1030" name="Rectangle 6"/>
          <p:cNvSpPr>
            <a:spLocks noGrp="1" noChangeArrowheads="1"/>
          </p:cNvSpPr>
          <p:nvPr>
            <p:ph type="sldNum" sz="quarter" idx="4"/>
          </p:nvPr>
        </p:nvSpPr>
        <p:spPr bwMode="auto">
          <a:xfrm>
            <a:off x="4276676" y="6475413"/>
            <a:ext cx="666849"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z="1400">
                <a:ea typeface="ＭＳ Ｐゴシック" charset="-128"/>
              </a:defRPr>
            </a:lvl1pPr>
          </a:lstStyle>
          <a:p>
            <a:r>
              <a:rPr lang="en-US" altLang="ja-JP" dirty="0"/>
              <a:t>Slide </a:t>
            </a:r>
            <a:fld id="{EAFD9030-C83D-42D9-9BFB-ADDEB84EB1F4}" type="slidenum">
              <a:rPr lang="en-US" altLang="ja-JP" smtClean="0"/>
              <a:pPr/>
              <a:t>‹#›</a:t>
            </a:fld>
            <a:endParaRPr lang="en-US" altLang="ja-JP" dirty="0"/>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marL="712788" lvl="4" indent="0" algn="r"/>
            <a:r>
              <a:rPr lang="en-US" altLang="ja-JP" sz="1400" b="1" dirty="0">
                <a:ea typeface="ＭＳ Ｐゴシック" charset="-128"/>
              </a:rPr>
              <a:t>doc.: IEEE 802.15-23-0152-00-06ma</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033" name="Rectangle 9"/>
          <p:cNvSpPr>
            <a:spLocks noChangeArrowheads="1"/>
          </p:cNvSpPr>
          <p:nvPr/>
        </p:nvSpPr>
        <p:spPr bwMode="auto">
          <a:xfrm>
            <a:off x="685799" y="6475413"/>
            <a:ext cx="106434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sz="1400" dirty="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1"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2023</a:t>
            </a:r>
            <a:endParaRPr lang="en-US" altLang="ja-JP" dirty="0"/>
          </a:p>
        </p:txBody>
      </p:sp>
      <p:sp>
        <p:nvSpPr>
          <p:cNvPr id="6" name="正方形/長方形 5">
            <a:extLst>
              <a:ext uri="{FF2B5EF4-FFF2-40B4-BE49-F238E27FC236}">
                <a16:creationId xmlns:a16="http://schemas.microsoft.com/office/drawing/2014/main" id="{FF71F571-CAD7-4BBF-9A09-D0A9CC9BECC6}"/>
              </a:ext>
            </a:extLst>
          </p:cNvPr>
          <p:cNvSpPr/>
          <p:nvPr userDrawn="1"/>
        </p:nvSpPr>
        <p:spPr>
          <a:xfrm>
            <a:off x="5800176" y="6430159"/>
            <a:ext cx="2348720" cy="307777"/>
          </a:xfrm>
          <a:prstGeom prst="rect">
            <a:avLst/>
          </a:prstGeom>
        </p:spPr>
        <p:txBody>
          <a:bodyPr wrap="none">
            <a:spAutoFit/>
          </a:bodyPr>
          <a:lstStyle/>
          <a:p>
            <a:r>
              <a:rPr lang="en-US" altLang="ja-JP" sz="1400" dirty="0"/>
              <a:t>Ryuji Kohno(YNU/YRP-IAI)</a:t>
            </a:r>
          </a:p>
        </p:txBody>
      </p:sp>
    </p:spTree>
    <p:extLst>
      <p:ext uri="{BB962C8B-B14F-4D97-AF65-F5344CB8AC3E}">
        <p14:creationId xmlns:p14="http://schemas.microsoft.com/office/powerpoint/2010/main" val="367724200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Lst>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2880">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77E4C77B-93AE-D301-F3B3-CAE516EC1702}"/>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6" name="スライド番号プレースホルダー 3"/>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ja-JP" sz="1400" b="0" i="0" u="none" strike="noStrike" kern="1200" cap="none" spc="0" normalizeH="0" baseline="0" noProof="0" dirty="0">
                <a:ln>
                  <a:noFill/>
                </a:ln>
                <a:solidFill>
                  <a:srgbClr val="000000"/>
                </a:solidFill>
                <a:effectLst/>
                <a:uLnTx/>
                <a:uFillTx/>
                <a:latin typeface="Arial"/>
                <a:ea typeface="ＭＳ Ｐゴシック" charset="-128"/>
                <a:cs typeface="+mn-cs"/>
              </a:rPr>
              <a:t>Slide </a:t>
            </a:r>
            <a:fld id="{372F3947-031E-4295-B632-0BF31AAEF223}" type="slidenum">
              <a:rPr kumimoji="0" lang="en-US" altLang="ja-JP" sz="1400" b="0" i="0" u="none" strike="noStrike" kern="1200" cap="none" spc="0" normalizeH="0" baseline="0" noProof="0">
                <a:ln>
                  <a:noFill/>
                </a:ln>
                <a:solidFill>
                  <a:srgbClr val="000000"/>
                </a:solidFill>
                <a:effectLst/>
                <a:uLnTx/>
                <a:uFillTx/>
                <a:latin typeface="Arial"/>
                <a:ea typeface="ＭＳ Ｐゴシック"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1</a:t>
            </a:fld>
            <a:endParaRPr kumimoji="0" lang="en-US" altLang="ja-JP" sz="1400" b="0" i="0" u="none" strike="noStrike" kern="1200" cap="none" spc="0" normalizeH="0" baseline="0" noProof="0" dirty="0">
              <a:ln>
                <a:noFill/>
              </a:ln>
              <a:solidFill>
                <a:srgbClr val="000000"/>
              </a:solidFill>
              <a:effectLst/>
              <a:uLnTx/>
              <a:uFillTx/>
              <a:latin typeface="Arial"/>
              <a:ea typeface="ＭＳ Ｐゴシック" charset="-128"/>
              <a:cs typeface="+mn-cs"/>
            </a:endParaRPr>
          </a:p>
        </p:txBody>
      </p:sp>
      <p:sp>
        <p:nvSpPr>
          <p:cNvPr id="27651" name="Rectangle 3"/>
          <p:cNvSpPr>
            <a:spLocks noChangeArrowheads="1"/>
          </p:cNvSpPr>
          <p:nvPr/>
        </p:nvSpPr>
        <p:spPr bwMode="auto">
          <a:xfrm>
            <a:off x="152400" y="609600"/>
            <a:ext cx="8991600" cy="56323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ja-JP" sz="1800" b="1" i="0" u="sng" strike="noStrike" kern="1200" cap="none" spc="0" normalizeH="0" baseline="0" noProof="0" dirty="0">
                <a:ln>
                  <a:noFill/>
                </a:ln>
                <a:solidFill>
                  <a:srgbClr val="000000"/>
                </a:solidFill>
                <a:effectLst>
                  <a:outerShdw blurRad="38100" dist="38100" dir="2700000" algn="tl">
                    <a:srgbClr val="C0C0C0"/>
                  </a:outerShdw>
                </a:effectLst>
                <a:uLnTx/>
                <a:uFillTx/>
                <a:latin typeface="Arial"/>
                <a:ea typeface="ＭＳ Ｐゴシック" charset="-128"/>
                <a:cs typeface="+mn-cs"/>
              </a:rPr>
              <a:t>Project: IEEE P802.15 Working Group for Wireless Personal Area Networks (WPANs)</a:t>
            </a:r>
            <a:endParaRPr kumimoji="0" lang="en-US" altLang="ja-JP" sz="1600" b="1" i="0" u="none" strike="noStrike" kern="1200" cap="none" spc="0" normalizeH="0" baseline="0" noProof="0" dirty="0">
              <a:ln>
                <a:noFill/>
              </a:ln>
              <a:solidFill>
                <a:srgbClr val="000000"/>
              </a:solidFill>
              <a:effectLst/>
              <a:uLnTx/>
              <a:uFillTx/>
              <a:latin typeface="Arial"/>
              <a:ea typeface="ＭＳ Ｐゴシック"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600" b="1" i="0" u="none" strike="noStrike" kern="1200" cap="none" spc="0" normalizeH="0" baseline="0" noProof="0" dirty="0">
                <a:ln>
                  <a:noFill/>
                </a:ln>
                <a:solidFill>
                  <a:srgbClr val="000000"/>
                </a:solidFill>
                <a:effectLst/>
                <a:uLnTx/>
                <a:uFillTx/>
                <a:latin typeface="Arial"/>
                <a:ea typeface="ＭＳ Ｐゴシック" charset="-128"/>
                <a:cs typeface="+mn-cs"/>
              </a:rPr>
              <a:t>Submission Title:</a:t>
            </a: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 [Utilization of Channel and Environmental Model for Design and Evaluation of PHY proposals for BANs on TG15.6ma]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600" b="1" i="0" u="none" strike="noStrike" kern="1200" cap="none" spc="0" normalizeH="0" baseline="0" noProof="0" dirty="0">
                <a:ln>
                  <a:noFill/>
                </a:ln>
                <a:solidFill>
                  <a:srgbClr val="000000"/>
                </a:solidFill>
                <a:effectLst/>
                <a:uLnTx/>
                <a:uFillTx/>
                <a:latin typeface="Arial"/>
                <a:ea typeface="ＭＳ Ｐゴシック" charset="-128"/>
                <a:cs typeface="+mn-cs"/>
              </a:rPr>
              <a:t>Date Submitted: </a:t>
            </a: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[13</a:t>
            </a:r>
            <a:r>
              <a:rPr kumimoji="0" lang="en-US" altLang="ja-JP" sz="1600" b="0" i="0" u="none" strike="noStrike" kern="1200" cap="none" spc="0" normalizeH="0" baseline="30000" noProof="0" dirty="0">
                <a:ln>
                  <a:noFill/>
                </a:ln>
                <a:solidFill>
                  <a:srgbClr val="000000"/>
                </a:solidFill>
                <a:effectLst/>
                <a:uLnTx/>
                <a:uFillTx/>
                <a:latin typeface="Arial"/>
                <a:ea typeface="ＭＳ Ｐゴシック" charset="-128"/>
                <a:cs typeface="+mn-cs"/>
              </a:rPr>
              <a:t>th</a:t>
            </a: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 March 2023]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600" b="1" i="0" u="none" strike="noStrike" kern="1200" cap="none" spc="0" normalizeH="0" baseline="0" noProof="0" dirty="0">
                <a:ln>
                  <a:noFill/>
                </a:ln>
                <a:solidFill>
                  <a:srgbClr val="000000"/>
                </a:solidFill>
                <a:effectLst/>
                <a:uLnTx/>
                <a:uFillTx/>
                <a:latin typeface="Arial"/>
                <a:ea typeface="ＭＳ Ｐゴシック" charset="-128"/>
                <a:cs typeface="+mn-cs"/>
              </a:rPr>
              <a:t>Source:</a:t>
            </a: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  [Ryuji Kohno] [1;Yokohama National University(YNU), 2;YRP International Alliance Institute(YRP-IAI)]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Address [1; 79-5 Tokiwadai, Hodogaya-ku, Yokohama, 240-8501 Japan</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               2; </a:t>
            </a:r>
            <a:r>
              <a:rPr kumimoji="0" lang="pl-PL"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YRP1 Blg., 3-4 HikarinoOka, Yokosuka-City, Kanagawa, 239-0847 Japan</a:t>
            </a: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Voice:[1; +81-90-5408-0611], FAX: [+81-45-383-5528],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Email:[1: kohno@ynu.ac.jp,  2: kohno@yrp-iai.jp] Re: []</a:t>
            </a:r>
          </a:p>
          <a:p>
            <a:pPr marL="0" marR="0" lvl="0" indent="0" algn="l" defTabSz="457200" rtl="0" eaLnBrk="1" fontAlgn="auto" latinLnBrk="0" hangingPunct="1">
              <a:lnSpc>
                <a:spcPct val="100000"/>
              </a:lnSpc>
              <a:spcBef>
                <a:spcPts val="600"/>
              </a:spcBef>
              <a:spcAft>
                <a:spcPts val="600"/>
              </a:spcAft>
              <a:buClrTx/>
              <a:buSzTx/>
              <a:buFontTx/>
              <a:buNone/>
              <a:tabLst/>
              <a:defRPr/>
            </a:pPr>
            <a:r>
              <a:rPr kumimoji="0" lang="en-US" altLang="ja-JP" sz="1600" b="1" i="0" u="none" strike="noStrike" kern="1200" cap="none" spc="0" normalizeH="0" baseline="0" noProof="0" dirty="0">
                <a:ln>
                  <a:noFill/>
                </a:ln>
                <a:solidFill>
                  <a:srgbClr val="000000"/>
                </a:solidFill>
                <a:effectLst/>
                <a:uLnTx/>
                <a:uFillTx/>
                <a:latin typeface="Arial"/>
                <a:ea typeface="ＭＳ Ｐゴシック" charset="-128"/>
                <a:cs typeface="+mn-cs"/>
              </a:rPr>
              <a:t>Abstract:</a:t>
            </a: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	[This document contains opening information and meeting agenda for the TG15.6ma, that is a task group of Revision of IEEE802.15.6-2012, meeting in March 2023.]</a:t>
            </a:r>
          </a:p>
          <a:p>
            <a:pPr marL="0" marR="0" lvl="0" indent="0" algn="l" defTabSz="457200" rtl="0" eaLnBrk="1" fontAlgn="auto" latinLnBrk="0" hangingPunct="1">
              <a:lnSpc>
                <a:spcPct val="100000"/>
              </a:lnSpc>
              <a:spcBef>
                <a:spcPts val="600"/>
              </a:spcBef>
              <a:spcAft>
                <a:spcPts val="600"/>
              </a:spcAft>
              <a:buClrTx/>
              <a:buSzTx/>
              <a:buFontTx/>
              <a:buNone/>
              <a:tabLst/>
              <a:defRPr/>
            </a:pPr>
            <a:r>
              <a:rPr kumimoji="0" lang="en-US" altLang="ja-JP" sz="1600" b="1" i="0" u="none" strike="noStrike" kern="1200" cap="none" spc="0" normalizeH="0" baseline="0" noProof="0" dirty="0">
                <a:ln>
                  <a:noFill/>
                </a:ln>
                <a:solidFill>
                  <a:srgbClr val="000000"/>
                </a:solidFill>
                <a:effectLst/>
                <a:uLnTx/>
                <a:uFillTx/>
                <a:latin typeface="Arial"/>
                <a:ea typeface="ＭＳ Ｐゴシック" charset="-128"/>
                <a:cs typeface="+mn-cs"/>
              </a:rPr>
              <a:t>Purpose:</a:t>
            </a: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	[information]</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600" b="1" i="0" u="none" strike="noStrike" kern="1200" cap="none" spc="0" normalizeH="0" baseline="0" noProof="0" dirty="0">
                <a:ln>
                  <a:noFill/>
                </a:ln>
                <a:solidFill>
                  <a:srgbClr val="000000"/>
                </a:solidFill>
                <a:effectLst/>
                <a:uLnTx/>
                <a:uFillTx/>
                <a:latin typeface="Arial"/>
                <a:ea typeface="ＭＳ Ｐゴシック" charset="-128"/>
                <a:cs typeface="+mn-cs"/>
              </a:rPr>
              <a:t>Notice:</a:t>
            </a: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600" b="1" i="0" u="none" strike="noStrike" kern="1200" cap="none" spc="0" normalizeH="0" baseline="0" noProof="0" dirty="0">
                <a:ln>
                  <a:noFill/>
                </a:ln>
                <a:solidFill>
                  <a:srgbClr val="000000"/>
                </a:solidFill>
                <a:effectLst/>
                <a:uLnTx/>
                <a:uFillTx/>
                <a:latin typeface="Arial"/>
                <a:ea typeface="ＭＳ Ｐゴシック" charset="-128"/>
                <a:cs typeface="+mn-cs"/>
              </a:rPr>
              <a:t>Release:</a:t>
            </a: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	The contributor acknowledges and accepts that this contribution becomes the property of IEEE and may be made publicly available by P802.15.	</a:t>
            </a:r>
          </a:p>
        </p:txBody>
      </p:sp>
      <p:sp>
        <p:nvSpPr>
          <p:cNvPr id="7"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400" b="1" i="0" u="none" strike="noStrike" kern="1200" cap="none" spc="0" normalizeH="0" baseline="0" noProof="0">
                <a:ln>
                  <a:noFill/>
                </a:ln>
                <a:solidFill>
                  <a:srgbClr val="000000"/>
                </a:solidFill>
                <a:effectLst/>
                <a:uLnTx/>
                <a:uFillTx/>
                <a:latin typeface="Arial"/>
                <a:ea typeface="ＭＳ Ｐゴシック" charset="-128"/>
                <a:cs typeface="+mn-cs"/>
              </a:rPr>
              <a:t>March 2023</a:t>
            </a:r>
            <a:endParaRPr kumimoji="0" lang="en-US" altLang="ja-JP" sz="1400" b="1" i="0" u="none" strike="noStrike" kern="1200" cap="none" spc="0" normalizeH="0" baseline="0" noProof="0" dirty="0">
              <a:ln>
                <a:noFill/>
              </a:ln>
              <a:solidFill>
                <a:srgbClr val="000000"/>
              </a:solidFill>
              <a:effectLst/>
              <a:uLnTx/>
              <a:uFillTx/>
              <a:latin typeface="Arial"/>
              <a:ea typeface="ＭＳ Ｐゴシック" charset="-128"/>
              <a:cs typeface="+mn-cs"/>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B78F5AB9-524A-146E-2821-1D409BB4D58E}"/>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6" name="スライド番号プレースホルダー 5"/>
          <p:cNvSpPr>
            <a:spLocks noGrp="1"/>
          </p:cNvSpPr>
          <p:nvPr>
            <p:ph type="sldNum" sz="quarter" idx="12"/>
          </p:nvPr>
        </p:nvSpPr>
        <p:spPr>
          <a:xfrm>
            <a:off x="4342756" y="6475413"/>
            <a:ext cx="530225" cy="182562"/>
          </a:xfrm>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ja-JP" sz="1400" b="0" i="0" u="none" strike="noStrike" kern="1200" cap="none" spc="0" normalizeH="0" baseline="0" noProof="0" dirty="0">
                <a:ln>
                  <a:noFill/>
                </a:ln>
                <a:solidFill>
                  <a:srgbClr val="000000"/>
                </a:solidFill>
                <a:effectLst/>
                <a:uLnTx/>
                <a:uFillTx/>
                <a:latin typeface="Arial"/>
                <a:ea typeface="ＭＳ Ｐゴシック" charset="-128"/>
                <a:cs typeface="+mn-cs"/>
              </a:rPr>
              <a:t>Slide </a:t>
            </a:r>
            <a:fld id="{E1A173A1-C39B-41EB-BCF2-B522BCC141FC}" type="slidenum">
              <a:rPr kumimoji="0" lang="en-US" altLang="ja-JP" sz="1400" b="0" i="0" u="none" strike="noStrike" kern="1200" cap="none" spc="0" normalizeH="0" baseline="0" noProof="0">
                <a:ln>
                  <a:noFill/>
                </a:ln>
                <a:solidFill>
                  <a:srgbClr val="000000"/>
                </a:solidFill>
                <a:effectLst/>
                <a:uLnTx/>
                <a:uFillTx/>
                <a:latin typeface="Arial"/>
                <a:ea typeface="ＭＳ Ｐゴシック"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2</a:t>
            </a:fld>
            <a:endParaRPr kumimoji="0" lang="en-US" altLang="ja-JP" sz="1400" b="0" i="0" u="none" strike="noStrike" kern="1200" cap="none" spc="0" normalizeH="0" baseline="0" noProof="0" dirty="0">
              <a:ln>
                <a:noFill/>
              </a:ln>
              <a:solidFill>
                <a:srgbClr val="000000"/>
              </a:solidFill>
              <a:effectLst/>
              <a:uLnTx/>
              <a:uFillTx/>
              <a:latin typeface="Arial"/>
              <a:ea typeface="ＭＳ Ｐゴシック" charset="-128"/>
              <a:cs typeface="+mn-cs"/>
            </a:endParaRPr>
          </a:p>
        </p:txBody>
      </p:sp>
      <p:sp>
        <p:nvSpPr>
          <p:cNvPr id="26626" name="Rectangle 2"/>
          <p:cNvSpPr>
            <a:spLocks noGrp="1" noChangeArrowheads="1"/>
          </p:cNvSpPr>
          <p:nvPr>
            <p:ph type="ctrTitle"/>
          </p:nvPr>
        </p:nvSpPr>
        <p:spPr>
          <a:xfrm>
            <a:off x="792696" y="620688"/>
            <a:ext cx="7558608" cy="5832068"/>
          </a:xfrm>
        </p:spPr>
        <p:txBody>
          <a:bodyPr/>
          <a:lstStyle/>
          <a:p>
            <a:r>
              <a:rPr lang="en-US" altLang="ja-JP" b="1" dirty="0">
                <a:ea typeface="ＭＳ Ｐゴシック" pitchFamily="50" charset="-128"/>
              </a:rPr>
              <a:t>Utilization of Channel and Environmental Model for Design and Evaluation of PHY proposals for BANs on TG15.6ma</a:t>
            </a:r>
            <a:br>
              <a:rPr lang="en-US" altLang="ja-JP" dirty="0">
                <a:ea typeface="ＭＳ Ｐゴシック" pitchFamily="50" charset="-128"/>
              </a:rPr>
            </a:br>
            <a:br>
              <a:rPr lang="en-US" altLang="ja-JP" dirty="0">
                <a:ea typeface="ＭＳ Ｐゴシック" pitchFamily="50" charset="-128"/>
              </a:rPr>
            </a:br>
            <a:r>
              <a:rPr lang="en-US" altLang="ja-JP" sz="2800" dirty="0">
                <a:ea typeface="ＭＳ Ｐゴシック" pitchFamily="50" charset="-128"/>
              </a:rPr>
              <a:t>In Personal and Virtual Hybrid Interim Session</a:t>
            </a:r>
            <a:br>
              <a:rPr lang="en-US" altLang="ja-JP" sz="2800" dirty="0">
                <a:ea typeface="ＭＳ Ｐゴシック" pitchFamily="50" charset="-128"/>
              </a:rPr>
            </a:br>
            <a:r>
              <a:rPr lang="en-US" altLang="ja-JP" sz="2800" dirty="0">
                <a:ea typeface="ＭＳ Ｐゴシック" pitchFamily="50" charset="-128"/>
              </a:rPr>
              <a:t>Atlanta, Georgia, USA</a:t>
            </a:r>
            <a:br>
              <a:rPr lang="en-US" altLang="ja-JP" sz="2800" dirty="0">
                <a:ea typeface="ＭＳ Ｐゴシック" pitchFamily="50" charset="-128"/>
              </a:rPr>
            </a:br>
            <a:r>
              <a:rPr lang="en-US" altLang="ja-JP" sz="2800" dirty="0">
                <a:ea typeface="ＭＳ Ｐゴシック" pitchFamily="50" charset="-128"/>
              </a:rPr>
              <a:t>Match 13</a:t>
            </a:r>
            <a:r>
              <a:rPr lang="en-US" altLang="ja-JP" sz="2800" baseline="30000" dirty="0">
                <a:ea typeface="ＭＳ Ｐゴシック" pitchFamily="50" charset="-128"/>
              </a:rPr>
              <a:t>th</a:t>
            </a:r>
            <a:r>
              <a:rPr lang="en-US" altLang="ja-JP" sz="2800" dirty="0">
                <a:ea typeface="ＭＳ Ｐゴシック" pitchFamily="50" charset="-128"/>
              </a:rPr>
              <a:t>, 2023</a:t>
            </a:r>
            <a:br>
              <a:rPr lang="en-US" altLang="ja-JP" sz="2800" dirty="0">
                <a:ea typeface="ＭＳ Ｐゴシック" pitchFamily="50" charset="-128"/>
              </a:rPr>
            </a:br>
            <a:br>
              <a:rPr lang="en-US" altLang="ja-JP" sz="2800" dirty="0">
                <a:ea typeface="ＭＳ Ｐゴシック" pitchFamily="50" charset="-128"/>
              </a:rPr>
            </a:br>
            <a:r>
              <a:rPr lang="en-US" altLang="ja-JP" sz="3200" dirty="0">
                <a:ea typeface="ＭＳ Ｐゴシック" pitchFamily="50" charset="-128"/>
              </a:rPr>
              <a:t>Ryuji Kohno</a:t>
            </a:r>
            <a:br>
              <a:rPr lang="en-US" altLang="ja-JP" sz="3200" dirty="0">
                <a:ea typeface="ＭＳ Ｐゴシック" pitchFamily="50" charset="-128"/>
              </a:rPr>
            </a:br>
            <a:r>
              <a:rPr lang="en-US" altLang="ja-JP" sz="2400" dirty="0">
                <a:ea typeface="ＭＳ Ｐゴシック" pitchFamily="50" charset="-128"/>
              </a:rPr>
              <a:t>Yokohama National University(YNU),</a:t>
            </a:r>
            <a:br>
              <a:rPr lang="en-US" altLang="ja-JP" sz="2400" dirty="0">
                <a:ea typeface="ＭＳ Ｐゴシック" pitchFamily="50" charset="-128"/>
              </a:rPr>
            </a:br>
            <a:r>
              <a:rPr lang="en-US" altLang="ja-JP" sz="2400" dirty="0">
                <a:ea typeface="ＭＳ Ｐゴシック" pitchFamily="50" charset="-128"/>
              </a:rPr>
              <a:t>YRP International Alliance Institute(YRP-IAI)</a:t>
            </a:r>
            <a:endParaRPr lang="ja-JP" altLang="ja-JP" dirty="0"/>
          </a:p>
        </p:txBody>
      </p:sp>
      <p:sp>
        <p:nvSpPr>
          <p:cNvPr id="8" name="Rectangle 4">
            <a:extLst>
              <a:ext uri="{FF2B5EF4-FFF2-40B4-BE49-F238E27FC236}">
                <a16:creationId xmlns:a16="http://schemas.microsoft.com/office/drawing/2014/main" id="{7452B46E-22D1-4A52-AD68-016DFFC763DA}"/>
              </a:ext>
            </a:extLst>
          </p:cNvPr>
          <p:cNvSpPr>
            <a:spLocks noGrp="1" noChangeArrowheads="1"/>
          </p:cNvSpPr>
          <p:nvPr>
            <p:ph type="dt" sz="half" idx="2"/>
          </p:nvPr>
        </p:nvSpPr>
        <p:spPr bwMode="auto">
          <a:xfrm>
            <a:off x="684483" y="405244"/>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400" b="1" i="0" u="none" strike="noStrike" kern="1200" cap="none" spc="0" normalizeH="0" baseline="0" noProof="0">
                <a:ln>
                  <a:noFill/>
                </a:ln>
                <a:solidFill>
                  <a:srgbClr val="000000"/>
                </a:solidFill>
                <a:effectLst/>
                <a:uLnTx/>
                <a:uFillTx/>
                <a:latin typeface="Arial"/>
                <a:ea typeface="ＭＳ Ｐゴシック" charset="-128"/>
                <a:cs typeface="+mn-cs"/>
              </a:rPr>
              <a:t>March 2023</a:t>
            </a:r>
            <a:endParaRPr kumimoji="0" lang="en-US" altLang="ja-JP" sz="1400" b="1" i="0" u="none" strike="noStrike" kern="1200" cap="none" spc="0" normalizeH="0" baseline="0" noProof="0" dirty="0">
              <a:ln>
                <a:noFill/>
              </a:ln>
              <a:solidFill>
                <a:srgbClr val="000000"/>
              </a:solidFill>
              <a:effectLst/>
              <a:uLnTx/>
              <a:uFillTx/>
              <a:latin typeface="Arial"/>
              <a:ea typeface="ＭＳ Ｐゴシック" charset="-128"/>
              <a:cs typeface="+mn-cs"/>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直線コネクタ 2">
            <a:extLst>
              <a:ext uri="{FF2B5EF4-FFF2-40B4-BE49-F238E27FC236}">
                <a16:creationId xmlns:a16="http://schemas.microsoft.com/office/drawing/2014/main" id="{A7CAD3CE-0A87-996E-FA85-7586DABFD473}"/>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5" name="スライド番号プレースホルダー 4">
            <a:extLst>
              <a:ext uri="{FF2B5EF4-FFF2-40B4-BE49-F238E27FC236}">
                <a16:creationId xmlns:a16="http://schemas.microsoft.com/office/drawing/2014/main" id="{0242ADD6-A1DE-4D47-8739-A086EE1F83D1}"/>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ja-JP" sz="1400" b="0" i="0" u="none" strike="noStrike" kern="1200" cap="none" spc="0" normalizeH="0" baseline="0" noProof="0" dirty="0">
                <a:ln>
                  <a:noFill/>
                </a:ln>
                <a:solidFill>
                  <a:srgbClr val="000000"/>
                </a:solidFill>
                <a:effectLst/>
                <a:uLnTx/>
                <a:uFillTx/>
                <a:latin typeface="Arial"/>
                <a:ea typeface="ＭＳ Ｐゴシック" charset="-128"/>
                <a:cs typeface="+mn-cs"/>
              </a:rPr>
              <a:t>Slide </a:t>
            </a:r>
            <a:fld id="{018E0977-DC1B-42DD-B45E-59C02A783531}" type="slidenum">
              <a:rPr kumimoji="0" lang="en-US" altLang="ja-JP" sz="1400" b="0" i="0" u="none" strike="noStrike" kern="1200" cap="none" spc="0" normalizeH="0" baseline="0" noProof="0" smtClean="0">
                <a:ln>
                  <a:noFill/>
                </a:ln>
                <a:solidFill>
                  <a:srgbClr val="000000"/>
                </a:solidFill>
                <a:effectLst/>
                <a:uLnTx/>
                <a:uFillTx/>
                <a:latin typeface="Arial"/>
                <a:ea typeface="ＭＳ Ｐゴシック"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3</a:t>
            </a:fld>
            <a:endParaRPr kumimoji="0" lang="en-US" altLang="ja-JP" sz="1400" b="0" i="0" u="none" strike="noStrike" kern="1200" cap="none" spc="0" normalizeH="0" baseline="0" noProof="0" dirty="0">
              <a:ln>
                <a:noFill/>
              </a:ln>
              <a:solidFill>
                <a:srgbClr val="000000"/>
              </a:solidFill>
              <a:effectLst/>
              <a:uLnTx/>
              <a:uFillTx/>
              <a:latin typeface="Arial"/>
              <a:ea typeface="ＭＳ Ｐゴシック" charset="-128"/>
              <a:cs typeface="+mn-cs"/>
            </a:endParaRPr>
          </a:p>
        </p:txBody>
      </p:sp>
      <p:sp>
        <p:nvSpPr>
          <p:cNvPr id="6" name="日付プレースホルダー 5">
            <a:extLst>
              <a:ext uri="{FF2B5EF4-FFF2-40B4-BE49-F238E27FC236}">
                <a16:creationId xmlns:a16="http://schemas.microsoft.com/office/drawing/2014/main" id="{E75636CB-5425-4DE6-99F5-459979682C95}"/>
              </a:ext>
            </a:extLst>
          </p:cNvPr>
          <p:cNvSpPr>
            <a:spLocks noGrp="1"/>
          </p:cNvSpPr>
          <p:nvPr>
            <p:ph type="dt" sz="half" idx="2"/>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400" b="1" i="0" u="none" strike="noStrike" kern="1200" cap="none" spc="0" normalizeH="0" baseline="0" noProof="0">
                <a:ln>
                  <a:noFill/>
                </a:ln>
                <a:solidFill>
                  <a:srgbClr val="000000"/>
                </a:solidFill>
                <a:effectLst/>
                <a:uLnTx/>
                <a:uFillTx/>
                <a:latin typeface="Arial"/>
                <a:ea typeface="ＭＳ Ｐゴシック" charset="-128"/>
                <a:cs typeface="+mn-cs"/>
              </a:rPr>
              <a:t>March 2023</a:t>
            </a:r>
            <a:endParaRPr kumimoji="0" lang="en-US" altLang="ja-JP" sz="1400" b="1" i="0" u="none" strike="noStrike" kern="1200" cap="none" spc="0" normalizeH="0" baseline="0" noProof="0" dirty="0">
              <a:ln>
                <a:noFill/>
              </a:ln>
              <a:solidFill>
                <a:srgbClr val="000000"/>
              </a:solidFill>
              <a:effectLst/>
              <a:uLnTx/>
              <a:uFillTx/>
              <a:latin typeface="Arial"/>
              <a:ea typeface="ＭＳ Ｐゴシック" charset="-128"/>
              <a:cs typeface="+mn-cs"/>
            </a:endParaRPr>
          </a:p>
        </p:txBody>
      </p:sp>
      <p:sp>
        <p:nvSpPr>
          <p:cNvPr id="7" name="Content Placeholder 2">
            <a:extLst>
              <a:ext uri="{FF2B5EF4-FFF2-40B4-BE49-F238E27FC236}">
                <a16:creationId xmlns:a16="http://schemas.microsoft.com/office/drawing/2014/main" id="{9C4536F2-A540-4FF0-B3E5-A7765E342ED9}"/>
              </a:ext>
            </a:extLst>
          </p:cNvPr>
          <p:cNvSpPr txBox="1">
            <a:spLocks/>
          </p:cNvSpPr>
          <p:nvPr/>
        </p:nvSpPr>
        <p:spPr bwMode="auto">
          <a:xfrm>
            <a:off x="523783" y="1830732"/>
            <a:ext cx="8140823" cy="40285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514350" marR="0" lvl="0" indent="-514350" algn="l" defTabSz="914400" rtl="0" eaLnBrk="1" fontAlgn="base" latinLnBrk="0" hangingPunct="1">
              <a:lnSpc>
                <a:spcPct val="100000"/>
              </a:lnSpc>
              <a:spcBef>
                <a:spcPct val="20000"/>
              </a:spcBef>
              <a:spcAft>
                <a:spcPct val="0"/>
              </a:spcAft>
              <a:buClrTx/>
              <a:buSzTx/>
              <a:buFont typeface="+mj-lt"/>
              <a:buAutoNum type="arabicPeriod"/>
              <a:tabLst/>
              <a:defRPr/>
            </a:pPr>
            <a:r>
              <a:rPr kumimoji="0" lang="en-US" sz="2800" b="0" i="0" u="none" strike="noStrike" kern="1200" cap="none" spc="0" normalizeH="0" baseline="0" noProof="0" dirty="0">
                <a:ln>
                  <a:noFill/>
                </a:ln>
                <a:solidFill>
                  <a:srgbClr val="000000"/>
                </a:solidFill>
                <a:effectLst/>
                <a:uLnTx/>
                <a:uFillTx/>
                <a:latin typeface="Arial"/>
                <a:ea typeface="+mn-ea"/>
                <a:cs typeface="+mn-cs"/>
              </a:rPr>
              <a:t>Summary of Channel and </a:t>
            </a:r>
            <a:r>
              <a:rPr lang="en-US" sz="2800" dirty="0">
                <a:solidFill>
                  <a:srgbClr val="000000"/>
                </a:solidFill>
                <a:latin typeface="Arial"/>
              </a:rPr>
              <a:t>Coexisting Models</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altLang="ja-JP" sz="2400" b="0" i="0" u="none" strike="noStrike" kern="1200" cap="none" spc="0" normalizeH="0" baseline="0" noProof="0" dirty="0">
                <a:ln>
                  <a:noFill/>
                </a:ln>
                <a:solidFill>
                  <a:srgbClr val="000000"/>
                </a:solidFill>
                <a:effectLst/>
                <a:uLnTx/>
                <a:uFillTx/>
                <a:latin typeface="Arial"/>
                <a:ea typeface="+mn-ea"/>
                <a:cs typeface="+mn-cs"/>
              </a:rPr>
              <a:t>Channel Propagation Models</a:t>
            </a:r>
          </a:p>
          <a:p>
            <a:pPr marL="742950" marR="0" lvl="1" indent="-285750" algn="l" defTabSz="457200" rtl="0" eaLnBrk="1" fontAlgn="base" latinLnBrk="0" hangingPunct="1">
              <a:lnSpc>
                <a:spcPct val="100000"/>
              </a:lnSpc>
              <a:spcBef>
                <a:spcPct val="20000"/>
              </a:spcBef>
              <a:spcAft>
                <a:spcPct val="0"/>
              </a:spcAft>
              <a:buClrTx/>
              <a:buSzTx/>
              <a:buFontTx/>
              <a:buChar char="–"/>
              <a:tabLst/>
              <a:defRPr/>
            </a:pPr>
            <a:r>
              <a:rPr lang="en-US" altLang="ja-JP" sz="2400" dirty="0">
                <a:solidFill>
                  <a:srgbClr val="000000"/>
                </a:solidFill>
                <a:latin typeface="Arial"/>
              </a:rPr>
              <a:t>Coexisting Models</a:t>
            </a:r>
            <a:endParaRPr lang="en-US" sz="2400" dirty="0">
              <a:solidFill>
                <a:srgbClr val="000000"/>
              </a:solidFill>
              <a:latin typeface="Arial"/>
            </a:endParaRPr>
          </a:p>
          <a:p>
            <a:pPr marL="514350" marR="0" lvl="0" indent="-514350" algn="l" defTabSz="914400" rtl="0" eaLnBrk="1" fontAlgn="base" latinLnBrk="0" hangingPunct="1">
              <a:lnSpc>
                <a:spcPct val="100000"/>
              </a:lnSpc>
              <a:spcBef>
                <a:spcPct val="20000"/>
              </a:spcBef>
              <a:spcAft>
                <a:spcPct val="0"/>
              </a:spcAft>
              <a:buClrTx/>
              <a:buSzTx/>
              <a:buFont typeface="+mj-lt"/>
              <a:buAutoNum type="arabicPeriod"/>
              <a:tabLst/>
              <a:defRPr/>
            </a:pPr>
            <a:r>
              <a:rPr kumimoji="0" lang="en-US" sz="2800" b="0" i="0" u="none" strike="noStrike" kern="1200" cap="none" spc="0" normalizeH="0" baseline="0" noProof="0" dirty="0">
                <a:ln>
                  <a:noFill/>
                </a:ln>
                <a:solidFill>
                  <a:srgbClr val="000000"/>
                </a:solidFill>
                <a:effectLst/>
                <a:uLnTx/>
                <a:uFillTx/>
                <a:latin typeface="Arial"/>
                <a:ea typeface="+mn-ea"/>
                <a:cs typeface="+mn-cs"/>
              </a:rPr>
              <a:t>Plan to Use the Channel and Coexisting Models</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How to </a:t>
            </a:r>
            <a:r>
              <a:rPr lang="en-US" sz="2400" dirty="0">
                <a:solidFill>
                  <a:srgbClr val="000000"/>
                </a:solidFill>
                <a:latin typeface="Arial"/>
              </a:rPr>
              <a:t>Use the Channel and Coexisting Models</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Evaluation of Proposal Performances Using the Models</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lang="en-US" sz="2400" dirty="0">
                <a:solidFill>
                  <a:srgbClr val="000000"/>
                </a:solidFill>
                <a:latin typeface="Arial"/>
              </a:rPr>
              <a:t>The Standard Models Could be Open Public for Other Purposes</a:t>
            </a: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457200" marR="0" lvl="1" indent="0" algn="l" defTabSz="914400" rtl="0" eaLnBrk="1" fontAlgn="base" latinLnBrk="0" hangingPunct="1">
              <a:lnSpc>
                <a:spcPct val="100000"/>
              </a:lnSpc>
              <a:spcBef>
                <a:spcPct val="20000"/>
              </a:spcBef>
              <a:spcAft>
                <a:spcPct val="0"/>
              </a:spcAft>
              <a:buClrTx/>
              <a:buSzTx/>
              <a:buFontTx/>
              <a:buNone/>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457200" marR="0" lvl="1" indent="0" algn="l" defTabSz="914400" rtl="0" eaLnBrk="1" fontAlgn="base" latinLnBrk="0" hangingPunct="1">
              <a:lnSpc>
                <a:spcPct val="100000"/>
              </a:lnSpc>
              <a:spcBef>
                <a:spcPct val="20000"/>
              </a:spcBef>
              <a:spcAft>
                <a:spcPct val="0"/>
              </a:spcAft>
              <a:buClrTx/>
              <a:buSzTx/>
              <a:buFontTx/>
              <a:buNone/>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457200" marR="0" lvl="1" indent="0" algn="l" defTabSz="914400" rtl="0" eaLnBrk="1" fontAlgn="base" latinLnBrk="0" hangingPunct="1">
              <a:lnSpc>
                <a:spcPct val="100000"/>
              </a:lnSpc>
              <a:spcBef>
                <a:spcPct val="20000"/>
              </a:spcBef>
              <a:spcAft>
                <a:spcPct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2000" b="0" i="0" u="none" strike="noStrike" kern="1200" cap="none" spc="0" normalizeH="0" baseline="0" noProof="0" dirty="0">
              <a:ln>
                <a:noFill/>
              </a:ln>
              <a:solidFill>
                <a:srgbClr val="000000"/>
              </a:solidFill>
              <a:effectLst/>
              <a:uLnTx/>
              <a:uFillTx/>
              <a:latin typeface="Arial"/>
              <a:ea typeface="+mn-ea"/>
              <a:cs typeface="+mn-cs"/>
            </a:endParaRPr>
          </a:p>
        </p:txBody>
      </p:sp>
      <p:sp>
        <p:nvSpPr>
          <p:cNvPr id="2" name="テキスト ボックス 1">
            <a:extLst>
              <a:ext uri="{FF2B5EF4-FFF2-40B4-BE49-F238E27FC236}">
                <a16:creationId xmlns:a16="http://schemas.microsoft.com/office/drawing/2014/main" id="{44202B8D-F202-4780-8D82-DCC4CEB1354D}"/>
              </a:ext>
            </a:extLst>
          </p:cNvPr>
          <p:cNvSpPr txBox="1"/>
          <p:nvPr/>
        </p:nvSpPr>
        <p:spPr>
          <a:xfrm>
            <a:off x="3578188" y="836712"/>
            <a:ext cx="3816424" cy="646331"/>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3600" b="1" i="0" u="none" strike="noStrike" kern="1200" cap="none" spc="0" normalizeH="0" baseline="0" noProof="0" dirty="0">
                <a:ln>
                  <a:noFill/>
                </a:ln>
                <a:solidFill>
                  <a:srgbClr val="000000"/>
                </a:solidFill>
                <a:effectLst/>
                <a:uLnTx/>
                <a:uFillTx/>
                <a:latin typeface="Arial"/>
                <a:ea typeface="+mn-ea"/>
                <a:cs typeface="+mn-cs"/>
              </a:rPr>
              <a:t>Agenda</a:t>
            </a:r>
            <a:endParaRPr kumimoji="1" lang="ja-JP" altLang="en-US" sz="3600" b="1" i="0" u="none" strike="noStrike" kern="1200" cap="none" spc="0" normalizeH="0" baseline="0" noProof="0" dirty="0">
              <a:ln>
                <a:noFill/>
              </a:ln>
              <a:solidFill>
                <a:srgbClr val="000000"/>
              </a:solidFill>
              <a:effectLst/>
              <a:uLnTx/>
              <a:uFillTx/>
              <a:latin typeface="Arial"/>
              <a:ea typeface="+mn-ea"/>
              <a:cs typeface="+mn-cs"/>
            </a:endParaRPr>
          </a:p>
        </p:txBody>
      </p:sp>
    </p:spTree>
    <p:extLst>
      <p:ext uri="{BB962C8B-B14F-4D97-AF65-F5344CB8AC3E}">
        <p14:creationId xmlns:p14="http://schemas.microsoft.com/office/powerpoint/2010/main" val="39441090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線コネクタ 3">
            <a:extLst>
              <a:ext uri="{FF2B5EF4-FFF2-40B4-BE49-F238E27FC236}">
                <a16:creationId xmlns:a16="http://schemas.microsoft.com/office/drawing/2014/main" id="{FA011237-38D8-FE8C-37CB-98E4C1275CBF}"/>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2" name="コンテンツ プレースホルダー 1"/>
          <p:cNvSpPr>
            <a:spLocks noGrp="1"/>
          </p:cNvSpPr>
          <p:nvPr>
            <p:ph idx="1"/>
          </p:nvPr>
        </p:nvSpPr>
        <p:spPr>
          <a:xfrm>
            <a:off x="201385" y="1828800"/>
            <a:ext cx="8741229" cy="4114800"/>
          </a:xfrm>
        </p:spPr>
        <p:txBody>
          <a:bodyPr/>
          <a:lstStyle/>
          <a:p>
            <a:pPr marL="457200" indent="-457200"/>
            <a:r>
              <a:rPr lang="en-US" altLang="ja-JP" dirty="0"/>
              <a:t>Documents for the models</a:t>
            </a:r>
          </a:p>
          <a:p>
            <a:pPr marL="914400" lvl="1" indent="-514350">
              <a:buFont typeface="+mj-lt"/>
              <a:buAutoNum type="arabicPeriod"/>
            </a:pPr>
            <a:r>
              <a:rPr lang="en-US" altLang="ja-JP" sz="2000" dirty="0"/>
              <a:t>Summary of Channel and Environmental Modeling Activities for BANs on TG15.6ma     doc.#15-22-0269-04 &amp; doc.#15-22-0091-06</a:t>
            </a:r>
          </a:p>
          <a:p>
            <a:pPr marL="914400" lvl="1" indent="-514350">
              <a:buFont typeface="+mj-lt"/>
              <a:buAutoNum type="arabicPeriod"/>
            </a:pPr>
            <a:r>
              <a:rPr lang="en-US" altLang="ja-JP" sz="2000" dirty="0"/>
              <a:t>Summary Table of Channel and Environmental Modeling Activities for BANs on TG15.6ma   doc.#15-23-0045-01</a:t>
            </a:r>
          </a:p>
          <a:p>
            <a:pPr marL="914400" lvl="1" indent="-514350">
              <a:buFont typeface="+mj-lt"/>
              <a:buAutoNum type="arabicPeriod"/>
            </a:pPr>
            <a:r>
              <a:rPr lang="en-US" altLang="ja-JP" sz="2000" dirty="0"/>
              <a:t>Definition of Coexistence Levels and How to Support Higher Levels    doc.#15-22-0631-02</a:t>
            </a:r>
          </a:p>
          <a:p>
            <a:pPr marL="914400" lvl="1" indent="-514350">
              <a:buFont typeface="+mj-lt"/>
              <a:buAutoNum type="arabicPeriod"/>
            </a:pPr>
            <a:r>
              <a:rPr lang="en-US" altLang="ja-JP" sz="2000" dirty="0"/>
              <a:t>Propagation Channel Parameters of UWB Communication Applications for Human BAN(HBAN) Use Cases doc.#15-23-0145-00</a:t>
            </a:r>
          </a:p>
          <a:p>
            <a:pPr marL="914400" lvl="1" indent="-514350">
              <a:buFont typeface="+mj-lt"/>
              <a:buAutoNum type="arabicPeriod"/>
            </a:pPr>
            <a:r>
              <a:rPr lang="en-US" altLang="ja-JP" sz="2000" dirty="0"/>
              <a:t>Propagation Channel Parameters of UWB Communication Applications for Vehicle BAN(VBAN) Use Cases   doc.#15-23-0146-00</a:t>
            </a:r>
          </a:p>
          <a:p>
            <a:pPr marL="0" indent="0">
              <a:buNone/>
            </a:pPr>
            <a:endParaRPr kumimoji="1" lang="ja-JP" altLang="en-US" dirty="0"/>
          </a:p>
        </p:txBody>
      </p:sp>
      <p:sp>
        <p:nvSpPr>
          <p:cNvPr id="3" name="タイトル 2"/>
          <p:cNvSpPr>
            <a:spLocks noGrp="1"/>
          </p:cNvSpPr>
          <p:nvPr>
            <p:ph type="title"/>
          </p:nvPr>
        </p:nvSpPr>
        <p:spPr/>
        <p:txBody>
          <a:bodyPr/>
          <a:lstStyle/>
          <a:p>
            <a:r>
              <a:rPr kumimoji="1" lang="en-US" altLang="ja-JP" sz="3200" b="1" dirty="0"/>
              <a:t>1. Summary of Channel and Coexisting Models</a:t>
            </a:r>
          </a:p>
        </p:txBody>
      </p:sp>
      <p:sp>
        <p:nvSpPr>
          <p:cNvPr id="5" name="スライド番号プレースホルダー 4"/>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ja-JP" sz="1400" b="0" i="0" u="none" strike="noStrike" kern="1200" cap="none" spc="0" normalizeH="0" baseline="0" noProof="0" dirty="0">
                <a:ln>
                  <a:noFill/>
                </a:ln>
                <a:solidFill>
                  <a:srgbClr val="000000"/>
                </a:solidFill>
                <a:effectLst/>
                <a:uLnTx/>
                <a:uFillTx/>
                <a:latin typeface="Arial"/>
                <a:ea typeface="ＭＳ Ｐゴシック" charset="-128"/>
                <a:cs typeface="+mn-cs"/>
              </a:rPr>
              <a:t>Slide </a:t>
            </a:r>
            <a:fld id="{17C47D4F-CAA3-4307-B0EF-8C4B3E0CF21D}" type="slidenum">
              <a:rPr kumimoji="0" lang="en-US" altLang="ja-JP" sz="1400" b="0" i="0" u="none" strike="noStrike" kern="1200" cap="none" spc="0" normalizeH="0" baseline="0" noProof="0" smtClean="0">
                <a:ln>
                  <a:noFill/>
                </a:ln>
                <a:solidFill>
                  <a:srgbClr val="000000"/>
                </a:solidFill>
                <a:effectLst/>
                <a:uLnTx/>
                <a:uFillTx/>
                <a:latin typeface="Arial"/>
                <a:ea typeface="ＭＳ Ｐゴシック"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4</a:t>
            </a:fld>
            <a:endParaRPr kumimoji="0" lang="en-US" altLang="ja-JP" sz="1400" b="0" i="0" u="none" strike="noStrike" kern="1200" cap="none" spc="0" normalizeH="0" baseline="0" noProof="0" dirty="0">
              <a:ln>
                <a:noFill/>
              </a:ln>
              <a:solidFill>
                <a:srgbClr val="000000"/>
              </a:solidFill>
              <a:effectLst/>
              <a:uLnTx/>
              <a:uFillTx/>
              <a:latin typeface="Arial"/>
              <a:ea typeface="ＭＳ Ｐゴシック" charset="-128"/>
              <a:cs typeface="+mn-cs"/>
            </a:endParaRPr>
          </a:p>
        </p:txBody>
      </p:sp>
      <p:sp>
        <p:nvSpPr>
          <p:cNvPr id="8" name="Rectangle 4">
            <a:extLst>
              <a:ext uri="{FF2B5EF4-FFF2-40B4-BE49-F238E27FC236}">
                <a16:creationId xmlns:a16="http://schemas.microsoft.com/office/drawing/2014/main" id="{A4A5CC2F-4D15-4A73-BC70-5913749D68B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400" b="1" i="0" u="none" strike="noStrike" kern="1200" cap="none" spc="0" normalizeH="0" baseline="0" noProof="0">
                <a:ln>
                  <a:noFill/>
                </a:ln>
                <a:solidFill>
                  <a:srgbClr val="000000"/>
                </a:solidFill>
                <a:effectLst/>
                <a:uLnTx/>
                <a:uFillTx/>
                <a:latin typeface="Arial"/>
                <a:ea typeface="ＭＳ Ｐゴシック" charset="-128"/>
                <a:cs typeface="+mn-cs"/>
              </a:rPr>
              <a:t>March 2023</a:t>
            </a:r>
            <a:endParaRPr kumimoji="0" lang="en-US" altLang="ja-JP" sz="1400" b="1" i="0" u="none" strike="noStrike" kern="1200" cap="none" spc="0" normalizeH="0" baseline="0" noProof="0" dirty="0">
              <a:ln>
                <a:noFill/>
              </a:ln>
              <a:solidFill>
                <a:srgbClr val="000000"/>
              </a:solidFill>
              <a:effectLst/>
              <a:uLnTx/>
              <a:uFillTx/>
              <a:latin typeface="Arial"/>
              <a:ea typeface="ＭＳ Ｐゴシック" charset="-128"/>
              <a:cs typeface="+mn-cs"/>
            </a:endParaRPr>
          </a:p>
        </p:txBody>
      </p:sp>
    </p:spTree>
    <p:extLst>
      <p:ext uri="{BB962C8B-B14F-4D97-AF65-F5344CB8AC3E}">
        <p14:creationId xmlns:p14="http://schemas.microsoft.com/office/powerpoint/2010/main" val="13932457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651DB219-B4B8-AAF1-B11B-99E25CAF0BC0}"/>
              </a:ext>
            </a:extLst>
          </p:cNvPr>
          <p:cNvSpPr>
            <a:spLocks noGrp="1"/>
          </p:cNvSpPr>
          <p:nvPr>
            <p:ph idx="1"/>
          </p:nvPr>
        </p:nvSpPr>
        <p:spPr>
          <a:xfrm>
            <a:off x="685800" y="1894112"/>
            <a:ext cx="7772400" cy="4669973"/>
          </a:xfrm>
        </p:spPr>
        <p:txBody>
          <a:bodyPr/>
          <a:lstStyle/>
          <a:p>
            <a:pPr marR="0" lvl="1" algn="l" defTabSz="914400" rtl="0" eaLnBrk="1" fontAlgn="base" latinLnBrk="0" hangingPunct="1">
              <a:lnSpc>
                <a:spcPct val="100000"/>
              </a:lnSpc>
              <a:spcBef>
                <a:spcPct val="20000"/>
              </a:spcBef>
              <a:spcAft>
                <a:spcPct val="0"/>
              </a:spcAft>
              <a:buClrTx/>
              <a:buSzTx/>
              <a:buFont typeface="Wingdings" panose="05000000000000000000" pitchFamily="2" charset="2"/>
              <a:buChar char="n"/>
              <a:tabLst/>
              <a:defRPr/>
            </a:pPr>
            <a:r>
              <a:rPr kumimoji="0" lang="en-US" altLang="ja-JP" sz="2400" b="0" i="0" u="none" strike="noStrike" kern="1200" cap="none" spc="0" normalizeH="0" baseline="0" noProof="0" dirty="0">
                <a:ln>
                  <a:noFill/>
                </a:ln>
                <a:solidFill>
                  <a:srgbClr val="000000"/>
                </a:solidFill>
                <a:effectLst/>
                <a:uLnTx/>
                <a:uFillTx/>
                <a:latin typeface="Arial"/>
                <a:ea typeface="+mn-ea"/>
                <a:cs typeface="+mn-cs"/>
              </a:rPr>
              <a:t>How to </a:t>
            </a:r>
            <a:r>
              <a:rPr lang="en-US" altLang="ja-JP" sz="2400" dirty="0">
                <a:solidFill>
                  <a:srgbClr val="000000"/>
                </a:solidFill>
                <a:latin typeface="Arial"/>
              </a:rPr>
              <a:t>Use the Channel and Coexisting Models</a:t>
            </a:r>
          </a:p>
          <a:p>
            <a:pPr marR="0" lvl="1" algn="l" defTabSz="914400" rtl="0" eaLnBrk="1" fontAlgn="base" latinLnBrk="0" hangingPunct="1">
              <a:lnSpc>
                <a:spcPct val="100000"/>
              </a:lnSpc>
              <a:spcBef>
                <a:spcPct val="20000"/>
              </a:spcBef>
              <a:spcAft>
                <a:spcPct val="0"/>
              </a:spcAft>
              <a:buClrTx/>
              <a:buSzTx/>
              <a:buFont typeface="Wingdings" panose="05000000000000000000" pitchFamily="2" charset="2"/>
              <a:buChar char="à"/>
              <a:tabLst/>
              <a:defRPr/>
            </a:pPr>
            <a:r>
              <a:rPr lang="en-US" altLang="ja-JP" sz="2400" dirty="0">
                <a:solidFill>
                  <a:srgbClr val="000000"/>
                </a:solidFill>
                <a:latin typeface="Arial"/>
                <a:sym typeface="Wingdings" panose="05000000000000000000" pitchFamily="2" charset="2"/>
              </a:rPr>
              <a:t>Performance evaluation and comparison of draft proposed technologies under various coexisting levels and use cases such as </a:t>
            </a:r>
          </a:p>
          <a:p>
            <a:pPr marL="914400" marR="0" lvl="1" indent="-457200" algn="l" defTabSz="914400" rtl="0" eaLnBrk="1" fontAlgn="base" latinLnBrk="0" hangingPunct="1">
              <a:lnSpc>
                <a:spcPct val="100000"/>
              </a:lnSpc>
              <a:spcBef>
                <a:spcPct val="20000"/>
              </a:spcBef>
              <a:spcAft>
                <a:spcPct val="0"/>
              </a:spcAft>
              <a:buClrTx/>
              <a:buSzTx/>
              <a:buAutoNum type="arabicParenBoth"/>
              <a:tabLst/>
              <a:defRPr/>
            </a:pPr>
            <a:r>
              <a:rPr lang="en-US" altLang="ja-JP" sz="2400" dirty="0">
                <a:solidFill>
                  <a:srgbClr val="000000"/>
                </a:solidFill>
                <a:latin typeface="Arial"/>
                <a:sym typeface="Wingdings" panose="05000000000000000000" pitchFamily="2" charset="2"/>
              </a:rPr>
              <a:t>CCA synchronization, </a:t>
            </a:r>
          </a:p>
          <a:p>
            <a:pPr marL="914400" marR="0" lvl="1" indent="-457200" algn="l" defTabSz="914400" rtl="0" eaLnBrk="1" fontAlgn="base" latinLnBrk="0" hangingPunct="1">
              <a:lnSpc>
                <a:spcPct val="100000"/>
              </a:lnSpc>
              <a:spcBef>
                <a:spcPct val="20000"/>
              </a:spcBef>
              <a:spcAft>
                <a:spcPct val="0"/>
              </a:spcAft>
              <a:buClrTx/>
              <a:buSzTx/>
              <a:buAutoNum type="arabicParenBoth"/>
              <a:tabLst/>
              <a:defRPr/>
            </a:pPr>
            <a:r>
              <a:rPr lang="en-US" altLang="ja-JP" sz="2400" dirty="0">
                <a:solidFill>
                  <a:srgbClr val="000000"/>
                </a:solidFill>
                <a:latin typeface="Arial"/>
                <a:sym typeface="Wingdings" panose="05000000000000000000" pitchFamily="2" charset="2"/>
              </a:rPr>
              <a:t>Channel Coding(FEC), Hybrid ARQ</a:t>
            </a:r>
          </a:p>
          <a:p>
            <a:pPr marL="914400" marR="0" lvl="1" indent="-457200" algn="l" defTabSz="914400" rtl="0" eaLnBrk="1" fontAlgn="base" latinLnBrk="0" hangingPunct="1">
              <a:lnSpc>
                <a:spcPct val="100000"/>
              </a:lnSpc>
              <a:spcBef>
                <a:spcPct val="20000"/>
              </a:spcBef>
              <a:spcAft>
                <a:spcPct val="0"/>
              </a:spcAft>
              <a:buClrTx/>
              <a:buSzTx/>
              <a:buAutoNum type="arabicParenBoth"/>
              <a:tabLst/>
              <a:defRPr/>
            </a:pPr>
            <a:r>
              <a:rPr lang="en-US" altLang="ja-JP" sz="2400" dirty="0">
                <a:solidFill>
                  <a:srgbClr val="000000"/>
                </a:solidFill>
                <a:latin typeface="Arial"/>
                <a:sym typeface="Wingdings" panose="05000000000000000000" pitchFamily="2" charset="2"/>
              </a:rPr>
              <a:t>Interference mitigation</a:t>
            </a:r>
          </a:p>
          <a:p>
            <a:pPr marL="914400" marR="0" lvl="1" indent="-457200" algn="l" defTabSz="914400" rtl="0" eaLnBrk="1" fontAlgn="base" latinLnBrk="0" hangingPunct="1">
              <a:lnSpc>
                <a:spcPct val="100000"/>
              </a:lnSpc>
              <a:spcBef>
                <a:spcPct val="20000"/>
              </a:spcBef>
              <a:spcAft>
                <a:spcPct val="0"/>
              </a:spcAft>
              <a:buClrTx/>
              <a:buSzTx/>
              <a:buAutoNum type="arabicParenBoth"/>
              <a:tabLst/>
              <a:defRPr/>
            </a:pPr>
            <a:r>
              <a:rPr lang="en-US" altLang="ja-JP" sz="2400" dirty="0">
                <a:solidFill>
                  <a:srgbClr val="000000"/>
                </a:solidFill>
                <a:latin typeface="Arial"/>
                <a:sym typeface="Wingdings" panose="05000000000000000000" pitchFamily="2" charset="2"/>
              </a:rPr>
              <a:t>Cross layer issues etc. </a:t>
            </a:r>
          </a:p>
          <a:p>
            <a:pPr marL="457200" marR="0" lvl="1" indent="0" algn="l" defTabSz="914400" rtl="0" eaLnBrk="1" fontAlgn="base" latinLnBrk="0" hangingPunct="1">
              <a:lnSpc>
                <a:spcPct val="100000"/>
              </a:lnSpc>
              <a:spcBef>
                <a:spcPct val="20000"/>
              </a:spcBef>
              <a:spcAft>
                <a:spcPct val="0"/>
              </a:spcAft>
              <a:buClrTx/>
              <a:buSzTx/>
              <a:buNone/>
              <a:tabLst/>
              <a:defRPr/>
            </a:pPr>
            <a:r>
              <a:rPr lang="en-US" altLang="ja-JP" sz="2400" dirty="0">
                <a:solidFill>
                  <a:srgbClr val="000000"/>
                </a:solidFill>
                <a:latin typeface="Arial"/>
                <a:sym typeface="Wingdings" panose="05000000000000000000" pitchFamily="2" charset="2"/>
              </a:rPr>
              <a:t>To satisfy all the technical requirement</a:t>
            </a:r>
            <a:endParaRPr lang="en-US" altLang="ja-JP" sz="2400" dirty="0">
              <a:solidFill>
                <a:srgbClr val="000000"/>
              </a:solidFill>
              <a:latin typeface="Arial"/>
            </a:endParaRPr>
          </a:p>
          <a:p>
            <a:pPr marR="0" lvl="1" algn="l" defTabSz="914400" rtl="0" eaLnBrk="1" fontAlgn="base" latinLnBrk="0" hangingPunct="1">
              <a:lnSpc>
                <a:spcPct val="100000"/>
              </a:lnSpc>
              <a:spcBef>
                <a:spcPct val="20000"/>
              </a:spcBef>
              <a:spcAft>
                <a:spcPct val="0"/>
              </a:spcAft>
              <a:buClrTx/>
              <a:buSzTx/>
              <a:buFont typeface="Wingdings" panose="05000000000000000000" pitchFamily="2" charset="2"/>
              <a:buChar char="n"/>
              <a:tabLst/>
              <a:defRPr/>
            </a:pPr>
            <a:r>
              <a:rPr lang="en-US" altLang="ja-JP" sz="2400" dirty="0">
                <a:solidFill>
                  <a:srgbClr val="000000"/>
                </a:solidFill>
                <a:latin typeface="Arial"/>
              </a:rPr>
              <a:t>The Standard Models Could be Open Public for Other Purposes</a:t>
            </a:r>
            <a:endParaRPr kumimoji="0" lang="en-US" altLang="ja-JP" sz="2400" b="0" i="0" u="none" strike="noStrike" kern="1200" cap="none" spc="0" normalizeH="0" baseline="0" noProof="0" dirty="0">
              <a:ln>
                <a:noFill/>
              </a:ln>
              <a:solidFill>
                <a:srgbClr val="000000"/>
              </a:solidFill>
              <a:effectLst/>
              <a:uLnTx/>
              <a:uFillTx/>
              <a:latin typeface="Arial"/>
              <a:ea typeface="+mn-ea"/>
              <a:cs typeface="+mn-cs"/>
            </a:endParaRPr>
          </a:p>
          <a:p>
            <a:endParaRPr kumimoji="1" lang="ja-JP" altLang="en-US" sz="2400" dirty="0"/>
          </a:p>
        </p:txBody>
      </p:sp>
      <p:sp>
        <p:nvSpPr>
          <p:cNvPr id="3" name="タイトル 2">
            <a:extLst>
              <a:ext uri="{FF2B5EF4-FFF2-40B4-BE49-F238E27FC236}">
                <a16:creationId xmlns:a16="http://schemas.microsoft.com/office/drawing/2014/main" id="{B7A52A14-D0C7-A4D1-3292-A27244E73CDA}"/>
              </a:ext>
            </a:extLst>
          </p:cNvPr>
          <p:cNvSpPr>
            <a:spLocks noGrp="1"/>
          </p:cNvSpPr>
          <p:nvPr>
            <p:ph type="title"/>
          </p:nvPr>
        </p:nvSpPr>
        <p:spPr>
          <a:xfrm>
            <a:off x="685800" y="721405"/>
            <a:ext cx="7772400" cy="1066800"/>
          </a:xfrm>
        </p:spPr>
        <p:txBody>
          <a:bodyPr/>
          <a:lstStyle/>
          <a:p>
            <a:r>
              <a:rPr lang="en-US" altLang="ja-JP" sz="3200" b="1" dirty="0">
                <a:solidFill>
                  <a:srgbClr val="000000"/>
                </a:solidFill>
                <a:latin typeface="Times New Roman"/>
              </a:rPr>
              <a:t>2. </a:t>
            </a:r>
            <a:r>
              <a:rPr kumimoji="1" lang="en-US" altLang="ja-JP" sz="3200" b="1" i="0" u="none" strike="noStrike" kern="0" cap="none" spc="0" normalizeH="0" baseline="0" noProof="0" dirty="0">
                <a:ln>
                  <a:noFill/>
                </a:ln>
                <a:solidFill>
                  <a:srgbClr val="000000"/>
                </a:solidFill>
                <a:effectLst/>
                <a:uLnTx/>
                <a:uFillTx/>
                <a:latin typeface="Times New Roman"/>
                <a:ea typeface="+mj-ea"/>
                <a:cs typeface="+mj-cs"/>
              </a:rPr>
              <a:t>Plan to Use the Channel and Coexisting Models</a:t>
            </a:r>
            <a:endParaRPr kumimoji="1" lang="ja-JP" altLang="en-US" dirty="0"/>
          </a:p>
        </p:txBody>
      </p:sp>
      <p:sp>
        <p:nvSpPr>
          <p:cNvPr id="4" name="スライド番号プレースホルダー 3">
            <a:extLst>
              <a:ext uri="{FF2B5EF4-FFF2-40B4-BE49-F238E27FC236}">
                <a16:creationId xmlns:a16="http://schemas.microsoft.com/office/drawing/2014/main" id="{9387A27A-93E7-E880-4750-01A718FB726F}"/>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5</a:t>
            </a:fld>
            <a:endParaRPr lang="en-US" altLang="ja-JP" dirty="0"/>
          </a:p>
        </p:txBody>
      </p:sp>
      <p:sp>
        <p:nvSpPr>
          <p:cNvPr id="5" name="日付プレースホルダー 4">
            <a:extLst>
              <a:ext uri="{FF2B5EF4-FFF2-40B4-BE49-F238E27FC236}">
                <a16:creationId xmlns:a16="http://schemas.microsoft.com/office/drawing/2014/main" id="{AAB4B7B0-4919-C5C4-A5FD-3AE2D1E68052}"/>
              </a:ext>
            </a:extLst>
          </p:cNvPr>
          <p:cNvSpPr>
            <a:spLocks noGrp="1"/>
          </p:cNvSpPr>
          <p:nvPr>
            <p:ph type="dt" sz="half" idx="2"/>
          </p:nvPr>
        </p:nvSpPr>
        <p:spPr/>
        <p:txBody>
          <a:bodyPr/>
          <a:lstStyle/>
          <a:p>
            <a:r>
              <a:rPr lang="en-US" altLang="ja-JP"/>
              <a:t>March 2023</a:t>
            </a:r>
            <a:endParaRPr lang="en-US" altLang="ja-JP" dirty="0"/>
          </a:p>
        </p:txBody>
      </p:sp>
    </p:spTree>
    <p:extLst>
      <p:ext uri="{BB962C8B-B14F-4D97-AF65-F5344CB8AC3E}">
        <p14:creationId xmlns:p14="http://schemas.microsoft.com/office/powerpoint/2010/main" val="28908928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651DB219-B4B8-AAF1-B11B-99E25CAF0BC0}"/>
              </a:ext>
            </a:extLst>
          </p:cNvPr>
          <p:cNvSpPr>
            <a:spLocks noGrp="1"/>
          </p:cNvSpPr>
          <p:nvPr>
            <p:ph idx="1"/>
          </p:nvPr>
        </p:nvSpPr>
        <p:spPr>
          <a:xfrm>
            <a:off x="685800" y="1894112"/>
            <a:ext cx="7772400" cy="4669973"/>
          </a:xfrm>
        </p:spPr>
        <p:txBody>
          <a:bodyPr/>
          <a:lstStyle/>
          <a:p>
            <a:pPr marR="0" lvl="1" algn="l" defTabSz="914400" rtl="0" eaLnBrk="1" fontAlgn="base" latinLnBrk="0" hangingPunct="1">
              <a:lnSpc>
                <a:spcPct val="100000"/>
              </a:lnSpc>
              <a:spcBef>
                <a:spcPct val="20000"/>
              </a:spcBef>
              <a:spcAft>
                <a:spcPct val="0"/>
              </a:spcAft>
              <a:buClrTx/>
              <a:buSzTx/>
              <a:buFont typeface="Wingdings" panose="05000000000000000000" pitchFamily="2" charset="2"/>
              <a:buChar char="n"/>
              <a:tabLst/>
              <a:defRPr/>
            </a:pPr>
            <a:r>
              <a:rPr lang="en-US" altLang="ja-JP" sz="2400" dirty="0">
                <a:solidFill>
                  <a:srgbClr val="000000"/>
                </a:solidFill>
                <a:latin typeface="Arial"/>
              </a:rPr>
              <a:t>The Standard Models Could be Open Public for Other Purposes</a:t>
            </a:r>
            <a:endParaRPr kumimoji="0" lang="en-US" altLang="ja-JP" sz="2400" b="0" i="0" u="none" strike="noStrike" kern="1200" cap="none" spc="0" normalizeH="0" baseline="0" noProof="0" dirty="0">
              <a:ln>
                <a:noFill/>
              </a:ln>
              <a:solidFill>
                <a:srgbClr val="000000"/>
              </a:solidFill>
              <a:effectLst/>
              <a:uLnTx/>
              <a:uFillTx/>
              <a:latin typeface="Arial"/>
              <a:ea typeface="+mn-ea"/>
              <a:cs typeface="+mn-cs"/>
            </a:endParaRPr>
          </a:p>
          <a:p>
            <a:pPr lvl="1"/>
            <a:r>
              <a:rPr kumimoji="1" lang="en-US" altLang="ja-JP" sz="2400" dirty="0"/>
              <a:t>How and Where  shall we save all profiles, MATLAB codes, etc.?</a:t>
            </a:r>
          </a:p>
          <a:p>
            <a:pPr lvl="1"/>
            <a:r>
              <a:rPr kumimoji="1" lang="en-US" altLang="ja-JP" sz="2400" dirty="0"/>
              <a:t>The Channel and coexisting models could be commonly useful for all UWB applications</a:t>
            </a:r>
          </a:p>
          <a:p>
            <a:pPr lvl="1"/>
            <a:r>
              <a:rPr lang="en-US" altLang="ja-JP" sz="2400" dirty="0"/>
              <a:t>For instant, useful to analyze performance in various uses of different and same standards BAN/PAN in UWB bands.</a:t>
            </a:r>
            <a:endParaRPr kumimoji="1" lang="ja-JP" altLang="en-US" sz="2400" dirty="0"/>
          </a:p>
        </p:txBody>
      </p:sp>
      <p:sp>
        <p:nvSpPr>
          <p:cNvPr id="3" name="タイトル 2">
            <a:extLst>
              <a:ext uri="{FF2B5EF4-FFF2-40B4-BE49-F238E27FC236}">
                <a16:creationId xmlns:a16="http://schemas.microsoft.com/office/drawing/2014/main" id="{B7A52A14-D0C7-A4D1-3292-A27244E73CDA}"/>
              </a:ext>
            </a:extLst>
          </p:cNvPr>
          <p:cNvSpPr>
            <a:spLocks noGrp="1"/>
          </p:cNvSpPr>
          <p:nvPr>
            <p:ph type="title"/>
          </p:nvPr>
        </p:nvSpPr>
        <p:spPr>
          <a:xfrm>
            <a:off x="685800" y="721405"/>
            <a:ext cx="7772400" cy="1066800"/>
          </a:xfrm>
        </p:spPr>
        <p:txBody>
          <a:bodyPr/>
          <a:lstStyle/>
          <a:p>
            <a:r>
              <a:rPr lang="en-US" altLang="ja-JP" sz="3200" b="1" dirty="0">
                <a:solidFill>
                  <a:srgbClr val="000000"/>
                </a:solidFill>
                <a:latin typeface="Times New Roman"/>
              </a:rPr>
              <a:t>2. </a:t>
            </a:r>
            <a:r>
              <a:rPr kumimoji="1" lang="en-US" altLang="ja-JP" sz="3200" b="1" i="0" u="none" strike="noStrike" kern="0" cap="none" spc="0" normalizeH="0" baseline="0" noProof="0" dirty="0">
                <a:ln>
                  <a:noFill/>
                </a:ln>
                <a:solidFill>
                  <a:srgbClr val="000000"/>
                </a:solidFill>
                <a:effectLst/>
                <a:uLnTx/>
                <a:uFillTx/>
                <a:latin typeface="Times New Roman"/>
                <a:ea typeface="+mj-ea"/>
                <a:cs typeface="+mj-cs"/>
              </a:rPr>
              <a:t>Plan to Use the Channel and Coexisting Models</a:t>
            </a:r>
            <a:endParaRPr kumimoji="1" lang="ja-JP" altLang="en-US" dirty="0"/>
          </a:p>
        </p:txBody>
      </p:sp>
      <p:sp>
        <p:nvSpPr>
          <p:cNvPr id="4" name="スライド番号プレースホルダー 3">
            <a:extLst>
              <a:ext uri="{FF2B5EF4-FFF2-40B4-BE49-F238E27FC236}">
                <a16:creationId xmlns:a16="http://schemas.microsoft.com/office/drawing/2014/main" id="{9387A27A-93E7-E880-4750-01A718FB726F}"/>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6</a:t>
            </a:fld>
            <a:endParaRPr lang="en-US" altLang="ja-JP" dirty="0"/>
          </a:p>
        </p:txBody>
      </p:sp>
      <p:sp>
        <p:nvSpPr>
          <p:cNvPr id="5" name="日付プレースホルダー 4">
            <a:extLst>
              <a:ext uri="{FF2B5EF4-FFF2-40B4-BE49-F238E27FC236}">
                <a16:creationId xmlns:a16="http://schemas.microsoft.com/office/drawing/2014/main" id="{AAB4B7B0-4919-C5C4-A5FD-3AE2D1E68052}"/>
              </a:ext>
            </a:extLst>
          </p:cNvPr>
          <p:cNvSpPr>
            <a:spLocks noGrp="1"/>
          </p:cNvSpPr>
          <p:nvPr>
            <p:ph type="dt" sz="half" idx="2"/>
          </p:nvPr>
        </p:nvSpPr>
        <p:spPr/>
        <p:txBody>
          <a:bodyPr/>
          <a:lstStyle/>
          <a:p>
            <a:r>
              <a:rPr lang="en-US" altLang="ja-JP"/>
              <a:t>March 2023</a:t>
            </a:r>
            <a:endParaRPr lang="en-US" altLang="ja-JP" dirty="0"/>
          </a:p>
        </p:txBody>
      </p:sp>
    </p:spTree>
    <p:extLst>
      <p:ext uri="{BB962C8B-B14F-4D97-AF65-F5344CB8AC3E}">
        <p14:creationId xmlns:p14="http://schemas.microsoft.com/office/powerpoint/2010/main" val="15946256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65059DE9-0679-DC9B-606F-5C1C313B0A2B}"/>
              </a:ext>
            </a:extLst>
          </p:cNvPr>
          <p:cNvSpPr>
            <a:spLocks noGrp="1"/>
          </p:cNvSpPr>
          <p:nvPr>
            <p:ph type="title"/>
          </p:nvPr>
        </p:nvSpPr>
        <p:spPr>
          <a:xfrm>
            <a:off x="685800" y="2449286"/>
            <a:ext cx="7772400" cy="1066800"/>
          </a:xfrm>
        </p:spPr>
        <p:txBody>
          <a:bodyPr/>
          <a:lstStyle/>
          <a:p>
            <a:r>
              <a:rPr lang="en-US" altLang="ja-JP" dirty="0"/>
              <a:t>Thank you for attention  and any questions.</a:t>
            </a:r>
            <a:endParaRPr kumimoji="1" lang="ja-JP" altLang="en-US" dirty="0"/>
          </a:p>
        </p:txBody>
      </p:sp>
      <p:sp>
        <p:nvSpPr>
          <p:cNvPr id="4" name="スライド番号プレースホルダー 3">
            <a:extLst>
              <a:ext uri="{FF2B5EF4-FFF2-40B4-BE49-F238E27FC236}">
                <a16:creationId xmlns:a16="http://schemas.microsoft.com/office/drawing/2014/main" id="{19F0815F-12B3-2989-03A1-219D8C77A6FA}"/>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7</a:t>
            </a:fld>
            <a:endParaRPr lang="en-US" altLang="ja-JP" dirty="0"/>
          </a:p>
        </p:txBody>
      </p:sp>
      <p:sp>
        <p:nvSpPr>
          <p:cNvPr id="5" name="日付プレースホルダー 4">
            <a:extLst>
              <a:ext uri="{FF2B5EF4-FFF2-40B4-BE49-F238E27FC236}">
                <a16:creationId xmlns:a16="http://schemas.microsoft.com/office/drawing/2014/main" id="{0B005F58-D94F-7BB4-DF8B-BBA99AF0A548}"/>
              </a:ext>
            </a:extLst>
          </p:cNvPr>
          <p:cNvSpPr>
            <a:spLocks noGrp="1"/>
          </p:cNvSpPr>
          <p:nvPr>
            <p:ph type="dt" sz="half" idx="2"/>
          </p:nvPr>
        </p:nvSpPr>
        <p:spPr/>
        <p:txBody>
          <a:bodyPr/>
          <a:lstStyle/>
          <a:p>
            <a:r>
              <a:rPr lang="en-US" altLang="ja-JP"/>
              <a:t>March 2023</a:t>
            </a:r>
            <a:endParaRPr lang="en-US" altLang="ja-JP" dirty="0"/>
          </a:p>
        </p:txBody>
      </p:sp>
    </p:spTree>
    <p:extLst>
      <p:ext uri="{BB962C8B-B14F-4D97-AF65-F5344CB8AC3E}">
        <p14:creationId xmlns:p14="http://schemas.microsoft.com/office/powerpoint/2010/main" val="2570797217"/>
      </p:ext>
    </p:extLst>
  </p:cSld>
  <p:clrMapOvr>
    <a:masterClrMapping/>
  </p:clrMapOvr>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 2013 - 2022</Template>
  <TotalTime>34</TotalTime>
  <Words>683</Words>
  <Application>Microsoft Office PowerPoint</Application>
  <PresentationFormat>画面に合わせる (4:3)</PresentationFormat>
  <Paragraphs>70</Paragraphs>
  <Slides>7</Slides>
  <Notes>4</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7</vt:i4>
      </vt:variant>
    </vt:vector>
  </HeadingPairs>
  <TitlesOfParts>
    <vt:vector size="12" baseType="lpstr">
      <vt:lpstr>游ゴシック</vt:lpstr>
      <vt:lpstr>Arial</vt:lpstr>
      <vt:lpstr>Times New Roman</vt:lpstr>
      <vt:lpstr>Wingdings</vt:lpstr>
      <vt:lpstr>IEEE-P802_15</vt:lpstr>
      <vt:lpstr>PowerPoint プレゼンテーション</vt:lpstr>
      <vt:lpstr>Utilization of Channel and Environmental Model for Design and Evaluation of PHY proposals for BANs on TG15.6ma  In Personal and Virtual Hybrid Interim Session Atlanta, Georgia, USA Match 13th, 2023  Ryuji Kohno Yokohama National University(YNU), YRP International Alliance Institute(YRP-IAI)</vt:lpstr>
      <vt:lpstr>PowerPoint プレゼンテーション</vt:lpstr>
      <vt:lpstr>1. Summary of Channel and Coexisting Models</vt:lpstr>
      <vt:lpstr>2. Plan to Use the Channel and Coexisting Models</vt:lpstr>
      <vt:lpstr>2. Plan to Use the Channel and Coexisting Models</vt:lpstr>
      <vt:lpstr>Thank you for attention  and any 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kohno-ryuji-ns@ynu.ac.jp</dc:creator>
  <cp:lastModifiedBy>kohno-ryuji-ns@ynu.ac.jp</cp:lastModifiedBy>
  <cp:revision>1</cp:revision>
  <dcterms:created xsi:type="dcterms:W3CDTF">2023-03-13T18:00:17Z</dcterms:created>
  <dcterms:modified xsi:type="dcterms:W3CDTF">2023-03-13T18:34:32Z</dcterms:modified>
</cp:coreProperties>
</file>