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9" r:id="rId3"/>
    <p:sldId id="310" r:id="rId4"/>
    <p:sldId id="316" r:id="rId5"/>
    <p:sldId id="313" r:id="rId6"/>
    <p:sldId id="314" r:id="rId7"/>
    <p:sldId id="315" r:id="rId8"/>
    <p:sldId id="306" r:id="rId9"/>
    <p:sldId id="289" r:id="rId10"/>
    <p:sldId id="266" r:id="rId11"/>
    <p:sldId id="280" r:id="rId12"/>
    <p:sldId id="294" r:id="rId13"/>
    <p:sldId id="295" r:id="rId14"/>
    <p:sldId id="296" r:id="rId15"/>
    <p:sldId id="29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88" autoAdjust="0"/>
    <p:restoredTop sz="94660"/>
  </p:normalViewPr>
  <p:slideViewPr>
    <p:cSldViewPr>
      <p:cViewPr varScale="1">
        <p:scale>
          <a:sx n="68" d="100"/>
          <a:sy n="68" d="100"/>
        </p:scale>
        <p:origin x="832"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802.15-23/</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0148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10"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8" charset="0"/>
                <a:ea typeface="宋体" panose="02010600030101010101" pitchFamily="2" charset="-122"/>
              </a:rPr>
              <a:t>Project: IEEE P802.15 Working Group for Wireless Personal Area Networks (WPANs)</a:t>
            </a:r>
            <a:endParaRPr lang="en-US" altLang="zh-CN" sz="1600" b="1" dirty="0">
              <a:solidFill>
                <a:srgbClr val="000000"/>
              </a:solidFill>
              <a:latin typeface="Times New Roman" panose="02020603050405020304" pitchFamily="18" charset="0"/>
              <a:ea typeface="宋体" panose="02010600030101010101" pitchFamily="2" charset="-122"/>
            </a:endParaRPr>
          </a:p>
          <a:p>
            <a:pPr defTabSz="914400">
              <a:buClrTx/>
              <a:buSzTx/>
              <a:buFontTx/>
              <a:buNone/>
            </a:pP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Submission Title: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a:solidFill>
                  <a:srgbClr val="000000"/>
                </a:solidFill>
                <a:latin typeface="Times New Roman" panose="02020603050405020304" pitchFamily="18" charset="0"/>
                <a:ea typeface="宋体" panose="02010600030101010101" pitchFamily="2" charset="-122"/>
              </a:rPr>
              <a:t>[Follow-up </a:t>
            </a:r>
            <a:r>
              <a:rPr lang="en-US" altLang="zh-CN" sz="1600" dirty="0">
                <a:solidFill>
                  <a:srgbClr val="000000"/>
                </a:solidFill>
                <a:latin typeface="Times New Roman" panose="02020603050405020304" pitchFamily="18" charset="0"/>
                <a:ea typeface="宋体" panose="02010600030101010101" pitchFamily="2" charset="-122"/>
              </a:rPr>
              <a:t>of length 121 </a:t>
            </a:r>
            <a:r>
              <a:rPr lang="en-US" altLang="zh-CN" sz="1600" dirty="0" err="1">
                <a:solidFill>
                  <a:srgbClr val="000000"/>
                </a:solidFill>
                <a:latin typeface="Times New Roman" panose="02020603050405020304" pitchFamily="18" charset="0"/>
                <a:ea typeface="宋体" panose="02010600030101010101" pitchFamily="2" charset="-122"/>
              </a:rPr>
              <a:t>Ipatov</a:t>
            </a:r>
            <a:r>
              <a:rPr lang="en-US" altLang="zh-CN" sz="1600" dirty="0">
                <a:solidFill>
                  <a:srgbClr val="000000"/>
                </a:solidFill>
                <a:latin typeface="Times New Roman" panose="02020603050405020304" pitchFamily="18" charset="0"/>
                <a:ea typeface="宋体" panose="02010600030101010101" pitchFamily="2" charset="-122"/>
              </a:rPr>
              <a:t> sequences]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Date Submitted: </a:t>
            </a:r>
            <a:r>
              <a:rPr lang="en-US" altLang="zh-CN" sz="1600" dirty="0">
                <a:solidFill>
                  <a:srgbClr val="000000"/>
                </a:solidFill>
                <a:latin typeface="Times New Roman" panose="02020603050405020304" pitchFamily="18" charset="0"/>
                <a:ea typeface="宋体" panose="02010600030101010101" pitchFamily="2" charset="-122"/>
              </a:rPr>
              <a:t>[</a:t>
            </a:r>
            <a:r>
              <a:rPr lang="en-US" altLang="zh-CN" sz="1600" dirty="0">
                <a:solidFill>
                  <a:schemeClr val="tx1"/>
                </a:solidFill>
                <a:latin typeface="Times New Roman" panose="02020603050405020304" pitchFamily="18" charset="0"/>
                <a:ea typeface="宋体" panose="02010600030101010101" pitchFamily="2" charset="-122"/>
              </a:rPr>
              <a:t>Mar, 2023</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Source: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err="1">
                <a:solidFill>
                  <a:schemeClr val="tx1"/>
                </a:solidFill>
                <a:latin typeface="Times New Roman" panose="02020603050405020304" pitchFamily="18" charset="0"/>
                <a:ea typeface="宋体" panose="02010600030101010101" pitchFamily="2" charset="-122"/>
              </a:rPr>
              <a:t>Chenchen</a:t>
            </a:r>
            <a:r>
              <a:rPr lang="en-US" altLang="zh-CN" sz="1600" dirty="0">
                <a:solidFill>
                  <a:schemeClr val="tx1"/>
                </a:solidFill>
                <a:latin typeface="Times New Roman" panose="02020603050405020304" pitchFamily="18" charset="0"/>
                <a:ea typeface="宋体" panose="02010600030101010101" pitchFamily="2" charset="-122"/>
              </a:rPr>
              <a:t> Liu, Bin Qian, Lei Huang,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a:solidFill>
                  <a:srgbClr val="000000"/>
                </a:solidFill>
                <a:latin typeface="Times New Roman" panose="02020603050405020304" pitchFamily="18" charset="0"/>
                <a:ea typeface="宋体" panose="02010600030101010101" pitchFamily="2" charset="-122"/>
              </a:rPr>
              <a:t>] Company [</a:t>
            </a:r>
            <a:r>
              <a:rPr lang="en-US" altLang="en-US" sz="1600" dirty="0">
                <a:solidFill>
                  <a:schemeClr val="tx1"/>
                </a:solidFill>
              </a:rPr>
              <a:t>Huawei Technologies</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Address [</a:t>
            </a:r>
            <a:r>
              <a:rPr lang="en-US" altLang="en-US" sz="1600" dirty="0">
                <a:solidFill>
                  <a:schemeClr val="tx1"/>
                </a:solidFill>
                <a:cs typeface="Times New Roman" panose="02020603050405020304" pitchFamily="18" charset="0"/>
              </a:rPr>
              <a:t>Huawei </a:t>
            </a:r>
            <a:r>
              <a:rPr lang="en-US" altLang="en-US" sz="1600" dirty="0" err="1">
                <a:solidFill>
                  <a:schemeClr val="tx1"/>
                </a:solidFill>
                <a:cs typeface="Times New Roman" panose="02020603050405020304" pitchFamily="18" charset="0"/>
              </a:rPr>
              <a:t>Bantian</a:t>
            </a:r>
            <a:r>
              <a:rPr lang="en-US" altLang="en-US" sz="1600" dirty="0">
                <a:solidFill>
                  <a:schemeClr val="tx1"/>
                </a:solidFill>
                <a:cs typeface="Times New Roman" panose="02020603050405020304" pitchFamily="18" charset="0"/>
              </a:rPr>
              <a:t> Base, </a:t>
            </a:r>
            <a:r>
              <a:rPr lang="en-US" altLang="en-US" sz="1600" dirty="0" err="1">
                <a:solidFill>
                  <a:schemeClr val="tx1"/>
                </a:solidFill>
                <a:cs typeface="Times New Roman" panose="02020603050405020304" pitchFamily="18" charset="0"/>
              </a:rPr>
              <a:t>Longgang</a:t>
            </a:r>
            <a:r>
              <a:rPr lang="en-US" altLang="en-US" sz="1600" dirty="0">
                <a:solidFill>
                  <a:schemeClr val="tx1"/>
                </a:solidFill>
                <a:cs typeface="Times New Roman" panose="02020603050405020304" pitchFamily="18" charset="0"/>
              </a:rPr>
              <a:t> District, Shenzhen, 518129 China</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E-Mail:[</a:t>
            </a:r>
            <a:r>
              <a:rPr lang="en-US" altLang="zh-CN" sz="1600" dirty="0">
                <a:solidFill>
                  <a:schemeClr val="tx1"/>
                </a:solidFill>
                <a:latin typeface="Times New Roman" panose="02020603050405020304" pitchFamily="18" charset="0"/>
                <a:ea typeface="宋体" panose="02010600030101010101" pitchFamily="2" charset="-122"/>
              </a:rPr>
              <a:t>liuchenchen1@Huawei.com</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a:solidFill>
                  <a:srgbClr val="FF0000"/>
                </a:solidFill>
                <a:latin typeface="Times New Roman" panose="02020603050405020304" pitchFamily="18" charset="0"/>
                <a:ea typeface="宋体" panose="02010600030101010101" pitchFamily="2" charset="-122"/>
              </a:rPr>
              <a:t>Task Group 4ab: UWB Next Generation</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8" charset="0"/>
                <a:ea typeface="宋体" panose="02010600030101010101" pitchFamily="2" charset="-122"/>
              </a:rPr>
              <a:t>	</a:t>
            </a:r>
            <a:endParaRPr lang="en-US" altLang="zh-CN" sz="12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Abstract:</a:t>
            </a:r>
            <a:r>
              <a:rPr lang="en-US" altLang="zh-CN" sz="1600" dirty="0">
                <a:solidFill>
                  <a:srgbClr val="000000"/>
                </a:solidFill>
                <a:latin typeface="Times New Roman" panose="02020603050405020304" pitchFamily="18" charset="0"/>
                <a:ea typeface="宋体" panose="02010600030101010101" pitchFamily="2" charset="-122"/>
              </a:rPr>
              <a:t>	[Compared the MSE of CIR with different sequences and the impact of MIIT’s regulations on sensing sequences]</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Purpose:</a:t>
            </a:r>
            <a:r>
              <a:rPr lang="en-US" altLang="zh-CN" sz="1600" dirty="0">
                <a:solidFill>
                  <a:srgbClr val="000000"/>
                </a:solidFill>
                <a:latin typeface="Times New Roman" panose="02020603050405020304" pitchFamily="18" charset="0"/>
                <a:ea typeface="宋体" panose="02010600030101010101" pitchFamily="2" charset="-122"/>
              </a:rPr>
              <a:t>	[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Notice:</a:t>
            </a:r>
            <a:r>
              <a:rPr lang="en-US" altLang="zh-CN" sz="1600" dirty="0">
                <a:solidFill>
                  <a:srgbClr val="000000"/>
                </a:solidFill>
                <a:latin typeface="Times New Roman" panose="02020603050405020304" pitchFamily="18" charset="0"/>
                <a:ea typeface="宋体" panose="02010600030101010101"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Release:</a:t>
            </a:r>
            <a:r>
              <a:rPr lang="en-US" altLang="zh-CN" sz="1600" dirty="0">
                <a:solidFill>
                  <a:srgbClr val="000000"/>
                </a:solidFill>
                <a:latin typeface="Times New Roman" panose="02020603050405020304" pitchFamily="18" charset="0"/>
                <a:ea typeface="宋体" panose="02010600030101010101" pitchFamily="2" charset="-122"/>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350665" y="1751013"/>
            <a:ext cx="8784976" cy="4113213"/>
          </a:xfrm>
        </p:spPr>
        <p:txBody>
          <a:bodyPr/>
          <a:lstStyle/>
          <a:p>
            <a:r>
              <a:rPr lang="en-US" altLang="zh-CN" sz="1800" b="0" dirty="0"/>
              <a:t>[1] 15-23-0023-02-04ab-china-miit-s-consultation-on-uwb</a:t>
            </a:r>
          </a:p>
          <a:p>
            <a:r>
              <a:rPr lang="en-US" altLang="zh-CN" sz="1800" b="0" dirty="0"/>
              <a:t>[2] 15-23-0050-01-04ab-comparison-of-ipatov-sequences-of-different-lengths</a:t>
            </a:r>
          </a:p>
          <a:p>
            <a:r>
              <a:rPr lang="en-US" altLang="zh-CN" sz="1800" b="0" dirty="0"/>
              <a:t>[3] P802.15.4z, Draft Standard for Low-Rate Wireless Networks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567690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745626913"/>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a:t>
                      </a:r>
                      <a:endParaRPr lang="zh-CN" altLang="en-US" sz="1600" dirty="0"/>
                    </a:p>
                  </a:txBody>
                  <a:tcPr anchor="ctr"/>
                </a:tc>
                <a:tc>
                  <a:txBody>
                    <a:bodyPr/>
                    <a:lstStyle/>
                    <a:p>
                      <a:r>
                        <a:rPr lang="en-US" altLang="zh-CN" sz="1200" dirty="0"/>
                        <a:t>1  0  0  0 -1  1  0  0 -1  0  1  0 -1 -1  1  1 -1  1  0 -1  0  0  1 -1 -1  0  1  0  1 -1  1  1  1  0  0 -1 -1  1  0 -1  1  0  1 -1  0  1  1  0 -1  1 -1  1 -1  0  0  0  0 -1  0  0  0 -1 -1  0  0 -1  1 -1  0 -1  0  0 -1 -1 -1  0 -1  1  1 -1 -1  0 -1  0  1 -1 -1 -1  1  0  1  1  0  1  1 -1  1  1 -1  0  0 -1  0 -1  0 -1 -1 -1 -1 -1  1  1  1  1  0 -1 -1 -1  1 -1  1</a:t>
                      </a:r>
                    </a:p>
                  </a:txBody>
                  <a:tcPr/>
                </a:tc>
                <a:extLst>
                  <a:ext uri="{0D108BD9-81ED-4DB2-BD59-A6C34878D82A}">
                    <a16:rowId xmlns:a16="http://schemas.microsoft.com/office/drawing/2014/main" val="10001"/>
                  </a:ext>
                </a:extLst>
              </a:tr>
              <a:tr h="370840">
                <a:tc>
                  <a:txBody>
                    <a:bodyPr/>
                    <a:lstStyle/>
                    <a:p>
                      <a:pPr algn="ctr"/>
                      <a:r>
                        <a:rPr lang="en-US" altLang="zh-CN" sz="1600" dirty="0"/>
                        <a:t>s2</a:t>
                      </a:r>
                      <a:endParaRPr lang="zh-CN" altLang="en-US" sz="1600" dirty="0"/>
                    </a:p>
                  </a:txBody>
                  <a:tcPr anchor="ctr"/>
                </a:tc>
                <a:tc>
                  <a:txBody>
                    <a:bodyPr/>
                    <a:lstStyle/>
                    <a:p>
                      <a:r>
                        <a:rPr lang="en-US" altLang="zh-CN" sz="1200" dirty="0"/>
                        <a:t>1  0 -1  0 -1  1 -1  1 -1  0  0  1 -1  1  1  1  1  0 -1  0  1  1  0  1 -1 -1 -1  0  0  0  0 -1  0  1  0  0 -1 -1 -1  1 -1 -1  1 -1  1  1  0  1  1 -1  0  0  0 -1 -1  1  1  0 -1  1  1  0  0  1  0  0  0 -1  1  1 -1  0 -1  0  0 -1  1  0 -1  1 -1  0 -1  1  0  1  1  0  0 -1  0 -1  0 -1 -1 -1  0 -1  0  1 -1  0  0 -1 -1  0  1  1 -1  1  0 -1 -1 -1 -1 -1  1  1 -1 -1 -1</a:t>
                      </a:r>
                    </a:p>
                  </a:txBody>
                  <a:tcPr/>
                </a:tc>
                <a:extLst>
                  <a:ext uri="{0D108BD9-81ED-4DB2-BD59-A6C34878D82A}">
                    <a16:rowId xmlns:a16="http://schemas.microsoft.com/office/drawing/2014/main" val="10002"/>
                  </a:ext>
                </a:extLst>
              </a:tr>
              <a:tr h="370840">
                <a:tc>
                  <a:txBody>
                    <a:bodyPr/>
                    <a:lstStyle/>
                    <a:p>
                      <a:pPr algn="ctr"/>
                      <a:r>
                        <a:rPr lang="en-US" altLang="zh-CN" sz="1600" dirty="0"/>
                        <a:t>s3</a:t>
                      </a:r>
                      <a:endParaRPr lang="zh-CN" altLang="en-US" sz="1600" dirty="0"/>
                    </a:p>
                  </a:txBody>
                  <a:tcPr anchor="ctr"/>
                </a:tc>
                <a:tc>
                  <a:txBody>
                    <a:bodyPr/>
                    <a:lstStyle/>
                    <a:p>
                      <a:r>
                        <a:rPr lang="en-US" altLang="zh-CN" sz="1200" dirty="0"/>
                        <a:t>1 -1  1 -1 -1 -1  0  1  1  1  1 -1 -1 -1 -1 -1  0 -1  0 -1  0  0 -1  1  1 -1  1  1  0  1  1  0  1 -1 -1 -1  1  0 -1  0 -1 -1  1  1 -1  0 -1 -1 -1  0  0 -1  0 -1  1 -1  0  0 -1 -1  0  0  0 -1  0  0  0  0 -1  1 -1  1 -1  0  1  1  0 -1  1  0  1 -1  0  1 -1 -1  0  0  1  1  1 -1  1  0  1  0 -1 -1  1  0  0 -1  0  1 -1  1  1 -1 -1  0  1  0 -1  0  0  1 -1  0  0  0  1</a:t>
                      </a:r>
                    </a:p>
                  </a:txBody>
                  <a:tcPr/>
                </a:tc>
                <a:extLst>
                  <a:ext uri="{0D108BD9-81ED-4DB2-BD59-A6C34878D82A}">
                    <a16:rowId xmlns:a16="http://schemas.microsoft.com/office/drawing/2014/main" val="10003"/>
                  </a:ext>
                </a:extLst>
              </a:tr>
              <a:tr h="370840">
                <a:tc>
                  <a:txBody>
                    <a:bodyPr/>
                    <a:lstStyle/>
                    <a:p>
                      <a:pPr algn="ctr"/>
                      <a:r>
                        <a:rPr lang="en-US" altLang="zh-CN" sz="1600" dirty="0"/>
                        <a:t>s4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1 -1 -1 -1 -1 -1  0  1 -1  1  1  0 -1 -1  0  0 -1  1  0 -1  0 -1 -1 -1  0 -1  0 -1  0  0  1  1  0  1 -1  0 -1  1 -1  0  1 -1  0  0 -1  0 -1  1  1 -1  0  0  0  1  0  0  1  1 -1  0  1  1 -1 -1  0  0  0 -1  1  1  0  1  1 -1  1 -1 -1  1 -1 -1 -1  0  0  1  0 -1  0  0  0  0 -1 -1 -1  1  0  1  1  0 -1  0  1  1  1  1 -1  1  0  0 -1  1 -1  1 -1  0 -1  0  1</a:t>
                      </a:r>
                    </a:p>
                  </a:txBody>
                  <a:tcPr/>
                </a:tc>
                <a:extLst>
                  <a:ext uri="{0D108BD9-81ED-4DB2-BD59-A6C34878D82A}">
                    <a16:rowId xmlns:a16="http://schemas.microsoft.com/office/drawing/2014/main" val="10004"/>
                  </a:ext>
                </a:extLst>
              </a:tr>
              <a:tr h="370840">
                <a:tc>
                  <a:txBody>
                    <a:bodyPr/>
                    <a:lstStyle/>
                    <a:p>
                      <a:pPr algn="ctr"/>
                      <a:r>
                        <a:rPr lang="en-US" altLang="zh-CN" sz="1600" dirty="0"/>
                        <a:t>s5</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1 -1  0 -1 -1 -1  0 -1  1 -1 -1  1 -1  1 -1 -1 -1  0  0 -1  1 -1  0 -1  1  1  1 -1 -1 -1 -1 -1  0  1  0  0 -1 -1 -1  1  0  0 -1  1  1 -1  0  1 -1  1 -1  0  0 -1  0  1  1 -1 -1  1  1  0  0 -1  0  0  0  0 -1 -1  1  0  1  0  0  1  1  0  1  1  0 -1 -1 -1 -1  1 -1 -1  0  1 -1 -1  0 -1  0  1  0  1  0  1 -1  0  0  0  1  0  1  1 -1  1  0 -1  0  1 -1  0  1  1  0  0  0</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015476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1094092504"/>
              </p:ext>
            </p:extLst>
          </p:nvPr>
        </p:nvGraphicFramePr>
        <p:xfrm>
          <a:off x="685800" y="2132856"/>
          <a:ext cx="7702624" cy="390683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s6</a:t>
                      </a:r>
                      <a:endParaRPr lang="zh-CN" altLang="en-US" sz="1600" dirty="0"/>
                    </a:p>
                  </a:txBody>
                  <a:tcPr anchor="ctr"/>
                </a:tc>
                <a:tc>
                  <a:txBody>
                    <a:bodyPr/>
                    <a:lstStyle/>
                    <a:p>
                      <a:r>
                        <a:rPr lang="en-US" altLang="zh-CN" sz="1200" dirty="0"/>
                        <a:t> 0  0  0  1  1  0 -1  1  0 -1  0  1 -1  1  1  0  1  0  0  0 -1  1  0  1  0  1  0 -1  0 -1 -1  1  0 -1 -1  1 -1 -1 -1 -1  0  1  1  0  1  1  0  0  1  0  1 -1 -1  0  0  0  0 -1  0  0  1  1 -1 -1  1  1  0 -1  0  0 -1  1 -1  1  0 -1  1  1 -1  0  0  1 -1 -1 -1  0  0  1  0 -1 -1 -1 -1 -1  1  1  1 -1  0 -1  1 -1  0  0 -1 -1 -1  1 -1  1 -1 -1  1 -1  0 -1 -1 -1  0 -1  1</a:t>
                      </a:r>
                    </a:p>
                  </a:txBody>
                  <a:tcPr/>
                </a:tc>
                <a:extLst>
                  <a:ext uri="{0D108BD9-81ED-4DB2-BD59-A6C34878D82A}">
                    <a16:rowId xmlns:a16="http://schemas.microsoft.com/office/drawing/2014/main" val="10001"/>
                  </a:ext>
                </a:extLst>
              </a:tr>
              <a:tr h="370840">
                <a:tc>
                  <a:txBody>
                    <a:bodyPr/>
                    <a:lstStyle/>
                    <a:p>
                      <a:pPr algn="ctr"/>
                      <a:r>
                        <a:rPr lang="en-US" altLang="zh-CN" sz="1600" dirty="0"/>
                        <a:t>s7</a:t>
                      </a:r>
                      <a:endParaRPr lang="zh-CN" altLang="en-US" sz="1600" dirty="0"/>
                    </a:p>
                  </a:txBody>
                  <a:tcPr anchor="ctr"/>
                </a:tc>
                <a:tc>
                  <a:txBody>
                    <a:bodyPr/>
                    <a:lstStyle/>
                    <a:p>
                      <a:r>
                        <a:rPr lang="en-US" altLang="zh-CN" sz="1200" dirty="0"/>
                        <a:t> 1 -1 -1 -1  1  1 -1  0  0 -1 -1  1  1  0  1  1  0  1 -1  1 -1  0  0  0  0 -1 -1 -1 -1  1 -1  0  1  1  1  0  1  0 -1  0  1 -1  1  0  1  1  1 -1  0 -1  1  1  0 -1 -1  1 -1  1 -1 -1 -1 -1 -1  0  1 -1  0 -1  0  0 -1  1  0  0 -1 -1  0  0 -1  0 -1 -1  1  0 -1  0  0  1  0 -1 -1  0  1  0  1  0  1 -1  0  1 -1 -1  1 -1 -1  0  0  0  1  0  0  0  1 -1 -1 -1  0  0  1 -1  1</a:t>
                      </a:r>
                    </a:p>
                  </a:txBody>
                  <a:tcPr/>
                </a:tc>
                <a:extLst>
                  <a:ext uri="{0D108BD9-81ED-4DB2-BD59-A6C34878D82A}">
                    <a16:rowId xmlns:a16="http://schemas.microsoft.com/office/drawing/2014/main" val="10002"/>
                  </a:ext>
                </a:extLst>
              </a:tr>
              <a:tr h="370840">
                <a:tc>
                  <a:txBody>
                    <a:bodyPr/>
                    <a:lstStyle/>
                    <a:p>
                      <a:pPr algn="ctr"/>
                      <a:r>
                        <a:rPr lang="en-US" altLang="zh-CN" sz="1600" dirty="0"/>
                        <a:t>s8</a:t>
                      </a:r>
                      <a:endParaRPr lang="zh-CN" altLang="en-US" sz="1600" dirty="0"/>
                    </a:p>
                  </a:txBody>
                  <a:tcPr anchor="ctr"/>
                </a:tc>
                <a:tc>
                  <a:txBody>
                    <a:bodyPr/>
                    <a:lstStyle/>
                    <a:p>
                      <a:r>
                        <a:rPr lang="en-US" altLang="zh-CN" sz="1200" dirty="0"/>
                        <a:t> 1 -1  1  0  0 -1 -1 -1  1  0  0  0  1  0  0  0 -1 -1  1 -1 -1  1  0 -1  1  0  1  0  1  0 -1 -1  0  1  0  0 -1  0  1 -1 -1  0 -1  0  0 -1 -1  0  0  1 -1  0  0 -1  0 -1  1  0 -1 -1 -1 -1 -1  1 -1  1 -1 -1  0  1  1 -1  0 -1  1  1  1  0  1 -1  1  0 -1  0  1  0  1  1  1  0 -1  1 -1 -1 -1 -1  0  0  0  0 -1  1 -1  1  0  1  1  0  1  1 -1 -1  0  0 -1  1  1 -1 -1 -1  1'</a:t>
                      </a:r>
                    </a:p>
                    <a:p>
                      <a:r>
                        <a:rPr lang="en-US" altLang="zh-CN" sz="1200" dirty="0"/>
                        <a:t> </a:t>
                      </a:r>
                    </a:p>
                  </a:txBody>
                  <a:tcPr/>
                </a:tc>
                <a:extLst>
                  <a:ext uri="{0D108BD9-81ED-4DB2-BD59-A6C34878D82A}">
                    <a16:rowId xmlns:a16="http://schemas.microsoft.com/office/drawing/2014/main" val="10003"/>
                  </a:ext>
                </a:extLst>
              </a:tr>
              <a:tr h="370840">
                <a:tc>
                  <a:txBody>
                    <a:bodyPr/>
                    <a:lstStyle/>
                    <a:p>
                      <a:pPr algn="ctr"/>
                      <a:r>
                        <a:rPr lang="en-US" altLang="zh-CN" sz="1600" dirty="0"/>
                        <a:t>s9</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1 -1 -1 -1 -1  0 -1  1  1 -1  1  0 -1 -1  0  0  0  0 -1 -1 -1  1  1  0  1  0  0 -1  1 -1  1  0  0  0  1 -1 -1  0  1 -1 -1 -1  0  1  0  0  0 -1  0  0 -1  0 -1  1 -1  0 -1 -1  1 -1 -1  0  0  1  1  0  1  1  1  0  0  1  1 -1  0  0 -1  1  0 -1  1 -1 -1  1  1 -1  0 -1  1  0  1  0  1  0 -1  1  0  0 -1  0  1  0  1  1  0 -1 -1 -1 -1 -1  1  0 -1  0  1  1 -1 -1 -1  1 -1</a:t>
                      </a:r>
                    </a:p>
                  </a:txBody>
                  <a:tcPr/>
                </a:tc>
                <a:extLst>
                  <a:ext uri="{0D108BD9-81ED-4DB2-BD59-A6C34878D82A}">
                    <a16:rowId xmlns:a16="http://schemas.microsoft.com/office/drawing/2014/main" val="10004"/>
                  </a:ext>
                </a:extLst>
              </a:tr>
              <a:tr h="370840">
                <a:tc>
                  <a:txBody>
                    <a:bodyPr/>
                    <a:lstStyle/>
                    <a:p>
                      <a:pPr algn="ctr"/>
                      <a:r>
                        <a:rPr lang="en-US" altLang="zh-CN" sz="1600" dirty="0"/>
                        <a:t>s10</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1 -1 -1 -1  1  1  0 -1  0  1 -1 -1 -1 -1 -1  0  1  1  0  1  0 -1  0  0  1 -1  0  1  0  1  0  1 -1  0 -1  1  1 -1 -1  1 -1  0  1 -1  0  0 -1  1  1  0  0  1  1  1  0  1  1  0  0 -1 -1  1 -1 -1  0 -1  1 -1  0 -1  0  0 -1  0  0  0  1  0 -1 -1 -1  1  0 -1 -1  1  0  0  0  1 -1  1 -1  0  0  1  0  1  1 -1 -1 -1  0  0  0  0 -1 -1  0  1 -1  1  1 -1  0 -1 -1 -1 -1  1</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163057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769117214"/>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s11</a:t>
                      </a:r>
                      <a:endParaRPr lang="zh-CN" altLang="en-US" sz="1600" dirty="0"/>
                    </a:p>
                  </a:txBody>
                  <a:tcPr anchor="ctr"/>
                </a:tc>
                <a:tc>
                  <a:txBody>
                    <a:bodyPr/>
                    <a:lstStyle/>
                    <a:p>
                      <a:r>
                        <a:rPr lang="en-US" altLang="zh-CN" sz="1200" dirty="0"/>
                        <a:t>1  1  0  1  0 -1  0 -1  1  1  1  1  0  0 -1 -1  1  0  0  0 -1 -1  0  1  1 -1 -1  1  1  0  1 -1  0  1  1  1  0 -1  0  0  0  0 -1  1  1 -1  0 -1  1 -1  0  0  1  0  0  1 -1  0  0 -1 -1 -1 -1 -1  1 -1  0 -1 -1  1 -1  1  1  1 -1 -1 -1  0 -1 -1 -1  1  0 -1  1  0  1  0  0 -1  1 -1  1 -1  0  1  0 -1  1  1  0 -1  1 -1 -1  1 -1 -1  0  0  0 -1  0 -1  0 -1 -1  0  0 -1  0</a:t>
                      </a:r>
                    </a:p>
                  </a:txBody>
                  <a:tcPr/>
                </a:tc>
                <a:extLst>
                  <a:ext uri="{0D108BD9-81ED-4DB2-BD59-A6C34878D82A}">
                    <a16:rowId xmlns:a16="http://schemas.microsoft.com/office/drawing/2014/main" val="10001"/>
                  </a:ext>
                </a:extLst>
              </a:tr>
              <a:tr h="370840">
                <a:tc>
                  <a:txBody>
                    <a:bodyPr/>
                    <a:lstStyle/>
                    <a:p>
                      <a:pPr algn="ctr"/>
                      <a:r>
                        <a:rPr lang="en-US" altLang="zh-CN" sz="1600" dirty="0"/>
                        <a:t>s12</a:t>
                      </a:r>
                      <a:endParaRPr lang="zh-CN" altLang="en-US" sz="1600" dirty="0"/>
                    </a:p>
                  </a:txBody>
                  <a:tcPr anchor="ctr"/>
                </a:tc>
                <a:tc>
                  <a:txBody>
                    <a:bodyPr/>
                    <a:lstStyle/>
                    <a:p>
                      <a:r>
                        <a:rPr lang="en-US" altLang="zh-CN" sz="1200" dirty="0"/>
                        <a:t>0 -1  0  0 -1 -1  0 -1  0 -1  0  0  0 -1 -1  1 -1 -1  1 -1  0  1  1 -1  0  1  0 -1  1 -1  1 -1  0  0  1  0  1 -1  0  1 -1 -1 -1  0 -1 -1 -1  1  1  1 -1  1 -1 -1  0 -1  1 -1 -1 -1 -1 -1  0  0 -1  1  0  0  1  0  0 -1  1 -1  0 -1  1  1 -1  0  0  0  0 -1  0  1  1  1  0 -1  1  0  1  1 -1 -1  1  1  0 -1 -1  0  0  0  1 -1 -1  0  0  1  1  1  1 -1  0 -1  0  1  0  1  1</a:t>
                      </a:r>
                    </a:p>
                  </a:txBody>
                  <a:tcPr/>
                </a:tc>
                <a:extLst>
                  <a:ext uri="{0D108BD9-81ED-4DB2-BD59-A6C34878D82A}">
                    <a16:rowId xmlns:a16="http://schemas.microsoft.com/office/drawing/2014/main" val="10002"/>
                  </a:ext>
                </a:extLst>
              </a:tr>
              <a:tr h="370840">
                <a:tc>
                  <a:txBody>
                    <a:bodyPr/>
                    <a:lstStyle/>
                    <a:p>
                      <a:pPr algn="ctr"/>
                      <a:r>
                        <a:rPr lang="en-US" altLang="zh-CN" sz="1600" dirty="0"/>
                        <a:t>s13</a:t>
                      </a:r>
                      <a:endParaRPr lang="zh-CN" altLang="en-US" sz="1600" dirty="0"/>
                    </a:p>
                  </a:txBody>
                  <a:tcPr anchor="ctr"/>
                </a:tc>
                <a:tc>
                  <a:txBody>
                    <a:bodyPr/>
                    <a:lstStyle/>
                    <a:p>
                      <a:r>
                        <a:rPr lang="en-US" altLang="zh-CN" sz="1200" dirty="0"/>
                        <a:t> 1 -1  1 -1  0 -1  1  1  0 -1 -1  0  0 -1 -1 -1  1  1  1 -1  1  1  1  1  0  1  0 -1 -1 -1 -1 -1  1  0  0 -1  0 -1  0 -1 -1  1 -1  0  0 -1  1  1  1  0 -1  1 -1  0  1  0  1 -1  0  1  1 -1 -1  1  0 -1  1  0  1  1  1  0  0 -1 -1  1  0  1  0  0  0 -1  0  1 -1 -1  1 -1  1  1 -1 -1  0 -1 -1  0  1  0 -1  0  0 -1  0  0  1 -1  0  0  0 -1  1 -1 -1  0  0  0  0 -1 -1  0 -1</a:t>
                      </a:r>
                    </a:p>
                  </a:txBody>
                  <a:tcPr/>
                </a:tc>
                <a:extLst>
                  <a:ext uri="{0D108BD9-81ED-4DB2-BD59-A6C34878D82A}">
                    <a16:rowId xmlns:a16="http://schemas.microsoft.com/office/drawing/2014/main" val="10003"/>
                  </a:ext>
                </a:extLst>
              </a:tr>
              <a:tr h="370840">
                <a:tc>
                  <a:txBody>
                    <a:bodyPr/>
                    <a:lstStyle/>
                    <a:p>
                      <a:pPr algn="ctr"/>
                      <a:r>
                        <a:rPr lang="en-US" altLang="zh-CN" sz="1600" dirty="0"/>
                        <a:t>s14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0 -1 -1  0  0  0  0 -1 -1  1 -1  0  0  0 -1  1  0  0 -1  0  0 -1  0  1  0 -1 -1  0 -1 -1  1  1 -1  1 -1 -1  1  0 -1  0  0  0  1  0  1 -1 -1  0  0  1  1  1  0  1 -1  0  1 -1 -1  1  1  0 -1  1  0  1  0 -1  1 -1  0  1  1  1 -1  0  0 -1  1 -1 -1  0 -1  0 -1  0  0  1 -1 -1 -1 -1 -1  0  1  0  1  1  1  1 -1  1  1  1 -1 -1 -1  0  0 -1 -1  0  1  1 -1  0 -1  1 -1  1</a:t>
                      </a:r>
                    </a:p>
                  </a:txBody>
                  <a:tcPr/>
                </a:tc>
                <a:extLst>
                  <a:ext uri="{0D108BD9-81ED-4DB2-BD59-A6C34878D82A}">
                    <a16:rowId xmlns:a16="http://schemas.microsoft.com/office/drawing/2014/main" val="10004"/>
                  </a:ext>
                </a:extLst>
              </a:tr>
              <a:tr h="370840">
                <a:tc>
                  <a:txBody>
                    <a:bodyPr/>
                    <a:lstStyle/>
                    <a:p>
                      <a:pPr algn="ctr"/>
                      <a:r>
                        <a:rPr lang="en-US" altLang="zh-CN" sz="1600" dirty="0"/>
                        <a:t>s15</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0  1  0  1 -1  1  1  0  0  0  1  1  1 -1 -1  1 -1  1 -1 -1  1  0  1  0  0 -1  0  0 -1  0  1 -1  1 -1  0  1  1 -1  1  0  1 -1  0  1 -1 -1 -1  1 -1 -1 -1  0 -1  1  1 -1 -1 -1 -1 -1  0  0  1 -1  0  0 -1  1  1  0 -1  0  0  0  0 -1  0 -1 -1 -1  0  1  1  0  1  1 -1  0  0  0  1 -1  1  0  0 -1 -1  0  1 -1  0 -1 -1  0  0 -1 -1  1  1  0  1  0 -1 -1 -1 -1  1  0 -1  0</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10508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39282970"/>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s16</a:t>
                      </a:r>
                      <a:endParaRPr lang="zh-CN" altLang="en-US" sz="1600" dirty="0"/>
                    </a:p>
                  </a:txBody>
                  <a:tcPr anchor="ctr"/>
                </a:tc>
                <a:tc>
                  <a:txBody>
                    <a:bodyPr/>
                    <a:lstStyle/>
                    <a:p>
                      <a:r>
                        <a:rPr lang="en-US" altLang="zh-CN" sz="1200" dirty="0"/>
                        <a:t>-1  0 -1  0  0  0  0 -1 -1  1  1  0 -1  0  0 -1 -1  0  0  1  0  0 -1 -1 -1 -1 -1  1  0  1 -1 -1  1  1  1  0 -1 -1 -1  0  0  0 -1  1  0 -1  1 -1 -1  0 -1  1 -1  0  1  1  0 -1  1  1  1  1  0  1  1  0  1  0 -1 -1  1 -1  1  1 -1  0  0 -1  0  1 -1  0  0  1 -1 -1  0  0 -1  1 -1  1 -1  0 -1 -1 -1  1  1 -1  1  1  1 -1  1  0  0  0 -1  0 -1  0 -1 -1  1  0 -1  0  1  0  1</a:t>
                      </a:r>
                    </a:p>
                  </a:txBody>
                  <a:tcPr/>
                </a:tc>
                <a:extLst>
                  <a:ext uri="{0D108BD9-81ED-4DB2-BD59-A6C34878D82A}">
                    <a16:rowId xmlns:a16="http://schemas.microsoft.com/office/drawing/2014/main" val="10001"/>
                  </a:ext>
                </a:extLst>
              </a:tr>
              <a:tr h="370840">
                <a:tc>
                  <a:txBody>
                    <a:bodyPr/>
                    <a:lstStyle/>
                    <a:p>
                      <a:pPr algn="ctr"/>
                      <a:r>
                        <a:rPr lang="en-US" altLang="zh-CN" sz="1600" dirty="0"/>
                        <a:t>s17</a:t>
                      </a:r>
                      <a:endParaRPr lang="zh-CN" altLang="en-US" sz="1600" dirty="0"/>
                    </a:p>
                  </a:txBody>
                  <a:tcPr anchor="ctr"/>
                </a:tc>
                <a:tc>
                  <a:txBody>
                    <a:bodyPr/>
                    <a:lstStyle/>
                    <a:p>
                      <a:r>
                        <a:rPr lang="en-US" altLang="zh-CN" sz="1200" dirty="0"/>
                        <a:t>1  0  1  0 -1  0  1 -1 -1  0 -1  0 -1  0  0  0  1 -1  1  1  1 -1  1  1 -1 -1 -1  0 -1  1 -1  1 -1  0  0 -1 -1  1  0  0 -1  1  0 -1  0  0 -1  1  1 -1  1 -1 -1  0  1  0  1  1  0  1  1  1  1 -1  0  1  1  0 -1  1 -1  0 -1 -1  1 -1  0  1 -1  0  0  0 -1 -1 -1  0  1  1  1 -1 -1  1  0  1 -1 -1 -1 -1 -1  0  0  1  0  0 -1 -1  0  0 -1  0  1  1 -1 -1  0  0  0  0 -1  0 -1</a:t>
                      </a:r>
                    </a:p>
                  </a:txBody>
                  <a:tcPr/>
                </a:tc>
                <a:extLst>
                  <a:ext uri="{0D108BD9-81ED-4DB2-BD59-A6C34878D82A}">
                    <a16:rowId xmlns:a16="http://schemas.microsoft.com/office/drawing/2014/main" val="10002"/>
                  </a:ext>
                </a:extLst>
              </a:tr>
              <a:tr h="370840">
                <a:tc>
                  <a:txBody>
                    <a:bodyPr/>
                    <a:lstStyle/>
                    <a:p>
                      <a:pPr algn="ctr"/>
                      <a:r>
                        <a:rPr lang="en-US" altLang="zh-CN" sz="1600" dirty="0"/>
                        <a:t>s18</a:t>
                      </a:r>
                      <a:endParaRPr lang="zh-CN" altLang="en-US" sz="1600" dirty="0"/>
                    </a:p>
                  </a:txBody>
                  <a:tcPr anchor="ctr"/>
                </a:tc>
                <a:tc>
                  <a:txBody>
                    <a:bodyPr/>
                    <a:lstStyle/>
                    <a:p>
                      <a:r>
                        <a:rPr lang="en-US" altLang="zh-CN" sz="1200" dirty="0"/>
                        <a:t> 0 -1  0  1 -1 -1 -1 -1  0  1  0  1  1 -1 -1  0  0 -1 -1  0 -1  1  0 -1 -1  0  0  1 -1  1  0  0  0 -1  1  1  0  1  1  0 -1 -1 -1  0 -1  0  0  0  0 -1  0  1  1 -1  0  0 -1  1  0  0 -1 -1 -1 -1 -1  1  1 -1  0 -1 -1 -1  1 -1 -1 -1  1  0 -1  1  0  1 -1  1  1  0 -1  1 -1  1  0 -1  0  0 -1  0  0  1  0  1 -1 -1  1 -1  1 -1 -1  1  1  1  0  0  0  1  1 -1  1  0  1  0  1</a:t>
                      </a:r>
                    </a:p>
                  </a:txBody>
                  <a:tcPr/>
                </a:tc>
                <a:extLst>
                  <a:ext uri="{0D108BD9-81ED-4DB2-BD59-A6C34878D82A}">
                    <a16:rowId xmlns:a16="http://schemas.microsoft.com/office/drawing/2014/main" val="10003"/>
                  </a:ext>
                </a:extLst>
              </a:tr>
              <a:tr h="370840">
                <a:tc>
                  <a:txBody>
                    <a:bodyPr/>
                    <a:lstStyle/>
                    <a:p>
                      <a:pPr algn="ctr"/>
                      <a:r>
                        <a:rPr lang="en-US" altLang="zh-CN" sz="1600" dirty="0"/>
                        <a:t>s19</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0  0  1 -1  1  1 -1  0  0 -1  0  0 -1 -1  1 -1  0 -1  1 -1  1 -1  0  1 -1 -1 -1  0 -1  0  1  0  0  0 -1 -1 -1  1  0  1  0  0 -1  0 -1  0 -1 -1  0 -1  1  0  0 -1 -1  0  0  0  0 -1  1  0  1  1 -1 -1 -1  1  1  0  0 -1  1  1  0  1  1  1  0 -1 -1 -1 -1 -1  1 -1 -1  0  1  0 -1  1 -1  0  0  0 -1  0  1  1 -1  0  1  1  0 -1  1  0 -1  0 -1  1  1 -1 -1  1 -1</a:t>
                      </a:r>
                    </a:p>
                  </a:txBody>
                  <a:tcPr/>
                </a:tc>
                <a:extLst>
                  <a:ext uri="{0D108BD9-81ED-4DB2-BD59-A6C34878D82A}">
                    <a16:rowId xmlns:a16="http://schemas.microsoft.com/office/drawing/2014/main" val="10004"/>
                  </a:ext>
                </a:extLst>
              </a:tr>
              <a:tr h="370840">
                <a:tc>
                  <a:txBody>
                    <a:bodyPr/>
                    <a:lstStyle/>
                    <a:p>
                      <a:pPr algn="ctr"/>
                      <a:r>
                        <a:rPr lang="en-US" altLang="zh-CN" sz="1600" dirty="0"/>
                        <a:t>s20</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0  1  1 -1  0  0 -1  1  0  1  1  0 -1 -1 -1  1  0 -1 -1  0  0 -1 -1 -1  0  1  0 -1  0  0  1  1 -1 -1  1  0  1  0  1  0 -1 -1  1 -1  1 -1 -1  0 -1  1 -1  1  0  1 -1 -1  1 -1 -1  1  1  0 -1  1  0 -1  0 -1 -1 -1 -1 -1  1 -1  0  0  0  0 -1  1  1  0  0  0 -1 -1  0 -1  0  0 -1  0  1 -1  1  0 -1  1  1  1 -1 -1 -1 -1  0  0  1  0  0  0  1  0  1 -1  0  0  1 -1  1</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189001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104089641"/>
              </p:ext>
            </p:extLst>
          </p:nvPr>
        </p:nvGraphicFramePr>
        <p:xfrm>
          <a:off x="685800" y="2132856"/>
          <a:ext cx="7702624" cy="180371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s21</a:t>
                      </a:r>
                      <a:endParaRPr lang="zh-CN" altLang="en-US" sz="1600" dirty="0"/>
                    </a:p>
                  </a:txBody>
                  <a:tcPr anchor="ctr"/>
                </a:tc>
                <a:tc>
                  <a:txBody>
                    <a:bodyPr/>
                    <a:lstStyle/>
                    <a:p>
                      <a:r>
                        <a:rPr lang="en-US" altLang="zh-CN" sz="1200" dirty="0"/>
                        <a:t>-1  1 -1 -1  1  1 -1  0 -1  0  1 -1  0  1  1  0 -1  1  1  0 -1  0  0  0 -1  1 -1  0  1  0 -1 -1  1 -1 -1 -1 -1 -1  0  1  1  1  0  1  1 -1  0  0  1  1 -1 -1 -1  1  1  0  1 -1  0  0  0  0 -1 -1  0  0  1 -1  0 -1 -1  0 -1  0 -1  0  0  1  0  1 -1 -1 -1  0  0  0  1  0 -1  0 -1 -1 -1  1  0 -1  1 -1  1 -1  0 -1  1 -1 -1  0  0 -1  0  0 -1  1  1 -1  1  0  0  1  1  1  1</a:t>
                      </a:r>
                    </a:p>
                  </a:txBody>
                  <a:tcPr/>
                </a:tc>
                <a:extLst>
                  <a:ext uri="{0D108BD9-81ED-4DB2-BD59-A6C34878D82A}">
                    <a16:rowId xmlns:a16="http://schemas.microsoft.com/office/drawing/2014/main" val="10001"/>
                  </a:ext>
                </a:extLst>
              </a:tr>
              <a:tr h="370840">
                <a:tc>
                  <a:txBody>
                    <a:bodyPr/>
                    <a:lstStyle/>
                    <a:p>
                      <a:pPr algn="ctr"/>
                      <a:r>
                        <a:rPr lang="en-US" altLang="zh-CN" sz="1600" dirty="0"/>
                        <a:t>s22</a:t>
                      </a:r>
                      <a:endParaRPr lang="zh-CN" altLang="en-US" sz="1600" dirty="0"/>
                    </a:p>
                  </a:txBody>
                  <a:tcPr anchor="ctr"/>
                </a:tc>
                <a:tc>
                  <a:txBody>
                    <a:bodyPr/>
                    <a:lstStyle/>
                    <a:p>
                      <a:r>
                        <a:rPr lang="en-US" altLang="zh-CN" sz="1200" dirty="0"/>
                        <a:t>1 -1  1  0  0 -1  1  0  1  0  0  0  1  0  0 -1 -1 -1 -1  1  1  1 -1  0  1 -1  1  0 -1  0  0 -1  0 -1 -1  0  0  0  1  1 -1  0  0  0  0 -1  1 -1 -1 -1 -1 -1  0 -1  0  1 -1  0  1  1 -1 -1  1 -1 -1  1  0  1 -1  1 -1  0 -1 -1  1 -1  1 -1 -1  0  1  0  1  0  1 -1 -1  1  1  0  0 -1  0  1  0 -1 -1 -1  0  0 -1 -1  0  1 -1 -1 -1  0  1  1  0  1 -1  0  0 -1  1  1  0  1  1</a:t>
                      </a:r>
                    </a:p>
                  </a:txBody>
                  <a:tcPr/>
                </a:tc>
                <a:extLst>
                  <a:ext uri="{0D108BD9-81ED-4DB2-BD59-A6C34878D82A}">
                    <a16:rowId xmlns:a16="http://schemas.microsoft.com/office/drawing/2014/main" val="10002"/>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74477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799" y="1556792"/>
            <a:ext cx="7770813" cy="4968552"/>
          </a:xfrm>
        </p:spPr>
        <p:txBody>
          <a:bodyPr/>
          <a:lstStyle/>
          <a:p>
            <a:pPr>
              <a:buFont typeface="Wingdings" panose="05000000000000000000" pitchFamily="2" charset="2"/>
              <a:buChar char="Ø"/>
            </a:pPr>
            <a:r>
              <a:rPr lang="en-US" altLang="zh-CN" dirty="0"/>
              <a:t>We agreed to use </a:t>
            </a:r>
            <a:r>
              <a:rPr lang="en-US" altLang="zh-CN" dirty="0" err="1"/>
              <a:t>Ipatov</a:t>
            </a:r>
            <a:r>
              <a:rPr lang="en-US" altLang="zh-CN" dirty="0"/>
              <a:t> sequences for sensing application</a:t>
            </a:r>
          </a:p>
          <a:p>
            <a:pPr>
              <a:buFont typeface="Wingdings" panose="05000000000000000000" pitchFamily="2" charset="2"/>
              <a:buChar char="Ø"/>
            </a:pPr>
            <a:r>
              <a:rPr lang="en-US" altLang="zh-CN" dirty="0"/>
              <a:t>The CIR estimation quality is the most critical issue for sensing </a:t>
            </a:r>
          </a:p>
          <a:p>
            <a:pPr>
              <a:buFont typeface="Wingdings" panose="05000000000000000000" pitchFamily="2" charset="2"/>
              <a:buChar char="Ø"/>
            </a:pPr>
            <a:r>
              <a:rPr lang="en-US" altLang="zh-CN" dirty="0"/>
              <a:t>The MSE of CIR estimation with different </a:t>
            </a:r>
            <a:r>
              <a:rPr lang="en-US" altLang="zh-CN" dirty="0" err="1"/>
              <a:t>Ipatov</a:t>
            </a:r>
            <a:r>
              <a:rPr lang="en-US" altLang="zh-CN" dirty="0"/>
              <a:t> sequences will be shown in this contribution</a:t>
            </a:r>
          </a:p>
          <a:p>
            <a:pPr>
              <a:buFont typeface="Wingdings" panose="05000000000000000000" pitchFamily="2" charset="2"/>
              <a:buChar char="Ø"/>
            </a:pPr>
            <a:r>
              <a:rPr lang="en-US" altLang="zh-CN" dirty="0">
                <a:solidFill>
                  <a:srgbClr val="000000"/>
                </a:solidFill>
                <a:latin typeface="Times New Roman" panose="02020603050405020304" pitchFamily="18" charset="0"/>
                <a:ea typeface="宋体" panose="02010600030101010101" pitchFamily="2" charset="-122"/>
              </a:rPr>
              <a:t>The impact of MIIT’s regulations on sensing sequences will be discussed</a:t>
            </a:r>
            <a:endParaRPr lang="en-US" altLang="zh-CN" dirty="0"/>
          </a:p>
          <a:p>
            <a:pPr>
              <a:buFont typeface="Wingdings" panose="05000000000000000000" pitchFamily="2" charset="2"/>
              <a:buChar char="Ø"/>
            </a:pPr>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19170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DBBA85-6725-4414-996B-89583BEAD3DE}"/>
              </a:ext>
            </a:extLst>
          </p:cNvPr>
          <p:cNvSpPr>
            <a:spLocks noGrp="1"/>
          </p:cNvSpPr>
          <p:nvPr>
            <p:ph type="title"/>
          </p:nvPr>
        </p:nvSpPr>
        <p:spPr/>
        <p:txBody>
          <a:bodyPr/>
          <a:lstStyle/>
          <a:p>
            <a:r>
              <a:rPr lang="en-US" altLang="zh-CN" dirty="0"/>
              <a:t>MSE of CIR Estimation Simulation</a:t>
            </a:r>
            <a:endParaRPr lang="zh-CN" altLang="en-US" dirty="0"/>
          </a:p>
        </p:txBody>
      </p:sp>
      <p:sp>
        <p:nvSpPr>
          <p:cNvPr id="4" name="灯片编号占位符 3">
            <a:extLst>
              <a:ext uri="{FF2B5EF4-FFF2-40B4-BE49-F238E27FC236}">
                <a16:creationId xmlns:a16="http://schemas.microsoft.com/office/drawing/2014/main" id="{E3D58E87-C60B-4865-A205-7EC55380CD8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7" name="图片 6">
            <a:extLst>
              <a:ext uri="{FF2B5EF4-FFF2-40B4-BE49-F238E27FC236}">
                <a16:creationId xmlns:a16="http://schemas.microsoft.com/office/drawing/2014/main" id="{98251A39-179D-4BF2-9FE0-0C25B96D730A}"/>
              </a:ext>
            </a:extLst>
          </p:cNvPr>
          <p:cNvPicPr>
            <a:picLocks noChangeAspect="1"/>
          </p:cNvPicPr>
          <p:nvPr/>
        </p:nvPicPr>
        <p:blipFill>
          <a:blip r:embed="rId2"/>
          <a:stretch>
            <a:fillRect/>
          </a:stretch>
        </p:blipFill>
        <p:spPr>
          <a:xfrm>
            <a:off x="960612" y="2636912"/>
            <a:ext cx="6768752" cy="3358050"/>
          </a:xfrm>
          <a:prstGeom prst="rect">
            <a:avLst/>
          </a:prstGeom>
        </p:spPr>
      </p:pic>
      <p:sp>
        <p:nvSpPr>
          <p:cNvPr id="8" name="文本框 7">
            <a:extLst>
              <a:ext uri="{FF2B5EF4-FFF2-40B4-BE49-F238E27FC236}">
                <a16:creationId xmlns:a16="http://schemas.microsoft.com/office/drawing/2014/main" id="{C9518B1F-184D-4190-A7AE-03CA44BE3FBD}"/>
              </a:ext>
            </a:extLst>
          </p:cNvPr>
          <p:cNvSpPr txBox="1"/>
          <p:nvPr/>
        </p:nvSpPr>
        <p:spPr>
          <a:xfrm>
            <a:off x="899592" y="1751013"/>
            <a:ext cx="6552728" cy="461665"/>
          </a:xfrm>
          <a:prstGeom prst="rect">
            <a:avLst/>
          </a:prstGeom>
          <a:noFill/>
        </p:spPr>
        <p:txBody>
          <a:bodyPr wrap="square" rtlCol="0">
            <a:spAutoFit/>
          </a:bodyPr>
          <a:lstStyle/>
          <a:p>
            <a:r>
              <a:rPr lang="en-US" altLang="zh-CN" dirty="0">
                <a:solidFill>
                  <a:schemeClr val="tx1"/>
                </a:solidFill>
              </a:rPr>
              <a:t>Block diagram of simulation:</a:t>
            </a:r>
            <a:endParaRPr lang="zh-CN" altLang="en-US" dirty="0">
              <a:solidFill>
                <a:schemeClr val="tx1"/>
              </a:solidFill>
            </a:endParaRPr>
          </a:p>
        </p:txBody>
      </p:sp>
    </p:spTree>
    <p:extLst>
      <p:ext uri="{BB962C8B-B14F-4D97-AF65-F5344CB8AC3E}">
        <p14:creationId xmlns:p14="http://schemas.microsoft.com/office/powerpoint/2010/main" val="1080784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DBBA85-6725-4414-996B-89583BEAD3DE}"/>
              </a:ext>
            </a:extLst>
          </p:cNvPr>
          <p:cNvSpPr>
            <a:spLocks noGrp="1"/>
          </p:cNvSpPr>
          <p:nvPr>
            <p:ph type="title"/>
          </p:nvPr>
        </p:nvSpPr>
        <p:spPr/>
        <p:txBody>
          <a:bodyPr/>
          <a:lstStyle/>
          <a:p>
            <a:r>
              <a:rPr lang="en-US" altLang="zh-CN" dirty="0"/>
              <a:t>MSE of CIR Estimation Simulation</a:t>
            </a:r>
            <a:endParaRPr lang="zh-CN" altLang="en-US" dirty="0"/>
          </a:p>
        </p:txBody>
      </p:sp>
      <p:sp>
        <p:nvSpPr>
          <p:cNvPr id="3" name="内容占位符 2">
            <a:extLst>
              <a:ext uri="{FF2B5EF4-FFF2-40B4-BE49-F238E27FC236}">
                <a16:creationId xmlns:a16="http://schemas.microsoft.com/office/drawing/2014/main" id="{6A6F7016-DE4B-4D73-B7CF-24ED2A2D6EFC}"/>
              </a:ext>
            </a:extLst>
          </p:cNvPr>
          <p:cNvSpPr>
            <a:spLocks noGrp="1"/>
          </p:cNvSpPr>
          <p:nvPr>
            <p:ph idx="1"/>
          </p:nvPr>
        </p:nvSpPr>
        <p:spPr>
          <a:xfrm>
            <a:off x="540854" y="1556792"/>
            <a:ext cx="8136904" cy="4113213"/>
          </a:xfrm>
        </p:spPr>
        <p:txBody>
          <a:bodyPr/>
          <a:lstStyle/>
          <a:p>
            <a:r>
              <a:rPr lang="en-US" altLang="zh-CN" dirty="0"/>
              <a:t>Assumptions: </a:t>
            </a:r>
          </a:p>
          <a:p>
            <a:pPr>
              <a:buFont typeface="Wingdings" panose="05000000000000000000" pitchFamily="2" charset="2"/>
              <a:buChar char="Ø"/>
            </a:pPr>
            <a:r>
              <a:rPr lang="en-US" altLang="zh-CN" dirty="0"/>
              <a:t>The </a:t>
            </a:r>
            <a:r>
              <a:rPr lang="en-US" altLang="zh-CN" dirty="0" err="1"/>
              <a:t>Ipatov</a:t>
            </a:r>
            <a:r>
              <a:rPr lang="en-US" altLang="zh-CN" dirty="0"/>
              <a:t> sequence is repeated 64 or 48 times for length 91 and 121 with SF=4 in order to keep the duration the same</a:t>
            </a:r>
          </a:p>
          <a:p>
            <a:pPr>
              <a:buFont typeface="Wingdings" panose="05000000000000000000" pitchFamily="2" charset="2"/>
              <a:buChar char="Ø"/>
            </a:pPr>
            <a:r>
              <a:rPr lang="en-US" altLang="zh-CN" dirty="0"/>
              <a:t>The CIR estimation is averaged across all the symbols</a:t>
            </a:r>
          </a:p>
          <a:p>
            <a:pPr>
              <a:buFont typeface="Wingdings" panose="05000000000000000000" pitchFamily="2" charset="2"/>
              <a:buChar char="Ø"/>
            </a:pPr>
            <a:r>
              <a:rPr lang="en-US" altLang="zh-CN" dirty="0"/>
              <a:t>The signal-to-interference ratios (SIR) are set to be 0dB, 3dB, 6dB and 9dB, respectively</a:t>
            </a:r>
          </a:p>
          <a:p>
            <a:pPr>
              <a:buFont typeface="Wingdings" panose="05000000000000000000" pitchFamily="2" charset="2"/>
              <a:buChar char="Ø"/>
            </a:pPr>
            <a:r>
              <a:rPr lang="en-US" altLang="zh-CN" dirty="0"/>
              <a:t>The Tx device and interference device independently choose </a:t>
            </a:r>
            <a:r>
              <a:rPr lang="en-US" altLang="zh-CN" dirty="0" err="1"/>
              <a:t>Ipatov</a:t>
            </a:r>
            <a:r>
              <a:rPr lang="en-US" altLang="zh-CN" dirty="0"/>
              <a:t> sequence uniformly among 8 (91-length) or 30 (22 sequences of length 121 plus 8 sequences of length 91) </a:t>
            </a:r>
            <a:r>
              <a:rPr lang="en-US" altLang="zh-CN" dirty="0" err="1"/>
              <a:t>Ipatov</a:t>
            </a:r>
            <a:r>
              <a:rPr lang="en-US" altLang="zh-CN" dirty="0"/>
              <a:t> sequences </a:t>
            </a:r>
          </a:p>
          <a:p>
            <a:pPr>
              <a:buFont typeface="Wingdings" panose="05000000000000000000" pitchFamily="2" charset="2"/>
              <a:buChar char="Ø"/>
            </a:pPr>
            <a:r>
              <a:rPr lang="en-US" altLang="zh-CN" dirty="0"/>
              <a:t>Perfect time synchronization and no CFO</a:t>
            </a:r>
            <a:endParaRPr lang="zh-CN" altLang="en-US" dirty="0"/>
          </a:p>
        </p:txBody>
      </p:sp>
      <p:sp>
        <p:nvSpPr>
          <p:cNvPr id="4" name="灯片编号占位符 3">
            <a:extLst>
              <a:ext uri="{FF2B5EF4-FFF2-40B4-BE49-F238E27FC236}">
                <a16:creationId xmlns:a16="http://schemas.microsoft.com/office/drawing/2014/main" id="{E3D58E87-C60B-4865-A205-7EC55380CD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05914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7B15C2-132C-4563-959C-F8AC7332ED48}"/>
              </a:ext>
            </a:extLst>
          </p:cNvPr>
          <p:cNvSpPr>
            <a:spLocks noGrp="1"/>
          </p:cNvSpPr>
          <p:nvPr>
            <p:ph type="title"/>
          </p:nvPr>
        </p:nvSpPr>
        <p:spPr/>
        <p:txBody>
          <a:bodyPr/>
          <a:lstStyle/>
          <a:p>
            <a:r>
              <a:rPr lang="en-US" altLang="zh-CN" dirty="0"/>
              <a:t>MSE of CIR Estimation in CM1</a:t>
            </a:r>
            <a:endParaRPr lang="zh-CN" altLang="en-US" dirty="0"/>
          </a:p>
        </p:txBody>
      </p:sp>
      <p:sp>
        <p:nvSpPr>
          <p:cNvPr id="4" name="灯片编号占位符 3">
            <a:extLst>
              <a:ext uri="{FF2B5EF4-FFF2-40B4-BE49-F238E27FC236}">
                <a16:creationId xmlns:a16="http://schemas.microsoft.com/office/drawing/2014/main" id="{AB39551D-28C6-44E5-A29E-BC7CEAE3025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文本框 2">
            <a:extLst>
              <a:ext uri="{FF2B5EF4-FFF2-40B4-BE49-F238E27FC236}">
                <a16:creationId xmlns:a16="http://schemas.microsoft.com/office/drawing/2014/main" id="{2AFBF019-7FC5-4E18-9136-49D5355B00CD}"/>
              </a:ext>
            </a:extLst>
          </p:cNvPr>
          <p:cNvSpPr txBox="1"/>
          <p:nvPr/>
        </p:nvSpPr>
        <p:spPr>
          <a:xfrm>
            <a:off x="723899" y="5662679"/>
            <a:ext cx="7770813" cy="707886"/>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000" b="1" dirty="0">
                <a:solidFill>
                  <a:schemeClr val="tx1"/>
                </a:solidFill>
                <a:latin typeface="+mn-lt"/>
                <a:ea typeface="+mn-ea"/>
              </a:rPr>
              <a:t>The use of length 121 sequence can greatly reduce the MSE of CIR estimation, especially when the interference is more severer </a:t>
            </a:r>
            <a:endParaRPr lang="zh-CN" altLang="en-US" sz="2000" b="1" dirty="0">
              <a:solidFill>
                <a:schemeClr val="tx1"/>
              </a:solidFill>
              <a:latin typeface="+mn-lt"/>
              <a:ea typeface="+mn-ea"/>
            </a:endParaRPr>
          </a:p>
        </p:txBody>
      </p:sp>
      <p:pic>
        <p:nvPicPr>
          <p:cNvPr id="5" name="图片 4">
            <a:extLst>
              <a:ext uri="{FF2B5EF4-FFF2-40B4-BE49-F238E27FC236}">
                <a16:creationId xmlns:a16="http://schemas.microsoft.com/office/drawing/2014/main" id="{A4B707CD-5DCF-49CB-A301-8876C9539278}"/>
              </a:ext>
            </a:extLst>
          </p:cNvPr>
          <p:cNvPicPr>
            <a:picLocks noChangeAspect="1"/>
          </p:cNvPicPr>
          <p:nvPr/>
        </p:nvPicPr>
        <p:blipFill>
          <a:blip r:embed="rId2"/>
          <a:stretch>
            <a:fillRect/>
          </a:stretch>
        </p:blipFill>
        <p:spPr>
          <a:xfrm>
            <a:off x="899592" y="1412776"/>
            <a:ext cx="6768752" cy="4306832"/>
          </a:xfrm>
          <a:prstGeom prst="rect">
            <a:avLst/>
          </a:prstGeom>
        </p:spPr>
      </p:pic>
    </p:spTree>
    <p:extLst>
      <p:ext uri="{BB962C8B-B14F-4D97-AF65-F5344CB8AC3E}">
        <p14:creationId xmlns:p14="http://schemas.microsoft.com/office/powerpoint/2010/main" val="2678214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7B15C2-132C-4563-959C-F8AC7332ED48}"/>
              </a:ext>
            </a:extLst>
          </p:cNvPr>
          <p:cNvSpPr>
            <a:spLocks noGrp="1"/>
          </p:cNvSpPr>
          <p:nvPr>
            <p:ph type="title"/>
          </p:nvPr>
        </p:nvSpPr>
        <p:spPr/>
        <p:txBody>
          <a:bodyPr/>
          <a:lstStyle/>
          <a:p>
            <a:r>
              <a:rPr lang="en-US" altLang="zh-CN" dirty="0"/>
              <a:t>MSE of CIR Estimation in CM2</a:t>
            </a:r>
            <a:endParaRPr lang="zh-CN" altLang="en-US" dirty="0"/>
          </a:p>
        </p:txBody>
      </p:sp>
      <p:sp>
        <p:nvSpPr>
          <p:cNvPr id="4" name="灯片编号占位符 3">
            <a:extLst>
              <a:ext uri="{FF2B5EF4-FFF2-40B4-BE49-F238E27FC236}">
                <a16:creationId xmlns:a16="http://schemas.microsoft.com/office/drawing/2014/main" id="{AB39551D-28C6-44E5-A29E-BC7CEAE3025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文本框 6">
            <a:extLst>
              <a:ext uri="{FF2B5EF4-FFF2-40B4-BE49-F238E27FC236}">
                <a16:creationId xmlns:a16="http://schemas.microsoft.com/office/drawing/2014/main" id="{A83CAC10-C766-492D-8DCD-4851B3B86A55}"/>
              </a:ext>
            </a:extLst>
          </p:cNvPr>
          <p:cNvSpPr txBox="1"/>
          <p:nvPr/>
        </p:nvSpPr>
        <p:spPr>
          <a:xfrm>
            <a:off x="723899" y="5662679"/>
            <a:ext cx="7770813" cy="707886"/>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000" b="1" dirty="0">
                <a:solidFill>
                  <a:schemeClr val="tx1"/>
                </a:solidFill>
                <a:latin typeface="+mn-lt"/>
                <a:ea typeface="+mn-ea"/>
              </a:rPr>
              <a:t>The use of length 121 sequence can greatly reduce the MSE of CIR estimation, especially when the interference is more severer </a:t>
            </a:r>
            <a:endParaRPr lang="zh-CN" altLang="en-US" sz="2000" b="1" dirty="0">
              <a:solidFill>
                <a:schemeClr val="tx1"/>
              </a:solidFill>
              <a:latin typeface="+mn-lt"/>
              <a:ea typeface="+mn-ea"/>
            </a:endParaRPr>
          </a:p>
        </p:txBody>
      </p:sp>
      <p:pic>
        <p:nvPicPr>
          <p:cNvPr id="3" name="图片 2">
            <a:extLst>
              <a:ext uri="{FF2B5EF4-FFF2-40B4-BE49-F238E27FC236}">
                <a16:creationId xmlns:a16="http://schemas.microsoft.com/office/drawing/2014/main" id="{E92315A3-B8A6-492E-8CFF-56FC754AED1E}"/>
              </a:ext>
            </a:extLst>
          </p:cNvPr>
          <p:cNvPicPr>
            <a:picLocks noChangeAspect="1"/>
          </p:cNvPicPr>
          <p:nvPr/>
        </p:nvPicPr>
        <p:blipFill>
          <a:blip r:embed="rId2"/>
          <a:stretch>
            <a:fillRect/>
          </a:stretch>
        </p:blipFill>
        <p:spPr>
          <a:xfrm>
            <a:off x="971600" y="1412776"/>
            <a:ext cx="6919491" cy="4311183"/>
          </a:xfrm>
          <a:prstGeom prst="rect">
            <a:avLst/>
          </a:prstGeom>
        </p:spPr>
      </p:pic>
    </p:spTree>
    <p:extLst>
      <p:ext uri="{BB962C8B-B14F-4D97-AF65-F5344CB8AC3E}">
        <p14:creationId xmlns:p14="http://schemas.microsoft.com/office/powerpoint/2010/main" val="342432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3E53E3-E2B2-4542-ABC8-90066F6267E7}"/>
              </a:ext>
            </a:extLst>
          </p:cNvPr>
          <p:cNvSpPr>
            <a:spLocks noGrp="1"/>
          </p:cNvSpPr>
          <p:nvPr>
            <p:ph type="title"/>
          </p:nvPr>
        </p:nvSpPr>
        <p:spPr/>
        <p:txBody>
          <a:bodyPr/>
          <a:lstStyle/>
          <a:p>
            <a:r>
              <a:rPr lang="en-US" altLang="zh-CN" dirty="0"/>
              <a:t>Impact of China MIIT’s Regulations</a:t>
            </a:r>
            <a:endParaRPr lang="zh-CN" altLang="en-US" dirty="0"/>
          </a:p>
        </p:txBody>
      </p:sp>
      <p:sp>
        <p:nvSpPr>
          <p:cNvPr id="4" name="灯片编号占位符 3">
            <a:extLst>
              <a:ext uri="{FF2B5EF4-FFF2-40B4-BE49-F238E27FC236}">
                <a16:creationId xmlns:a16="http://schemas.microsoft.com/office/drawing/2014/main" id="{8F23B88A-4140-4665-AF13-56C42C8E291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内容占位符 2">
            <a:extLst>
              <a:ext uri="{FF2B5EF4-FFF2-40B4-BE49-F238E27FC236}">
                <a16:creationId xmlns:a16="http://schemas.microsoft.com/office/drawing/2014/main" id="{066F78D3-294E-42CB-B2F2-3094AC750706}"/>
              </a:ext>
            </a:extLst>
          </p:cNvPr>
          <p:cNvSpPr txBox="1">
            <a:spLocks/>
          </p:cNvSpPr>
          <p:nvPr/>
        </p:nvSpPr>
        <p:spPr bwMode="auto">
          <a:xfrm>
            <a:off x="539552" y="1268760"/>
            <a:ext cx="7772400" cy="28803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gn="just">
              <a:lnSpc>
                <a:spcPct val="130000"/>
              </a:lnSpc>
              <a:buFont typeface="Wingdings" panose="05000000000000000000" pitchFamily="2" charset="2"/>
              <a:buChar char="Ø"/>
            </a:pPr>
            <a:endParaRPr lang="en-US" altLang="zh-CN" sz="1400" kern="0">
              <a:latin typeface="+mj-lt"/>
            </a:endParaRPr>
          </a:p>
          <a:p>
            <a:pPr lvl="1" algn="just">
              <a:lnSpc>
                <a:spcPct val="130000"/>
              </a:lnSpc>
              <a:buFont typeface="Wingdings" panose="05000000000000000000" pitchFamily="2" charset="2"/>
              <a:buChar char="Ø"/>
            </a:pPr>
            <a:endParaRPr lang="en-US" altLang="zh-CN" sz="1400" kern="0">
              <a:latin typeface="+mj-lt"/>
            </a:endParaRPr>
          </a:p>
          <a:p>
            <a:pPr lvl="1" algn="just">
              <a:lnSpc>
                <a:spcPct val="130000"/>
              </a:lnSpc>
              <a:buFont typeface="Wingdings" panose="05000000000000000000" pitchFamily="2" charset="2"/>
              <a:buChar char="Ø"/>
            </a:pPr>
            <a:endParaRPr lang="en-US" altLang="zh-CN" sz="1400" kern="0">
              <a:latin typeface="+mj-lt"/>
            </a:endParaRPr>
          </a:p>
          <a:p>
            <a:pPr lvl="1" algn="just">
              <a:lnSpc>
                <a:spcPct val="130000"/>
              </a:lnSpc>
              <a:buFont typeface="Wingdings" panose="05000000000000000000" pitchFamily="2" charset="2"/>
              <a:buChar char="Ø"/>
            </a:pPr>
            <a:endParaRPr lang="en-US" altLang="zh-CN" sz="1400" kern="0">
              <a:latin typeface="+mj-lt"/>
            </a:endParaRPr>
          </a:p>
          <a:p>
            <a:pPr lvl="1" algn="just">
              <a:lnSpc>
                <a:spcPct val="130000"/>
              </a:lnSpc>
              <a:buFont typeface="Wingdings" panose="05000000000000000000" pitchFamily="2" charset="2"/>
              <a:buChar char="Ø"/>
            </a:pPr>
            <a:endParaRPr lang="en-US" altLang="zh-CN" sz="1400" kern="0" dirty="0">
              <a:latin typeface="+mj-lt"/>
            </a:endParaRPr>
          </a:p>
        </p:txBody>
      </p:sp>
      <p:pic>
        <p:nvPicPr>
          <p:cNvPr id="6" name="图片 5">
            <a:extLst>
              <a:ext uri="{FF2B5EF4-FFF2-40B4-BE49-F238E27FC236}">
                <a16:creationId xmlns:a16="http://schemas.microsoft.com/office/drawing/2014/main" id="{DC16E64E-C165-4870-8381-DD413D11E9DF}"/>
              </a:ext>
            </a:extLst>
          </p:cNvPr>
          <p:cNvPicPr>
            <a:picLocks noChangeAspect="1"/>
          </p:cNvPicPr>
          <p:nvPr/>
        </p:nvPicPr>
        <p:blipFill>
          <a:blip r:embed="rId2"/>
          <a:stretch>
            <a:fillRect/>
          </a:stretch>
        </p:blipFill>
        <p:spPr>
          <a:xfrm>
            <a:off x="832048" y="3843181"/>
            <a:ext cx="3307905" cy="2624581"/>
          </a:xfrm>
          <a:prstGeom prst="rect">
            <a:avLst/>
          </a:prstGeom>
        </p:spPr>
      </p:pic>
      <p:pic>
        <p:nvPicPr>
          <p:cNvPr id="7" name="图片 6">
            <a:extLst>
              <a:ext uri="{FF2B5EF4-FFF2-40B4-BE49-F238E27FC236}">
                <a16:creationId xmlns:a16="http://schemas.microsoft.com/office/drawing/2014/main" id="{8A1F0B32-D657-46C7-8C72-1B79C329A6A0}"/>
              </a:ext>
            </a:extLst>
          </p:cNvPr>
          <p:cNvPicPr>
            <a:picLocks noChangeAspect="1"/>
          </p:cNvPicPr>
          <p:nvPr/>
        </p:nvPicPr>
        <p:blipFill>
          <a:blip r:embed="rId3"/>
          <a:stretch>
            <a:fillRect/>
          </a:stretch>
        </p:blipFill>
        <p:spPr>
          <a:xfrm>
            <a:off x="5004048" y="3870579"/>
            <a:ext cx="3047747" cy="2451873"/>
          </a:xfrm>
          <a:prstGeom prst="rect">
            <a:avLst/>
          </a:prstGeom>
        </p:spPr>
      </p:pic>
      <p:sp>
        <p:nvSpPr>
          <p:cNvPr id="8" name="内容占位符 2">
            <a:extLst>
              <a:ext uri="{FF2B5EF4-FFF2-40B4-BE49-F238E27FC236}">
                <a16:creationId xmlns:a16="http://schemas.microsoft.com/office/drawing/2014/main" id="{96807964-D640-4295-85C3-F9B143D2B344}"/>
              </a:ext>
            </a:extLst>
          </p:cNvPr>
          <p:cNvSpPr txBox="1">
            <a:spLocks/>
          </p:cNvSpPr>
          <p:nvPr/>
        </p:nvSpPr>
        <p:spPr bwMode="auto">
          <a:xfrm>
            <a:off x="651574" y="1426071"/>
            <a:ext cx="7772400" cy="1437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Ø"/>
            </a:pPr>
            <a:r>
              <a:rPr lang="en-US" altLang="zh-CN" sz="2000" b="1" dirty="0"/>
              <a:t>Only channel 9 can be used according to China MIIT’s Regulations for most of the UWB devices [1]</a:t>
            </a:r>
          </a:p>
        </p:txBody>
      </p:sp>
      <mc:AlternateContent xmlns:mc="http://schemas.openxmlformats.org/markup-compatibility/2006" xmlns:a14="http://schemas.microsoft.com/office/drawing/2010/main">
        <mc:Choice Requires="a14">
          <p:sp>
            <p:nvSpPr>
              <p:cNvPr id="10" name="文本框 9">
                <a:extLst>
                  <a:ext uri="{FF2B5EF4-FFF2-40B4-BE49-F238E27FC236}">
                    <a16:creationId xmlns:a16="http://schemas.microsoft.com/office/drawing/2014/main" id="{A5B4D892-FC43-4C29-AC89-0EBBCC24469B}"/>
                  </a:ext>
                </a:extLst>
              </p:cNvPr>
              <p:cNvSpPr txBox="1"/>
              <p:nvPr/>
            </p:nvSpPr>
            <p:spPr>
              <a:xfrm>
                <a:off x="4072498" y="2284868"/>
                <a:ext cx="139462" cy="198452"/>
              </a:xfrm>
              <a:prstGeom prst="rect">
                <a:avLst/>
              </a:prstGeom>
              <a:noFill/>
            </p:spPr>
            <p:txBody>
              <a:bodyPr wrap="none" lIns="0" tIns="0" rIns="0" bIns="0" rtlCol="0">
                <a:spAutoFit/>
              </a:bodyPr>
              <a:lstStyle/>
              <a:p>
                <a:pPr/>
                <a14:m>
                  <m:oMathPara xmlns:m="http://schemas.openxmlformats.org/officeDocument/2006/math">
                    <m:oMathParaPr>
                      <m:jc m:val="center"/>
                    </m:oMathParaPr>
                    <m:oMath xmlns:m="http://schemas.openxmlformats.org/officeDocument/2006/math">
                      <m:r>
                        <a:rPr lang="zh-CN" altLang="en-US" i="1" smtClean="0">
                          <a:latin typeface="Cambria Math" panose="02040503050406030204" pitchFamily="18" charset="0"/>
                        </a:rPr>
                        <m:t>√</m:t>
                      </m:r>
                    </m:oMath>
                  </m:oMathPara>
                </a14:m>
                <a:endParaRPr lang="zh-CN" altLang="en-US" dirty="0"/>
              </a:p>
            </p:txBody>
          </p:sp>
        </mc:Choice>
        <mc:Fallback xmlns="">
          <p:sp>
            <p:nvSpPr>
              <p:cNvPr id="10" name="文本框 9">
                <a:extLst>
                  <a:ext uri="{FF2B5EF4-FFF2-40B4-BE49-F238E27FC236}">
                    <a16:creationId xmlns:a16="http://schemas.microsoft.com/office/drawing/2014/main" id="{A5B4D892-FC43-4C29-AC89-0EBBCC24469B}"/>
                  </a:ext>
                </a:extLst>
              </p:cNvPr>
              <p:cNvSpPr txBox="1">
                <a:spLocks noRot="1" noChangeAspect="1" noMove="1" noResize="1" noEditPoints="1" noAdjustHandles="1" noChangeArrowheads="1" noChangeShapeType="1" noTextEdit="1"/>
              </p:cNvSpPr>
              <p:nvPr/>
            </p:nvSpPr>
            <p:spPr>
              <a:xfrm>
                <a:off x="4072498" y="2284868"/>
                <a:ext cx="139462" cy="198452"/>
              </a:xfrm>
              <a:prstGeom prst="rect">
                <a:avLst/>
              </a:prstGeom>
              <a:blipFill>
                <a:blip r:embed="rId4"/>
                <a:stretch>
                  <a:fillRect r="-56522" b="-7187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id="{B6EB8177-8480-4299-AB71-9C3E006A0350}"/>
                  </a:ext>
                </a:extLst>
              </p:cNvPr>
              <p:cNvSpPr/>
              <p:nvPr/>
            </p:nvSpPr>
            <p:spPr>
              <a:xfrm>
                <a:off x="3959141" y="2891238"/>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1" name="矩形 10">
                <a:extLst>
                  <a:ext uri="{FF2B5EF4-FFF2-40B4-BE49-F238E27FC236}">
                    <a16:creationId xmlns:a16="http://schemas.microsoft.com/office/drawing/2014/main" id="{B6EB8177-8480-4299-AB71-9C3E006A0350}"/>
                  </a:ext>
                </a:extLst>
              </p:cNvPr>
              <p:cNvSpPr>
                <a:spLocks noRot="1" noChangeAspect="1" noMove="1" noResize="1" noEditPoints="1" noAdjustHandles="1" noChangeArrowheads="1" noChangeShapeType="1" noTextEdit="1"/>
              </p:cNvSpPr>
              <p:nvPr/>
            </p:nvSpPr>
            <p:spPr>
              <a:xfrm>
                <a:off x="3959141" y="2891238"/>
                <a:ext cx="324128" cy="290785"/>
              </a:xfrm>
              <a:prstGeom prst="rect">
                <a:avLst/>
              </a:prstGeom>
              <a:blipFill>
                <a:blip r:embed="rId5"/>
                <a:stretch>
                  <a:fillRect b="-3125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矩形 11">
                <a:extLst>
                  <a:ext uri="{FF2B5EF4-FFF2-40B4-BE49-F238E27FC236}">
                    <a16:creationId xmlns:a16="http://schemas.microsoft.com/office/drawing/2014/main" id="{6E092252-E36A-4816-9FB7-DDD1F7C1AC52}"/>
                  </a:ext>
                </a:extLst>
              </p:cNvPr>
              <p:cNvSpPr/>
              <p:nvPr/>
            </p:nvSpPr>
            <p:spPr>
              <a:xfrm>
                <a:off x="5508104" y="2238701"/>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2" name="矩形 11">
                <a:extLst>
                  <a:ext uri="{FF2B5EF4-FFF2-40B4-BE49-F238E27FC236}">
                    <a16:creationId xmlns:a16="http://schemas.microsoft.com/office/drawing/2014/main" id="{6E092252-E36A-4816-9FB7-DDD1F7C1AC52}"/>
                  </a:ext>
                </a:extLst>
              </p:cNvPr>
              <p:cNvSpPr>
                <a:spLocks noRot="1" noChangeAspect="1" noMove="1" noResize="1" noEditPoints="1" noAdjustHandles="1" noChangeArrowheads="1" noChangeShapeType="1" noTextEdit="1"/>
              </p:cNvSpPr>
              <p:nvPr/>
            </p:nvSpPr>
            <p:spPr>
              <a:xfrm>
                <a:off x="5508104" y="2238701"/>
                <a:ext cx="324128" cy="290785"/>
              </a:xfrm>
              <a:prstGeom prst="rect">
                <a:avLst/>
              </a:prstGeom>
              <a:blipFill>
                <a:blip r:embed="rId6"/>
                <a:stretch>
                  <a:fillRect b="-3125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A1C8F7CA-D013-40BC-BA0D-29155A4979AC}"/>
                  </a:ext>
                </a:extLst>
              </p:cNvPr>
              <p:cNvSpPr/>
              <p:nvPr/>
            </p:nvSpPr>
            <p:spPr>
              <a:xfrm>
                <a:off x="5508104" y="2868155"/>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3" name="矩形 12">
                <a:extLst>
                  <a:ext uri="{FF2B5EF4-FFF2-40B4-BE49-F238E27FC236}">
                    <a16:creationId xmlns:a16="http://schemas.microsoft.com/office/drawing/2014/main" id="{A1C8F7CA-D013-40BC-BA0D-29155A4979AC}"/>
                  </a:ext>
                </a:extLst>
              </p:cNvPr>
              <p:cNvSpPr>
                <a:spLocks noRot="1" noChangeAspect="1" noMove="1" noResize="1" noEditPoints="1" noAdjustHandles="1" noChangeArrowheads="1" noChangeShapeType="1" noTextEdit="1"/>
              </p:cNvSpPr>
              <p:nvPr/>
            </p:nvSpPr>
            <p:spPr>
              <a:xfrm>
                <a:off x="5508104" y="2868155"/>
                <a:ext cx="324128" cy="290785"/>
              </a:xfrm>
              <a:prstGeom prst="rect">
                <a:avLst/>
              </a:prstGeom>
              <a:blipFill>
                <a:blip r:embed="rId7"/>
                <a:stretch>
                  <a:fillRect b="-3333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 name="矩形 13">
                <a:extLst>
                  <a:ext uri="{FF2B5EF4-FFF2-40B4-BE49-F238E27FC236}">
                    <a16:creationId xmlns:a16="http://schemas.microsoft.com/office/drawing/2014/main" id="{AEE8DD29-7059-44DA-A695-D52FA15A6CC9}"/>
                  </a:ext>
                </a:extLst>
              </p:cNvPr>
              <p:cNvSpPr/>
              <p:nvPr/>
            </p:nvSpPr>
            <p:spPr>
              <a:xfrm>
                <a:off x="6299996" y="2238701"/>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4" name="矩形 13">
                <a:extLst>
                  <a:ext uri="{FF2B5EF4-FFF2-40B4-BE49-F238E27FC236}">
                    <a16:creationId xmlns:a16="http://schemas.microsoft.com/office/drawing/2014/main" id="{AEE8DD29-7059-44DA-A695-D52FA15A6CC9}"/>
                  </a:ext>
                </a:extLst>
              </p:cNvPr>
              <p:cNvSpPr>
                <a:spLocks noRot="1" noChangeAspect="1" noMove="1" noResize="1" noEditPoints="1" noAdjustHandles="1" noChangeArrowheads="1" noChangeShapeType="1" noTextEdit="1"/>
              </p:cNvSpPr>
              <p:nvPr/>
            </p:nvSpPr>
            <p:spPr>
              <a:xfrm>
                <a:off x="6299996" y="2238701"/>
                <a:ext cx="324128" cy="290785"/>
              </a:xfrm>
              <a:prstGeom prst="rect">
                <a:avLst/>
              </a:prstGeom>
              <a:blipFill>
                <a:blip r:embed="rId8"/>
                <a:stretch>
                  <a:fillRect b="-3125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矩形 14">
                <a:extLst>
                  <a:ext uri="{FF2B5EF4-FFF2-40B4-BE49-F238E27FC236}">
                    <a16:creationId xmlns:a16="http://schemas.microsoft.com/office/drawing/2014/main" id="{78B266A0-8DDF-4B86-80C4-53194775B396}"/>
                  </a:ext>
                </a:extLst>
              </p:cNvPr>
              <p:cNvSpPr/>
              <p:nvPr/>
            </p:nvSpPr>
            <p:spPr>
              <a:xfrm>
                <a:off x="6294680" y="2856270"/>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5" name="矩形 14">
                <a:extLst>
                  <a:ext uri="{FF2B5EF4-FFF2-40B4-BE49-F238E27FC236}">
                    <a16:creationId xmlns:a16="http://schemas.microsoft.com/office/drawing/2014/main" id="{78B266A0-8DDF-4B86-80C4-53194775B396}"/>
                  </a:ext>
                </a:extLst>
              </p:cNvPr>
              <p:cNvSpPr>
                <a:spLocks noRot="1" noChangeAspect="1" noMove="1" noResize="1" noEditPoints="1" noAdjustHandles="1" noChangeArrowheads="1" noChangeShapeType="1" noTextEdit="1"/>
              </p:cNvSpPr>
              <p:nvPr/>
            </p:nvSpPr>
            <p:spPr>
              <a:xfrm>
                <a:off x="6294680" y="2856270"/>
                <a:ext cx="324128" cy="290785"/>
              </a:xfrm>
              <a:prstGeom prst="rect">
                <a:avLst/>
              </a:prstGeom>
              <a:blipFill>
                <a:blip r:embed="rId9"/>
                <a:stretch>
                  <a:fillRect b="-3404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DE38A3F8-0FA3-4657-8E1D-879B2508F17A}"/>
                  </a:ext>
                </a:extLst>
              </p:cNvPr>
              <p:cNvSpPr/>
              <p:nvPr/>
            </p:nvSpPr>
            <p:spPr>
              <a:xfrm>
                <a:off x="7094070" y="2261703"/>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6" name="矩形 15">
                <a:extLst>
                  <a:ext uri="{FF2B5EF4-FFF2-40B4-BE49-F238E27FC236}">
                    <a16:creationId xmlns:a16="http://schemas.microsoft.com/office/drawing/2014/main" id="{DE38A3F8-0FA3-4657-8E1D-879B2508F17A}"/>
                  </a:ext>
                </a:extLst>
              </p:cNvPr>
              <p:cNvSpPr>
                <a:spLocks noRot="1" noChangeAspect="1" noMove="1" noResize="1" noEditPoints="1" noAdjustHandles="1" noChangeArrowheads="1" noChangeShapeType="1" noTextEdit="1"/>
              </p:cNvSpPr>
              <p:nvPr/>
            </p:nvSpPr>
            <p:spPr>
              <a:xfrm>
                <a:off x="7094070" y="2261703"/>
                <a:ext cx="324128" cy="290785"/>
              </a:xfrm>
              <a:prstGeom prst="rect">
                <a:avLst/>
              </a:prstGeom>
              <a:blipFill>
                <a:blip r:embed="rId10"/>
                <a:stretch>
                  <a:fillRect b="-3125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7" name="矩形 16">
                <a:extLst>
                  <a:ext uri="{FF2B5EF4-FFF2-40B4-BE49-F238E27FC236}">
                    <a16:creationId xmlns:a16="http://schemas.microsoft.com/office/drawing/2014/main" id="{33D5C84D-53D7-4BDF-B69A-A9394D3B901E}"/>
                  </a:ext>
                </a:extLst>
              </p:cNvPr>
              <p:cNvSpPr/>
              <p:nvPr/>
            </p:nvSpPr>
            <p:spPr>
              <a:xfrm>
                <a:off x="7094070" y="2855424"/>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7" name="矩形 16">
                <a:extLst>
                  <a:ext uri="{FF2B5EF4-FFF2-40B4-BE49-F238E27FC236}">
                    <a16:creationId xmlns:a16="http://schemas.microsoft.com/office/drawing/2014/main" id="{33D5C84D-53D7-4BDF-B69A-A9394D3B901E}"/>
                  </a:ext>
                </a:extLst>
              </p:cNvPr>
              <p:cNvSpPr>
                <a:spLocks noRot="1" noChangeAspect="1" noMove="1" noResize="1" noEditPoints="1" noAdjustHandles="1" noChangeArrowheads="1" noChangeShapeType="1" noTextEdit="1"/>
              </p:cNvSpPr>
              <p:nvPr/>
            </p:nvSpPr>
            <p:spPr>
              <a:xfrm>
                <a:off x="7094070" y="2855424"/>
                <a:ext cx="324128" cy="290785"/>
              </a:xfrm>
              <a:prstGeom prst="rect">
                <a:avLst/>
              </a:prstGeom>
              <a:blipFill>
                <a:blip r:embed="rId11"/>
                <a:stretch>
                  <a:fillRect b="-31250"/>
                </a:stretch>
              </a:blipFill>
            </p:spPr>
            <p:txBody>
              <a:bodyPr/>
              <a:lstStyle/>
              <a:p>
                <a:r>
                  <a:rPr lang="zh-CN" altLang="en-US">
                    <a:noFill/>
                  </a:rPr>
                  <a:t> </a:t>
                </a:r>
              </a:p>
            </p:txBody>
          </p:sp>
        </mc:Fallback>
      </mc:AlternateContent>
      <p:pic>
        <p:nvPicPr>
          <p:cNvPr id="3" name="图片 2">
            <a:extLst>
              <a:ext uri="{FF2B5EF4-FFF2-40B4-BE49-F238E27FC236}">
                <a16:creationId xmlns:a16="http://schemas.microsoft.com/office/drawing/2014/main" id="{40BCE2E3-5096-4736-9183-BAFD65D2CE06}"/>
              </a:ext>
            </a:extLst>
          </p:cNvPr>
          <p:cNvPicPr>
            <a:picLocks noChangeAspect="1"/>
          </p:cNvPicPr>
          <p:nvPr/>
        </p:nvPicPr>
        <p:blipFill>
          <a:blip r:embed="rId12"/>
          <a:stretch>
            <a:fillRect/>
          </a:stretch>
        </p:blipFill>
        <p:spPr>
          <a:xfrm>
            <a:off x="839403" y="2322247"/>
            <a:ext cx="7653023" cy="1539108"/>
          </a:xfrm>
          <a:prstGeom prst="rect">
            <a:avLst/>
          </a:prstGeom>
        </p:spPr>
      </p:pic>
    </p:spTree>
    <p:extLst>
      <p:ext uri="{BB962C8B-B14F-4D97-AF65-F5344CB8AC3E}">
        <p14:creationId xmlns:p14="http://schemas.microsoft.com/office/powerpoint/2010/main" val="3806125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8F792850-FFB9-4D81-8934-D7855DB6BEC7}"/>
              </a:ext>
            </a:extLst>
          </p:cNvPr>
          <p:cNvPicPr>
            <a:picLocks noChangeAspect="1"/>
          </p:cNvPicPr>
          <p:nvPr/>
        </p:nvPicPr>
        <p:blipFill>
          <a:blip r:embed="rId2"/>
          <a:stretch>
            <a:fillRect/>
          </a:stretch>
        </p:blipFill>
        <p:spPr>
          <a:xfrm>
            <a:off x="1677988" y="2204864"/>
            <a:ext cx="5334000" cy="3302553"/>
          </a:xfrm>
          <a:prstGeom prst="rect">
            <a:avLst/>
          </a:prstGeom>
        </p:spPr>
      </p:pic>
      <p:sp>
        <p:nvSpPr>
          <p:cNvPr id="3" name="内容占位符 2"/>
          <p:cNvSpPr>
            <a:spLocks noGrp="1"/>
          </p:cNvSpPr>
          <p:nvPr>
            <p:ph idx="1"/>
          </p:nvPr>
        </p:nvSpPr>
        <p:spPr>
          <a:xfrm>
            <a:off x="665499" y="1472468"/>
            <a:ext cx="8154973" cy="5052875"/>
          </a:xfrm>
        </p:spPr>
        <p:txBody>
          <a:bodyPr/>
          <a:lstStyle/>
          <a:p>
            <a:pPr>
              <a:buFont typeface="Wingdings" panose="05000000000000000000" pitchFamily="2" charset="2"/>
              <a:buChar char="Ø"/>
            </a:pPr>
            <a:r>
              <a:rPr lang="en-US" altLang="zh-CN" dirty="0"/>
              <a:t>The probability that uncoordinated UWB devices choose the same sequence for different cardinality</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marL="0" indent="0"/>
            <a:endParaRPr lang="en-US" altLang="zh-CN" dirty="0"/>
          </a:p>
          <a:p>
            <a:pPr>
              <a:buFont typeface="Wingdings" panose="05000000000000000000" pitchFamily="2" charset="2"/>
              <a:buChar char="Ø"/>
            </a:pPr>
            <a:r>
              <a:rPr lang="en-US" altLang="zh-CN" dirty="0"/>
              <a:t>With 121-length sequences, there would be 30 sequences available which can greatly reduce the interference, especially for the dense deploy scenario</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endParaRPr lang="zh-CN" altLang="en-US" dirty="0"/>
          </a:p>
        </p:txBody>
      </p:sp>
      <p:sp>
        <p:nvSpPr>
          <p:cNvPr id="2" name="标题 1"/>
          <p:cNvSpPr>
            <a:spLocks noGrp="1"/>
          </p:cNvSpPr>
          <p:nvPr>
            <p:ph type="title"/>
          </p:nvPr>
        </p:nvSpPr>
        <p:spPr/>
        <p:txBody>
          <a:bodyPr/>
          <a:lstStyle/>
          <a:p>
            <a:r>
              <a:rPr lang="en-US" altLang="zh-CN" dirty="0"/>
              <a:t>Collision Probability</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710334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11560" y="1556792"/>
            <a:ext cx="8424936" cy="4752528"/>
          </a:xfrm>
        </p:spPr>
        <p:txBody>
          <a:bodyPr/>
          <a:lstStyle/>
          <a:p>
            <a:pPr>
              <a:buFont typeface="Wingdings" panose="05000000000000000000" pitchFamily="2" charset="2"/>
              <a:buChar char="Ø"/>
            </a:pPr>
            <a:r>
              <a:rPr lang="en-US" altLang="zh-CN" dirty="0"/>
              <a:t>The MSE of CIR Estimation can be greatly reduced if the 121-length </a:t>
            </a:r>
            <a:r>
              <a:rPr lang="en-US" altLang="zh-CN" dirty="0" err="1"/>
              <a:t>Ipatov</a:t>
            </a:r>
            <a:r>
              <a:rPr lang="en-US" altLang="zh-CN" dirty="0"/>
              <a:t> sequence is used</a:t>
            </a:r>
          </a:p>
          <a:p>
            <a:pPr>
              <a:buFont typeface="Wingdings" panose="05000000000000000000" pitchFamily="2" charset="2"/>
              <a:buChar char="Ø"/>
            </a:pPr>
            <a:r>
              <a:rPr lang="en-US" altLang="zh-CN" dirty="0"/>
              <a:t>Consider the future increasing of UWB devices and the new regulations of China MIIT, it is better to adopt the 121-length </a:t>
            </a:r>
            <a:r>
              <a:rPr lang="en-US" altLang="zh-CN" dirty="0" err="1"/>
              <a:t>Ipatov</a:t>
            </a:r>
            <a:r>
              <a:rPr lang="en-US" altLang="zh-CN" dirty="0"/>
              <a:t> sequences as an optional sequence for sensing</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368415588"/>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40761</TotalTime>
  <Words>4350</Words>
  <Application>Microsoft Office PowerPoint</Application>
  <PresentationFormat>全屏显示(4:3)</PresentationFormat>
  <Paragraphs>143</Paragraphs>
  <Slides>15</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15</vt:i4>
      </vt:variant>
    </vt:vector>
  </HeadingPairs>
  <TitlesOfParts>
    <vt:vector size="22" baseType="lpstr">
      <vt:lpstr>Arial Unicode MS</vt:lpstr>
      <vt:lpstr>MS Gothic</vt:lpstr>
      <vt:lpstr>宋体</vt:lpstr>
      <vt:lpstr>Cambria Math</vt:lpstr>
      <vt:lpstr>Times New Roman</vt:lpstr>
      <vt:lpstr>Wingdings</vt:lpstr>
      <vt:lpstr>Office 主题</vt:lpstr>
      <vt:lpstr>PowerPoint 演示文稿</vt:lpstr>
      <vt:lpstr>Background</vt:lpstr>
      <vt:lpstr>MSE of CIR Estimation Simulation</vt:lpstr>
      <vt:lpstr>MSE of CIR Estimation Simulation</vt:lpstr>
      <vt:lpstr>MSE of CIR Estimation in CM1</vt:lpstr>
      <vt:lpstr>MSE of CIR Estimation in CM2</vt:lpstr>
      <vt:lpstr>Impact of China MIIT’s Regulations</vt:lpstr>
      <vt:lpstr>Collision Probability</vt:lpstr>
      <vt:lpstr>Summary</vt:lpstr>
      <vt:lpstr>References</vt:lpstr>
      <vt:lpstr>Appendix Ipatov sequences of length 121</vt:lpstr>
      <vt:lpstr>Appendix Ipatov sequences of length 121</vt:lpstr>
      <vt:lpstr>Appendix Ipatov sequences of length 121</vt:lpstr>
      <vt:lpstr>Appendix Ipatov sequences of length 121</vt:lpstr>
      <vt:lpstr>Appendix Ipatov sequences of length 121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492</cp:revision>
  <cp:lastPrinted>1601-01-01T00:00:00Z</cp:lastPrinted>
  <dcterms:created xsi:type="dcterms:W3CDTF">2020-06-15T07:09:50Z</dcterms:created>
  <dcterms:modified xsi:type="dcterms:W3CDTF">2023-03-13T13:07:53Z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(3)wd+sdakns6VxIKNqS4BjTa6MxGHQXG207R7skiWdT2JjVV+2Tu1c3GkTG3OMTmUzmhpZgSFU
o6tDHlqDuQvAaqQhYFRkUb87lC2zNhjOOJLbA58UYCfRbqObCFKMq3+Fxv6y6o4zPPxStCor
crdkN22y5mEqM2wiNb5f65sB1VSlzgOEdGv4s8lr19PYQphtDMLtjY5BFSnOhUkrZS99+fCP
sRlAy2Xx96GCKgmSgw</vt:lpwstr>
  </property>
  <property fmtid="{D5CDD505-2E9C-101B-9397-08002B2CF9AE}" pid="3" name="_2015_ms_pID_7253431">
    <vt:lpwstr>uXf/FwOsm1w7LcRgMiG0ET1g1R/3S2kFIhZkU7d6O+tCtWTh5qB/u1
xa3JK6SXEq6hE466ydRgh8MBLcxPYO4sKSAq4xbZa7Jti7NvwbPL43axzoxY3btIg8etqQa0
4vv5qNVokwM/7h3xXF/I48qKr0dVuaavDYjKc7Wo+LkqFeTL4r4S/VAZXs6TemTU2hU4PkRC
pYXKvpBjxJ7wO8vvu1lrcxWI0RdZgjeCuLtn</vt:lpwstr>
  </property>
  <property fmtid="{D5CDD505-2E9C-101B-9397-08002B2CF9AE}" pid="4" name="_2015_ms_pID_7253432">
    <vt:lpwstr>lw==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1678503879</vt:lpwstr>
  </property>
</Properties>
</file>