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handoutMasterIdLst>
    <p:handoutMasterId r:id="rId29"/>
  </p:handoutMasterIdLst>
  <p:sldIdLst>
    <p:sldId id="260" r:id="rId2"/>
    <p:sldId id="258" r:id="rId3"/>
    <p:sldId id="280" r:id="rId4"/>
    <p:sldId id="358" r:id="rId5"/>
    <p:sldId id="292" r:id="rId6"/>
    <p:sldId id="304" r:id="rId7"/>
    <p:sldId id="293" r:id="rId8"/>
    <p:sldId id="359" r:id="rId9"/>
    <p:sldId id="360" r:id="rId10"/>
    <p:sldId id="361" r:id="rId11"/>
    <p:sldId id="362" r:id="rId12"/>
    <p:sldId id="363" r:id="rId13"/>
    <p:sldId id="364" r:id="rId14"/>
    <p:sldId id="365" r:id="rId15"/>
    <p:sldId id="366" r:id="rId16"/>
    <p:sldId id="367" r:id="rId17"/>
    <p:sldId id="368" r:id="rId18"/>
    <p:sldId id="369" r:id="rId19"/>
    <p:sldId id="370" r:id="rId20"/>
    <p:sldId id="371" r:id="rId21"/>
    <p:sldId id="372" r:id="rId22"/>
    <p:sldId id="374" r:id="rId23"/>
    <p:sldId id="373" r:id="rId24"/>
    <p:sldId id="375" r:id="rId25"/>
    <p:sldId id="376" r:id="rId26"/>
    <p:sldId id="269" r:id="rId27"/>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0"/>
    <p:restoredTop sz="96327"/>
  </p:normalViewPr>
  <p:slideViewPr>
    <p:cSldViewPr>
      <p:cViewPr varScale="1">
        <p:scale>
          <a:sx n="128" d="100"/>
          <a:sy n="128" d="100"/>
        </p:scale>
        <p:origin x="138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IEEE 802.15-23-0146-01-006a</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Rectangle 9">
            <a:extLst>
              <a:ext uri="{FF2B5EF4-FFF2-40B4-BE49-F238E27FC236}">
                <a16:creationId xmlns:a16="http://schemas.microsoft.com/office/drawing/2014/main" id="{766F01AF-B1AB-3BEA-A9AD-B3A0AAC847A9}"/>
              </a:ext>
            </a:extLst>
          </p:cNvPr>
          <p:cNvSpPr>
            <a:spLocks noChangeArrowheads="1"/>
          </p:cNvSpPr>
          <p:nvPr userDrawn="1"/>
        </p:nvSpPr>
        <p:spPr bwMode="auto">
          <a:xfrm>
            <a:off x="5436096" y="6484694"/>
            <a:ext cx="367240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dirty="0">
                <a:ea typeface="ＭＳ Ｐゴシック" panose="020B0600070205080204" pitchFamily="34" charset="-128"/>
              </a:rPr>
              <a:t>D. </a:t>
            </a:r>
            <a:r>
              <a:rPr lang="en-US" altLang="ja-JP" dirty="0" err="1">
                <a:ea typeface="ＭＳ Ｐゴシック" panose="020B0600070205080204" pitchFamily="34" charset="-128"/>
              </a:rPr>
              <a:t>Anzai</a:t>
            </a:r>
            <a:r>
              <a:rPr lang="en-US" altLang="ja-JP" dirty="0">
                <a:ea typeface="ＭＳ Ｐゴシック" panose="020B0600070205080204" pitchFamily="34" charset="-128"/>
              </a:rPr>
              <a:t>, Y. Aoki,  T. Kobayashi (Nagoya Inst. Technol.)</a:t>
            </a:r>
          </a:p>
        </p:txBody>
      </p:sp>
      <p:sp>
        <p:nvSpPr>
          <p:cNvPr id="3" name="Rectangle 9">
            <a:extLst>
              <a:ext uri="{FF2B5EF4-FFF2-40B4-BE49-F238E27FC236}">
                <a16:creationId xmlns:a16="http://schemas.microsoft.com/office/drawing/2014/main" id="{F735BE5F-341E-EBAC-FA5D-A9F6336BBEAB}"/>
              </a:ext>
            </a:extLst>
          </p:cNvPr>
          <p:cNvSpPr>
            <a:spLocks noChangeArrowheads="1"/>
          </p:cNvSpPr>
          <p:nvPr userDrawn="1"/>
        </p:nvSpPr>
        <p:spPr bwMode="auto">
          <a:xfrm>
            <a:off x="713183" y="387578"/>
            <a:ext cx="10712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b="1" dirty="0">
                <a:ea typeface="ＭＳ Ｐゴシック" panose="020B0600070205080204" pitchFamily="34" charset="-128"/>
              </a:rPr>
              <a:t>May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77F0E06-0047-67D8-4F17-F70502FE4B13}"/>
              </a:ext>
            </a:extLst>
          </p:cNvPr>
          <p:cNvSpPr>
            <a:spLocks noGrp="1"/>
          </p:cNvSpPr>
          <p:nvPr>
            <p:ph type="sldNum" sz="quarter" idx="12"/>
          </p:nvPr>
        </p:nvSpPr>
        <p:spPr/>
        <p:txBody>
          <a:bodyPr/>
          <a:lstStyle/>
          <a:p>
            <a:r>
              <a:rPr lang="en-US" altLang="ja-JP"/>
              <a:t>Slide </a:t>
            </a:r>
            <a:fld id="{EDB5D0AB-EE2B-034D-961D-EB7B777B7924}" type="slidenum">
              <a:rPr lang="en-US" altLang="ja-JP" smtClean="0"/>
              <a:pPr/>
              <a:t>1</a:t>
            </a:fld>
            <a:endParaRPr lang="en-US" altLang="ja-JP"/>
          </a:p>
        </p:txBody>
      </p:sp>
      <p:sp>
        <p:nvSpPr>
          <p:cNvPr id="6" name="Rectangle 3">
            <a:extLst>
              <a:ext uri="{FF2B5EF4-FFF2-40B4-BE49-F238E27FC236}">
                <a16:creationId xmlns:a16="http://schemas.microsoft.com/office/drawing/2014/main" id="{3C6DFB22-D771-FD97-B905-AED0FDA46260}"/>
              </a:ext>
            </a:extLst>
          </p:cNvPr>
          <p:cNvSpPr>
            <a:spLocks noChangeArrowheads="1"/>
          </p:cNvSpPr>
          <p:nvPr/>
        </p:nvSpPr>
        <p:spPr bwMode="auto">
          <a:xfrm>
            <a:off x="152400" y="609600"/>
            <a:ext cx="8991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Propagation Channel Parameters of UWB Communication Applications for Vehicle BAN (VBAN) Use Cases</a:t>
            </a: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May 16th, 2023</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Daisuke </a:t>
            </a:r>
            <a:r>
              <a:rPr lang="en-US" altLang="ja-JP" sz="1600" dirty="0" err="1">
                <a:solidFill>
                  <a:schemeClr val="tx2"/>
                </a:solidFill>
                <a:ea typeface="ＭＳ Ｐゴシック" panose="020B0600070205080204" pitchFamily="34" charset="-128"/>
              </a:rPr>
              <a:t>Anzai</a:t>
            </a:r>
            <a:r>
              <a:rPr lang="en-US" altLang="ja-JP" sz="1600" dirty="0">
                <a:solidFill>
                  <a:schemeClr val="tx2"/>
                </a:solidFill>
                <a:ea typeface="ＭＳ Ｐゴシック" panose="020B0600070205080204" pitchFamily="34" charset="-128"/>
              </a:rPr>
              <a:t>, </a:t>
            </a:r>
            <a:r>
              <a:rPr lang="en-US" altLang="ja-JP" sz="1600" dirty="0" err="1">
                <a:solidFill>
                  <a:schemeClr val="tx2"/>
                </a:solidFill>
                <a:ea typeface="ＭＳ Ｐゴシック" panose="020B0600070205080204" pitchFamily="34" charset="-128"/>
              </a:rPr>
              <a:t>Yutaro</a:t>
            </a:r>
            <a:r>
              <a:rPr lang="en-US" altLang="ja-JP" sz="1600" dirty="0">
                <a:solidFill>
                  <a:schemeClr val="tx2"/>
                </a:solidFill>
                <a:ea typeface="ＭＳ Ｐゴシック" panose="020B0600070205080204" pitchFamily="34" charset="-128"/>
              </a:rPr>
              <a:t> Aoki</a:t>
            </a:r>
            <a:r>
              <a:rPr lang="en-US" altLang="ja-JP" sz="1600" kern="0" dirty="0">
                <a:latin typeface="Times New Roman"/>
                <a:ea typeface="ＭＳ Ｐゴシック" panose="020B0600070205080204" pitchFamily="34" charset="-128"/>
                <a:cs typeface="Times New Roman"/>
                <a:sym typeface="Times New Roman"/>
              </a:rPr>
              <a:t>, Takumi Kobayashi</a:t>
            </a:r>
            <a:endParaRPr lang="en-US" altLang="ja-JP" sz="1600" dirty="0">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Company:</a:t>
            </a:r>
            <a:r>
              <a:rPr lang="en-US" altLang="ja-JP" sz="1600" dirty="0">
                <a:solidFill>
                  <a:schemeClr val="tx2"/>
                </a:solidFill>
                <a:ea typeface="ＭＳ Ｐゴシック" panose="020B0600070205080204" pitchFamily="34" charset="-128"/>
              </a:rPr>
              <a:t> Nagoya Institute of Technology (NIT), Japan</a:t>
            </a:r>
          </a:p>
          <a:p>
            <a:r>
              <a:rPr lang="en-US" altLang="ja-JP" sz="1600" b="1" dirty="0">
                <a:solidFill>
                  <a:schemeClr val="tx2"/>
                </a:solidFill>
                <a:ea typeface="ＭＳ Ｐゴシック" panose="020B0600070205080204" pitchFamily="34" charset="-128"/>
              </a:rPr>
              <a:t>Address:</a:t>
            </a:r>
            <a:r>
              <a:rPr lang="en-US" altLang="ja-JP" sz="1600" dirty="0">
                <a:solidFill>
                  <a:schemeClr val="tx2"/>
                </a:solidFill>
                <a:ea typeface="ＭＳ Ｐゴシック" panose="020B0600070205080204" pitchFamily="34" charset="-128"/>
              </a:rPr>
              <a:t> </a:t>
            </a:r>
            <a:r>
              <a:rPr lang="en-US" altLang="ja-JP" sz="1600" dirty="0" err="1">
                <a:solidFill>
                  <a:schemeClr val="tx2"/>
                </a:solidFill>
                <a:ea typeface="ＭＳ Ｐゴシック" panose="020B0600070205080204" pitchFamily="34" charset="-128"/>
              </a:rPr>
              <a:t>Gokiso-cho</a:t>
            </a:r>
            <a:r>
              <a:rPr lang="en-US" altLang="ja-JP" sz="1600" dirty="0">
                <a:solidFill>
                  <a:schemeClr val="tx2"/>
                </a:solidFill>
                <a:ea typeface="ＭＳ Ｐゴシック" panose="020B0600070205080204" pitchFamily="34" charset="-128"/>
              </a:rPr>
              <a:t>, Showa-</a:t>
            </a:r>
            <a:r>
              <a:rPr lang="en-US" altLang="ja-JP" sz="1600" dirty="0" err="1">
                <a:solidFill>
                  <a:schemeClr val="tx2"/>
                </a:solidFill>
                <a:ea typeface="ＭＳ Ｐゴシック" panose="020B0600070205080204" pitchFamily="34" charset="-128"/>
              </a:rPr>
              <a:t>ku</a:t>
            </a:r>
            <a:r>
              <a:rPr lang="en-US" altLang="ja-JP" sz="1600" dirty="0">
                <a:solidFill>
                  <a:schemeClr val="tx2"/>
                </a:solidFill>
                <a:ea typeface="ＭＳ Ｐゴシック" panose="020B0600070205080204" pitchFamily="34" charset="-128"/>
              </a:rPr>
              <a:t>, Nagoya, 466-8555, Japan</a:t>
            </a:r>
          </a:p>
          <a:p>
            <a:r>
              <a:rPr lang="en-US" altLang="ja-JP" sz="1600" b="1" dirty="0">
                <a:solidFill>
                  <a:schemeClr val="tx2"/>
                </a:solidFill>
                <a:ea typeface="ＭＳ Ｐゴシック" panose="020B0600070205080204" pitchFamily="34" charset="-128"/>
              </a:rPr>
              <a:t>Voice:</a:t>
            </a:r>
            <a:r>
              <a:rPr lang="en-US" altLang="ja-JP" sz="1600" dirty="0">
                <a:solidFill>
                  <a:schemeClr val="tx2"/>
                </a:solidFill>
                <a:ea typeface="ＭＳ Ｐゴシック" panose="020B0600070205080204" pitchFamily="34" charset="-128"/>
              </a:rPr>
              <a:t> +81-52-735-5389, FAX: +81-52-735-5389, </a:t>
            </a:r>
            <a:r>
              <a:rPr lang="en-US" altLang="ja-JP" sz="1600" b="1" dirty="0">
                <a:solidFill>
                  <a:schemeClr val="tx2"/>
                </a:solidFill>
                <a:ea typeface="ＭＳ Ｐゴシック" panose="020B0600070205080204" pitchFamily="34" charset="-128"/>
              </a:rPr>
              <a:t>E-Mail: </a:t>
            </a:r>
            <a:r>
              <a:rPr lang="en-US" altLang="ja-JP" sz="1600" dirty="0" err="1">
                <a:solidFill>
                  <a:schemeClr val="tx2"/>
                </a:solidFill>
                <a:ea typeface="ＭＳ Ｐゴシック" panose="020B0600070205080204" pitchFamily="34" charset="-128"/>
              </a:rPr>
              <a:t>anzai@nitech.ac.jp</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In response to call for technical contributions</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solidFill>
                  <a:schemeClr val="tx2"/>
                </a:solidFill>
                <a:ea typeface="ＭＳ Ｐゴシック" panose="020B0600070205080204" pitchFamily="34" charset="-128"/>
              </a:rPr>
              <a:t>	This provides of fundamental propagation channel parameters including path loss characteristics for UWB communication applications for passenger bus use case.</a:t>
            </a:r>
          </a:p>
          <a:p>
            <a:pPr>
              <a:spcBef>
                <a:spcPts val="600"/>
              </a:spcBef>
              <a:spcAft>
                <a:spcPts val="600"/>
              </a:spcAft>
            </a:pPr>
            <a:r>
              <a:rPr lang="en-US" altLang="ja-JP" sz="1600" b="1" dirty="0">
                <a:solidFill>
                  <a:schemeClr val="tx2"/>
                </a:solidFill>
                <a:ea typeface="ＭＳ Ｐゴシック" panose="020B0600070205080204" pitchFamily="34" charset="-128"/>
              </a:rPr>
              <a:t>Purpose: </a:t>
            </a:r>
            <a:r>
              <a:rPr lang="en-US" altLang="ja-JP" sz="1600" dirty="0">
                <a:solidFill>
                  <a:schemeClr val="tx2"/>
                </a:solidFill>
                <a:ea typeface="ＭＳ Ｐゴシック" panose="020B0600070205080204" pitchFamily="34" charset="-128"/>
              </a:rPr>
              <a:t>Material for discussion in P802.15.6a TG corresponding to comments in EC Meeting</a:t>
            </a:r>
          </a:p>
          <a:p>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06964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30A876-C8EF-1756-756A-4AA724E2AFF9}"/>
              </a:ext>
            </a:extLst>
          </p:cNvPr>
          <p:cNvSpPr>
            <a:spLocks noGrp="1"/>
          </p:cNvSpPr>
          <p:nvPr>
            <p:ph type="title"/>
          </p:nvPr>
        </p:nvSpPr>
        <p:spPr/>
        <p:txBody>
          <a:bodyPr/>
          <a:lstStyle/>
          <a:p>
            <a:r>
              <a:rPr kumimoji="1" lang="en-US" altLang="ja-JP" dirty="0"/>
              <a:t>Distance characteristics (cont.)</a:t>
            </a:r>
            <a:endParaRPr kumimoji="1" lang="ja-JP" altLang="en-US"/>
          </a:p>
        </p:txBody>
      </p:sp>
      <p:sp>
        <p:nvSpPr>
          <p:cNvPr id="4" name="スライド番号プレースホルダー 3">
            <a:extLst>
              <a:ext uri="{FF2B5EF4-FFF2-40B4-BE49-F238E27FC236}">
                <a16:creationId xmlns:a16="http://schemas.microsoft.com/office/drawing/2014/main" id="{87115AF7-EFC7-1388-0A5F-AD8D314FA262}"/>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10</a:t>
            </a:fld>
            <a:endParaRPr lang="en-US" altLang="ja-JP"/>
          </a:p>
        </p:txBody>
      </p:sp>
      <p:pic>
        <p:nvPicPr>
          <p:cNvPr id="9" name="図 8">
            <a:extLst>
              <a:ext uri="{FF2B5EF4-FFF2-40B4-BE49-F238E27FC236}">
                <a16:creationId xmlns:a16="http://schemas.microsoft.com/office/drawing/2014/main" id="{EB166BD7-1718-94EF-A4A0-B3F30EDA9388}"/>
              </a:ext>
            </a:extLst>
          </p:cNvPr>
          <p:cNvPicPr>
            <a:picLocks noChangeAspect="1"/>
          </p:cNvPicPr>
          <p:nvPr/>
        </p:nvPicPr>
        <p:blipFill>
          <a:blip r:embed="rId2"/>
          <a:stretch>
            <a:fillRect/>
          </a:stretch>
        </p:blipFill>
        <p:spPr>
          <a:xfrm>
            <a:off x="246495" y="1815068"/>
            <a:ext cx="8651010" cy="2952328"/>
          </a:xfrm>
          <a:prstGeom prst="rect">
            <a:avLst/>
          </a:prstGeom>
        </p:spPr>
      </p:pic>
      <p:graphicFrame>
        <p:nvGraphicFramePr>
          <p:cNvPr id="10" name="表 9">
            <a:extLst>
              <a:ext uri="{FF2B5EF4-FFF2-40B4-BE49-F238E27FC236}">
                <a16:creationId xmlns:a16="http://schemas.microsoft.com/office/drawing/2014/main" id="{29A1EE14-1655-444E-E10B-9C280857AE7A}"/>
              </a:ext>
            </a:extLst>
          </p:cNvPr>
          <p:cNvGraphicFramePr>
            <a:graphicFrameLocks noGrp="1"/>
          </p:cNvGraphicFramePr>
          <p:nvPr>
            <p:extLst>
              <p:ext uri="{D42A27DB-BD31-4B8C-83A1-F6EECF244321}">
                <p14:modId xmlns:p14="http://schemas.microsoft.com/office/powerpoint/2010/main" val="1548360939"/>
              </p:ext>
            </p:extLst>
          </p:nvPr>
        </p:nvGraphicFramePr>
        <p:xfrm>
          <a:off x="290908" y="4786721"/>
          <a:ext cx="6408710" cy="1547297"/>
        </p:xfrm>
        <a:graphic>
          <a:graphicData uri="http://schemas.openxmlformats.org/drawingml/2006/table">
            <a:tbl>
              <a:tblPr/>
              <a:tblGrid>
                <a:gridCol w="756934">
                  <a:extLst>
                    <a:ext uri="{9D8B030D-6E8A-4147-A177-3AD203B41FA5}">
                      <a16:colId xmlns:a16="http://schemas.microsoft.com/office/drawing/2014/main" val="2162577621"/>
                    </a:ext>
                  </a:extLst>
                </a:gridCol>
                <a:gridCol w="706472">
                  <a:extLst>
                    <a:ext uri="{9D8B030D-6E8A-4147-A177-3AD203B41FA5}">
                      <a16:colId xmlns:a16="http://schemas.microsoft.com/office/drawing/2014/main" val="2359102277"/>
                    </a:ext>
                  </a:extLst>
                </a:gridCol>
                <a:gridCol w="706472">
                  <a:extLst>
                    <a:ext uri="{9D8B030D-6E8A-4147-A177-3AD203B41FA5}">
                      <a16:colId xmlns:a16="http://schemas.microsoft.com/office/drawing/2014/main" val="857065989"/>
                    </a:ext>
                  </a:extLst>
                </a:gridCol>
                <a:gridCol w="706472">
                  <a:extLst>
                    <a:ext uri="{9D8B030D-6E8A-4147-A177-3AD203B41FA5}">
                      <a16:colId xmlns:a16="http://schemas.microsoft.com/office/drawing/2014/main" val="1215508508"/>
                    </a:ext>
                  </a:extLst>
                </a:gridCol>
                <a:gridCol w="706472">
                  <a:extLst>
                    <a:ext uri="{9D8B030D-6E8A-4147-A177-3AD203B41FA5}">
                      <a16:colId xmlns:a16="http://schemas.microsoft.com/office/drawing/2014/main" val="2201374326"/>
                    </a:ext>
                  </a:extLst>
                </a:gridCol>
                <a:gridCol w="706472">
                  <a:extLst>
                    <a:ext uri="{9D8B030D-6E8A-4147-A177-3AD203B41FA5}">
                      <a16:colId xmlns:a16="http://schemas.microsoft.com/office/drawing/2014/main" val="3402987754"/>
                    </a:ext>
                  </a:extLst>
                </a:gridCol>
                <a:gridCol w="706472">
                  <a:extLst>
                    <a:ext uri="{9D8B030D-6E8A-4147-A177-3AD203B41FA5}">
                      <a16:colId xmlns:a16="http://schemas.microsoft.com/office/drawing/2014/main" val="3359820703"/>
                    </a:ext>
                  </a:extLst>
                </a:gridCol>
                <a:gridCol w="706472">
                  <a:extLst>
                    <a:ext uri="{9D8B030D-6E8A-4147-A177-3AD203B41FA5}">
                      <a16:colId xmlns:a16="http://schemas.microsoft.com/office/drawing/2014/main" val="3888362002"/>
                    </a:ext>
                  </a:extLst>
                </a:gridCol>
                <a:gridCol w="706472">
                  <a:extLst>
                    <a:ext uri="{9D8B030D-6E8A-4147-A177-3AD203B41FA5}">
                      <a16:colId xmlns:a16="http://schemas.microsoft.com/office/drawing/2014/main" val="1932385564"/>
                    </a:ext>
                  </a:extLst>
                </a:gridCol>
              </a:tblGrid>
              <a:tr h="265007">
                <a:tc gridSpan="9">
                  <a:txBody>
                    <a:bodyPr/>
                    <a:lstStyle/>
                    <a:p>
                      <a:pPr algn="ctr" fontAlgn="b"/>
                      <a:r>
                        <a:rPr lang="en-US" sz="1400" b="0" i="1" u="none" strike="noStrike" dirty="0">
                          <a:effectLst/>
                          <a:latin typeface="Times New Roman" panose="02020603050405020304" pitchFamily="18" charset="0"/>
                        </a:rPr>
                        <a:t>d</a:t>
                      </a:r>
                      <a:r>
                        <a:rPr lang="en-US" sz="1400" b="0" i="1" u="none" strike="noStrike" baseline="-25000" dirty="0">
                          <a:effectLst/>
                          <a:latin typeface="Times New Roman" panose="02020603050405020304" pitchFamily="18" charset="0"/>
                        </a:rPr>
                        <a:t>0</a:t>
                      </a:r>
                      <a:r>
                        <a:rPr lang="en-US" sz="1400" b="0" i="0" u="none" strike="noStrike" dirty="0">
                          <a:effectLst/>
                          <a:latin typeface="Times New Roman" panose="02020603050405020304" pitchFamily="18" charset="0"/>
                        </a:rPr>
                        <a:t>=1000 (mm)</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20890915"/>
                  </a:ext>
                </a:extLst>
              </a:tr>
              <a:tr h="256458">
                <a:tc>
                  <a:txBody>
                    <a:bodyPr/>
                    <a:lstStyle/>
                    <a:p>
                      <a:pPr algn="ctr" fontAlgn="b"/>
                      <a:r>
                        <a:rPr lang="en-US" sz="1400" b="0" i="0" u="none" strike="noStrike" dirty="0">
                          <a:effectLst/>
                          <a:latin typeface="Times New Roman" panose="02020603050405020304" pitchFamily="18" charset="0"/>
                        </a:rPr>
                        <a:t>Tx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400" b="0" i="0" u="none" strike="noStrike">
                          <a:effectLst/>
                          <a:latin typeface="Times New Roman" panose="02020603050405020304" pitchFamily="18" charset="0"/>
                        </a:rPr>
                        <a:t>Center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b"/>
                      <a:r>
                        <a:rPr lang="en-US" sz="1400" b="0" i="0" u="none" strike="noStrike">
                          <a:effectLst/>
                          <a:latin typeface="Times New Roman" panose="02020603050405020304" pitchFamily="18" charset="0"/>
                        </a:rPr>
                        <a:t>Front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b"/>
                      <a:r>
                        <a:rPr lang="en-US" sz="1400" b="0" i="0" u="none" strike="noStrike" dirty="0">
                          <a:effectLst/>
                          <a:latin typeface="Times New Roman" panose="02020603050405020304" pitchFamily="18" charset="0"/>
                        </a:rPr>
                        <a:t>Rear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091129809"/>
                  </a:ext>
                </a:extLst>
              </a:tr>
              <a:tr h="256458">
                <a:tc>
                  <a:txBody>
                    <a:bodyPr/>
                    <a:lstStyle/>
                    <a:p>
                      <a:pPr algn="ctr" fontAlgn="b"/>
                      <a:r>
                        <a:rPr lang="en-US" sz="1400" b="0" i="0" u="none" strike="noStrike">
                          <a:effectLst/>
                          <a:latin typeface="Times New Roman" panose="02020603050405020304" pitchFamily="18" charset="0"/>
                        </a:rPr>
                        <a:t>direction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a:effectLst/>
                          <a:latin typeface="Times New Roman" panose="02020603050405020304" pitchFamily="18" charset="0"/>
                        </a:rPr>
                        <a:t>Forward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b"/>
                      <a:r>
                        <a:rPr lang="en-US" sz="1400" b="0" i="0" u="none" strike="noStrike">
                          <a:effectLst/>
                          <a:latin typeface="Times New Roman" panose="02020603050405020304" pitchFamily="18" charset="0"/>
                        </a:rPr>
                        <a:t>Sideways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b"/>
                      <a:r>
                        <a:rPr lang="en-US" sz="1400" b="0" i="0" u="none" strike="noStrike">
                          <a:effectLst/>
                          <a:latin typeface="Times New Roman" panose="02020603050405020304" pitchFamily="18" charset="0"/>
                        </a:rPr>
                        <a:t>Forward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Times New Roman" panose="02020603050405020304" pitchFamily="18" charset="0"/>
                        </a:rPr>
                        <a:t>Sideways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Times New Roman" panose="02020603050405020304" pitchFamily="18" charset="0"/>
                        </a:rPr>
                        <a:t>Forward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Times New Roman" panose="02020603050405020304" pitchFamily="18" charset="0"/>
                        </a:rPr>
                        <a:t>Sideways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251271"/>
                  </a:ext>
                </a:extLst>
              </a:tr>
              <a:tr h="256458">
                <a:tc>
                  <a:txBody>
                    <a:bodyPr/>
                    <a:lstStyle/>
                    <a:p>
                      <a:pPr algn="ctr" fontAlgn="b"/>
                      <a:r>
                        <a:rPr lang="en-US" sz="1400" b="0" i="0" u="none" strike="noStrike">
                          <a:effectLst/>
                          <a:latin typeface="Times New Roman" panose="02020603050405020304" pitchFamily="18" charset="0"/>
                        </a:rPr>
                        <a:t>persons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803997299"/>
                  </a:ext>
                </a:extLst>
              </a:tr>
              <a:tr h="256458">
                <a:tc>
                  <a:txBody>
                    <a:bodyPr/>
                    <a:lstStyle/>
                    <a:p>
                      <a:pPr algn="ctr" fontAlgn="b"/>
                      <a:r>
                        <a:rPr lang="en-US" sz="1400" b="0" i="1" u="none" strike="noStrike" dirty="0">
                          <a:effectLst/>
                          <a:latin typeface="Times New Roman" panose="02020603050405020304" pitchFamily="18" charset="0"/>
                        </a:rPr>
                        <a:t>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1.31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0.70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2.07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2698091"/>
                  </a:ext>
                </a:extLst>
              </a:tr>
              <a:tr h="256458">
                <a:tc>
                  <a:txBody>
                    <a:bodyPr/>
                    <a:lstStyle/>
                    <a:p>
                      <a:pPr algn="ctr" fontAlgn="b"/>
                      <a:r>
                        <a:rPr lang="en-US" sz="1400" b="0" i="0" u="none" strike="noStrike" dirty="0">
                          <a:effectLst/>
                          <a:latin typeface="Times New Roman" panose="02020603050405020304" pitchFamily="18" charset="0"/>
                        </a:rPr>
                        <a:t>PL</a:t>
                      </a:r>
                      <a:r>
                        <a:rPr lang="en-US" sz="1400" b="0" i="0" u="none" strike="noStrike" baseline="-25000" dirty="0">
                          <a:effectLst/>
                          <a:latin typeface="Times New Roman" panose="02020603050405020304" pitchFamily="18" charset="0"/>
                        </a:rPr>
                        <a:t>0 </a:t>
                      </a:r>
                      <a:r>
                        <a:rPr lang="en-US" sz="1400" b="0" i="0" u="none" strike="noStrike" dirty="0">
                          <a:effectLst/>
                          <a:latin typeface="Times New Roman" panose="02020603050405020304" pitchFamily="18" charset="0"/>
                        </a:rPr>
                        <a:t>[dB]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60.98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63.54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65.03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73.49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58.31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dirty="0">
                          <a:effectLst/>
                          <a:latin typeface="Times New Roman" panose="02020603050405020304" pitchFamily="18" charset="0"/>
                        </a:rPr>
                        <a:t>63.18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47.21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dirty="0">
                          <a:effectLst/>
                          <a:latin typeface="Times New Roman" panose="02020603050405020304" pitchFamily="18" charset="0"/>
                        </a:rPr>
                        <a:t>52.65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335546"/>
                  </a:ext>
                </a:extLst>
              </a:tr>
            </a:tbl>
          </a:graphicData>
        </a:graphic>
      </p:graphicFrame>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30A1165B-52FC-9FFA-0124-049459ED8677}"/>
                  </a:ext>
                </a:extLst>
              </p:cNvPr>
              <p:cNvSpPr txBox="1"/>
              <p:nvPr/>
            </p:nvSpPr>
            <p:spPr>
              <a:xfrm>
                <a:off x="6474679" y="5543737"/>
                <a:ext cx="2669321" cy="3819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𝑃𝐿</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𝑃</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𝐿</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+10</m:t>
                      </m:r>
                      <m:r>
                        <a:rPr kumimoji="1" lang="en-US" altLang="ja-JP" b="0" i="1" smtClean="0">
                          <a:latin typeface="Cambria Math" panose="02040503050406030204" pitchFamily="18" charset="0"/>
                        </a:rPr>
                        <m:t>𝑛</m:t>
                      </m:r>
                      <m:func>
                        <m:funcPr>
                          <m:ctrlPr>
                            <a:rPr kumimoji="1" lang="en-US" altLang="ja-JP" b="0" i="1" smtClean="0">
                              <a:latin typeface="Cambria Math" panose="02040503050406030204" pitchFamily="18" charset="0"/>
                            </a:rPr>
                          </m:ctrlPr>
                        </m:funcPr>
                        <m:fName>
                          <m:sSub>
                            <m:sSubPr>
                              <m:ctrlPr>
                                <a:rPr kumimoji="1" lang="en-US" altLang="ja-JP" b="0" i="1" smtClean="0">
                                  <a:latin typeface="Cambria Math" panose="02040503050406030204" pitchFamily="18" charset="0"/>
                                </a:rPr>
                              </m:ctrlPr>
                            </m:sSubPr>
                            <m:e>
                              <m:r>
                                <m:rPr>
                                  <m:sty m:val="p"/>
                                </m:rPr>
                                <a:rPr kumimoji="1" lang="en-US" altLang="ja-JP" b="0" i="0" smtClean="0">
                                  <a:latin typeface="Cambria Math" panose="02040503050406030204" pitchFamily="18" charset="0"/>
                                </a:rPr>
                                <m:t>log</m:t>
                              </m:r>
                            </m:e>
                            <m:sub>
                              <m:r>
                                <a:rPr kumimoji="1" lang="en-US" altLang="ja-JP" b="0" i="1" smtClean="0">
                                  <a:latin typeface="Cambria Math" panose="02040503050406030204" pitchFamily="18" charset="0"/>
                                </a:rPr>
                                <m:t>10</m:t>
                              </m:r>
                            </m:sub>
                          </m:sSub>
                        </m:fName>
                        <m:e>
                          <m:d>
                            <m:dPr>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𝑑</m:t>
                                  </m:r>
                                </m:num>
                                <m:den>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𝑑</m:t>
                                      </m:r>
                                    </m:e>
                                    <m:sub>
                                      <m:r>
                                        <a:rPr kumimoji="1" lang="en-US" altLang="ja-JP" b="0" i="1" smtClean="0">
                                          <a:latin typeface="Cambria Math" panose="02040503050406030204" pitchFamily="18" charset="0"/>
                                        </a:rPr>
                                        <m:t>0</m:t>
                                      </m:r>
                                    </m:sub>
                                  </m:sSub>
                                </m:den>
                              </m:f>
                            </m:e>
                          </m:d>
                        </m:e>
                      </m:func>
                    </m:oMath>
                  </m:oMathPara>
                </a14:m>
                <a:endParaRPr kumimoji="1" lang="ja-JP" altLang="en-US" dirty="0">
                  <a:latin typeface="Times New Roman"/>
                </a:endParaRPr>
              </a:p>
            </p:txBody>
          </p:sp>
        </mc:Choice>
        <mc:Fallback xmlns="">
          <p:sp>
            <p:nvSpPr>
              <p:cNvPr id="11" name="テキスト ボックス 10">
                <a:extLst>
                  <a:ext uri="{FF2B5EF4-FFF2-40B4-BE49-F238E27FC236}">
                    <a16:creationId xmlns:a16="http://schemas.microsoft.com/office/drawing/2014/main" id="{30A1165B-52FC-9FFA-0124-049459ED8677}"/>
                  </a:ext>
                </a:extLst>
              </p:cNvPr>
              <p:cNvSpPr txBox="1">
                <a:spLocks noRot="1" noChangeAspect="1" noMove="1" noResize="1" noEditPoints="1" noAdjustHandles="1" noChangeArrowheads="1" noChangeShapeType="1" noTextEdit="1"/>
              </p:cNvSpPr>
              <p:nvPr/>
            </p:nvSpPr>
            <p:spPr>
              <a:xfrm>
                <a:off x="6474679" y="5543737"/>
                <a:ext cx="2669321" cy="381964"/>
              </a:xfrm>
              <a:prstGeom prst="rect">
                <a:avLst/>
              </a:prstGeom>
              <a:blipFill>
                <a:blip r:embed="rId3"/>
                <a:stretch>
                  <a:fillRect b="-967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21963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2CC6AE-C30C-2EDA-8E34-30FF27B2D7BA}"/>
              </a:ext>
            </a:extLst>
          </p:cNvPr>
          <p:cNvSpPr>
            <a:spLocks noGrp="1"/>
          </p:cNvSpPr>
          <p:nvPr>
            <p:ph type="title"/>
          </p:nvPr>
        </p:nvSpPr>
        <p:spPr/>
        <p:txBody>
          <a:bodyPr/>
          <a:lstStyle/>
          <a:p>
            <a:r>
              <a:rPr kumimoji="1" lang="en-US" altLang="ja-JP" dirty="0"/>
              <a:t>Height characteristics</a:t>
            </a:r>
            <a:endParaRPr kumimoji="1" lang="ja-JP" altLang="en-US"/>
          </a:p>
        </p:txBody>
      </p:sp>
      <p:sp>
        <p:nvSpPr>
          <p:cNvPr id="4" name="スライド番号プレースホルダー 3">
            <a:extLst>
              <a:ext uri="{FF2B5EF4-FFF2-40B4-BE49-F238E27FC236}">
                <a16:creationId xmlns:a16="http://schemas.microsoft.com/office/drawing/2014/main" id="{C19D9A9E-0605-29BF-EF48-C906F7B0110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11</a:t>
            </a:fld>
            <a:endParaRPr lang="en-US" altLang="ja-JP"/>
          </a:p>
        </p:txBody>
      </p:sp>
      <p:pic>
        <p:nvPicPr>
          <p:cNvPr id="8" name="図 7">
            <a:extLst>
              <a:ext uri="{FF2B5EF4-FFF2-40B4-BE49-F238E27FC236}">
                <a16:creationId xmlns:a16="http://schemas.microsoft.com/office/drawing/2014/main" id="{D8C18930-C798-55F4-C788-CE799AB2A55E}"/>
              </a:ext>
            </a:extLst>
          </p:cNvPr>
          <p:cNvPicPr>
            <a:picLocks noChangeAspect="1"/>
          </p:cNvPicPr>
          <p:nvPr/>
        </p:nvPicPr>
        <p:blipFill>
          <a:blip r:embed="rId2"/>
          <a:stretch>
            <a:fillRect/>
          </a:stretch>
        </p:blipFill>
        <p:spPr>
          <a:xfrm>
            <a:off x="395536" y="1844824"/>
            <a:ext cx="8062664" cy="4470766"/>
          </a:xfrm>
          <a:prstGeom prst="rect">
            <a:avLst/>
          </a:prstGeom>
        </p:spPr>
      </p:pic>
    </p:spTree>
    <p:extLst>
      <p:ext uri="{BB962C8B-B14F-4D97-AF65-F5344CB8AC3E}">
        <p14:creationId xmlns:p14="http://schemas.microsoft.com/office/powerpoint/2010/main" val="2170225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B65F59-01B6-F078-6088-14BE43A0AF6E}"/>
              </a:ext>
            </a:extLst>
          </p:cNvPr>
          <p:cNvSpPr>
            <a:spLocks noGrp="1"/>
          </p:cNvSpPr>
          <p:nvPr>
            <p:ph type="title"/>
          </p:nvPr>
        </p:nvSpPr>
        <p:spPr/>
        <p:txBody>
          <a:bodyPr/>
          <a:lstStyle/>
          <a:p>
            <a:r>
              <a:rPr lang="en-US" altLang="ja-JP" dirty="0"/>
              <a:t>Additional simulation setup</a:t>
            </a:r>
            <a:endParaRPr kumimoji="1" lang="ja-JP" altLang="en-US"/>
          </a:p>
        </p:txBody>
      </p:sp>
      <p:sp>
        <p:nvSpPr>
          <p:cNvPr id="4" name="スライド番号プレースホルダー 3">
            <a:extLst>
              <a:ext uri="{FF2B5EF4-FFF2-40B4-BE49-F238E27FC236}">
                <a16:creationId xmlns:a16="http://schemas.microsoft.com/office/drawing/2014/main" id="{056B57CF-8AF4-7A70-9CFD-364106D81B9B}"/>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12</a:t>
            </a:fld>
            <a:endParaRPr lang="en-US" altLang="ja-JP"/>
          </a:p>
        </p:txBody>
      </p:sp>
      <p:pic>
        <p:nvPicPr>
          <p:cNvPr id="19" name="図 18">
            <a:extLst>
              <a:ext uri="{FF2B5EF4-FFF2-40B4-BE49-F238E27FC236}">
                <a16:creationId xmlns:a16="http://schemas.microsoft.com/office/drawing/2014/main" id="{EF2AD20E-EB7A-0E46-BE69-85A98E170503}"/>
              </a:ext>
            </a:extLst>
          </p:cNvPr>
          <p:cNvPicPr>
            <a:picLocks noChangeAspect="1"/>
          </p:cNvPicPr>
          <p:nvPr/>
        </p:nvPicPr>
        <p:blipFill>
          <a:blip r:embed="rId2"/>
          <a:stretch>
            <a:fillRect/>
          </a:stretch>
        </p:blipFill>
        <p:spPr>
          <a:xfrm>
            <a:off x="1055787" y="1902588"/>
            <a:ext cx="7108626" cy="4632260"/>
          </a:xfrm>
          <a:prstGeom prst="rect">
            <a:avLst/>
          </a:prstGeom>
        </p:spPr>
      </p:pic>
    </p:spTree>
    <p:extLst>
      <p:ext uri="{BB962C8B-B14F-4D97-AF65-F5344CB8AC3E}">
        <p14:creationId xmlns:p14="http://schemas.microsoft.com/office/powerpoint/2010/main" val="2906062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8D1198-2613-35B1-AFB3-6D9681FFBF41}"/>
              </a:ext>
            </a:extLst>
          </p:cNvPr>
          <p:cNvSpPr>
            <a:spLocks noGrp="1"/>
          </p:cNvSpPr>
          <p:nvPr>
            <p:ph type="title"/>
          </p:nvPr>
        </p:nvSpPr>
        <p:spPr/>
        <p:txBody>
          <a:bodyPr/>
          <a:lstStyle/>
          <a:p>
            <a:r>
              <a:rPr lang="en-US" altLang="ja-JP" dirty="0"/>
              <a:t>Frequency characteristics</a:t>
            </a:r>
            <a:endParaRPr kumimoji="1" lang="ja-JP" altLang="en-US"/>
          </a:p>
        </p:txBody>
      </p:sp>
      <p:sp>
        <p:nvSpPr>
          <p:cNvPr id="4" name="スライド番号プレースホルダー 3">
            <a:extLst>
              <a:ext uri="{FF2B5EF4-FFF2-40B4-BE49-F238E27FC236}">
                <a16:creationId xmlns:a16="http://schemas.microsoft.com/office/drawing/2014/main" id="{492F7CAE-02C5-CE8E-218B-08465001D343}"/>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13</a:t>
            </a:fld>
            <a:endParaRPr lang="en-US" altLang="ja-JP"/>
          </a:p>
        </p:txBody>
      </p:sp>
      <p:pic>
        <p:nvPicPr>
          <p:cNvPr id="9" name="図 8">
            <a:extLst>
              <a:ext uri="{FF2B5EF4-FFF2-40B4-BE49-F238E27FC236}">
                <a16:creationId xmlns:a16="http://schemas.microsoft.com/office/drawing/2014/main" id="{A565C4FB-A060-7776-7F2B-70E78C002207}"/>
              </a:ext>
            </a:extLst>
          </p:cNvPr>
          <p:cNvPicPr>
            <a:picLocks noChangeAspect="1"/>
          </p:cNvPicPr>
          <p:nvPr/>
        </p:nvPicPr>
        <p:blipFill>
          <a:blip r:embed="rId2"/>
          <a:stretch>
            <a:fillRect/>
          </a:stretch>
        </p:blipFill>
        <p:spPr>
          <a:xfrm>
            <a:off x="1189720" y="1772816"/>
            <a:ext cx="6840760" cy="4652905"/>
          </a:xfrm>
          <a:prstGeom prst="rect">
            <a:avLst/>
          </a:prstGeom>
        </p:spPr>
      </p:pic>
    </p:spTree>
    <p:extLst>
      <p:ext uri="{BB962C8B-B14F-4D97-AF65-F5344CB8AC3E}">
        <p14:creationId xmlns:p14="http://schemas.microsoft.com/office/powerpoint/2010/main" val="3341819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745BE0-ADED-4D76-5A65-12686F11393F}"/>
              </a:ext>
            </a:extLst>
          </p:cNvPr>
          <p:cNvSpPr>
            <a:spLocks noGrp="1"/>
          </p:cNvSpPr>
          <p:nvPr>
            <p:ph type="title"/>
          </p:nvPr>
        </p:nvSpPr>
        <p:spPr/>
        <p:txBody>
          <a:bodyPr/>
          <a:lstStyle/>
          <a:p>
            <a:r>
              <a:rPr kumimoji="1" lang="en-US" altLang="ja-JP" dirty="0"/>
              <a:t>Distance characteristics</a:t>
            </a:r>
            <a:endParaRPr kumimoji="1" lang="ja-JP" altLang="en-US"/>
          </a:p>
        </p:txBody>
      </p:sp>
      <p:sp>
        <p:nvSpPr>
          <p:cNvPr id="4" name="スライド番号プレースホルダー 3">
            <a:extLst>
              <a:ext uri="{FF2B5EF4-FFF2-40B4-BE49-F238E27FC236}">
                <a16:creationId xmlns:a16="http://schemas.microsoft.com/office/drawing/2014/main" id="{82DE6F92-584F-881C-69EB-DAC6EAF43183}"/>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14</a:t>
            </a:fld>
            <a:endParaRPr lang="en-US" altLang="ja-JP"/>
          </a:p>
        </p:txBody>
      </p:sp>
      <p:pic>
        <p:nvPicPr>
          <p:cNvPr id="7" name="図 6">
            <a:extLst>
              <a:ext uri="{FF2B5EF4-FFF2-40B4-BE49-F238E27FC236}">
                <a16:creationId xmlns:a16="http://schemas.microsoft.com/office/drawing/2014/main" id="{1A0A1F11-E1F6-8B96-5CFF-2A286BFC1EAD}"/>
              </a:ext>
            </a:extLst>
          </p:cNvPr>
          <p:cNvPicPr>
            <a:picLocks noChangeAspect="1"/>
          </p:cNvPicPr>
          <p:nvPr/>
        </p:nvPicPr>
        <p:blipFill>
          <a:blip r:embed="rId2"/>
          <a:stretch>
            <a:fillRect/>
          </a:stretch>
        </p:blipFill>
        <p:spPr>
          <a:xfrm>
            <a:off x="374892" y="1801271"/>
            <a:ext cx="8394215" cy="3121567"/>
          </a:xfrm>
          <a:prstGeom prst="rect">
            <a:avLst/>
          </a:prstGeom>
        </p:spPr>
      </p:pic>
      <p:graphicFrame>
        <p:nvGraphicFramePr>
          <p:cNvPr id="8" name="表 7">
            <a:extLst>
              <a:ext uri="{FF2B5EF4-FFF2-40B4-BE49-F238E27FC236}">
                <a16:creationId xmlns:a16="http://schemas.microsoft.com/office/drawing/2014/main" id="{E9AEABA8-669F-35DC-D81D-E79C8F789ACE}"/>
              </a:ext>
            </a:extLst>
          </p:cNvPr>
          <p:cNvGraphicFramePr>
            <a:graphicFrameLocks noGrp="1"/>
          </p:cNvGraphicFramePr>
          <p:nvPr>
            <p:extLst>
              <p:ext uri="{D42A27DB-BD31-4B8C-83A1-F6EECF244321}">
                <p14:modId xmlns:p14="http://schemas.microsoft.com/office/powerpoint/2010/main" val="1240830104"/>
              </p:ext>
            </p:extLst>
          </p:nvPr>
        </p:nvGraphicFramePr>
        <p:xfrm>
          <a:off x="1349393" y="5165546"/>
          <a:ext cx="2679700" cy="1143000"/>
        </p:xfrm>
        <a:graphic>
          <a:graphicData uri="http://schemas.openxmlformats.org/drawingml/2006/table">
            <a:tbl>
              <a:tblPr/>
              <a:tblGrid>
                <a:gridCol w="861332">
                  <a:extLst>
                    <a:ext uri="{9D8B030D-6E8A-4147-A177-3AD203B41FA5}">
                      <a16:colId xmlns:a16="http://schemas.microsoft.com/office/drawing/2014/main" val="1113558687"/>
                    </a:ext>
                  </a:extLst>
                </a:gridCol>
                <a:gridCol w="803910">
                  <a:extLst>
                    <a:ext uri="{9D8B030D-6E8A-4147-A177-3AD203B41FA5}">
                      <a16:colId xmlns:a16="http://schemas.microsoft.com/office/drawing/2014/main" val="2472883510"/>
                    </a:ext>
                  </a:extLst>
                </a:gridCol>
                <a:gridCol w="1014458">
                  <a:extLst>
                    <a:ext uri="{9D8B030D-6E8A-4147-A177-3AD203B41FA5}">
                      <a16:colId xmlns:a16="http://schemas.microsoft.com/office/drawing/2014/main" val="1940612234"/>
                    </a:ext>
                  </a:extLst>
                </a:gridCol>
              </a:tblGrid>
              <a:tr h="285750">
                <a:tc gridSpan="3">
                  <a:txBody>
                    <a:bodyPr/>
                    <a:lstStyle/>
                    <a:p>
                      <a:pPr algn="ctr" fontAlgn="b"/>
                      <a:endParaRPr lang="en-US" sz="1600" b="0" i="0" u="none" strike="noStrike" dirty="0">
                        <a:effectLst/>
                        <a:latin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75044944"/>
                  </a:ext>
                </a:extLst>
              </a:tr>
              <a:tr h="285750">
                <a:tc>
                  <a:txBody>
                    <a:bodyPr/>
                    <a:lstStyle/>
                    <a:p>
                      <a:pPr algn="ctr" fontAlgn="b"/>
                      <a:r>
                        <a:rPr lang="en-US" sz="1600" b="0" i="0" u="none" strike="noStrike">
                          <a:effectLst/>
                          <a:latin typeface="Times New Roman" panose="02020603050405020304" pitchFamily="18" charset="0"/>
                        </a:rPr>
                        <a:t>Tx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dirty="0">
                          <a:effectLst/>
                          <a:latin typeface="Times New Roman" panose="02020603050405020304" pitchFamily="18" charset="0"/>
                        </a:rPr>
                        <a:t>Driver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effectLst/>
                          <a:latin typeface="Times New Roman" panose="02020603050405020304" pitchFamily="18" charset="0"/>
                        </a:rPr>
                        <a:t>Getting on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36312346"/>
                  </a:ext>
                </a:extLst>
              </a:tr>
              <a:tr h="285750">
                <a:tc>
                  <a:txBody>
                    <a:bodyPr/>
                    <a:lstStyle/>
                    <a:p>
                      <a:pPr algn="ctr" fontAlgn="b"/>
                      <a:r>
                        <a:rPr lang="en-US" sz="1600" b="0" i="1" u="none" strike="noStrike" dirty="0">
                          <a:effectLst/>
                          <a:latin typeface="Times New Roman" panose="02020603050405020304" pitchFamily="18" charset="0"/>
                        </a:rPr>
                        <a:t>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600" b="0" i="0" u="none" strike="noStrike">
                          <a:effectLst/>
                          <a:latin typeface="Times New Roman" panose="02020603050405020304" pitchFamily="18" charset="0"/>
                        </a:rPr>
                        <a:t>1.01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600" b="0" i="0" u="none" strike="noStrike">
                          <a:effectLst/>
                          <a:latin typeface="Times New Roman" panose="02020603050405020304" pitchFamily="18" charset="0"/>
                        </a:rPr>
                        <a:t>1.19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25037"/>
                  </a:ext>
                </a:extLst>
              </a:tr>
              <a:tr h="285750">
                <a:tc>
                  <a:txBody>
                    <a:bodyPr/>
                    <a:lstStyle/>
                    <a:p>
                      <a:pPr algn="ctr" fontAlgn="b"/>
                      <a:r>
                        <a:rPr lang="en-US" sz="1600" b="0" i="0" u="none" strike="noStrike" dirty="0">
                          <a:effectLst/>
                          <a:latin typeface="Times New Roman" panose="02020603050405020304" pitchFamily="18" charset="0"/>
                        </a:rPr>
                        <a:t>PL</a:t>
                      </a:r>
                      <a:r>
                        <a:rPr lang="en-US" sz="1600" b="0" i="0" u="none" strike="noStrike" baseline="-25000" dirty="0">
                          <a:effectLst/>
                          <a:latin typeface="Times New Roman" panose="02020603050405020304" pitchFamily="18" charset="0"/>
                        </a:rPr>
                        <a:t>0 </a:t>
                      </a:r>
                      <a:r>
                        <a:rPr lang="en-US" sz="1600" b="0" i="0" u="none" strike="noStrike" dirty="0">
                          <a:effectLst/>
                          <a:latin typeface="Times New Roman" panose="02020603050405020304" pitchFamily="18" charset="0"/>
                        </a:rPr>
                        <a:t>[dB]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600" b="0" i="0" u="none" strike="noStrike">
                          <a:effectLst/>
                          <a:latin typeface="Times New Roman" panose="02020603050405020304" pitchFamily="18" charset="0"/>
                        </a:rPr>
                        <a:t>70.29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600" b="0" i="0" u="none" strike="noStrike" dirty="0">
                          <a:effectLst/>
                          <a:latin typeface="Times New Roman" panose="02020603050405020304" pitchFamily="18" charset="0"/>
                        </a:rPr>
                        <a:t>71.82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6634149"/>
                  </a:ext>
                </a:extLst>
              </a:tr>
            </a:tbl>
          </a:graphicData>
        </a:graphic>
      </p:graphicFrame>
      <p:sp>
        <p:nvSpPr>
          <p:cNvPr id="9" name="テキスト ボックス 8">
            <a:extLst>
              <a:ext uri="{FF2B5EF4-FFF2-40B4-BE49-F238E27FC236}">
                <a16:creationId xmlns:a16="http://schemas.microsoft.com/office/drawing/2014/main" id="{D06BB069-8C58-6D00-5849-8B634F6A8D8E}"/>
              </a:ext>
            </a:extLst>
          </p:cNvPr>
          <p:cNvSpPr txBox="1"/>
          <p:nvPr/>
        </p:nvSpPr>
        <p:spPr>
          <a:xfrm>
            <a:off x="2411760" y="5084183"/>
            <a:ext cx="2016224" cy="338554"/>
          </a:xfrm>
          <a:prstGeom prst="rect">
            <a:avLst/>
          </a:prstGeom>
          <a:noFill/>
        </p:spPr>
        <p:txBody>
          <a:bodyPr wrap="square">
            <a:spAutoFit/>
          </a:bodyPr>
          <a:lstStyle/>
          <a:p>
            <a:pPr algn="ctr" fontAlgn="b"/>
            <a:r>
              <a:rPr lang="en-US" altLang="ja-JP" sz="1600" b="0" i="0" u="none" strike="noStrike" dirty="0">
                <a:effectLst/>
                <a:latin typeface="Times New Roman" panose="02020603050405020304" pitchFamily="18" charset="0"/>
              </a:rPr>
              <a:t>d</a:t>
            </a:r>
            <a:r>
              <a:rPr lang="en-US" altLang="ja-JP" sz="1600" b="0" i="0" u="none" strike="noStrike" baseline="-25000" dirty="0">
                <a:effectLst/>
                <a:latin typeface="Times New Roman" panose="02020603050405020304" pitchFamily="18" charset="0"/>
              </a:rPr>
              <a:t>0</a:t>
            </a:r>
            <a:r>
              <a:rPr lang="en-US" altLang="ja-JP" sz="1600" b="0" i="0" u="none" strike="noStrike" dirty="0">
                <a:effectLst/>
                <a:latin typeface="Times New Roman" panose="02020603050405020304" pitchFamily="18" charset="0"/>
              </a:rPr>
              <a:t>=1000 (mm)</a:t>
            </a:r>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E4826BF2-7B93-7FC7-F8AC-AFA17A0AC0DE}"/>
                  </a:ext>
                </a:extLst>
              </p:cNvPr>
              <p:cNvSpPr txBox="1"/>
              <p:nvPr/>
            </p:nvSpPr>
            <p:spPr>
              <a:xfrm>
                <a:off x="4379268" y="5584082"/>
                <a:ext cx="2911695"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panose="02040503050406030204" pitchFamily="18" charset="0"/>
                        </a:rPr>
                        <m:t>𝑃𝐿</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𝑃</m:t>
                      </m:r>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𝐿</m:t>
                          </m:r>
                        </m:e>
                        <m:sub>
                          <m:r>
                            <a:rPr kumimoji="1" lang="en-US" altLang="ja-JP" sz="1600" b="0" i="1" smtClean="0">
                              <a:latin typeface="Cambria Math" panose="02040503050406030204" pitchFamily="18" charset="0"/>
                            </a:rPr>
                            <m:t>0</m:t>
                          </m:r>
                        </m:sub>
                      </m:sSub>
                      <m:r>
                        <a:rPr kumimoji="1" lang="en-US" altLang="ja-JP" sz="1600" b="0" i="1" smtClean="0">
                          <a:latin typeface="Cambria Math" panose="02040503050406030204" pitchFamily="18" charset="0"/>
                        </a:rPr>
                        <m:t>+10</m:t>
                      </m:r>
                      <m:r>
                        <a:rPr kumimoji="1" lang="en-US" altLang="ja-JP" sz="1600" b="0" i="1" smtClean="0">
                          <a:latin typeface="Cambria Math" panose="02040503050406030204" pitchFamily="18" charset="0"/>
                        </a:rPr>
                        <m:t>𝑛</m:t>
                      </m:r>
                      <m:func>
                        <m:funcPr>
                          <m:ctrlPr>
                            <a:rPr kumimoji="1" lang="en-US" altLang="ja-JP" sz="1600" b="0" i="1" smtClean="0">
                              <a:latin typeface="Cambria Math" panose="02040503050406030204" pitchFamily="18" charset="0"/>
                            </a:rPr>
                          </m:ctrlPr>
                        </m:funcPr>
                        <m:fName>
                          <m:sSub>
                            <m:sSubPr>
                              <m:ctrlPr>
                                <a:rPr kumimoji="1" lang="en-US" altLang="ja-JP" sz="1600" b="0" i="1" smtClean="0">
                                  <a:latin typeface="Cambria Math" panose="02040503050406030204" pitchFamily="18" charset="0"/>
                                </a:rPr>
                              </m:ctrlPr>
                            </m:sSubPr>
                            <m:e>
                              <m:r>
                                <m:rPr>
                                  <m:sty m:val="p"/>
                                </m:rPr>
                                <a:rPr kumimoji="1" lang="en-US" altLang="ja-JP" sz="1600" b="0" i="0" smtClean="0">
                                  <a:latin typeface="Cambria Math" panose="02040503050406030204" pitchFamily="18" charset="0"/>
                                </a:rPr>
                                <m:t>log</m:t>
                              </m:r>
                            </m:e>
                            <m:sub>
                              <m:r>
                                <a:rPr kumimoji="1" lang="en-US" altLang="ja-JP" sz="1600" b="0" i="1" smtClean="0">
                                  <a:latin typeface="Cambria Math" panose="02040503050406030204" pitchFamily="18" charset="0"/>
                                </a:rPr>
                                <m:t>10</m:t>
                              </m:r>
                            </m:sub>
                          </m:sSub>
                        </m:fName>
                        <m:e>
                          <m:d>
                            <m:dPr>
                              <m:ctrlPr>
                                <a:rPr kumimoji="1" lang="en-US" altLang="ja-JP" sz="1600" b="0" i="1" smtClean="0">
                                  <a:latin typeface="Cambria Math" panose="02040503050406030204" pitchFamily="18" charset="0"/>
                                </a:rPr>
                              </m:ctrlPr>
                            </m:dPr>
                            <m:e>
                              <m:f>
                                <m:fPr>
                                  <m:ctrlPr>
                                    <a:rPr kumimoji="1" lang="en-US" altLang="ja-JP" sz="1600" b="0" i="1" smtClean="0">
                                      <a:latin typeface="Cambria Math" panose="02040503050406030204" pitchFamily="18" charset="0"/>
                                    </a:rPr>
                                  </m:ctrlPr>
                                </m:fPr>
                                <m:num>
                                  <m:r>
                                    <a:rPr kumimoji="1" lang="en-US" altLang="ja-JP" sz="1600" b="0" i="1" smtClean="0">
                                      <a:latin typeface="Cambria Math" panose="02040503050406030204" pitchFamily="18" charset="0"/>
                                    </a:rPr>
                                    <m:t>𝑑</m:t>
                                  </m:r>
                                </m:num>
                                <m:den>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𝑑</m:t>
                                      </m:r>
                                    </m:e>
                                    <m:sub>
                                      <m:r>
                                        <a:rPr kumimoji="1" lang="en-US" altLang="ja-JP" sz="1600" b="0" i="1" smtClean="0">
                                          <a:latin typeface="Cambria Math" panose="02040503050406030204" pitchFamily="18" charset="0"/>
                                        </a:rPr>
                                        <m:t>0</m:t>
                                      </m:r>
                                    </m:sub>
                                  </m:sSub>
                                </m:den>
                              </m:f>
                            </m:e>
                          </m:d>
                          <m:r>
                            <a:rPr kumimoji="1" lang="en-US" altLang="ja-JP" sz="1600" b="0" i="1" smtClean="0">
                              <a:latin typeface="Cambria Math" panose="02040503050406030204" pitchFamily="18" charset="0"/>
                            </a:rPr>
                            <m:t> </m:t>
                          </m:r>
                          <m:r>
                            <a:rPr kumimoji="1" lang="en-US" altLang="ja-JP" sz="1600" b="0" i="0" smtClean="0">
                              <a:latin typeface="Cambria Math" panose="02040503050406030204" pitchFamily="18" charset="0"/>
                            </a:rPr>
                            <m:t>(</m:t>
                          </m:r>
                          <m:r>
                            <m:rPr>
                              <m:sty m:val="p"/>
                            </m:rPr>
                            <a:rPr kumimoji="1" lang="en-US" altLang="ja-JP" sz="1600" b="0" i="0" smtClean="0">
                              <a:latin typeface="Cambria Math" panose="02040503050406030204" pitchFamily="18" charset="0"/>
                            </a:rPr>
                            <m:t>dB</m:t>
                          </m:r>
                          <m:r>
                            <a:rPr kumimoji="1" lang="en-US" altLang="ja-JP" sz="1600" b="0" i="1" smtClean="0">
                              <a:latin typeface="Cambria Math" panose="02040503050406030204" pitchFamily="18" charset="0"/>
                            </a:rPr>
                            <m:t>)</m:t>
                          </m:r>
                        </m:e>
                      </m:func>
                    </m:oMath>
                  </m:oMathPara>
                </a14:m>
                <a:endParaRPr kumimoji="1" lang="ja-JP" altLang="en-US" sz="1600" dirty="0">
                  <a:latin typeface="Times New Roman"/>
                </a:endParaRPr>
              </a:p>
            </p:txBody>
          </p:sp>
        </mc:Choice>
        <mc:Fallback xmlns="">
          <p:sp>
            <p:nvSpPr>
              <p:cNvPr id="10" name="テキスト ボックス 9">
                <a:extLst>
                  <a:ext uri="{FF2B5EF4-FFF2-40B4-BE49-F238E27FC236}">
                    <a16:creationId xmlns:a16="http://schemas.microsoft.com/office/drawing/2014/main" id="{E4826BF2-7B93-7FC7-F8AC-AFA17A0AC0DE}"/>
                  </a:ext>
                </a:extLst>
              </p:cNvPr>
              <p:cNvSpPr txBox="1">
                <a:spLocks noRot="1" noChangeAspect="1" noMove="1" noResize="1" noEditPoints="1" noAdjustHandles="1" noChangeArrowheads="1" noChangeShapeType="1" noTextEdit="1"/>
              </p:cNvSpPr>
              <p:nvPr/>
            </p:nvSpPr>
            <p:spPr>
              <a:xfrm>
                <a:off x="4379268" y="5584082"/>
                <a:ext cx="2911695" cy="509307"/>
              </a:xfrm>
              <a:prstGeom prst="rect">
                <a:avLst/>
              </a:prstGeom>
              <a:blipFill>
                <a:blip r:embed="rId3"/>
                <a:stretch>
                  <a:fillRect l="-866" r="-1732" b="-714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8064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56BEEF-46FC-E1D6-5CA5-468D1372D471}"/>
              </a:ext>
            </a:extLst>
          </p:cNvPr>
          <p:cNvSpPr>
            <a:spLocks noGrp="1"/>
          </p:cNvSpPr>
          <p:nvPr>
            <p:ph type="title"/>
          </p:nvPr>
        </p:nvSpPr>
        <p:spPr/>
        <p:txBody>
          <a:bodyPr/>
          <a:lstStyle/>
          <a:p>
            <a:r>
              <a:rPr kumimoji="1" lang="en-US" altLang="ja-JP" dirty="0"/>
              <a:t>Sedan car cabin model</a:t>
            </a:r>
            <a:endParaRPr kumimoji="1" lang="ja-JP" altLang="en-US"/>
          </a:p>
        </p:txBody>
      </p:sp>
      <p:sp>
        <p:nvSpPr>
          <p:cNvPr id="4" name="スライド番号プレースホルダー 3">
            <a:extLst>
              <a:ext uri="{FF2B5EF4-FFF2-40B4-BE49-F238E27FC236}">
                <a16:creationId xmlns:a16="http://schemas.microsoft.com/office/drawing/2014/main" id="{048D9FF8-1B35-6FFA-C6BF-D5F47BA01BE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15</a:t>
            </a:fld>
            <a:endParaRPr lang="en-US" altLang="ja-JP"/>
          </a:p>
        </p:txBody>
      </p:sp>
      <p:pic>
        <p:nvPicPr>
          <p:cNvPr id="25" name="図 24">
            <a:extLst>
              <a:ext uri="{FF2B5EF4-FFF2-40B4-BE49-F238E27FC236}">
                <a16:creationId xmlns:a16="http://schemas.microsoft.com/office/drawing/2014/main" id="{75325FDB-18FF-8763-4082-14CA415B805C}"/>
              </a:ext>
            </a:extLst>
          </p:cNvPr>
          <p:cNvPicPr>
            <a:picLocks noChangeAspect="1"/>
          </p:cNvPicPr>
          <p:nvPr/>
        </p:nvPicPr>
        <p:blipFill>
          <a:blip r:embed="rId2"/>
          <a:stretch>
            <a:fillRect/>
          </a:stretch>
        </p:blipFill>
        <p:spPr>
          <a:xfrm>
            <a:off x="1043608" y="1898429"/>
            <a:ext cx="6777508" cy="4549803"/>
          </a:xfrm>
          <a:prstGeom prst="rect">
            <a:avLst/>
          </a:prstGeom>
        </p:spPr>
      </p:pic>
    </p:spTree>
    <p:extLst>
      <p:ext uri="{BB962C8B-B14F-4D97-AF65-F5344CB8AC3E}">
        <p14:creationId xmlns:p14="http://schemas.microsoft.com/office/powerpoint/2010/main" val="2811754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5EAF32-EFA8-78E3-818B-802B1E83F0E7}"/>
              </a:ext>
            </a:extLst>
          </p:cNvPr>
          <p:cNvSpPr>
            <a:spLocks noGrp="1"/>
          </p:cNvSpPr>
          <p:nvPr>
            <p:ph type="title"/>
          </p:nvPr>
        </p:nvSpPr>
        <p:spPr/>
        <p:txBody>
          <a:bodyPr/>
          <a:lstStyle/>
          <a:p>
            <a:r>
              <a:rPr kumimoji="1" lang="en-US" altLang="ja-JP" dirty="0"/>
              <a:t>Frequency characteristics</a:t>
            </a:r>
            <a:br>
              <a:rPr kumimoji="1" lang="en-US" altLang="ja-JP" dirty="0"/>
            </a:br>
            <a:r>
              <a:rPr kumimoji="1" lang="en-US" altLang="ja-JP" dirty="0"/>
              <a:t>(Sedan car cabin model)</a:t>
            </a:r>
            <a:endParaRPr kumimoji="1" lang="ja-JP" altLang="en-US"/>
          </a:p>
        </p:txBody>
      </p:sp>
      <p:sp>
        <p:nvSpPr>
          <p:cNvPr id="4" name="スライド番号プレースホルダー 3">
            <a:extLst>
              <a:ext uri="{FF2B5EF4-FFF2-40B4-BE49-F238E27FC236}">
                <a16:creationId xmlns:a16="http://schemas.microsoft.com/office/drawing/2014/main" id="{39751C68-E33D-9952-3BB8-A056D0B1D4E5}"/>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16</a:t>
            </a:fld>
            <a:endParaRPr lang="en-US" altLang="ja-JP"/>
          </a:p>
        </p:txBody>
      </p:sp>
      <p:pic>
        <p:nvPicPr>
          <p:cNvPr id="13" name="図 12">
            <a:extLst>
              <a:ext uri="{FF2B5EF4-FFF2-40B4-BE49-F238E27FC236}">
                <a16:creationId xmlns:a16="http://schemas.microsoft.com/office/drawing/2014/main" id="{BA590097-57CB-6951-156C-3E9CE69402B7}"/>
              </a:ext>
            </a:extLst>
          </p:cNvPr>
          <p:cNvPicPr>
            <a:picLocks noChangeAspect="1"/>
          </p:cNvPicPr>
          <p:nvPr/>
        </p:nvPicPr>
        <p:blipFill>
          <a:blip r:embed="rId2"/>
          <a:stretch>
            <a:fillRect/>
          </a:stretch>
        </p:blipFill>
        <p:spPr>
          <a:xfrm>
            <a:off x="1333593" y="1807423"/>
            <a:ext cx="6553013" cy="4613167"/>
          </a:xfrm>
          <a:prstGeom prst="rect">
            <a:avLst/>
          </a:prstGeom>
        </p:spPr>
      </p:pic>
    </p:spTree>
    <p:extLst>
      <p:ext uri="{BB962C8B-B14F-4D97-AF65-F5344CB8AC3E}">
        <p14:creationId xmlns:p14="http://schemas.microsoft.com/office/powerpoint/2010/main" val="3813734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D730C3-4704-7F44-DAA9-C3347CEE1762}"/>
              </a:ext>
            </a:extLst>
          </p:cNvPr>
          <p:cNvSpPr>
            <a:spLocks noGrp="1"/>
          </p:cNvSpPr>
          <p:nvPr>
            <p:ph type="title"/>
          </p:nvPr>
        </p:nvSpPr>
        <p:spPr/>
        <p:txBody>
          <a:bodyPr/>
          <a:lstStyle/>
          <a:p>
            <a:r>
              <a:rPr kumimoji="1" lang="en-US" altLang="ja-JP" dirty="0"/>
              <a:t>Distance characteristics</a:t>
            </a:r>
            <a:br>
              <a:rPr kumimoji="1" lang="en-US" altLang="ja-JP" dirty="0"/>
            </a:br>
            <a:r>
              <a:rPr kumimoji="1" lang="en-US" altLang="ja-JP" dirty="0"/>
              <a:t>(Sedan car cabin model)</a:t>
            </a:r>
            <a:endParaRPr kumimoji="1" lang="ja-JP" altLang="en-US"/>
          </a:p>
        </p:txBody>
      </p:sp>
      <p:sp>
        <p:nvSpPr>
          <p:cNvPr id="4" name="スライド番号プレースホルダー 3">
            <a:extLst>
              <a:ext uri="{FF2B5EF4-FFF2-40B4-BE49-F238E27FC236}">
                <a16:creationId xmlns:a16="http://schemas.microsoft.com/office/drawing/2014/main" id="{5CB5B560-377C-037A-8F21-690C3C943849}"/>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17</a:t>
            </a:fld>
            <a:endParaRPr lang="en-US" altLang="ja-JP"/>
          </a:p>
        </p:txBody>
      </p:sp>
      <p:pic>
        <p:nvPicPr>
          <p:cNvPr id="7" name="図 6">
            <a:extLst>
              <a:ext uri="{FF2B5EF4-FFF2-40B4-BE49-F238E27FC236}">
                <a16:creationId xmlns:a16="http://schemas.microsoft.com/office/drawing/2014/main" id="{7B2AF1DB-46C0-A942-C672-EB9CD827140D}"/>
              </a:ext>
            </a:extLst>
          </p:cNvPr>
          <p:cNvPicPr>
            <a:picLocks noChangeAspect="1"/>
          </p:cNvPicPr>
          <p:nvPr/>
        </p:nvPicPr>
        <p:blipFill>
          <a:blip r:embed="rId2"/>
          <a:stretch>
            <a:fillRect/>
          </a:stretch>
        </p:blipFill>
        <p:spPr>
          <a:xfrm>
            <a:off x="395536" y="1999061"/>
            <a:ext cx="8352928" cy="3254896"/>
          </a:xfrm>
          <a:prstGeom prst="rect">
            <a:avLst/>
          </a:prstGeom>
        </p:spPr>
      </p:pic>
      <p:graphicFrame>
        <p:nvGraphicFramePr>
          <p:cNvPr id="8" name="表 7">
            <a:extLst>
              <a:ext uri="{FF2B5EF4-FFF2-40B4-BE49-F238E27FC236}">
                <a16:creationId xmlns:a16="http://schemas.microsoft.com/office/drawing/2014/main" id="{DD9E7E37-ED19-FFA0-9FF5-EEB378D0FA63}"/>
              </a:ext>
            </a:extLst>
          </p:cNvPr>
          <p:cNvGraphicFramePr>
            <a:graphicFrameLocks noGrp="1"/>
          </p:cNvGraphicFramePr>
          <p:nvPr>
            <p:extLst>
              <p:ext uri="{D42A27DB-BD31-4B8C-83A1-F6EECF244321}">
                <p14:modId xmlns:p14="http://schemas.microsoft.com/office/powerpoint/2010/main" val="4187553332"/>
              </p:ext>
            </p:extLst>
          </p:nvPr>
        </p:nvGraphicFramePr>
        <p:xfrm>
          <a:off x="1219528" y="5238328"/>
          <a:ext cx="2463799" cy="1143000"/>
        </p:xfrm>
        <a:graphic>
          <a:graphicData uri="http://schemas.openxmlformats.org/drawingml/2006/table">
            <a:tbl>
              <a:tblPr/>
              <a:tblGrid>
                <a:gridCol w="859465">
                  <a:extLst>
                    <a:ext uri="{9D8B030D-6E8A-4147-A177-3AD203B41FA5}">
                      <a16:colId xmlns:a16="http://schemas.microsoft.com/office/drawing/2014/main" val="1329123414"/>
                    </a:ext>
                  </a:extLst>
                </a:gridCol>
                <a:gridCol w="802167">
                  <a:extLst>
                    <a:ext uri="{9D8B030D-6E8A-4147-A177-3AD203B41FA5}">
                      <a16:colId xmlns:a16="http://schemas.microsoft.com/office/drawing/2014/main" val="1416893806"/>
                    </a:ext>
                  </a:extLst>
                </a:gridCol>
                <a:gridCol w="802167">
                  <a:extLst>
                    <a:ext uri="{9D8B030D-6E8A-4147-A177-3AD203B41FA5}">
                      <a16:colId xmlns:a16="http://schemas.microsoft.com/office/drawing/2014/main" val="697000553"/>
                    </a:ext>
                  </a:extLst>
                </a:gridCol>
              </a:tblGrid>
              <a:tr h="285750">
                <a:tc gridSpan="3">
                  <a:txBody>
                    <a:bodyPr/>
                    <a:lstStyle/>
                    <a:p>
                      <a:pPr algn="ctr" fontAlgn="b"/>
                      <a:endParaRPr lang="en-US" sz="1400" b="0" i="0" u="none" strike="noStrike" dirty="0">
                        <a:effectLst/>
                        <a:latin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0135326"/>
                  </a:ext>
                </a:extLst>
              </a:tr>
              <a:tr h="285750">
                <a:tc>
                  <a:txBody>
                    <a:bodyPr/>
                    <a:lstStyle/>
                    <a:p>
                      <a:pPr algn="ctr" fontAlgn="b"/>
                      <a:r>
                        <a:rPr lang="en-US" sz="1400" b="0" i="0" u="none" strike="noStrike">
                          <a:effectLst/>
                          <a:latin typeface="Times New Roman" panose="02020603050405020304" pitchFamily="18" charset="0"/>
                        </a:rPr>
                        <a:t>Tx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dirty="0">
                          <a:effectLst/>
                          <a:latin typeface="Times New Roman" panose="02020603050405020304" pitchFamily="18" charset="0"/>
                        </a:rPr>
                        <a:t>Driver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dirty="0">
                          <a:effectLst/>
                          <a:latin typeface="Times New Roman" panose="02020603050405020304" pitchFamily="18" charset="0"/>
                        </a:rPr>
                        <a:t>Rear seat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191435709"/>
                  </a:ext>
                </a:extLst>
              </a:tr>
              <a:tr h="285750">
                <a:tc>
                  <a:txBody>
                    <a:bodyPr/>
                    <a:lstStyle/>
                    <a:p>
                      <a:pPr algn="ctr" fontAlgn="b"/>
                      <a:r>
                        <a:rPr lang="en-US" sz="1400" b="0" i="1" u="none" strike="noStrike" dirty="0">
                          <a:effectLst/>
                          <a:latin typeface="Times New Roman" panose="02020603050405020304" pitchFamily="18" charset="0"/>
                        </a:rPr>
                        <a:t>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1.28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dirty="0">
                          <a:effectLst/>
                          <a:latin typeface="Times New Roman" panose="02020603050405020304" pitchFamily="18" charset="0"/>
                        </a:rPr>
                        <a:t>1.73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5513497"/>
                  </a:ext>
                </a:extLst>
              </a:tr>
              <a:tr h="285750">
                <a:tc>
                  <a:txBody>
                    <a:bodyPr/>
                    <a:lstStyle/>
                    <a:p>
                      <a:pPr algn="ctr" fontAlgn="b"/>
                      <a:r>
                        <a:rPr lang="en-US" sz="1400" b="0" i="0" u="none" strike="noStrike" dirty="0">
                          <a:effectLst/>
                          <a:latin typeface="Times New Roman" panose="02020603050405020304" pitchFamily="18" charset="0"/>
                        </a:rPr>
                        <a:t>PL</a:t>
                      </a:r>
                      <a:r>
                        <a:rPr lang="en-US" sz="1400" b="0" i="0" u="none" strike="noStrike" baseline="-25000" dirty="0">
                          <a:effectLst/>
                          <a:latin typeface="Times New Roman" panose="02020603050405020304" pitchFamily="18" charset="0"/>
                        </a:rPr>
                        <a:t>0 </a:t>
                      </a:r>
                      <a:r>
                        <a:rPr lang="en-US" sz="1400" b="0" i="0" u="none" strike="noStrike" dirty="0">
                          <a:effectLst/>
                          <a:latin typeface="Times New Roman" panose="02020603050405020304" pitchFamily="18" charset="0"/>
                        </a:rPr>
                        <a:t>[dB]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65.35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dirty="0">
                          <a:effectLst/>
                          <a:latin typeface="Times New Roman" panose="02020603050405020304" pitchFamily="18" charset="0"/>
                        </a:rPr>
                        <a:t>60.93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8885098"/>
                  </a:ext>
                </a:extLst>
              </a:tr>
            </a:tbl>
          </a:graphicData>
        </a:graphic>
      </p:graphicFrame>
      <p:sp>
        <p:nvSpPr>
          <p:cNvPr id="9" name="テキスト ボックス 8">
            <a:extLst>
              <a:ext uri="{FF2B5EF4-FFF2-40B4-BE49-F238E27FC236}">
                <a16:creationId xmlns:a16="http://schemas.microsoft.com/office/drawing/2014/main" id="{6F4FE84A-901C-38A4-43D5-AE0128375E3A}"/>
              </a:ext>
            </a:extLst>
          </p:cNvPr>
          <p:cNvSpPr txBox="1"/>
          <p:nvPr/>
        </p:nvSpPr>
        <p:spPr>
          <a:xfrm>
            <a:off x="1403648" y="5226334"/>
            <a:ext cx="3579302" cy="307777"/>
          </a:xfrm>
          <a:prstGeom prst="rect">
            <a:avLst/>
          </a:prstGeom>
          <a:noFill/>
        </p:spPr>
        <p:txBody>
          <a:bodyPr wrap="square">
            <a:spAutoFit/>
          </a:bodyPr>
          <a:lstStyle/>
          <a:p>
            <a:pPr algn="ctr" fontAlgn="b"/>
            <a:r>
              <a:rPr lang="en-US" altLang="ja-JP" sz="1400" b="0" i="1" u="none" strike="noStrike" dirty="0">
                <a:effectLst/>
                <a:latin typeface="Times New Roman" panose="02020603050405020304" pitchFamily="18" charset="0"/>
              </a:rPr>
              <a:t>d</a:t>
            </a:r>
            <a:r>
              <a:rPr lang="en-US" altLang="ja-JP" sz="1400" b="0" i="1" u="none" strike="noStrike" baseline="-25000" dirty="0">
                <a:effectLst/>
                <a:latin typeface="Times New Roman" panose="02020603050405020304" pitchFamily="18" charset="0"/>
              </a:rPr>
              <a:t>0</a:t>
            </a:r>
            <a:r>
              <a:rPr lang="en-US" altLang="ja-JP" sz="1400" b="0" i="0" u="none" strike="noStrike" dirty="0">
                <a:effectLst/>
                <a:latin typeface="Times New Roman" panose="02020603050405020304" pitchFamily="18" charset="0"/>
              </a:rPr>
              <a:t>=1000 (mm)</a:t>
            </a:r>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6AE4B48A-032C-7DF4-844A-5F99B24C8393}"/>
                  </a:ext>
                </a:extLst>
              </p:cNvPr>
              <p:cNvSpPr txBox="1"/>
              <p:nvPr/>
            </p:nvSpPr>
            <p:spPr>
              <a:xfrm>
                <a:off x="3923928" y="5749688"/>
                <a:ext cx="2544543" cy="4455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rPr>
                        <m:t>𝑃𝐿</m:t>
                      </m:r>
                      <m:r>
                        <a:rPr kumimoji="1" lang="en-US" altLang="ja-JP" sz="1400" b="0" i="1" smtClean="0">
                          <a:latin typeface="Cambria Math" panose="02040503050406030204" pitchFamily="18" charset="0"/>
                        </a:rPr>
                        <m:t>=</m:t>
                      </m:r>
                      <m:r>
                        <a:rPr kumimoji="1" lang="en-US" altLang="ja-JP" sz="1400" b="0" i="1" smtClean="0">
                          <a:latin typeface="Cambria Math" panose="02040503050406030204" pitchFamily="18" charset="0"/>
                        </a:rPr>
                        <m:t>𝑃</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𝐿</m:t>
                          </m:r>
                        </m:e>
                        <m:sub>
                          <m:r>
                            <a:rPr kumimoji="1" lang="en-US" altLang="ja-JP" sz="1400" b="0" i="1" smtClean="0">
                              <a:latin typeface="Cambria Math" panose="02040503050406030204" pitchFamily="18" charset="0"/>
                            </a:rPr>
                            <m:t>0</m:t>
                          </m:r>
                        </m:sub>
                      </m:sSub>
                      <m:r>
                        <a:rPr kumimoji="1" lang="en-US" altLang="ja-JP" sz="1400" b="0" i="1" smtClean="0">
                          <a:latin typeface="Cambria Math" panose="02040503050406030204" pitchFamily="18" charset="0"/>
                        </a:rPr>
                        <m:t>+10</m:t>
                      </m:r>
                      <m:r>
                        <a:rPr kumimoji="1" lang="en-US" altLang="ja-JP" sz="1400" b="0" i="1" smtClean="0">
                          <a:latin typeface="Cambria Math" panose="02040503050406030204" pitchFamily="18" charset="0"/>
                        </a:rPr>
                        <m:t>𝑛</m:t>
                      </m:r>
                      <m:func>
                        <m:funcPr>
                          <m:ctrlPr>
                            <a:rPr kumimoji="1" lang="en-US" altLang="ja-JP" sz="1400" b="0" i="1" smtClean="0">
                              <a:latin typeface="Cambria Math" panose="02040503050406030204" pitchFamily="18" charset="0"/>
                            </a:rPr>
                          </m:ctrlPr>
                        </m:funcPr>
                        <m:fName>
                          <m:sSub>
                            <m:sSubPr>
                              <m:ctrlPr>
                                <a:rPr kumimoji="1" lang="en-US" altLang="ja-JP" sz="1400" b="0" i="1" smtClean="0">
                                  <a:latin typeface="Cambria Math" panose="02040503050406030204" pitchFamily="18" charset="0"/>
                                </a:rPr>
                              </m:ctrlPr>
                            </m:sSubPr>
                            <m:e>
                              <m:r>
                                <m:rPr>
                                  <m:sty m:val="p"/>
                                </m:rPr>
                                <a:rPr kumimoji="1" lang="en-US" altLang="ja-JP" sz="1400" b="0" i="0" smtClean="0">
                                  <a:latin typeface="Cambria Math" panose="02040503050406030204" pitchFamily="18" charset="0"/>
                                </a:rPr>
                                <m:t>log</m:t>
                              </m:r>
                            </m:e>
                            <m:sub>
                              <m:r>
                                <a:rPr kumimoji="1" lang="en-US" altLang="ja-JP" sz="1400" b="0" i="1" smtClean="0">
                                  <a:latin typeface="Cambria Math" panose="02040503050406030204" pitchFamily="18" charset="0"/>
                                </a:rPr>
                                <m:t>10</m:t>
                              </m:r>
                            </m:sub>
                          </m:sSub>
                        </m:fName>
                        <m:e>
                          <m:d>
                            <m:dPr>
                              <m:ctrlPr>
                                <a:rPr kumimoji="1" lang="en-US" altLang="ja-JP" sz="1400" b="0" i="1" smtClean="0">
                                  <a:latin typeface="Cambria Math" panose="02040503050406030204" pitchFamily="18" charset="0"/>
                                </a:rPr>
                              </m:ctrlPr>
                            </m:dPr>
                            <m:e>
                              <m:f>
                                <m:fPr>
                                  <m:ctrlPr>
                                    <a:rPr kumimoji="1" lang="en-US" altLang="ja-JP" sz="1400" b="0" i="1" smtClean="0">
                                      <a:latin typeface="Cambria Math" panose="02040503050406030204" pitchFamily="18" charset="0"/>
                                    </a:rPr>
                                  </m:ctrlPr>
                                </m:fPr>
                                <m:num>
                                  <m:r>
                                    <a:rPr kumimoji="1" lang="en-US" altLang="ja-JP" sz="1400" b="0" i="1" smtClean="0">
                                      <a:latin typeface="Cambria Math" panose="02040503050406030204" pitchFamily="18" charset="0"/>
                                    </a:rPr>
                                    <m:t>𝑑</m:t>
                                  </m:r>
                                </m:num>
                                <m:den>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𝑑</m:t>
                                      </m:r>
                                    </m:e>
                                    <m:sub>
                                      <m:r>
                                        <a:rPr kumimoji="1" lang="en-US" altLang="ja-JP" sz="1400" b="0" i="1" smtClean="0">
                                          <a:latin typeface="Cambria Math" panose="02040503050406030204" pitchFamily="18" charset="0"/>
                                        </a:rPr>
                                        <m:t>0</m:t>
                                      </m:r>
                                    </m:sub>
                                  </m:sSub>
                                </m:den>
                              </m:f>
                            </m:e>
                          </m:d>
                          <m:r>
                            <a:rPr kumimoji="1" lang="en-US" altLang="ja-JP" sz="1400" b="0" i="1" smtClean="0">
                              <a:latin typeface="Cambria Math" panose="02040503050406030204" pitchFamily="18" charset="0"/>
                            </a:rPr>
                            <m:t> </m:t>
                          </m:r>
                          <m:r>
                            <a:rPr kumimoji="1" lang="en-US" altLang="ja-JP" sz="1400" b="0" i="0" smtClean="0">
                              <a:latin typeface="Cambria Math" panose="02040503050406030204" pitchFamily="18" charset="0"/>
                            </a:rPr>
                            <m:t>(</m:t>
                          </m:r>
                          <m:r>
                            <m:rPr>
                              <m:sty m:val="p"/>
                            </m:rPr>
                            <a:rPr kumimoji="1" lang="en-US" altLang="ja-JP" sz="1400" b="0" i="0" smtClean="0">
                              <a:latin typeface="Cambria Math" panose="02040503050406030204" pitchFamily="18" charset="0"/>
                            </a:rPr>
                            <m:t>dB</m:t>
                          </m:r>
                          <m:r>
                            <a:rPr kumimoji="1" lang="en-US" altLang="ja-JP" sz="1400" b="0" i="1" smtClean="0">
                              <a:latin typeface="Cambria Math" panose="02040503050406030204" pitchFamily="18" charset="0"/>
                            </a:rPr>
                            <m:t>)</m:t>
                          </m:r>
                        </m:e>
                      </m:func>
                    </m:oMath>
                  </m:oMathPara>
                </a14:m>
                <a:endParaRPr kumimoji="1" lang="ja-JP" altLang="en-US" sz="1400" dirty="0">
                  <a:latin typeface="Times New Roman"/>
                </a:endParaRPr>
              </a:p>
            </p:txBody>
          </p:sp>
        </mc:Choice>
        <mc:Fallback xmlns="">
          <p:sp>
            <p:nvSpPr>
              <p:cNvPr id="10" name="テキスト ボックス 9">
                <a:extLst>
                  <a:ext uri="{FF2B5EF4-FFF2-40B4-BE49-F238E27FC236}">
                    <a16:creationId xmlns:a16="http://schemas.microsoft.com/office/drawing/2014/main" id="{6AE4B48A-032C-7DF4-844A-5F99B24C8393}"/>
                  </a:ext>
                </a:extLst>
              </p:cNvPr>
              <p:cNvSpPr txBox="1">
                <a:spLocks noRot="1" noChangeAspect="1" noMove="1" noResize="1" noEditPoints="1" noAdjustHandles="1" noChangeArrowheads="1" noChangeShapeType="1" noTextEdit="1"/>
              </p:cNvSpPr>
              <p:nvPr/>
            </p:nvSpPr>
            <p:spPr>
              <a:xfrm>
                <a:off x="3923928" y="5749688"/>
                <a:ext cx="2544543" cy="445571"/>
              </a:xfrm>
              <a:prstGeom prst="rect">
                <a:avLst/>
              </a:prstGeom>
              <a:blipFill>
                <a:blip r:embed="rId3"/>
                <a:stretch>
                  <a:fillRect l="-1493" t="-2778" r="-1990" b="-8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9194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A3A076-60F1-AA13-2B78-DC16BDCAF749}"/>
              </a:ext>
            </a:extLst>
          </p:cNvPr>
          <p:cNvSpPr>
            <a:spLocks noGrp="1"/>
          </p:cNvSpPr>
          <p:nvPr>
            <p:ph type="title"/>
          </p:nvPr>
        </p:nvSpPr>
        <p:spPr/>
        <p:txBody>
          <a:bodyPr/>
          <a:lstStyle/>
          <a:p>
            <a:r>
              <a:rPr lang="en-US" altLang="ja-JP" dirty="0"/>
              <a:t>E</a:t>
            </a:r>
            <a:r>
              <a:rPr kumimoji="1" lang="en-US" altLang="ja-JP" dirty="0"/>
              <a:t>ngine room model for sedan cars</a:t>
            </a:r>
            <a:endParaRPr kumimoji="1" lang="ja-JP" altLang="en-US"/>
          </a:p>
        </p:txBody>
      </p:sp>
      <p:sp>
        <p:nvSpPr>
          <p:cNvPr id="4" name="スライド番号プレースホルダー 3">
            <a:extLst>
              <a:ext uri="{FF2B5EF4-FFF2-40B4-BE49-F238E27FC236}">
                <a16:creationId xmlns:a16="http://schemas.microsoft.com/office/drawing/2014/main" id="{E367E02D-78C6-97A1-4E16-B6F5EFB4F3E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18</a:t>
            </a:fld>
            <a:endParaRPr lang="en-US" altLang="ja-JP"/>
          </a:p>
        </p:txBody>
      </p:sp>
      <p:pic>
        <p:nvPicPr>
          <p:cNvPr id="28" name="図 27">
            <a:extLst>
              <a:ext uri="{FF2B5EF4-FFF2-40B4-BE49-F238E27FC236}">
                <a16:creationId xmlns:a16="http://schemas.microsoft.com/office/drawing/2014/main" id="{88A031FB-74F7-FB96-AFD6-85479531E66C}"/>
              </a:ext>
            </a:extLst>
          </p:cNvPr>
          <p:cNvPicPr>
            <a:picLocks noChangeAspect="1"/>
          </p:cNvPicPr>
          <p:nvPr/>
        </p:nvPicPr>
        <p:blipFill>
          <a:blip r:embed="rId2"/>
          <a:stretch>
            <a:fillRect/>
          </a:stretch>
        </p:blipFill>
        <p:spPr>
          <a:xfrm>
            <a:off x="539552" y="1844824"/>
            <a:ext cx="8318095" cy="4392488"/>
          </a:xfrm>
          <a:prstGeom prst="rect">
            <a:avLst/>
          </a:prstGeom>
        </p:spPr>
      </p:pic>
      <p:sp>
        <p:nvSpPr>
          <p:cNvPr id="29" name="テキスト ボックス 28">
            <a:extLst>
              <a:ext uri="{FF2B5EF4-FFF2-40B4-BE49-F238E27FC236}">
                <a16:creationId xmlns:a16="http://schemas.microsoft.com/office/drawing/2014/main" id="{56840067-4094-760D-2E5E-31D3F258613C}"/>
              </a:ext>
            </a:extLst>
          </p:cNvPr>
          <p:cNvSpPr txBox="1"/>
          <p:nvPr/>
        </p:nvSpPr>
        <p:spPr>
          <a:xfrm>
            <a:off x="1836801" y="5877272"/>
            <a:ext cx="1007007" cy="307777"/>
          </a:xfrm>
          <a:prstGeom prst="rect">
            <a:avLst/>
          </a:prstGeom>
          <a:solidFill>
            <a:schemeClr val="bg1"/>
          </a:solidFill>
        </p:spPr>
        <p:txBody>
          <a:bodyPr wrap="none" rtlCol="0">
            <a:spAutoFit/>
          </a:bodyPr>
          <a:lstStyle/>
          <a:p>
            <a:r>
              <a:rPr kumimoji="1" lang="en-US" altLang="ja-JP" sz="1400" dirty="0"/>
              <a:t>Tx position</a:t>
            </a:r>
            <a:endParaRPr kumimoji="1" lang="ja-JP" altLang="en-US" sz="1400"/>
          </a:p>
        </p:txBody>
      </p:sp>
    </p:spTree>
    <p:extLst>
      <p:ext uri="{BB962C8B-B14F-4D97-AF65-F5344CB8AC3E}">
        <p14:creationId xmlns:p14="http://schemas.microsoft.com/office/powerpoint/2010/main" val="4258181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431B45-013A-3430-C4FC-9C2F50C2B1B8}"/>
              </a:ext>
            </a:extLst>
          </p:cNvPr>
          <p:cNvSpPr>
            <a:spLocks noGrp="1"/>
          </p:cNvSpPr>
          <p:nvPr>
            <p:ph type="title"/>
          </p:nvPr>
        </p:nvSpPr>
        <p:spPr/>
        <p:txBody>
          <a:bodyPr/>
          <a:lstStyle/>
          <a:p>
            <a:r>
              <a:rPr kumimoji="1" lang="en-US" altLang="ja-JP" dirty="0"/>
              <a:t>Frequency characteristics</a:t>
            </a:r>
            <a:br>
              <a:rPr kumimoji="1" lang="en-US" altLang="ja-JP" dirty="0"/>
            </a:br>
            <a:r>
              <a:rPr kumimoji="1" lang="en-US" altLang="ja-JP" dirty="0"/>
              <a:t>(engine room)</a:t>
            </a:r>
            <a:endParaRPr kumimoji="1" lang="ja-JP" altLang="en-US"/>
          </a:p>
        </p:txBody>
      </p:sp>
      <p:sp>
        <p:nvSpPr>
          <p:cNvPr id="4" name="スライド番号プレースホルダー 3">
            <a:extLst>
              <a:ext uri="{FF2B5EF4-FFF2-40B4-BE49-F238E27FC236}">
                <a16:creationId xmlns:a16="http://schemas.microsoft.com/office/drawing/2014/main" id="{CEFAC659-4B4D-B66E-8D4B-6E26F5EB4C22}"/>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19</a:t>
            </a:fld>
            <a:endParaRPr lang="en-US" altLang="ja-JP"/>
          </a:p>
        </p:txBody>
      </p:sp>
      <p:pic>
        <p:nvPicPr>
          <p:cNvPr id="19" name="図 18">
            <a:extLst>
              <a:ext uri="{FF2B5EF4-FFF2-40B4-BE49-F238E27FC236}">
                <a16:creationId xmlns:a16="http://schemas.microsoft.com/office/drawing/2014/main" id="{56835520-4E50-D059-11E1-94B519F5EEAC}"/>
              </a:ext>
            </a:extLst>
          </p:cNvPr>
          <p:cNvPicPr>
            <a:picLocks noChangeAspect="1"/>
          </p:cNvPicPr>
          <p:nvPr/>
        </p:nvPicPr>
        <p:blipFill>
          <a:blip r:embed="rId2"/>
          <a:stretch>
            <a:fillRect/>
          </a:stretch>
        </p:blipFill>
        <p:spPr>
          <a:xfrm>
            <a:off x="107504" y="2376170"/>
            <a:ext cx="8773902" cy="3323624"/>
          </a:xfrm>
          <a:prstGeom prst="rect">
            <a:avLst/>
          </a:prstGeom>
        </p:spPr>
      </p:pic>
    </p:spTree>
    <p:extLst>
      <p:ext uri="{BB962C8B-B14F-4D97-AF65-F5344CB8AC3E}">
        <p14:creationId xmlns:p14="http://schemas.microsoft.com/office/powerpoint/2010/main" val="2857124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a:xfrm>
            <a:off x="4344988" y="6475413"/>
            <a:ext cx="530225" cy="182562"/>
          </a:xfrm>
        </p:spPr>
        <p:txBody>
          <a:bodyPr/>
          <a:lstStyle/>
          <a:p>
            <a:r>
              <a:rPr lang="en-US" altLang="ja-JP"/>
              <a:t>Slide </a:t>
            </a:r>
            <a:fld id="{18BE40FC-92CB-A945-B422-D81EC9BDBF4D}" type="slidenum">
              <a:rPr lang="en-US" altLang="ja-JP"/>
              <a:pPr/>
              <a:t>2</a:t>
            </a:fld>
            <a:endParaRPr lang="en-US" altLang="ja-JP"/>
          </a:p>
        </p:txBody>
      </p:sp>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200" dirty="0">
                <a:ea typeface="ＭＳ Ｐゴシック" panose="020B0600070205080204" pitchFamily="34" charset="-128"/>
              </a:rPr>
              <a:t>Propagation Channel Parameters of UWB Communication Applications for Vehicle BAN (VBAN) Use Cases</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395638" y="3914074"/>
            <a:ext cx="8352724" cy="2135088"/>
          </a:xfrm>
        </p:spPr>
        <p:txBody>
          <a:bodyPr/>
          <a:lstStyle/>
          <a:p>
            <a:r>
              <a:rPr lang="en-US" altLang="ja-JP" sz="2800" dirty="0">
                <a:latin typeface="Times New Roman" panose="02020603050405020304" pitchFamily="18" charset="0"/>
                <a:cs typeface="Times New Roman" panose="02020603050405020304" pitchFamily="18" charset="0"/>
              </a:rPr>
              <a:t>Daisuke </a:t>
            </a:r>
            <a:r>
              <a:rPr lang="en-US" altLang="ja-JP" sz="2800" dirty="0" err="1">
                <a:latin typeface="Times New Roman" panose="02020603050405020304" pitchFamily="18" charset="0"/>
                <a:cs typeface="Times New Roman" panose="02020603050405020304" pitchFamily="18" charset="0"/>
              </a:rPr>
              <a:t>Anzai</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Yutaro</a:t>
            </a:r>
            <a:r>
              <a:rPr lang="en-US" altLang="ja-JP" sz="2800" dirty="0">
                <a:latin typeface="Times New Roman" panose="02020603050405020304" pitchFamily="18" charset="0"/>
                <a:cs typeface="Times New Roman" panose="02020603050405020304" pitchFamily="18" charset="0"/>
              </a:rPr>
              <a:t> Aoki, and Takumi Kobayashi</a:t>
            </a:r>
          </a:p>
          <a:p>
            <a:r>
              <a:rPr lang="en-US" altLang="ja-JP" dirty="0">
                <a:latin typeface="Times New Roman" panose="02020603050405020304" pitchFamily="18" charset="0"/>
                <a:cs typeface="Times New Roman" panose="02020603050405020304" pitchFamily="18" charset="0"/>
              </a:rPr>
              <a:t>Nagoya Institute of Technology (NIT)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464E8D-FB60-3920-F19B-55A42DD6467A}"/>
              </a:ext>
            </a:extLst>
          </p:cNvPr>
          <p:cNvSpPr>
            <a:spLocks noGrp="1"/>
          </p:cNvSpPr>
          <p:nvPr>
            <p:ph type="title"/>
          </p:nvPr>
        </p:nvSpPr>
        <p:spPr/>
        <p:txBody>
          <a:bodyPr/>
          <a:lstStyle/>
          <a:p>
            <a:r>
              <a:rPr kumimoji="1" lang="en-US" altLang="ja-JP" dirty="0"/>
              <a:t>Distance characteristics</a:t>
            </a:r>
            <a:br>
              <a:rPr kumimoji="1" lang="en-US" altLang="ja-JP" dirty="0"/>
            </a:br>
            <a:r>
              <a:rPr kumimoji="1" lang="en-US" altLang="ja-JP" dirty="0"/>
              <a:t>(Engine room)</a:t>
            </a:r>
            <a:endParaRPr kumimoji="1" lang="ja-JP" altLang="en-US"/>
          </a:p>
        </p:txBody>
      </p:sp>
      <p:sp>
        <p:nvSpPr>
          <p:cNvPr id="4" name="スライド番号プレースホルダー 3">
            <a:extLst>
              <a:ext uri="{FF2B5EF4-FFF2-40B4-BE49-F238E27FC236}">
                <a16:creationId xmlns:a16="http://schemas.microsoft.com/office/drawing/2014/main" id="{C3A57929-A9C6-0FE4-3F1B-B5A4E436D4E7}"/>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20</a:t>
            </a:fld>
            <a:endParaRPr lang="en-US" altLang="ja-JP"/>
          </a:p>
        </p:txBody>
      </p:sp>
      <p:pic>
        <p:nvPicPr>
          <p:cNvPr id="7" name="図 6">
            <a:extLst>
              <a:ext uri="{FF2B5EF4-FFF2-40B4-BE49-F238E27FC236}">
                <a16:creationId xmlns:a16="http://schemas.microsoft.com/office/drawing/2014/main" id="{4559758D-32F5-1822-BC41-1D8A059DB3EB}"/>
              </a:ext>
            </a:extLst>
          </p:cNvPr>
          <p:cNvPicPr>
            <a:picLocks noChangeAspect="1"/>
          </p:cNvPicPr>
          <p:nvPr/>
        </p:nvPicPr>
        <p:blipFill>
          <a:blip r:embed="rId2"/>
          <a:stretch>
            <a:fillRect/>
          </a:stretch>
        </p:blipFill>
        <p:spPr>
          <a:xfrm>
            <a:off x="298904" y="1891009"/>
            <a:ext cx="8546191" cy="3448091"/>
          </a:xfrm>
          <a:prstGeom prst="rect">
            <a:avLst/>
          </a:prstGeom>
        </p:spPr>
      </p:pic>
      <mc:AlternateContent xmlns:mc="http://schemas.openxmlformats.org/markup-compatibility/2006" xmlns:a14="http://schemas.microsoft.com/office/drawing/2010/main">
        <mc:Choice Requires="a14">
          <p:graphicFrame>
            <p:nvGraphicFramePr>
              <p:cNvPr id="8" name="表 7">
                <a:extLst>
                  <a:ext uri="{FF2B5EF4-FFF2-40B4-BE49-F238E27FC236}">
                    <a16:creationId xmlns:a16="http://schemas.microsoft.com/office/drawing/2014/main" id="{4EA33DA0-2F06-FDDB-2522-DD049A9A5FF6}"/>
                  </a:ext>
                </a:extLst>
              </p:cNvPr>
              <p:cNvGraphicFramePr>
                <a:graphicFrameLocks noGrp="1"/>
              </p:cNvGraphicFramePr>
              <p:nvPr>
                <p:extLst>
                  <p:ext uri="{D42A27DB-BD31-4B8C-83A1-F6EECF244321}">
                    <p14:modId xmlns:p14="http://schemas.microsoft.com/office/powerpoint/2010/main" val="4132826144"/>
                  </p:ext>
                </p:extLst>
              </p:nvPr>
            </p:nvGraphicFramePr>
            <p:xfrm>
              <a:off x="1347250" y="5265268"/>
              <a:ext cx="1879600" cy="1143000"/>
            </p:xfrm>
            <a:graphic>
              <a:graphicData uri="http://schemas.openxmlformats.org/drawingml/2006/table">
                <a:tbl>
                  <a:tblPr/>
                  <a:tblGrid>
                    <a:gridCol w="863082">
                      <a:extLst>
                        <a:ext uri="{9D8B030D-6E8A-4147-A177-3AD203B41FA5}">
                          <a16:colId xmlns:a16="http://schemas.microsoft.com/office/drawing/2014/main" val="646931247"/>
                        </a:ext>
                      </a:extLst>
                    </a:gridCol>
                    <a:gridCol w="1016518">
                      <a:extLst>
                        <a:ext uri="{9D8B030D-6E8A-4147-A177-3AD203B41FA5}">
                          <a16:colId xmlns:a16="http://schemas.microsoft.com/office/drawing/2014/main" val="3573674761"/>
                        </a:ext>
                      </a:extLst>
                    </a:gridCol>
                  </a:tblGrid>
                  <a:tr h="285750">
                    <a:tc gridSpan="2">
                      <a:txBody>
                        <a:bodyPr/>
                        <a:lstStyle/>
                        <a:p>
                          <a:pPr algn="r" fontAlgn="b"/>
                          <a:r>
                            <a:rPr lang="en-US" sz="1600" b="0" i="0" u="none" strike="noStrike" dirty="0">
                              <a:effectLst/>
                              <a:latin typeface="Times New Roman" panose="02020603050405020304" pitchFamily="18" charset="0"/>
                            </a:rPr>
                            <a:t>d</a:t>
                          </a:r>
                          <a:r>
                            <a:rPr lang="en-US" sz="1600" b="0" i="0" u="none" strike="noStrike" baseline="-25000" dirty="0">
                              <a:effectLst/>
                              <a:latin typeface="Times New Roman" panose="02020603050405020304" pitchFamily="18" charset="0"/>
                            </a:rPr>
                            <a:t>0</a:t>
                          </a:r>
                          <a:r>
                            <a:rPr lang="en-US" sz="1600" b="0" i="0" u="none" strike="noStrike" dirty="0">
                              <a:effectLst/>
                              <a:latin typeface="Times New Roman" panose="02020603050405020304" pitchFamily="18" charset="0"/>
                            </a:rPr>
                            <a:t>=250(mm)</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extLst>
                      <a:ext uri="{0D108BD9-81ED-4DB2-BD59-A6C34878D82A}">
                        <a16:rowId xmlns:a16="http://schemas.microsoft.com/office/drawing/2014/main" val="501656163"/>
                      </a:ext>
                    </a:extLst>
                  </a:tr>
                  <a:tr h="285750">
                    <a:tc>
                      <a:txBody>
                        <a:bodyPr/>
                        <a:lstStyle/>
                        <a:p>
                          <a:pPr algn="ctr" fontAlgn="b"/>
                          <a:r>
                            <a:rPr lang="en-US" sz="1600" b="0" i="0" u="none" strike="noStrike">
                              <a:effectLst/>
                              <a:latin typeface="Times New Roman" panose="02020603050405020304" pitchFamily="18" charset="0"/>
                            </a:rPr>
                            <a:t>Tx</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dirty="0">
                              <a:effectLst/>
                              <a:latin typeface="Times New Roman" panose="02020603050405020304" pitchFamily="18" charset="0"/>
                            </a:rPr>
                            <a:t>engine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33358303"/>
                      </a:ext>
                    </a:extLst>
                  </a:tr>
                  <a:tr h="285750">
                    <a:tc>
                      <a:txBody>
                        <a:bodyPr/>
                        <a:lstStyle/>
                        <a:p>
                          <a:pPr algn="ctr" fontAlgn="b"/>
                          <a:r>
                            <a:rPr lang="en-US" sz="1600" b="0" i="1" u="none" strike="noStrike" dirty="0">
                              <a:effectLst/>
                              <a:latin typeface="Times New Roman" panose="02020603050405020304" pitchFamily="18" charset="0"/>
                            </a:rPr>
                            <a:t>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600" b="0" i="0" u="none" strike="noStrike" dirty="0">
                              <a:effectLst/>
                              <a:latin typeface="Times New Roman" panose="02020603050405020304" pitchFamily="18" charset="0"/>
                            </a:rPr>
                            <a:t>8.0</a:t>
                          </a:r>
                          <a14:m>
                            <m:oMath xmlns:m="http://schemas.openxmlformats.org/officeDocument/2006/math">
                              <m:r>
                                <a:rPr lang="en-US" altLang="ja-JP" sz="1600" b="0" i="1" u="none" strike="noStrike" smtClean="0">
                                  <a:effectLst/>
                                  <a:latin typeface="Cambria Math" panose="02040503050406030204" pitchFamily="18" charset="0"/>
                                  <a:ea typeface="Cambria Math" panose="02040503050406030204" pitchFamily="18" charset="0"/>
                                </a:rPr>
                                <m:t>×</m:t>
                              </m:r>
                            </m:oMath>
                          </a14:m>
                          <a:r>
                            <a:rPr lang="en-US" altLang="ja-JP" sz="1600" b="0" i="0" u="none" strike="noStrike" dirty="0">
                              <a:effectLst/>
                              <a:latin typeface="Times New Roman" panose="02020603050405020304" pitchFamily="18" charset="0"/>
                            </a:rPr>
                            <a:t>10</a:t>
                          </a:r>
                          <a:r>
                            <a:rPr lang="en-US" altLang="ja-JP" sz="1600" b="0" i="0" u="none" strike="noStrike" baseline="30000" dirty="0">
                              <a:effectLst/>
                              <a:latin typeface="Times New Roman" panose="02020603050405020304" pitchFamily="18" charset="0"/>
                            </a:rPr>
                            <a:t>-5</a:t>
                          </a:r>
                          <a:endParaRPr lang="ja-JP" altLang="en-US" sz="1600" b="0" i="0" u="none" strike="noStrike">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238100"/>
                      </a:ext>
                    </a:extLst>
                  </a:tr>
                  <a:tr h="285750">
                    <a:tc>
                      <a:txBody>
                        <a:bodyPr/>
                        <a:lstStyle/>
                        <a:p>
                          <a:pPr algn="ctr" fontAlgn="b"/>
                          <a:r>
                            <a:rPr lang="en-US" sz="1600" b="0" i="0" u="none" strike="noStrike" dirty="0">
                              <a:effectLst/>
                              <a:latin typeface="Times New Roman" panose="02020603050405020304" pitchFamily="18" charset="0"/>
                            </a:rPr>
                            <a:t>PL</a:t>
                          </a:r>
                          <a:r>
                            <a:rPr lang="en-US" sz="1600" b="0" i="0" u="none" strike="noStrike" baseline="-25000" dirty="0">
                              <a:effectLst/>
                              <a:latin typeface="Times New Roman" panose="02020603050405020304" pitchFamily="18" charset="0"/>
                            </a:rPr>
                            <a:t>0 </a:t>
                          </a:r>
                          <a:r>
                            <a:rPr lang="en-US" sz="1600" b="0" i="0" u="none" strike="noStrike" dirty="0">
                              <a:effectLst/>
                              <a:latin typeface="Times New Roman" panose="02020603050405020304" pitchFamily="18" charset="0"/>
                            </a:rPr>
                            <a:t>[dB]</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600" b="0" i="0" u="none" strike="noStrike" dirty="0">
                              <a:effectLst/>
                              <a:latin typeface="Times New Roman" panose="02020603050405020304" pitchFamily="18" charset="0"/>
                            </a:rPr>
                            <a:t>54.18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389804"/>
                      </a:ext>
                    </a:extLst>
                  </a:tr>
                </a:tbl>
              </a:graphicData>
            </a:graphic>
          </p:graphicFrame>
        </mc:Choice>
        <mc:Fallback xmlns="">
          <p:graphicFrame>
            <p:nvGraphicFramePr>
              <p:cNvPr id="8" name="表 7">
                <a:extLst>
                  <a:ext uri="{FF2B5EF4-FFF2-40B4-BE49-F238E27FC236}">
                    <a16:creationId xmlns:a16="http://schemas.microsoft.com/office/drawing/2014/main" id="{4EA33DA0-2F06-FDDB-2522-DD049A9A5FF6}"/>
                  </a:ext>
                </a:extLst>
              </p:cNvPr>
              <p:cNvGraphicFramePr>
                <a:graphicFrameLocks noGrp="1"/>
              </p:cNvGraphicFramePr>
              <p:nvPr>
                <p:extLst>
                  <p:ext uri="{D42A27DB-BD31-4B8C-83A1-F6EECF244321}">
                    <p14:modId xmlns:p14="http://schemas.microsoft.com/office/powerpoint/2010/main" val="4132826144"/>
                  </p:ext>
                </p:extLst>
              </p:nvPr>
            </p:nvGraphicFramePr>
            <p:xfrm>
              <a:off x="1347250" y="5265268"/>
              <a:ext cx="1879600" cy="1143000"/>
            </p:xfrm>
            <a:graphic>
              <a:graphicData uri="http://schemas.openxmlformats.org/drawingml/2006/table">
                <a:tbl>
                  <a:tblPr/>
                  <a:tblGrid>
                    <a:gridCol w="863082">
                      <a:extLst>
                        <a:ext uri="{9D8B030D-6E8A-4147-A177-3AD203B41FA5}">
                          <a16:colId xmlns:a16="http://schemas.microsoft.com/office/drawing/2014/main" val="646931247"/>
                        </a:ext>
                      </a:extLst>
                    </a:gridCol>
                    <a:gridCol w="1016518">
                      <a:extLst>
                        <a:ext uri="{9D8B030D-6E8A-4147-A177-3AD203B41FA5}">
                          <a16:colId xmlns:a16="http://schemas.microsoft.com/office/drawing/2014/main" val="3573674761"/>
                        </a:ext>
                      </a:extLst>
                    </a:gridCol>
                  </a:tblGrid>
                  <a:tr h="285750">
                    <a:tc gridSpan="2">
                      <a:txBody>
                        <a:bodyPr/>
                        <a:lstStyle/>
                        <a:p>
                          <a:pPr algn="r" fontAlgn="b"/>
                          <a:r>
                            <a:rPr lang="en-US" sz="1600" b="0" i="0" u="none" strike="noStrike" dirty="0">
                              <a:effectLst/>
                              <a:latin typeface="Times New Roman" panose="02020603050405020304" pitchFamily="18" charset="0"/>
                            </a:rPr>
                            <a:t>d</a:t>
                          </a:r>
                          <a:r>
                            <a:rPr lang="en-US" sz="1600" b="0" i="0" u="none" strike="noStrike" baseline="-25000" dirty="0">
                              <a:effectLst/>
                              <a:latin typeface="Times New Roman" panose="02020603050405020304" pitchFamily="18" charset="0"/>
                            </a:rPr>
                            <a:t>0</a:t>
                          </a:r>
                          <a:r>
                            <a:rPr lang="en-US" sz="1600" b="0" i="0" u="none" strike="noStrike" dirty="0">
                              <a:effectLst/>
                              <a:latin typeface="Times New Roman" panose="02020603050405020304" pitchFamily="18" charset="0"/>
                            </a:rPr>
                            <a:t>=250(mm)</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extLst>
                      <a:ext uri="{0D108BD9-81ED-4DB2-BD59-A6C34878D82A}">
                        <a16:rowId xmlns:a16="http://schemas.microsoft.com/office/drawing/2014/main" val="501656163"/>
                      </a:ext>
                    </a:extLst>
                  </a:tr>
                  <a:tr h="285750">
                    <a:tc>
                      <a:txBody>
                        <a:bodyPr/>
                        <a:lstStyle/>
                        <a:p>
                          <a:pPr algn="ctr" fontAlgn="b"/>
                          <a:r>
                            <a:rPr lang="en-US" sz="1600" b="0" i="0" u="none" strike="noStrike">
                              <a:effectLst/>
                              <a:latin typeface="Times New Roman" panose="02020603050405020304" pitchFamily="18" charset="0"/>
                            </a:rPr>
                            <a:t>Tx</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dirty="0">
                              <a:effectLst/>
                              <a:latin typeface="Times New Roman" panose="02020603050405020304" pitchFamily="18" charset="0"/>
                            </a:rPr>
                            <a:t>engine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33358303"/>
                      </a:ext>
                    </a:extLst>
                  </a:tr>
                  <a:tr h="285750">
                    <a:tc>
                      <a:txBody>
                        <a:bodyPr/>
                        <a:lstStyle/>
                        <a:p>
                          <a:pPr algn="ctr" fontAlgn="b"/>
                          <a:r>
                            <a:rPr lang="en-US" sz="1600" b="0" i="1" u="none" strike="noStrike" dirty="0">
                              <a:effectLst/>
                              <a:latin typeface="Times New Roman" panose="02020603050405020304" pitchFamily="18" charset="0"/>
                            </a:rPr>
                            <a:t>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ja-JP"/>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stretch>
                            <a:fillRect l="-85185" t="-218182" r="-1235" b="-150000"/>
                          </a:stretch>
                        </a:blipFill>
                      </a:tcPr>
                    </a:tc>
                    <a:extLst>
                      <a:ext uri="{0D108BD9-81ED-4DB2-BD59-A6C34878D82A}">
                        <a16:rowId xmlns:a16="http://schemas.microsoft.com/office/drawing/2014/main" val="3464238100"/>
                      </a:ext>
                    </a:extLst>
                  </a:tr>
                  <a:tr h="285750">
                    <a:tc>
                      <a:txBody>
                        <a:bodyPr/>
                        <a:lstStyle/>
                        <a:p>
                          <a:pPr algn="ctr" fontAlgn="b"/>
                          <a:r>
                            <a:rPr lang="en-US" sz="1600" b="0" i="0" u="none" strike="noStrike" dirty="0">
                              <a:effectLst/>
                              <a:latin typeface="Times New Roman" panose="02020603050405020304" pitchFamily="18" charset="0"/>
                            </a:rPr>
                            <a:t>PL</a:t>
                          </a:r>
                          <a:r>
                            <a:rPr lang="en-US" sz="1600" b="0" i="0" u="none" strike="noStrike" baseline="-25000" dirty="0">
                              <a:effectLst/>
                              <a:latin typeface="Times New Roman" panose="02020603050405020304" pitchFamily="18" charset="0"/>
                            </a:rPr>
                            <a:t>0 </a:t>
                          </a:r>
                          <a:r>
                            <a:rPr lang="en-US" sz="1600" b="0" i="0" u="none" strike="noStrike" dirty="0">
                              <a:effectLst/>
                              <a:latin typeface="Times New Roman" panose="02020603050405020304" pitchFamily="18" charset="0"/>
                            </a:rPr>
                            <a:t>[dB]</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600" b="0" i="0" u="none" strike="noStrike" dirty="0">
                              <a:effectLst/>
                              <a:latin typeface="Times New Roman" panose="02020603050405020304" pitchFamily="18" charset="0"/>
                            </a:rPr>
                            <a:t>54.18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389804"/>
                      </a:ext>
                    </a:extLst>
                  </a:tr>
                </a:tbl>
              </a:graphicData>
            </a:graphic>
          </p:graphicFrame>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EBA856C9-5221-6668-963F-E2FC5CDAAB88}"/>
                  </a:ext>
                </a:extLst>
              </p:cNvPr>
              <p:cNvSpPr txBox="1"/>
              <p:nvPr/>
            </p:nvSpPr>
            <p:spPr>
              <a:xfrm>
                <a:off x="3419365" y="5662893"/>
                <a:ext cx="2911695"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panose="02040503050406030204" pitchFamily="18" charset="0"/>
                        </a:rPr>
                        <m:t>𝑃𝐿</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𝑃</m:t>
                      </m:r>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𝐿</m:t>
                          </m:r>
                        </m:e>
                        <m:sub>
                          <m:r>
                            <a:rPr kumimoji="1" lang="en-US" altLang="ja-JP" sz="1600" b="0" i="1" smtClean="0">
                              <a:latin typeface="Cambria Math" panose="02040503050406030204" pitchFamily="18" charset="0"/>
                            </a:rPr>
                            <m:t>0</m:t>
                          </m:r>
                        </m:sub>
                      </m:sSub>
                      <m:r>
                        <a:rPr kumimoji="1" lang="en-US" altLang="ja-JP" sz="1600" b="0" i="1" smtClean="0">
                          <a:latin typeface="Cambria Math" panose="02040503050406030204" pitchFamily="18" charset="0"/>
                        </a:rPr>
                        <m:t>+10</m:t>
                      </m:r>
                      <m:r>
                        <a:rPr kumimoji="1" lang="en-US" altLang="ja-JP" sz="1600" b="0" i="1" smtClean="0">
                          <a:latin typeface="Cambria Math" panose="02040503050406030204" pitchFamily="18" charset="0"/>
                        </a:rPr>
                        <m:t>𝑛</m:t>
                      </m:r>
                      <m:func>
                        <m:funcPr>
                          <m:ctrlPr>
                            <a:rPr kumimoji="1" lang="en-US" altLang="ja-JP" sz="1600" b="0" i="1" smtClean="0">
                              <a:latin typeface="Cambria Math" panose="02040503050406030204" pitchFamily="18" charset="0"/>
                            </a:rPr>
                          </m:ctrlPr>
                        </m:funcPr>
                        <m:fName>
                          <m:sSub>
                            <m:sSubPr>
                              <m:ctrlPr>
                                <a:rPr kumimoji="1" lang="en-US" altLang="ja-JP" sz="1600" b="0" i="1" smtClean="0">
                                  <a:latin typeface="Cambria Math" panose="02040503050406030204" pitchFamily="18" charset="0"/>
                                </a:rPr>
                              </m:ctrlPr>
                            </m:sSubPr>
                            <m:e>
                              <m:r>
                                <m:rPr>
                                  <m:sty m:val="p"/>
                                </m:rPr>
                                <a:rPr kumimoji="1" lang="en-US" altLang="ja-JP" sz="1600" b="0" i="0" smtClean="0">
                                  <a:latin typeface="Cambria Math" panose="02040503050406030204" pitchFamily="18" charset="0"/>
                                </a:rPr>
                                <m:t>log</m:t>
                              </m:r>
                            </m:e>
                            <m:sub>
                              <m:r>
                                <a:rPr kumimoji="1" lang="en-US" altLang="ja-JP" sz="1600" b="0" i="1" smtClean="0">
                                  <a:latin typeface="Cambria Math" panose="02040503050406030204" pitchFamily="18" charset="0"/>
                                </a:rPr>
                                <m:t>10</m:t>
                              </m:r>
                            </m:sub>
                          </m:sSub>
                        </m:fName>
                        <m:e>
                          <m:d>
                            <m:dPr>
                              <m:ctrlPr>
                                <a:rPr kumimoji="1" lang="en-US" altLang="ja-JP" sz="1600" b="0" i="1" smtClean="0">
                                  <a:latin typeface="Cambria Math" panose="02040503050406030204" pitchFamily="18" charset="0"/>
                                </a:rPr>
                              </m:ctrlPr>
                            </m:dPr>
                            <m:e>
                              <m:f>
                                <m:fPr>
                                  <m:ctrlPr>
                                    <a:rPr kumimoji="1" lang="en-US" altLang="ja-JP" sz="1600" b="0" i="1" smtClean="0">
                                      <a:latin typeface="Cambria Math" panose="02040503050406030204" pitchFamily="18" charset="0"/>
                                    </a:rPr>
                                  </m:ctrlPr>
                                </m:fPr>
                                <m:num>
                                  <m:r>
                                    <a:rPr kumimoji="1" lang="en-US" altLang="ja-JP" sz="1600" b="0" i="1" smtClean="0">
                                      <a:latin typeface="Cambria Math" panose="02040503050406030204" pitchFamily="18" charset="0"/>
                                    </a:rPr>
                                    <m:t>𝑑</m:t>
                                  </m:r>
                                </m:num>
                                <m:den>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𝑑</m:t>
                                      </m:r>
                                    </m:e>
                                    <m:sub>
                                      <m:r>
                                        <a:rPr kumimoji="1" lang="en-US" altLang="ja-JP" sz="1600" b="0" i="1" smtClean="0">
                                          <a:latin typeface="Cambria Math" panose="02040503050406030204" pitchFamily="18" charset="0"/>
                                        </a:rPr>
                                        <m:t>0</m:t>
                                      </m:r>
                                    </m:sub>
                                  </m:sSub>
                                </m:den>
                              </m:f>
                            </m:e>
                          </m:d>
                          <m:r>
                            <a:rPr kumimoji="1" lang="en-US" altLang="ja-JP" sz="1600" b="0" i="1" smtClean="0">
                              <a:latin typeface="Cambria Math" panose="02040503050406030204" pitchFamily="18" charset="0"/>
                            </a:rPr>
                            <m:t> </m:t>
                          </m:r>
                          <m:r>
                            <a:rPr kumimoji="1" lang="en-US" altLang="ja-JP" sz="1600" b="0" i="0" smtClean="0">
                              <a:latin typeface="Cambria Math" panose="02040503050406030204" pitchFamily="18" charset="0"/>
                            </a:rPr>
                            <m:t>(</m:t>
                          </m:r>
                          <m:r>
                            <m:rPr>
                              <m:sty m:val="p"/>
                            </m:rPr>
                            <a:rPr kumimoji="1" lang="en-US" altLang="ja-JP" sz="1600" b="0" i="0" smtClean="0">
                              <a:latin typeface="Cambria Math" panose="02040503050406030204" pitchFamily="18" charset="0"/>
                            </a:rPr>
                            <m:t>dB</m:t>
                          </m:r>
                          <m:r>
                            <a:rPr kumimoji="1" lang="en-US" altLang="ja-JP" sz="1600" b="0" i="1" smtClean="0">
                              <a:latin typeface="Cambria Math" panose="02040503050406030204" pitchFamily="18" charset="0"/>
                            </a:rPr>
                            <m:t>)</m:t>
                          </m:r>
                        </m:e>
                      </m:func>
                    </m:oMath>
                  </m:oMathPara>
                </a14:m>
                <a:endParaRPr kumimoji="1" lang="ja-JP" altLang="en-US" sz="1600" dirty="0">
                  <a:latin typeface="Times New Roman"/>
                </a:endParaRPr>
              </a:p>
            </p:txBody>
          </p:sp>
        </mc:Choice>
        <mc:Fallback xmlns="">
          <p:sp>
            <p:nvSpPr>
              <p:cNvPr id="9" name="テキスト ボックス 8">
                <a:extLst>
                  <a:ext uri="{FF2B5EF4-FFF2-40B4-BE49-F238E27FC236}">
                    <a16:creationId xmlns:a16="http://schemas.microsoft.com/office/drawing/2014/main" id="{EBA856C9-5221-6668-963F-E2FC5CDAAB88}"/>
                  </a:ext>
                </a:extLst>
              </p:cNvPr>
              <p:cNvSpPr txBox="1">
                <a:spLocks noRot="1" noChangeAspect="1" noMove="1" noResize="1" noEditPoints="1" noAdjustHandles="1" noChangeArrowheads="1" noChangeShapeType="1" noTextEdit="1"/>
              </p:cNvSpPr>
              <p:nvPr/>
            </p:nvSpPr>
            <p:spPr>
              <a:xfrm>
                <a:off x="3419365" y="5662893"/>
                <a:ext cx="2911695" cy="509307"/>
              </a:xfrm>
              <a:prstGeom prst="rect">
                <a:avLst/>
              </a:prstGeom>
              <a:blipFill>
                <a:blip r:embed="rId4"/>
                <a:stretch>
                  <a:fillRect l="-1304" r="-2174" b="-714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52050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667725-9397-B65E-D2A9-D51812D5C92B}"/>
              </a:ext>
            </a:extLst>
          </p:cNvPr>
          <p:cNvSpPr>
            <a:spLocks noGrp="1"/>
          </p:cNvSpPr>
          <p:nvPr>
            <p:ph type="title"/>
          </p:nvPr>
        </p:nvSpPr>
        <p:spPr/>
        <p:txBody>
          <a:bodyPr/>
          <a:lstStyle/>
          <a:p>
            <a:r>
              <a:rPr lang="en-US" altLang="ja-JP" dirty="0"/>
              <a:t>Additional VBAN use cases</a:t>
            </a:r>
            <a:endParaRPr kumimoji="1" lang="ja-JP" altLang="en-US"/>
          </a:p>
        </p:txBody>
      </p:sp>
      <p:sp>
        <p:nvSpPr>
          <p:cNvPr id="4" name="スライド番号プレースホルダー 3">
            <a:extLst>
              <a:ext uri="{FF2B5EF4-FFF2-40B4-BE49-F238E27FC236}">
                <a16:creationId xmlns:a16="http://schemas.microsoft.com/office/drawing/2014/main" id="{F2D1620E-502C-C32B-6A62-7C07CEE629D3}"/>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21</a:t>
            </a:fld>
            <a:endParaRPr lang="en-US" altLang="ja-JP"/>
          </a:p>
        </p:txBody>
      </p:sp>
      <p:pic>
        <p:nvPicPr>
          <p:cNvPr id="6" name="図 5" descr="ゲーム画面のスクリーンショット&#10;&#10;中程度の精度で自動的に生成された説明">
            <a:extLst>
              <a:ext uri="{FF2B5EF4-FFF2-40B4-BE49-F238E27FC236}">
                <a16:creationId xmlns:a16="http://schemas.microsoft.com/office/drawing/2014/main" id="{EF47FC44-51B8-F21C-EAD3-17017BDBD61B}"/>
              </a:ext>
            </a:extLst>
          </p:cNvPr>
          <p:cNvPicPr>
            <a:picLocks noChangeAspect="1"/>
          </p:cNvPicPr>
          <p:nvPr/>
        </p:nvPicPr>
        <p:blipFill>
          <a:blip r:embed="rId2"/>
          <a:stretch>
            <a:fillRect/>
          </a:stretch>
        </p:blipFill>
        <p:spPr>
          <a:xfrm>
            <a:off x="396275" y="2420888"/>
            <a:ext cx="8351449" cy="2952328"/>
          </a:xfrm>
          <a:prstGeom prst="rect">
            <a:avLst/>
          </a:prstGeom>
        </p:spPr>
      </p:pic>
    </p:spTree>
    <p:extLst>
      <p:ext uri="{BB962C8B-B14F-4D97-AF65-F5344CB8AC3E}">
        <p14:creationId xmlns:p14="http://schemas.microsoft.com/office/powerpoint/2010/main" val="2496774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91184A-A06F-BD51-F656-6E464F39F706}"/>
              </a:ext>
            </a:extLst>
          </p:cNvPr>
          <p:cNvSpPr>
            <a:spLocks noGrp="1"/>
          </p:cNvSpPr>
          <p:nvPr>
            <p:ph type="title"/>
          </p:nvPr>
        </p:nvSpPr>
        <p:spPr/>
        <p:txBody>
          <a:bodyPr/>
          <a:lstStyle/>
          <a:p>
            <a:r>
              <a:rPr kumimoji="1" lang="en-US" altLang="ja-JP" dirty="0"/>
              <a:t>Frequency characteristics</a:t>
            </a:r>
            <a:r>
              <a:rPr lang="en-US" altLang="ja-JP" dirty="0"/>
              <a:t> (S9, S11)</a:t>
            </a:r>
            <a:endParaRPr kumimoji="1" lang="ja-JP" altLang="en-US"/>
          </a:p>
        </p:txBody>
      </p:sp>
      <p:sp>
        <p:nvSpPr>
          <p:cNvPr id="4" name="スライド番号プレースホルダー 3">
            <a:extLst>
              <a:ext uri="{FF2B5EF4-FFF2-40B4-BE49-F238E27FC236}">
                <a16:creationId xmlns:a16="http://schemas.microsoft.com/office/drawing/2014/main" id="{F4122C26-988B-483B-4D3D-C20E598CDF8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22</a:t>
            </a:fld>
            <a:endParaRPr lang="en-US" altLang="ja-JP"/>
          </a:p>
        </p:txBody>
      </p:sp>
      <p:pic>
        <p:nvPicPr>
          <p:cNvPr id="5" name="図 4">
            <a:extLst>
              <a:ext uri="{FF2B5EF4-FFF2-40B4-BE49-F238E27FC236}">
                <a16:creationId xmlns:a16="http://schemas.microsoft.com/office/drawing/2014/main" id="{95CCA3A0-5CFA-6432-7D8F-C5373D24AD5B}"/>
              </a:ext>
            </a:extLst>
          </p:cNvPr>
          <p:cNvPicPr>
            <a:picLocks noChangeAspect="1"/>
          </p:cNvPicPr>
          <p:nvPr/>
        </p:nvPicPr>
        <p:blipFill>
          <a:blip r:embed="rId2"/>
          <a:stretch>
            <a:fillRect/>
          </a:stretch>
        </p:blipFill>
        <p:spPr>
          <a:xfrm>
            <a:off x="179512" y="2204864"/>
            <a:ext cx="5039910" cy="3194697"/>
          </a:xfrm>
          <a:prstGeom prst="rect">
            <a:avLst/>
          </a:prstGeom>
        </p:spPr>
      </p:pic>
      <p:pic>
        <p:nvPicPr>
          <p:cNvPr id="7" name="図 6">
            <a:extLst>
              <a:ext uri="{FF2B5EF4-FFF2-40B4-BE49-F238E27FC236}">
                <a16:creationId xmlns:a16="http://schemas.microsoft.com/office/drawing/2014/main" id="{CCE4C0E6-EF39-6B5A-4071-3BC2E2A9FCF5}"/>
              </a:ext>
            </a:extLst>
          </p:cNvPr>
          <p:cNvPicPr>
            <a:picLocks noChangeAspect="1"/>
          </p:cNvPicPr>
          <p:nvPr/>
        </p:nvPicPr>
        <p:blipFill rotWithShape="1">
          <a:blip r:embed="rId3"/>
          <a:srcRect l="1817" r="10449"/>
          <a:stretch/>
        </p:blipFill>
        <p:spPr>
          <a:xfrm>
            <a:off x="5219422" y="2924944"/>
            <a:ext cx="3772610" cy="1535062"/>
          </a:xfrm>
          <a:prstGeom prst="rect">
            <a:avLst/>
          </a:prstGeom>
        </p:spPr>
      </p:pic>
      <p:sp>
        <p:nvSpPr>
          <p:cNvPr id="9" name="テキスト ボックス 8">
            <a:extLst>
              <a:ext uri="{FF2B5EF4-FFF2-40B4-BE49-F238E27FC236}">
                <a16:creationId xmlns:a16="http://schemas.microsoft.com/office/drawing/2014/main" id="{DA3BC9CA-FEE8-D132-F9CB-69079BA5F789}"/>
              </a:ext>
            </a:extLst>
          </p:cNvPr>
          <p:cNvSpPr txBox="1"/>
          <p:nvPr/>
        </p:nvSpPr>
        <p:spPr>
          <a:xfrm>
            <a:off x="179512" y="1853045"/>
            <a:ext cx="5837266" cy="369332"/>
          </a:xfrm>
          <a:prstGeom prst="rect">
            <a:avLst/>
          </a:prstGeom>
          <a:noFill/>
        </p:spPr>
        <p:txBody>
          <a:bodyPr wrap="square">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a:rPr>
              <a:t>S9 (In-vehicle to On-vehicle) &amp; S10 (In-vehicle to External)</a:t>
            </a:r>
            <a:endParaRPr kumimoji="1" lang="ja-JP" altLang="en-US" sz="1800" dirty="0">
              <a:solidFill>
                <a:prstClr val="black"/>
              </a:solidFill>
              <a:latin typeface="Times New Roman"/>
              <a:ea typeface="ＭＳ Ｐゴシック"/>
            </a:endParaRPr>
          </a:p>
        </p:txBody>
      </p:sp>
    </p:spTree>
    <p:extLst>
      <p:ext uri="{BB962C8B-B14F-4D97-AF65-F5344CB8AC3E}">
        <p14:creationId xmlns:p14="http://schemas.microsoft.com/office/powerpoint/2010/main" val="1242410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21DDE2-948B-59BE-DDAB-43C54E9EFD63}"/>
              </a:ext>
            </a:extLst>
          </p:cNvPr>
          <p:cNvSpPr>
            <a:spLocks noGrp="1"/>
          </p:cNvSpPr>
          <p:nvPr>
            <p:ph type="title"/>
          </p:nvPr>
        </p:nvSpPr>
        <p:spPr/>
        <p:txBody>
          <a:bodyPr/>
          <a:lstStyle/>
          <a:p>
            <a:r>
              <a:rPr kumimoji="1" lang="en-US" altLang="ja-JP" dirty="0"/>
              <a:t>Frequency characteristics</a:t>
            </a:r>
            <a:r>
              <a:rPr lang="en-US" altLang="ja-JP" dirty="0"/>
              <a:t> (S11, S12)</a:t>
            </a:r>
            <a:endParaRPr kumimoji="1" lang="ja-JP" altLang="en-US"/>
          </a:p>
        </p:txBody>
      </p:sp>
      <p:sp>
        <p:nvSpPr>
          <p:cNvPr id="4" name="スライド番号プレースホルダー 3">
            <a:extLst>
              <a:ext uri="{FF2B5EF4-FFF2-40B4-BE49-F238E27FC236}">
                <a16:creationId xmlns:a16="http://schemas.microsoft.com/office/drawing/2014/main" id="{4FCD3E1C-AF48-1389-B9C6-8EF05ECB661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23</a:t>
            </a:fld>
            <a:endParaRPr lang="en-US" altLang="ja-JP"/>
          </a:p>
        </p:txBody>
      </p:sp>
      <p:pic>
        <p:nvPicPr>
          <p:cNvPr id="3" name="図 2">
            <a:extLst>
              <a:ext uri="{FF2B5EF4-FFF2-40B4-BE49-F238E27FC236}">
                <a16:creationId xmlns:a16="http://schemas.microsoft.com/office/drawing/2014/main" id="{4391D36B-D40F-2327-A768-4239F3D6D53A}"/>
              </a:ext>
            </a:extLst>
          </p:cNvPr>
          <p:cNvPicPr>
            <a:picLocks noChangeAspect="1"/>
          </p:cNvPicPr>
          <p:nvPr/>
        </p:nvPicPr>
        <p:blipFill>
          <a:blip r:embed="rId2"/>
          <a:stretch>
            <a:fillRect/>
          </a:stretch>
        </p:blipFill>
        <p:spPr>
          <a:xfrm>
            <a:off x="685800" y="3474563"/>
            <a:ext cx="7772400" cy="2697637"/>
          </a:xfrm>
          <a:prstGeom prst="rect">
            <a:avLst/>
          </a:prstGeom>
        </p:spPr>
      </p:pic>
      <p:sp>
        <p:nvSpPr>
          <p:cNvPr id="10" name="テキスト ボックス 9">
            <a:extLst>
              <a:ext uri="{FF2B5EF4-FFF2-40B4-BE49-F238E27FC236}">
                <a16:creationId xmlns:a16="http://schemas.microsoft.com/office/drawing/2014/main" id="{E253CFC4-4A0A-CA8A-893D-AC389A302093}"/>
              </a:ext>
            </a:extLst>
          </p:cNvPr>
          <p:cNvSpPr txBox="1"/>
          <p:nvPr/>
        </p:nvSpPr>
        <p:spPr>
          <a:xfrm>
            <a:off x="2279766" y="3153126"/>
            <a:ext cx="1028871" cy="369332"/>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a:rPr>
              <a:t>S11 LOS</a:t>
            </a:r>
            <a:endParaRPr kumimoji="1" lang="ja-JP" altLang="en-US" sz="1800" dirty="0">
              <a:solidFill>
                <a:prstClr val="black"/>
              </a:solidFill>
              <a:latin typeface="Times New Roman"/>
              <a:ea typeface="ＭＳ Ｐゴシック"/>
            </a:endParaRPr>
          </a:p>
        </p:txBody>
      </p:sp>
      <p:sp>
        <p:nvSpPr>
          <p:cNvPr id="11" name="テキスト ボックス 10">
            <a:extLst>
              <a:ext uri="{FF2B5EF4-FFF2-40B4-BE49-F238E27FC236}">
                <a16:creationId xmlns:a16="http://schemas.microsoft.com/office/drawing/2014/main" id="{13A8C325-91C2-1061-08C3-24434E151AD6}"/>
              </a:ext>
            </a:extLst>
          </p:cNvPr>
          <p:cNvSpPr txBox="1"/>
          <p:nvPr/>
        </p:nvSpPr>
        <p:spPr>
          <a:xfrm>
            <a:off x="6012160" y="3153126"/>
            <a:ext cx="1204176" cy="369332"/>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a:rPr>
              <a:t>S12 NLOS</a:t>
            </a:r>
            <a:endParaRPr kumimoji="1" lang="ja-JP" altLang="en-US" sz="1800" dirty="0">
              <a:solidFill>
                <a:prstClr val="black"/>
              </a:solidFill>
              <a:latin typeface="Times New Roman"/>
              <a:ea typeface="ＭＳ Ｐゴシック"/>
            </a:endParaRPr>
          </a:p>
        </p:txBody>
      </p:sp>
      <p:pic>
        <p:nvPicPr>
          <p:cNvPr id="12" name="図 11">
            <a:extLst>
              <a:ext uri="{FF2B5EF4-FFF2-40B4-BE49-F238E27FC236}">
                <a16:creationId xmlns:a16="http://schemas.microsoft.com/office/drawing/2014/main" id="{43EF24CD-BF33-1415-FB95-E1EDCE22870C}"/>
              </a:ext>
            </a:extLst>
          </p:cNvPr>
          <p:cNvPicPr>
            <a:picLocks noChangeAspect="1"/>
          </p:cNvPicPr>
          <p:nvPr/>
        </p:nvPicPr>
        <p:blipFill>
          <a:blip r:embed="rId3"/>
          <a:stretch>
            <a:fillRect/>
          </a:stretch>
        </p:blipFill>
        <p:spPr>
          <a:xfrm>
            <a:off x="5102080" y="1675113"/>
            <a:ext cx="3024336" cy="1402358"/>
          </a:xfrm>
          <a:prstGeom prst="rect">
            <a:avLst/>
          </a:prstGeom>
        </p:spPr>
      </p:pic>
    </p:spTree>
    <p:extLst>
      <p:ext uri="{BB962C8B-B14F-4D97-AF65-F5344CB8AC3E}">
        <p14:creationId xmlns:p14="http://schemas.microsoft.com/office/powerpoint/2010/main" val="2612637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CD5348-FA12-4013-E7F1-344CF3EA2192}"/>
              </a:ext>
            </a:extLst>
          </p:cNvPr>
          <p:cNvSpPr>
            <a:spLocks noGrp="1"/>
          </p:cNvSpPr>
          <p:nvPr>
            <p:ph type="title"/>
          </p:nvPr>
        </p:nvSpPr>
        <p:spPr/>
        <p:txBody>
          <a:bodyPr/>
          <a:lstStyle/>
          <a:p>
            <a:r>
              <a:rPr kumimoji="1" lang="en-US" altLang="ja-JP" dirty="0"/>
              <a:t>Frequency characteristics</a:t>
            </a:r>
            <a:r>
              <a:rPr lang="en-US" altLang="ja-JP" dirty="0"/>
              <a:t> (S13, S14)</a:t>
            </a:r>
            <a:endParaRPr kumimoji="1" lang="ja-JP" altLang="en-US"/>
          </a:p>
        </p:txBody>
      </p:sp>
      <p:sp>
        <p:nvSpPr>
          <p:cNvPr id="4" name="スライド番号プレースホルダー 3">
            <a:extLst>
              <a:ext uri="{FF2B5EF4-FFF2-40B4-BE49-F238E27FC236}">
                <a16:creationId xmlns:a16="http://schemas.microsoft.com/office/drawing/2014/main" id="{053F5700-D40C-BF53-4928-D8DF8AC901D1}"/>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24</a:t>
            </a:fld>
            <a:endParaRPr lang="en-US" altLang="ja-JP"/>
          </a:p>
        </p:txBody>
      </p:sp>
      <p:pic>
        <p:nvPicPr>
          <p:cNvPr id="5" name="図 4">
            <a:extLst>
              <a:ext uri="{FF2B5EF4-FFF2-40B4-BE49-F238E27FC236}">
                <a16:creationId xmlns:a16="http://schemas.microsoft.com/office/drawing/2014/main" id="{11D82A3F-3DB4-D2EA-C5E6-28D315EDFBD9}"/>
              </a:ext>
            </a:extLst>
          </p:cNvPr>
          <p:cNvPicPr>
            <a:picLocks noChangeAspect="1"/>
          </p:cNvPicPr>
          <p:nvPr/>
        </p:nvPicPr>
        <p:blipFill>
          <a:blip r:embed="rId2"/>
          <a:stretch>
            <a:fillRect/>
          </a:stretch>
        </p:blipFill>
        <p:spPr>
          <a:xfrm>
            <a:off x="685800" y="3503308"/>
            <a:ext cx="7772400" cy="2698507"/>
          </a:xfrm>
          <a:prstGeom prst="rect">
            <a:avLst/>
          </a:prstGeom>
        </p:spPr>
      </p:pic>
      <p:sp>
        <p:nvSpPr>
          <p:cNvPr id="8" name="テキスト ボックス 7">
            <a:extLst>
              <a:ext uri="{FF2B5EF4-FFF2-40B4-BE49-F238E27FC236}">
                <a16:creationId xmlns:a16="http://schemas.microsoft.com/office/drawing/2014/main" id="{3B45E830-3089-33DB-B282-F1BF67EA0742}"/>
              </a:ext>
            </a:extLst>
          </p:cNvPr>
          <p:cNvSpPr txBox="1"/>
          <p:nvPr/>
        </p:nvSpPr>
        <p:spPr>
          <a:xfrm>
            <a:off x="2195736" y="3284984"/>
            <a:ext cx="1037463" cy="369332"/>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a:rPr>
              <a:t>S13 LOS</a:t>
            </a:r>
            <a:endParaRPr kumimoji="1" lang="ja-JP" altLang="en-US" sz="1800" dirty="0">
              <a:solidFill>
                <a:prstClr val="black"/>
              </a:solidFill>
              <a:latin typeface="Times New Roman"/>
              <a:ea typeface="ＭＳ Ｐゴシック"/>
            </a:endParaRPr>
          </a:p>
        </p:txBody>
      </p:sp>
      <p:sp>
        <p:nvSpPr>
          <p:cNvPr id="9" name="テキスト ボックス 8">
            <a:extLst>
              <a:ext uri="{FF2B5EF4-FFF2-40B4-BE49-F238E27FC236}">
                <a16:creationId xmlns:a16="http://schemas.microsoft.com/office/drawing/2014/main" id="{46942131-5B7F-BEF1-DF72-7DB5C771A1DB}"/>
              </a:ext>
            </a:extLst>
          </p:cNvPr>
          <p:cNvSpPr txBox="1"/>
          <p:nvPr/>
        </p:nvSpPr>
        <p:spPr>
          <a:xfrm>
            <a:off x="6084168" y="3284984"/>
            <a:ext cx="1204176" cy="369332"/>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a:rPr>
              <a:t>S14 NLOS</a:t>
            </a:r>
            <a:endParaRPr kumimoji="1" lang="ja-JP" altLang="en-US" sz="1800" dirty="0">
              <a:solidFill>
                <a:prstClr val="black"/>
              </a:solidFill>
              <a:latin typeface="Times New Roman"/>
              <a:ea typeface="ＭＳ Ｐゴシック"/>
            </a:endParaRPr>
          </a:p>
        </p:txBody>
      </p:sp>
      <p:pic>
        <p:nvPicPr>
          <p:cNvPr id="10" name="図 9">
            <a:extLst>
              <a:ext uri="{FF2B5EF4-FFF2-40B4-BE49-F238E27FC236}">
                <a16:creationId xmlns:a16="http://schemas.microsoft.com/office/drawing/2014/main" id="{6612F37C-F92E-31C1-E188-AF280D149480}"/>
              </a:ext>
            </a:extLst>
          </p:cNvPr>
          <p:cNvPicPr>
            <a:picLocks noChangeAspect="1"/>
          </p:cNvPicPr>
          <p:nvPr/>
        </p:nvPicPr>
        <p:blipFill rotWithShape="1">
          <a:blip r:embed="rId3"/>
          <a:srcRect l="8573" r="15446"/>
          <a:stretch/>
        </p:blipFill>
        <p:spPr>
          <a:xfrm>
            <a:off x="4729545" y="1750896"/>
            <a:ext cx="3637581" cy="1478814"/>
          </a:xfrm>
          <a:prstGeom prst="rect">
            <a:avLst/>
          </a:prstGeom>
        </p:spPr>
      </p:pic>
    </p:spTree>
    <p:extLst>
      <p:ext uri="{BB962C8B-B14F-4D97-AF65-F5344CB8AC3E}">
        <p14:creationId xmlns:p14="http://schemas.microsoft.com/office/powerpoint/2010/main" val="201411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D0343F-C728-C291-92B5-33AF617CCA9D}"/>
              </a:ext>
            </a:extLst>
          </p:cNvPr>
          <p:cNvSpPr>
            <a:spLocks noGrp="1"/>
          </p:cNvSpPr>
          <p:nvPr>
            <p:ph type="title"/>
          </p:nvPr>
        </p:nvSpPr>
        <p:spPr/>
        <p:txBody>
          <a:bodyPr/>
          <a:lstStyle/>
          <a:p>
            <a:r>
              <a:rPr kumimoji="1" lang="en-US" altLang="ja-JP" dirty="0"/>
              <a:t>Distance characteristics (S9-S14)</a:t>
            </a:r>
            <a:endParaRPr kumimoji="1" lang="ja-JP" altLang="en-US"/>
          </a:p>
        </p:txBody>
      </p:sp>
      <p:sp>
        <p:nvSpPr>
          <p:cNvPr id="4" name="スライド番号プレースホルダー 3">
            <a:extLst>
              <a:ext uri="{FF2B5EF4-FFF2-40B4-BE49-F238E27FC236}">
                <a16:creationId xmlns:a16="http://schemas.microsoft.com/office/drawing/2014/main" id="{67571186-8136-84D8-C528-D259E88ACBF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25</a:t>
            </a:fld>
            <a:endParaRPr lang="en-US" altLang="ja-JP"/>
          </a:p>
        </p:txBody>
      </p:sp>
      <p:pic>
        <p:nvPicPr>
          <p:cNvPr id="6" name="図 5">
            <a:extLst>
              <a:ext uri="{FF2B5EF4-FFF2-40B4-BE49-F238E27FC236}">
                <a16:creationId xmlns:a16="http://schemas.microsoft.com/office/drawing/2014/main" id="{BCB5A1A0-CF17-D0D7-9CD0-D2FB41F1817C}"/>
              </a:ext>
            </a:extLst>
          </p:cNvPr>
          <p:cNvPicPr>
            <a:picLocks noChangeAspect="1"/>
          </p:cNvPicPr>
          <p:nvPr/>
        </p:nvPicPr>
        <p:blipFill>
          <a:blip r:embed="rId2"/>
          <a:stretch>
            <a:fillRect/>
          </a:stretch>
        </p:blipFill>
        <p:spPr>
          <a:xfrm>
            <a:off x="503244" y="1656894"/>
            <a:ext cx="3400401" cy="2288377"/>
          </a:xfrm>
          <a:prstGeom prst="rect">
            <a:avLst/>
          </a:prstGeom>
        </p:spPr>
      </p:pic>
      <p:pic>
        <p:nvPicPr>
          <p:cNvPr id="8" name="図 7">
            <a:extLst>
              <a:ext uri="{FF2B5EF4-FFF2-40B4-BE49-F238E27FC236}">
                <a16:creationId xmlns:a16="http://schemas.microsoft.com/office/drawing/2014/main" id="{889FCCA6-1ED3-4BBC-D0DB-1B7DA3A7EFA9}"/>
              </a:ext>
            </a:extLst>
          </p:cNvPr>
          <p:cNvPicPr>
            <a:picLocks noChangeAspect="1"/>
          </p:cNvPicPr>
          <p:nvPr/>
        </p:nvPicPr>
        <p:blipFill>
          <a:blip r:embed="rId3"/>
          <a:stretch>
            <a:fillRect/>
          </a:stretch>
        </p:blipFill>
        <p:spPr>
          <a:xfrm>
            <a:off x="4572000" y="1656894"/>
            <a:ext cx="3471358" cy="2329833"/>
          </a:xfrm>
          <a:prstGeom prst="rect">
            <a:avLst/>
          </a:prstGeom>
        </p:spPr>
      </p:pic>
      <p:pic>
        <p:nvPicPr>
          <p:cNvPr id="10" name="図 9">
            <a:extLst>
              <a:ext uri="{FF2B5EF4-FFF2-40B4-BE49-F238E27FC236}">
                <a16:creationId xmlns:a16="http://schemas.microsoft.com/office/drawing/2014/main" id="{3C703C8F-FB53-DE74-2DAE-6D9BA18B6DF9}"/>
              </a:ext>
            </a:extLst>
          </p:cNvPr>
          <p:cNvPicPr>
            <a:picLocks noChangeAspect="1"/>
          </p:cNvPicPr>
          <p:nvPr/>
        </p:nvPicPr>
        <p:blipFill>
          <a:blip r:embed="rId4"/>
          <a:stretch>
            <a:fillRect/>
          </a:stretch>
        </p:blipFill>
        <p:spPr>
          <a:xfrm>
            <a:off x="446080" y="4056917"/>
            <a:ext cx="3471358" cy="2323569"/>
          </a:xfrm>
          <a:prstGeom prst="rect">
            <a:avLst/>
          </a:prstGeom>
        </p:spPr>
      </p:pic>
      <p:graphicFrame>
        <p:nvGraphicFramePr>
          <p:cNvPr id="11" name="表 10">
            <a:extLst>
              <a:ext uri="{FF2B5EF4-FFF2-40B4-BE49-F238E27FC236}">
                <a16:creationId xmlns:a16="http://schemas.microsoft.com/office/drawing/2014/main" id="{05EC7357-7475-4B57-7DD5-1476E58482FA}"/>
              </a:ext>
            </a:extLst>
          </p:cNvPr>
          <p:cNvGraphicFramePr>
            <a:graphicFrameLocks noGrp="1"/>
          </p:cNvGraphicFramePr>
          <p:nvPr>
            <p:extLst>
              <p:ext uri="{D42A27DB-BD31-4B8C-83A1-F6EECF244321}">
                <p14:modId xmlns:p14="http://schemas.microsoft.com/office/powerpoint/2010/main" val="3721849733"/>
              </p:ext>
            </p:extLst>
          </p:nvPr>
        </p:nvGraphicFramePr>
        <p:xfrm>
          <a:off x="4875213" y="4018296"/>
          <a:ext cx="2973589" cy="2316599"/>
        </p:xfrm>
        <a:graphic>
          <a:graphicData uri="http://schemas.openxmlformats.org/drawingml/2006/table">
            <a:tbl>
              <a:tblPr/>
              <a:tblGrid>
                <a:gridCol w="825132">
                  <a:extLst>
                    <a:ext uri="{9D8B030D-6E8A-4147-A177-3AD203B41FA5}">
                      <a16:colId xmlns:a16="http://schemas.microsoft.com/office/drawing/2014/main" val="2145929040"/>
                    </a:ext>
                  </a:extLst>
                </a:gridCol>
                <a:gridCol w="576035">
                  <a:extLst>
                    <a:ext uri="{9D8B030D-6E8A-4147-A177-3AD203B41FA5}">
                      <a16:colId xmlns:a16="http://schemas.microsoft.com/office/drawing/2014/main" val="1906923095"/>
                    </a:ext>
                  </a:extLst>
                </a:gridCol>
                <a:gridCol w="529330">
                  <a:extLst>
                    <a:ext uri="{9D8B030D-6E8A-4147-A177-3AD203B41FA5}">
                      <a16:colId xmlns:a16="http://schemas.microsoft.com/office/drawing/2014/main" val="2437583215"/>
                    </a:ext>
                  </a:extLst>
                </a:gridCol>
                <a:gridCol w="1043092">
                  <a:extLst>
                    <a:ext uri="{9D8B030D-6E8A-4147-A177-3AD203B41FA5}">
                      <a16:colId xmlns:a16="http://schemas.microsoft.com/office/drawing/2014/main" val="495615498"/>
                    </a:ext>
                  </a:extLst>
                </a:gridCol>
              </a:tblGrid>
              <a:tr h="467057">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Scenario</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Sight</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4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4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400" b="0" i="1" u="none" strike="noStrike" baseline="-25000" dirty="0">
                          <a:solidFill>
                            <a:srgbClr val="000000"/>
                          </a:solidFill>
                          <a:effectLst/>
                          <a:latin typeface="Times New Roman" panose="02020603050405020304" pitchFamily="18" charset="0"/>
                          <a:ea typeface="游ゴシック" panose="020B0400000000000000" pitchFamily="50" charset="-128"/>
                        </a:rPr>
                        <a:t>0</a:t>
                      </a: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 (dB)</a:t>
                      </a:r>
                      <a:r>
                        <a:rPr lang="en-US" sz="1200" b="0" i="0" u="none" strike="noStrike" dirty="0">
                          <a:solidFill>
                            <a:srgbClr val="000000"/>
                          </a:solidFill>
                          <a:effectLst/>
                          <a:latin typeface="Times New Roman" panose="02020603050405020304" pitchFamily="18" charset="0"/>
                          <a:ea typeface="游ゴシック" panose="020B0400000000000000" pitchFamily="50" charset="-128"/>
                        </a:rPr>
                        <a:t> (</a:t>
                      </a:r>
                      <a:r>
                        <a:rPr lang="en-US" sz="1200" b="0" i="1" u="none" strike="noStrike" dirty="0">
                          <a:solidFill>
                            <a:srgbClr val="000000"/>
                          </a:solidFill>
                          <a:effectLst/>
                          <a:latin typeface="Times New Roman" panose="02020603050405020304" pitchFamily="18" charset="0"/>
                          <a:ea typeface="游ゴシック" panose="020B0400000000000000" pitchFamily="50" charset="-128"/>
                        </a:rPr>
                        <a:t>d</a:t>
                      </a:r>
                      <a:r>
                        <a:rPr lang="en-US" sz="1200" b="0" i="1" u="none" strike="noStrike" baseline="-25000" dirty="0">
                          <a:solidFill>
                            <a:srgbClr val="000000"/>
                          </a:solidFill>
                          <a:effectLst/>
                          <a:latin typeface="Times New Roman" panose="02020603050405020304" pitchFamily="18" charset="0"/>
                          <a:ea typeface="游ゴシック" panose="020B0400000000000000" pitchFamily="50" charset="-128"/>
                        </a:rPr>
                        <a:t>0</a:t>
                      </a:r>
                      <a:r>
                        <a:rPr lang="en-US" sz="1200" b="0" i="0" u="none" strike="noStrike" dirty="0">
                          <a:solidFill>
                            <a:srgbClr val="000000"/>
                          </a:solidFill>
                          <a:effectLst/>
                          <a:latin typeface="Times New Roman" panose="02020603050405020304" pitchFamily="18" charset="0"/>
                          <a:ea typeface="游ゴシック" panose="020B0400000000000000" pitchFamily="50" charset="-128"/>
                        </a:rPr>
                        <a:t>=1000 (mm))</a:t>
                      </a:r>
                      <a:endParaRPr lang="en-US" sz="14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7163352"/>
                  </a:ext>
                </a:extLst>
              </a:tr>
              <a:tr h="308257">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S9</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rPr>
                        <a:t>1.65</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rPr>
                        <a:t>60.537</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9074264"/>
                  </a:ext>
                </a:extLst>
              </a:tr>
              <a:tr h="308257">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S10</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rPr>
                        <a:t>2.97</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rPr>
                        <a:t>64.041</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1402810"/>
                  </a:ext>
                </a:extLst>
              </a:tr>
              <a:tr h="308257">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S11</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LOS</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rPr>
                        <a:t>2.76</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rPr>
                        <a:t>67.03</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4865379"/>
                  </a:ext>
                </a:extLst>
              </a:tr>
              <a:tr h="308257">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S12</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NLOS</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rPr>
                        <a:t>0.39</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rPr>
                        <a:t>88.85</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3554116"/>
                  </a:ext>
                </a:extLst>
              </a:tr>
              <a:tr h="308257">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S13</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LOS</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rPr>
                        <a:t>1.30</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rPr>
                        <a:t>66.00</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3752806"/>
                  </a:ext>
                </a:extLst>
              </a:tr>
              <a:tr h="308257">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S14</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NLOS</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rPr>
                        <a:t>0.83</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imes New Roman"/>
                          <a:ea typeface="ＭＳ Ｐゴシック"/>
                        </a:defRPr>
                      </a:lvl1pPr>
                      <a:lvl2pPr marL="457200" algn="l" defTabSz="914400" rtl="0" eaLnBrk="1" latinLnBrk="0" hangingPunct="1">
                        <a:defRPr kumimoji="1" sz="1800" kern="1200">
                          <a:solidFill>
                            <a:schemeClr val="tx1"/>
                          </a:solidFill>
                          <a:latin typeface="Times New Roman"/>
                          <a:ea typeface="ＭＳ Ｐゴシック"/>
                        </a:defRPr>
                      </a:lvl2pPr>
                      <a:lvl3pPr marL="914400" algn="l" defTabSz="914400" rtl="0" eaLnBrk="1" latinLnBrk="0" hangingPunct="1">
                        <a:defRPr kumimoji="1" sz="1800" kern="1200">
                          <a:solidFill>
                            <a:schemeClr val="tx1"/>
                          </a:solidFill>
                          <a:latin typeface="Times New Roman"/>
                          <a:ea typeface="ＭＳ Ｐゴシック"/>
                        </a:defRPr>
                      </a:lvl3pPr>
                      <a:lvl4pPr marL="1371600" algn="l" defTabSz="914400" rtl="0" eaLnBrk="1" latinLnBrk="0" hangingPunct="1">
                        <a:defRPr kumimoji="1" sz="1800" kern="1200">
                          <a:solidFill>
                            <a:schemeClr val="tx1"/>
                          </a:solidFill>
                          <a:latin typeface="Times New Roman"/>
                          <a:ea typeface="ＭＳ Ｐゴシック"/>
                        </a:defRPr>
                      </a:lvl4pPr>
                      <a:lvl5pPr marL="1828800" algn="l" defTabSz="914400" rtl="0" eaLnBrk="1" latinLnBrk="0" hangingPunct="1">
                        <a:defRPr kumimoji="1" sz="1800" kern="1200">
                          <a:solidFill>
                            <a:schemeClr val="tx1"/>
                          </a:solidFill>
                          <a:latin typeface="Times New Roman"/>
                          <a:ea typeface="ＭＳ Ｐゴシック"/>
                        </a:defRPr>
                      </a:lvl5pPr>
                      <a:lvl6pPr marL="2286000" algn="l" defTabSz="914400" rtl="0" eaLnBrk="1" latinLnBrk="0" hangingPunct="1">
                        <a:defRPr kumimoji="1" sz="1800" kern="1200">
                          <a:solidFill>
                            <a:schemeClr val="tx1"/>
                          </a:solidFill>
                          <a:latin typeface="Times New Roman"/>
                          <a:ea typeface="ＭＳ Ｐゴシック"/>
                        </a:defRPr>
                      </a:lvl6pPr>
                      <a:lvl7pPr marL="2743200" algn="l" defTabSz="914400" rtl="0" eaLnBrk="1" latinLnBrk="0" hangingPunct="1">
                        <a:defRPr kumimoji="1" sz="1800" kern="1200">
                          <a:solidFill>
                            <a:schemeClr val="tx1"/>
                          </a:solidFill>
                          <a:latin typeface="Times New Roman"/>
                          <a:ea typeface="ＭＳ Ｐゴシック"/>
                        </a:defRPr>
                      </a:lvl7pPr>
                      <a:lvl8pPr marL="3200400" algn="l" defTabSz="914400" rtl="0" eaLnBrk="1" latinLnBrk="0" hangingPunct="1">
                        <a:defRPr kumimoji="1" sz="1800" kern="1200">
                          <a:solidFill>
                            <a:schemeClr val="tx1"/>
                          </a:solidFill>
                          <a:latin typeface="Times New Roman"/>
                          <a:ea typeface="ＭＳ Ｐゴシック"/>
                        </a:defRPr>
                      </a:lvl8pPr>
                      <a:lvl9pPr marL="3657600" algn="l" defTabSz="914400" rtl="0" eaLnBrk="1" latinLnBrk="0" hangingPunct="1">
                        <a:defRPr kumimoji="1" sz="1800" kern="1200">
                          <a:solidFill>
                            <a:schemeClr val="tx1"/>
                          </a:solidFill>
                          <a:latin typeface="Times New Roman"/>
                          <a:ea typeface="ＭＳ Ｐゴシック"/>
                        </a:defRPr>
                      </a:lvl9p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rPr>
                        <a:t>87.78</a:t>
                      </a:r>
                    </a:p>
                  </a:txBody>
                  <a:tcPr marL="9341" marR="9341" marT="9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966422"/>
                  </a:ext>
                </a:extLst>
              </a:tr>
            </a:tbl>
          </a:graphicData>
        </a:graphic>
      </p:graphicFrame>
    </p:spTree>
    <p:extLst>
      <p:ext uri="{BB962C8B-B14F-4D97-AF65-F5344CB8AC3E}">
        <p14:creationId xmlns:p14="http://schemas.microsoft.com/office/powerpoint/2010/main" val="1769291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t>References</a:t>
            </a:r>
            <a:endParaRPr kumimoji="1" lang="ja-JP" altLang="en-US"/>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normAutofit lnSpcReduction="10000"/>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t>
            </a:r>
            <a:r>
              <a:rPr lang="en-US" altLang="ja-JP" sz="1800" dirty="0" err="1">
                <a:latin typeface="Times New Roman" panose="02020603050405020304" pitchFamily="18" charset="0"/>
                <a:cs typeface="Times New Roman" panose="02020603050405020304" pitchFamily="18" charset="0"/>
              </a:rPr>
              <a:t>Anzai</a:t>
            </a:r>
            <a:r>
              <a:rPr lang="en-US" altLang="ja-JP" sz="1800" dirty="0">
                <a:latin typeface="Times New Roman" panose="02020603050405020304" pitchFamily="18" charset="0"/>
                <a:cs typeface="Times New Roman" panose="02020603050405020304" pitchFamily="18" charset="0"/>
              </a:rPr>
              <a:t>, I. Balasingham, G. Fischer, J. Wang, “Reliable and High-Speed Implant Ultra-Wideband Communications with Transmit–Receive Diversity,” EAI/Springer Innovations in Communication and Computing, pp. 27-32, March 2020.</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26</a:t>
            </a:fld>
            <a:endParaRPr lang="en-US" altLang="ja-JP"/>
          </a:p>
        </p:txBody>
      </p:sp>
    </p:spTree>
    <p:extLst>
      <p:ext uri="{BB962C8B-B14F-4D97-AF65-F5344CB8AC3E}">
        <p14:creationId xmlns:p14="http://schemas.microsoft.com/office/powerpoint/2010/main" val="203761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01AD097-F4F2-6912-EE3F-17F2B0C068B7}"/>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sp>
        <p:nvSpPr>
          <p:cNvPr id="15" name="タイトル 1">
            <a:extLst>
              <a:ext uri="{FF2B5EF4-FFF2-40B4-BE49-F238E27FC236}">
                <a16:creationId xmlns:a16="http://schemas.microsoft.com/office/drawing/2014/main" id="{D3BE7EEC-C9ED-9B57-1BB5-2876466FF90C}"/>
              </a:ext>
            </a:extLst>
          </p:cNvPr>
          <p:cNvSpPr>
            <a:spLocks noGrp="1"/>
          </p:cNvSpPr>
          <p:nvPr>
            <p:ph type="title"/>
          </p:nvPr>
        </p:nvSpPr>
        <p:spPr>
          <a:xfrm>
            <a:off x="685800" y="685800"/>
            <a:ext cx="7772400" cy="1066800"/>
          </a:xfrm>
        </p:spPr>
        <p:txBody>
          <a:bodyPr/>
          <a:lstStyle/>
          <a:p>
            <a:r>
              <a:rPr kumimoji="1" lang="en-US" altLang="ja-JP" dirty="0"/>
              <a:t>UWB </a:t>
            </a:r>
            <a:r>
              <a:rPr lang="en-US" altLang="ja-JP" dirty="0"/>
              <a:t>communication applications</a:t>
            </a:r>
            <a:endParaRPr kumimoji="1" lang="ja-JP" altLang="en-US"/>
          </a:p>
        </p:txBody>
      </p:sp>
      <p:pic>
        <p:nvPicPr>
          <p:cNvPr id="16" name="図 15">
            <a:extLst>
              <a:ext uri="{FF2B5EF4-FFF2-40B4-BE49-F238E27FC236}">
                <a16:creationId xmlns:a16="http://schemas.microsoft.com/office/drawing/2014/main" id="{28D79D6F-1263-94B8-DC2A-DB877B2615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854" y="1844675"/>
            <a:ext cx="3407978" cy="4032448"/>
          </a:xfrm>
          <a:prstGeom prst="rect">
            <a:avLst/>
          </a:prstGeom>
          <a:noFill/>
          <a:ln>
            <a:noFill/>
          </a:ln>
        </p:spPr>
      </p:pic>
      <p:pic>
        <p:nvPicPr>
          <p:cNvPr id="17" name="図 16">
            <a:extLst>
              <a:ext uri="{FF2B5EF4-FFF2-40B4-BE49-F238E27FC236}">
                <a16:creationId xmlns:a16="http://schemas.microsoft.com/office/drawing/2014/main" id="{73789F2F-BC33-0537-5447-303CBAF2B9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5029" y="2805211"/>
            <a:ext cx="4495165" cy="2111375"/>
          </a:xfrm>
          <a:prstGeom prst="rect">
            <a:avLst/>
          </a:prstGeom>
          <a:noFill/>
          <a:ln>
            <a:noFill/>
          </a:ln>
        </p:spPr>
      </p:pic>
      <p:sp>
        <p:nvSpPr>
          <p:cNvPr id="18" name="テキスト ボックス 17">
            <a:extLst>
              <a:ext uri="{FF2B5EF4-FFF2-40B4-BE49-F238E27FC236}">
                <a16:creationId xmlns:a16="http://schemas.microsoft.com/office/drawing/2014/main" id="{ACE14301-45AE-CC99-EAED-AAC0FEB7A77A}"/>
              </a:ext>
            </a:extLst>
          </p:cNvPr>
          <p:cNvSpPr txBox="1"/>
          <p:nvPr/>
        </p:nvSpPr>
        <p:spPr>
          <a:xfrm>
            <a:off x="224864" y="5955037"/>
            <a:ext cx="4427815" cy="400110"/>
          </a:xfrm>
          <a:prstGeom prst="rect">
            <a:avLst/>
          </a:prstGeom>
          <a:noFill/>
        </p:spPr>
        <p:txBody>
          <a:bodyPr wrap="none" rtlCol="0">
            <a:spAutoFit/>
          </a:bodyPr>
          <a:lstStyle/>
          <a:p>
            <a:r>
              <a:rPr kumimoji="1" lang="en-US" altLang="ja-JP" sz="2000" dirty="0"/>
              <a:t>Brain-computer interface (BCI) model</a:t>
            </a:r>
            <a:r>
              <a:rPr kumimoji="1" lang="en-US" altLang="ja-JP" sz="2000" baseline="30000" dirty="0"/>
              <a:t>[1]</a:t>
            </a:r>
            <a:endParaRPr kumimoji="1" lang="ja-JP" altLang="en-US" sz="2000" baseline="30000"/>
          </a:p>
        </p:txBody>
      </p:sp>
      <p:sp>
        <p:nvSpPr>
          <p:cNvPr id="19" name="テキスト ボックス 18">
            <a:extLst>
              <a:ext uri="{FF2B5EF4-FFF2-40B4-BE49-F238E27FC236}">
                <a16:creationId xmlns:a16="http://schemas.microsoft.com/office/drawing/2014/main" id="{620DE3FA-6F03-77DC-EAFD-B32055CB50A3}"/>
              </a:ext>
            </a:extLst>
          </p:cNvPr>
          <p:cNvSpPr txBox="1"/>
          <p:nvPr/>
        </p:nvSpPr>
        <p:spPr>
          <a:xfrm>
            <a:off x="5159726" y="5081806"/>
            <a:ext cx="2632452" cy="400110"/>
          </a:xfrm>
          <a:prstGeom prst="rect">
            <a:avLst/>
          </a:prstGeom>
          <a:noFill/>
        </p:spPr>
        <p:txBody>
          <a:bodyPr wrap="none" rtlCol="0">
            <a:spAutoFit/>
          </a:bodyPr>
          <a:lstStyle/>
          <a:p>
            <a:r>
              <a:rPr kumimoji="1" lang="en-US" altLang="ja-JP" sz="2000" dirty="0"/>
              <a:t>Passengers bus model</a:t>
            </a:r>
            <a:r>
              <a:rPr kumimoji="1" lang="en-US" altLang="ja-JP" sz="2000" baseline="30000" dirty="0"/>
              <a:t>[1]</a:t>
            </a:r>
            <a:endParaRPr kumimoji="1" lang="ja-JP" altLang="en-US" sz="2000" baseline="30000"/>
          </a:p>
        </p:txBody>
      </p:sp>
      <p:sp>
        <p:nvSpPr>
          <p:cNvPr id="20" name="テキスト ボックス 19">
            <a:extLst>
              <a:ext uri="{FF2B5EF4-FFF2-40B4-BE49-F238E27FC236}">
                <a16:creationId xmlns:a16="http://schemas.microsoft.com/office/drawing/2014/main" id="{B6F47876-9DD2-338F-BAA0-7FFDB44B3A36}"/>
              </a:ext>
            </a:extLst>
          </p:cNvPr>
          <p:cNvSpPr txBox="1"/>
          <p:nvPr/>
        </p:nvSpPr>
        <p:spPr>
          <a:xfrm>
            <a:off x="5731499" y="4005064"/>
            <a:ext cx="1576072" cy="276999"/>
          </a:xfrm>
          <a:prstGeom prst="rect">
            <a:avLst/>
          </a:prstGeom>
          <a:solidFill>
            <a:schemeClr val="bg1"/>
          </a:solidFill>
        </p:spPr>
        <p:txBody>
          <a:bodyPr wrap="none" rtlCol="0">
            <a:spAutoFit/>
          </a:bodyPr>
          <a:lstStyle/>
          <a:p>
            <a:r>
              <a:rPr kumimoji="1" lang="en-US" altLang="ja-JP" dirty="0"/>
              <a:t>Human BAN (HBAN)</a:t>
            </a:r>
            <a:endParaRPr kumimoji="1" lang="ja-JP" altLang="en-US"/>
          </a:p>
        </p:txBody>
      </p:sp>
      <p:sp>
        <p:nvSpPr>
          <p:cNvPr id="21" name="テキスト ボックス 20">
            <a:extLst>
              <a:ext uri="{FF2B5EF4-FFF2-40B4-BE49-F238E27FC236}">
                <a16:creationId xmlns:a16="http://schemas.microsoft.com/office/drawing/2014/main" id="{061D47B8-F49E-450B-7292-8AED249B0C69}"/>
              </a:ext>
            </a:extLst>
          </p:cNvPr>
          <p:cNvSpPr txBox="1"/>
          <p:nvPr/>
        </p:nvSpPr>
        <p:spPr>
          <a:xfrm>
            <a:off x="6074711" y="3054185"/>
            <a:ext cx="1586268" cy="276999"/>
          </a:xfrm>
          <a:prstGeom prst="rect">
            <a:avLst/>
          </a:prstGeom>
          <a:solidFill>
            <a:schemeClr val="bg1"/>
          </a:solidFill>
        </p:spPr>
        <p:txBody>
          <a:bodyPr wrap="none" rtlCol="0">
            <a:spAutoFit/>
          </a:bodyPr>
          <a:lstStyle/>
          <a:p>
            <a:r>
              <a:rPr kumimoji="1" lang="en-US" altLang="ja-JP" dirty="0"/>
              <a:t>Vehicle BAN (VBAN)</a:t>
            </a:r>
            <a:endParaRPr kumimoji="1" lang="ja-JP" altLang="en-US"/>
          </a:p>
        </p:txBody>
      </p:sp>
      <p:sp>
        <p:nvSpPr>
          <p:cNvPr id="22" name="テキスト ボックス 21">
            <a:extLst>
              <a:ext uri="{FF2B5EF4-FFF2-40B4-BE49-F238E27FC236}">
                <a16:creationId xmlns:a16="http://schemas.microsoft.com/office/drawing/2014/main" id="{7312E50B-D06F-1304-4893-F7CC75A0C563}"/>
              </a:ext>
            </a:extLst>
          </p:cNvPr>
          <p:cNvSpPr txBox="1"/>
          <p:nvPr/>
        </p:nvSpPr>
        <p:spPr>
          <a:xfrm>
            <a:off x="5652120" y="6093296"/>
            <a:ext cx="2898550" cy="338554"/>
          </a:xfrm>
          <a:prstGeom prst="rect">
            <a:avLst/>
          </a:prstGeom>
          <a:noFill/>
        </p:spPr>
        <p:txBody>
          <a:bodyPr wrap="none" rtlCol="0">
            <a:spAutoFit/>
          </a:bodyPr>
          <a:lstStyle/>
          <a:p>
            <a:r>
              <a:rPr kumimoji="1" lang="en-US" altLang="ja-JP" sz="1600" baseline="30000" dirty="0"/>
              <a:t>[1]</a:t>
            </a:r>
            <a:r>
              <a:rPr kumimoji="1" lang="en-US" altLang="ja-JP" sz="1600" dirty="0"/>
              <a:t>IEEE 802.15-22-0344-02-006a</a:t>
            </a:r>
            <a:endParaRPr kumimoji="1" lang="ja-JP" altLang="en-US" sz="1600"/>
          </a:p>
        </p:txBody>
      </p:sp>
    </p:spTree>
    <p:extLst>
      <p:ext uri="{BB962C8B-B14F-4D97-AF65-F5344CB8AC3E}">
        <p14:creationId xmlns:p14="http://schemas.microsoft.com/office/powerpoint/2010/main" val="274892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427C2-E2A9-CDEA-405B-D258A0E43925}"/>
              </a:ext>
            </a:extLst>
          </p:cNvPr>
          <p:cNvSpPr>
            <a:spLocks noGrp="1"/>
          </p:cNvSpPr>
          <p:nvPr>
            <p:ph type="title"/>
          </p:nvPr>
        </p:nvSpPr>
        <p:spPr/>
        <p:txBody>
          <a:bodyPr/>
          <a:lstStyle/>
          <a:p>
            <a:r>
              <a:rPr kumimoji="1" lang="en-US" altLang="ja-JP" dirty="0"/>
              <a:t>Passenger bus model</a:t>
            </a:r>
            <a:endParaRPr kumimoji="1" lang="ja-JP" altLang="en-US"/>
          </a:p>
        </p:txBody>
      </p:sp>
      <p:sp>
        <p:nvSpPr>
          <p:cNvPr id="6" name="スライド番号プレースホルダー 5">
            <a:extLst>
              <a:ext uri="{FF2B5EF4-FFF2-40B4-BE49-F238E27FC236}">
                <a16:creationId xmlns:a16="http://schemas.microsoft.com/office/drawing/2014/main" id="{A4756C51-763B-E4CC-59FC-D52C7E585C1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4</a:t>
            </a:fld>
            <a:endParaRPr lang="en-US" altLang="ja-JP"/>
          </a:p>
        </p:txBody>
      </p:sp>
      <p:pic>
        <p:nvPicPr>
          <p:cNvPr id="7" name="図 6">
            <a:extLst>
              <a:ext uri="{FF2B5EF4-FFF2-40B4-BE49-F238E27FC236}">
                <a16:creationId xmlns:a16="http://schemas.microsoft.com/office/drawing/2014/main" id="{944DE4F2-BA1B-6910-9382-D13BD9B163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54" y="2856283"/>
            <a:ext cx="3168352" cy="1488172"/>
          </a:xfrm>
          <a:prstGeom prst="rect">
            <a:avLst/>
          </a:prstGeom>
          <a:noFill/>
          <a:ln>
            <a:noFill/>
          </a:ln>
        </p:spPr>
      </p:pic>
      <p:sp>
        <p:nvSpPr>
          <p:cNvPr id="10" name="テキスト ボックス 9">
            <a:extLst>
              <a:ext uri="{FF2B5EF4-FFF2-40B4-BE49-F238E27FC236}">
                <a16:creationId xmlns:a16="http://schemas.microsoft.com/office/drawing/2014/main" id="{A6DB0678-90DE-EDD4-8701-4604D2F1262C}"/>
              </a:ext>
            </a:extLst>
          </p:cNvPr>
          <p:cNvSpPr txBox="1"/>
          <p:nvPr/>
        </p:nvSpPr>
        <p:spPr>
          <a:xfrm>
            <a:off x="498328" y="4437996"/>
            <a:ext cx="2632452" cy="400110"/>
          </a:xfrm>
          <a:prstGeom prst="rect">
            <a:avLst/>
          </a:prstGeom>
          <a:noFill/>
        </p:spPr>
        <p:txBody>
          <a:bodyPr wrap="none" rtlCol="0">
            <a:spAutoFit/>
          </a:bodyPr>
          <a:lstStyle/>
          <a:p>
            <a:r>
              <a:rPr kumimoji="1" lang="en-US" altLang="ja-JP" sz="2000" dirty="0"/>
              <a:t>Passenger bus model</a:t>
            </a:r>
            <a:r>
              <a:rPr kumimoji="1" lang="en-US" altLang="ja-JP" sz="2000" baseline="30000" dirty="0"/>
              <a:t>[1]</a:t>
            </a:r>
            <a:endParaRPr kumimoji="1" lang="ja-JP" altLang="en-US" sz="2000" baseline="30000"/>
          </a:p>
        </p:txBody>
      </p:sp>
      <p:sp>
        <p:nvSpPr>
          <p:cNvPr id="9" name="テキスト ボックス 8">
            <a:extLst>
              <a:ext uri="{FF2B5EF4-FFF2-40B4-BE49-F238E27FC236}">
                <a16:creationId xmlns:a16="http://schemas.microsoft.com/office/drawing/2014/main" id="{D5AB1AD4-AB0F-A279-D414-F9CB4D4E9953}"/>
              </a:ext>
            </a:extLst>
          </p:cNvPr>
          <p:cNvSpPr txBox="1"/>
          <p:nvPr/>
        </p:nvSpPr>
        <p:spPr>
          <a:xfrm>
            <a:off x="498328" y="6048376"/>
            <a:ext cx="3031599" cy="338554"/>
          </a:xfrm>
          <a:prstGeom prst="rect">
            <a:avLst/>
          </a:prstGeom>
          <a:noFill/>
        </p:spPr>
        <p:txBody>
          <a:bodyPr wrap="none" rtlCol="0">
            <a:spAutoFit/>
          </a:bodyPr>
          <a:lstStyle/>
          <a:p>
            <a:r>
              <a:rPr kumimoji="1" lang="en-US" altLang="ja-JP" sz="1600" baseline="30000" dirty="0"/>
              <a:t>[1]</a:t>
            </a:r>
            <a:r>
              <a:rPr kumimoji="1" lang="en-US" altLang="ja-JP" sz="1600" dirty="0"/>
              <a:t> IEEE 802.15-22-0344-02-006a</a:t>
            </a:r>
            <a:endParaRPr kumimoji="1" lang="ja-JP" altLang="en-US" sz="1600"/>
          </a:p>
        </p:txBody>
      </p:sp>
      <p:pic>
        <p:nvPicPr>
          <p:cNvPr id="13" name="図 12" descr="グラフィカル ユーザー インターフェイス が含まれている画像&#10;&#10;自動的に生成された説明">
            <a:extLst>
              <a:ext uri="{FF2B5EF4-FFF2-40B4-BE49-F238E27FC236}">
                <a16:creationId xmlns:a16="http://schemas.microsoft.com/office/drawing/2014/main" id="{86E6C43C-470D-0710-149F-D6F2F40B6D48}"/>
              </a:ext>
            </a:extLst>
          </p:cNvPr>
          <p:cNvPicPr>
            <a:picLocks noChangeAspect="1"/>
          </p:cNvPicPr>
          <p:nvPr/>
        </p:nvPicPr>
        <p:blipFill rotWithShape="1">
          <a:blip r:embed="rId3"/>
          <a:srcRect l="17143" t="22184" r="26192" b="11237"/>
          <a:stretch/>
        </p:blipFill>
        <p:spPr>
          <a:xfrm>
            <a:off x="4875213" y="1828533"/>
            <a:ext cx="3312368" cy="2232249"/>
          </a:xfrm>
          <a:prstGeom prst="rect">
            <a:avLst/>
          </a:prstGeom>
        </p:spPr>
      </p:pic>
      <p:pic>
        <p:nvPicPr>
          <p:cNvPr id="14" name="図 13" descr="グラフィカル ユーザー インターフェイス&#10;&#10;中程度の精度で自動的に生成された説明">
            <a:extLst>
              <a:ext uri="{FF2B5EF4-FFF2-40B4-BE49-F238E27FC236}">
                <a16:creationId xmlns:a16="http://schemas.microsoft.com/office/drawing/2014/main" id="{1BDE8B53-7EE0-DF93-89CF-DD8B85621C1E}"/>
              </a:ext>
            </a:extLst>
          </p:cNvPr>
          <p:cNvPicPr>
            <a:picLocks noChangeAspect="1"/>
          </p:cNvPicPr>
          <p:nvPr/>
        </p:nvPicPr>
        <p:blipFill>
          <a:blip r:embed="rId4"/>
          <a:stretch>
            <a:fillRect/>
          </a:stretch>
        </p:blipFill>
        <p:spPr>
          <a:xfrm>
            <a:off x="3985406" y="4318542"/>
            <a:ext cx="2880320" cy="1899111"/>
          </a:xfrm>
          <a:prstGeom prst="rect">
            <a:avLst/>
          </a:prstGeom>
        </p:spPr>
      </p:pic>
      <p:pic>
        <p:nvPicPr>
          <p:cNvPr id="15" name="図 14" descr="ギャラリー, 部屋, シーン が含まれている画像&#10;&#10;自動的に生成された説明">
            <a:extLst>
              <a:ext uri="{FF2B5EF4-FFF2-40B4-BE49-F238E27FC236}">
                <a16:creationId xmlns:a16="http://schemas.microsoft.com/office/drawing/2014/main" id="{4C02D912-5396-5624-DF36-4C569266DFC7}"/>
              </a:ext>
            </a:extLst>
          </p:cNvPr>
          <p:cNvPicPr>
            <a:picLocks noChangeAspect="1"/>
          </p:cNvPicPr>
          <p:nvPr/>
        </p:nvPicPr>
        <p:blipFill>
          <a:blip r:embed="rId5"/>
          <a:stretch>
            <a:fillRect/>
          </a:stretch>
        </p:blipFill>
        <p:spPr>
          <a:xfrm>
            <a:off x="7021332" y="4256248"/>
            <a:ext cx="1688794" cy="1987318"/>
          </a:xfrm>
          <a:prstGeom prst="rect">
            <a:avLst/>
          </a:prstGeom>
        </p:spPr>
      </p:pic>
      <p:sp>
        <p:nvSpPr>
          <p:cNvPr id="4" name="円/楕円 3">
            <a:extLst>
              <a:ext uri="{FF2B5EF4-FFF2-40B4-BE49-F238E27FC236}">
                <a16:creationId xmlns:a16="http://schemas.microsoft.com/office/drawing/2014/main" id="{0A7F0D18-CBE4-4E92-9CBB-4475F690EBBC}"/>
              </a:ext>
            </a:extLst>
          </p:cNvPr>
          <p:cNvSpPr/>
          <p:nvPr/>
        </p:nvSpPr>
        <p:spPr bwMode="auto">
          <a:xfrm>
            <a:off x="6444208" y="3356992"/>
            <a:ext cx="216024" cy="36004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8" name="円/楕円 7">
            <a:extLst>
              <a:ext uri="{FF2B5EF4-FFF2-40B4-BE49-F238E27FC236}">
                <a16:creationId xmlns:a16="http://schemas.microsoft.com/office/drawing/2014/main" id="{37C64D12-963C-1A71-E502-9DBD15B03DB1}"/>
              </a:ext>
            </a:extLst>
          </p:cNvPr>
          <p:cNvSpPr/>
          <p:nvPr/>
        </p:nvSpPr>
        <p:spPr bwMode="auto">
          <a:xfrm rot="180778">
            <a:off x="7524328" y="2757329"/>
            <a:ext cx="144016" cy="308059"/>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11" name="円/楕円 10">
            <a:extLst>
              <a:ext uri="{FF2B5EF4-FFF2-40B4-BE49-F238E27FC236}">
                <a16:creationId xmlns:a16="http://schemas.microsoft.com/office/drawing/2014/main" id="{9191DA0D-8CC3-5441-0D8C-158835204564}"/>
              </a:ext>
            </a:extLst>
          </p:cNvPr>
          <p:cNvSpPr/>
          <p:nvPr/>
        </p:nvSpPr>
        <p:spPr bwMode="auto">
          <a:xfrm rot="21395101">
            <a:off x="5806698" y="3146720"/>
            <a:ext cx="203870" cy="360681"/>
          </a:xfrm>
          <a:prstGeom prst="ellipse">
            <a:avLst/>
          </a:prstGeom>
          <a:solidFill>
            <a:schemeClr val="bg2">
              <a:alpha val="18297"/>
            </a:schemeClr>
          </a:solidFill>
          <a:ln w="12700" cap="flat" cmpd="sng" algn="ctr">
            <a:solidFill>
              <a:schemeClr val="tx1">
                <a:alpha val="13125"/>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12" name="円/楕円 11">
            <a:extLst>
              <a:ext uri="{FF2B5EF4-FFF2-40B4-BE49-F238E27FC236}">
                <a16:creationId xmlns:a16="http://schemas.microsoft.com/office/drawing/2014/main" id="{1A623BB5-E4B3-C5D9-25E5-361D1EBB3853}"/>
              </a:ext>
            </a:extLst>
          </p:cNvPr>
          <p:cNvSpPr/>
          <p:nvPr/>
        </p:nvSpPr>
        <p:spPr bwMode="auto">
          <a:xfrm rot="21395101">
            <a:off x="6957243" y="2614228"/>
            <a:ext cx="159807" cy="306228"/>
          </a:xfrm>
          <a:prstGeom prst="ellipse">
            <a:avLst/>
          </a:prstGeom>
          <a:solidFill>
            <a:schemeClr val="bg2">
              <a:alpha val="18297"/>
            </a:schemeClr>
          </a:solidFill>
          <a:ln w="12700" cap="flat" cmpd="sng" algn="ctr">
            <a:solidFill>
              <a:schemeClr val="tx1">
                <a:alpha val="13125"/>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Tree>
    <p:extLst>
      <p:ext uri="{BB962C8B-B14F-4D97-AF65-F5344CB8AC3E}">
        <p14:creationId xmlns:p14="http://schemas.microsoft.com/office/powerpoint/2010/main" val="399098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1EC83B-7A22-9897-6A3B-57EB2C2EDEA7}"/>
              </a:ext>
            </a:extLst>
          </p:cNvPr>
          <p:cNvSpPr>
            <a:spLocks noGrp="1"/>
          </p:cNvSpPr>
          <p:nvPr>
            <p:ph type="title"/>
          </p:nvPr>
        </p:nvSpPr>
        <p:spPr/>
        <p:txBody>
          <a:bodyPr/>
          <a:lstStyle/>
          <a:p>
            <a:r>
              <a:rPr kumimoji="1" lang="en-US" altLang="ja-JP" dirty="0"/>
              <a:t>Passenger bus model</a:t>
            </a:r>
            <a:endParaRPr kumimoji="1" lang="ja-JP" altLang="en-US"/>
          </a:p>
        </p:txBody>
      </p:sp>
      <p:sp>
        <p:nvSpPr>
          <p:cNvPr id="5" name="スライド番号プレースホルダー 4">
            <a:extLst>
              <a:ext uri="{FF2B5EF4-FFF2-40B4-BE49-F238E27FC236}">
                <a16:creationId xmlns:a16="http://schemas.microsoft.com/office/drawing/2014/main" id="{EB163E48-3240-77B7-DE4D-5C6B50CBB914}"/>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5</a:t>
            </a:fld>
            <a:endParaRPr lang="en-US" altLang="ja-JP"/>
          </a:p>
        </p:txBody>
      </p:sp>
      <p:pic>
        <p:nvPicPr>
          <p:cNvPr id="15" name="図 14" descr="設計図 が含まれている画像&#10;&#10;自動的に生成された説明">
            <a:extLst>
              <a:ext uri="{FF2B5EF4-FFF2-40B4-BE49-F238E27FC236}">
                <a16:creationId xmlns:a16="http://schemas.microsoft.com/office/drawing/2014/main" id="{CBF33B8D-8814-2284-6A18-48FA6A5546AD}"/>
              </a:ext>
            </a:extLst>
          </p:cNvPr>
          <p:cNvPicPr>
            <a:picLocks noChangeAspect="1"/>
          </p:cNvPicPr>
          <p:nvPr/>
        </p:nvPicPr>
        <p:blipFill rotWithShape="1">
          <a:blip r:embed="rId2">
            <a:extLst>
              <a:ext uri="{28A0092B-C50C-407E-A947-70E740481C1C}">
                <a14:useLocalDpi xmlns:a14="http://schemas.microsoft.com/office/drawing/2010/main" val="0"/>
              </a:ext>
            </a:extLst>
          </a:blip>
          <a:srcRect l="6214" r="7469" b="4386"/>
          <a:stretch/>
        </p:blipFill>
        <p:spPr>
          <a:xfrm>
            <a:off x="107504" y="2211792"/>
            <a:ext cx="6702725" cy="4169536"/>
          </a:xfrm>
          <a:prstGeom prst="rect">
            <a:avLst/>
          </a:prstGeom>
        </p:spPr>
      </p:pic>
      <p:sp>
        <p:nvSpPr>
          <p:cNvPr id="24" name="テキスト ボックス 23">
            <a:extLst>
              <a:ext uri="{FF2B5EF4-FFF2-40B4-BE49-F238E27FC236}">
                <a16:creationId xmlns:a16="http://schemas.microsoft.com/office/drawing/2014/main" id="{3304434B-63E5-4A37-8DB9-4764017CE207}"/>
              </a:ext>
            </a:extLst>
          </p:cNvPr>
          <p:cNvSpPr txBox="1"/>
          <p:nvPr/>
        </p:nvSpPr>
        <p:spPr>
          <a:xfrm>
            <a:off x="3335896" y="1692427"/>
            <a:ext cx="5688632" cy="1077218"/>
          </a:xfrm>
          <a:prstGeom prst="rect">
            <a:avLst/>
          </a:prstGeom>
          <a:solidFill>
            <a:schemeClr val="bg1"/>
          </a:solidFill>
          <a:ln>
            <a:solidFill>
              <a:schemeClr val="tx1"/>
            </a:solidFill>
          </a:ln>
        </p:spPr>
        <p:txBody>
          <a:bodyPr wrap="square" rtlCol="0">
            <a:spAutoFit/>
          </a:bodyPr>
          <a:lstStyle/>
          <a:p>
            <a:pPr marL="342900" indent="-342900">
              <a:buFont typeface="Wingdings" pitchFamily="2" charset="2"/>
              <a:buChar char="ü"/>
            </a:pPr>
            <a:r>
              <a:rPr kumimoji="1" lang="en-US" altLang="ja-JP" sz="1600" dirty="0"/>
              <a:t>Frequency band: 3.1 – 10.6 GHz</a:t>
            </a:r>
          </a:p>
          <a:p>
            <a:pPr marL="342900" indent="-342900">
              <a:buFont typeface="Wingdings" pitchFamily="2" charset="2"/>
              <a:buChar char="ü"/>
            </a:pPr>
            <a:r>
              <a:rPr kumimoji="1" lang="en-US" altLang="ja-JP" sz="1600" dirty="0"/>
              <a:t>Ray-tracing method</a:t>
            </a:r>
          </a:p>
          <a:p>
            <a:pPr marL="342900" indent="-342900">
              <a:buFont typeface="Wingdings" pitchFamily="2" charset="2"/>
              <a:buChar char="ü"/>
            </a:pPr>
            <a:r>
              <a:rPr kumimoji="1" lang="en-US" altLang="ja-JP" sz="1600" dirty="0"/>
              <a:t>Cylinder model employed as a human model for simplification</a:t>
            </a:r>
          </a:p>
          <a:p>
            <a:pPr marL="342900" indent="-342900">
              <a:buFont typeface="Wingdings" pitchFamily="2" charset="2"/>
              <a:buChar char="ü"/>
            </a:pPr>
            <a:r>
              <a:rPr kumimoji="1" lang="en-US" altLang="ja-JP" sz="1600" dirty="0"/>
              <a:t>HBAN node on the chest of the human model</a:t>
            </a:r>
          </a:p>
        </p:txBody>
      </p:sp>
      <p:sp>
        <p:nvSpPr>
          <p:cNvPr id="7" name="円/楕円 6">
            <a:extLst>
              <a:ext uri="{FF2B5EF4-FFF2-40B4-BE49-F238E27FC236}">
                <a16:creationId xmlns:a16="http://schemas.microsoft.com/office/drawing/2014/main" id="{21FA7F39-1F87-E0C2-2BC5-28CA59D4D162}"/>
              </a:ext>
            </a:extLst>
          </p:cNvPr>
          <p:cNvSpPr/>
          <p:nvPr/>
        </p:nvSpPr>
        <p:spPr bwMode="auto">
          <a:xfrm rot="21395101">
            <a:off x="3433211" y="5599863"/>
            <a:ext cx="417829"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8" name="円/楕円 7">
            <a:extLst>
              <a:ext uri="{FF2B5EF4-FFF2-40B4-BE49-F238E27FC236}">
                <a16:creationId xmlns:a16="http://schemas.microsoft.com/office/drawing/2014/main" id="{3973A253-3F6E-AD91-1E14-04D16A911949}"/>
              </a:ext>
            </a:extLst>
          </p:cNvPr>
          <p:cNvSpPr/>
          <p:nvPr/>
        </p:nvSpPr>
        <p:spPr bwMode="auto">
          <a:xfrm rot="21164571">
            <a:off x="1182295" y="4707356"/>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9" name="円/楕円 8">
            <a:extLst>
              <a:ext uri="{FF2B5EF4-FFF2-40B4-BE49-F238E27FC236}">
                <a16:creationId xmlns:a16="http://schemas.microsoft.com/office/drawing/2014/main" id="{DD5201FA-A444-647A-F586-051A69D09099}"/>
              </a:ext>
            </a:extLst>
          </p:cNvPr>
          <p:cNvSpPr/>
          <p:nvPr/>
        </p:nvSpPr>
        <p:spPr bwMode="auto">
          <a:xfrm rot="21395101">
            <a:off x="4587073" y="4953153"/>
            <a:ext cx="417829" cy="518530"/>
          </a:xfrm>
          <a:prstGeom prst="ellipse">
            <a:avLst/>
          </a:prstGeom>
          <a:solidFill>
            <a:schemeClr val="bg2">
              <a:alpha val="18297"/>
            </a:schemeClr>
          </a:solidFill>
          <a:ln w="12700" cap="flat" cmpd="sng" algn="ctr">
            <a:solidFill>
              <a:schemeClr val="tx1">
                <a:alpha val="13125"/>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10" name="円/楕円 9">
            <a:extLst>
              <a:ext uri="{FF2B5EF4-FFF2-40B4-BE49-F238E27FC236}">
                <a16:creationId xmlns:a16="http://schemas.microsoft.com/office/drawing/2014/main" id="{B25BA47F-DC43-F361-2EE5-4B15EB3A505A}"/>
              </a:ext>
            </a:extLst>
          </p:cNvPr>
          <p:cNvSpPr/>
          <p:nvPr/>
        </p:nvSpPr>
        <p:spPr bwMode="auto">
          <a:xfrm rot="21395101">
            <a:off x="2327216" y="4220360"/>
            <a:ext cx="417829" cy="518530"/>
          </a:xfrm>
          <a:prstGeom prst="ellipse">
            <a:avLst/>
          </a:prstGeom>
          <a:solidFill>
            <a:schemeClr val="bg2">
              <a:alpha val="18297"/>
            </a:schemeClr>
          </a:solidFill>
          <a:ln w="12700" cap="flat" cmpd="sng" algn="ctr">
            <a:solidFill>
              <a:schemeClr val="tx1">
                <a:alpha val="13125"/>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Tree>
    <p:extLst>
      <p:ext uri="{BB962C8B-B14F-4D97-AF65-F5344CB8AC3E}">
        <p14:creationId xmlns:p14="http://schemas.microsoft.com/office/powerpoint/2010/main" val="2724710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BB8F18-93AA-B334-61AB-90EE3140CAA4}"/>
              </a:ext>
            </a:extLst>
          </p:cNvPr>
          <p:cNvSpPr>
            <a:spLocks noGrp="1"/>
          </p:cNvSpPr>
          <p:nvPr>
            <p:ph type="title"/>
          </p:nvPr>
        </p:nvSpPr>
        <p:spPr/>
        <p:txBody>
          <a:bodyPr/>
          <a:lstStyle/>
          <a:p>
            <a:r>
              <a:rPr kumimoji="1" lang="en-US" altLang="ja-JP" dirty="0"/>
              <a:t>Passenger bus model (cont.)</a:t>
            </a:r>
            <a:endParaRPr kumimoji="1" lang="ja-JP" altLang="en-US"/>
          </a:p>
        </p:txBody>
      </p:sp>
      <p:sp>
        <p:nvSpPr>
          <p:cNvPr id="5" name="スライド番号プレースホルダー 4">
            <a:extLst>
              <a:ext uri="{FF2B5EF4-FFF2-40B4-BE49-F238E27FC236}">
                <a16:creationId xmlns:a16="http://schemas.microsoft.com/office/drawing/2014/main" id="{FE2FF723-47F9-1933-C73D-6E11C372D729}"/>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6</a:t>
            </a:fld>
            <a:endParaRPr lang="en-US" altLang="ja-JP"/>
          </a:p>
        </p:txBody>
      </p:sp>
      <p:pic>
        <p:nvPicPr>
          <p:cNvPr id="3" name="図 2" descr="パソコンの画面&#10;&#10;低い精度で自動的に生成された説明">
            <a:extLst>
              <a:ext uri="{FF2B5EF4-FFF2-40B4-BE49-F238E27FC236}">
                <a16:creationId xmlns:a16="http://schemas.microsoft.com/office/drawing/2014/main" id="{6382C6E3-681D-A94D-286D-AF2E07A400E6}"/>
              </a:ext>
            </a:extLst>
          </p:cNvPr>
          <p:cNvPicPr>
            <a:picLocks noChangeAspect="1"/>
          </p:cNvPicPr>
          <p:nvPr/>
        </p:nvPicPr>
        <p:blipFill rotWithShape="1">
          <a:blip r:embed="rId2">
            <a:extLst>
              <a:ext uri="{28A0092B-C50C-407E-A947-70E740481C1C}">
                <a14:useLocalDpi xmlns:a14="http://schemas.microsoft.com/office/drawing/2010/main" val="0"/>
              </a:ext>
            </a:extLst>
          </a:blip>
          <a:srcRect l="13035" r="21387"/>
          <a:stretch/>
        </p:blipFill>
        <p:spPr>
          <a:xfrm>
            <a:off x="295156" y="1761440"/>
            <a:ext cx="4208102" cy="2385116"/>
          </a:xfrm>
          <a:prstGeom prst="rect">
            <a:avLst/>
          </a:prstGeom>
        </p:spPr>
      </p:pic>
      <p:pic>
        <p:nvPicPr>
          <p:cNvPr id="20" name="図 19" descr="グラフィカル ユーザー インターフェイス&#10;&#10;自動的に生成された説明">
            <a:extLst>
              <a:ext uri="{FF2B5EF4-FFF2-40B4-BE49-F238E27FC236}">
                <a16:creationId xmlns:a16="http://schemas.microsoft.com/office/drawing/2014/main" id="{66BA29E8-BA3B-3FF6-D085-7A3084C42366}"/>
              </a:ext>
            </a:extLst>
          </p:cNvPr>
          <p:cNvPicPr>
            <a:picLocks noChangeAspect="1"/>
          </p:cNvPicPr>
          <p:nvPr/>
        </p:nvPicPr>
        <p:blipFill rotWithShape="1">
          <a:blip r:embed="rId3">
            <a:extLst>
              <a:ext uri="{28A0092B-C50C-407E-A947-70E740481C1C}">
                <a14:useLocalDpi xmlns:a14="http://schemas.microsoft.com/office/drawing/2010/main" val="0"/>
              </a:ext>
            </a:extLst>
          </a:blip>
          <a:srcRect l="13035" r="21387"/>
          <a:stretch/>
        </p:blipFill>
        <p:spPr>
          <a:xfrm>
            <a:off x="4707854" y="1711211"/>
            <a:ext cx="4312317" cy="2444185"/>
          </a:xfrm>
          <a:prstGeom prst="rect">
            <a:avLst/>
          </a:prstGeom>
        </p:spPr>
      </p:pic>
      <p:sp>
        <p:nvSpPr>
          <p:cNvPr id="21" name="円/楕円 20">
            <a:extLst>
              <a:ext uri="{FF2B5EF4-FFF2-40B4-BE49-F238E27FC236}">
                <a16:creationId xmlns:a16="http://schemas.microsoft.com/office/drawing/2014/main" id="{6BBFE7A5-820B-1AA1-856C-634005165793}"/>
              </a:ext>
            </a:extLst>
          </p:cNvPr>
          <p:cNvSpPr/>
          <p:nvPr/>
        </p:nvSpPr>
        <p:spPr>
          <a:xfrm>
            <a:off x="5779039" y="2386856"/>
            <a:ext cx="344785" cy="752354"/>
          </a:xfrm>
          <a:prstGeom prst="ellipse">
            <a:avLst/>
          </a:prstGeom>
          <a:noFill/>
          <a:ln w="28575" cap="flat" cmpd="sng" algn="ctr">
            <a:solidFill>
              <a:srgbClr val="C0504D"/>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Times New Roman"/>
              <a:ea typeface="ＭＳ Ｐゴシック"/>
              <a:cs typeface="+mn-cs"/>
            </a:endParaRPr>
          </a:p>
        </p:txBody>
      </p:sp>
      <p:sp>
        <p:nvSpPr>
          <p:cNvPr id="22" name="円/楕円 21">
            <a:extLst>
              <a:ext uri="{FF2B5EF4-FFF2-40B4-BE49-F238E27FC236}">
                <a16:creationId xmlns:a16="http://schemas.microsoft.com/office/drawing/2014/main" id="{781BD157-4354-90CD-059A-8A09AA1F8F52}"/>
              </a:ext>
            </a:extLst>
          </p:cNvPr>
          <p:cNvSpPr/>
          <p:nvPr/>
        </p:nvSpPr>
        <p:spPr>
          <a:xfrm>
            <a:off x="7399605" y="2737447"/>
            <a:ext cx="344785" cy="752354"/>
          </a:xfrm>
          <a:prstGeom prst="ellipse">
            <a:avLst/>
          </a:prstGeom>
          <a:noFill/>
          <a:ln w="28575" cap="flat" cmpd="sng" algn="ctr">
            <a:solidFill>
              <a:srgbClr val="C0504D"/>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Times New Roman"/>
              <a:ea typeface="ＭＳ Ｐゴシック"/>
              <a:cs typeface="+mn-cs"/>
            </a:endParaRPr>
          </a:p>
        </p:txBody>
      </p:sp>
      <p:sp>
        <p:nvSpPr>
          <p:cNvPr id="23" name="テキスト ボックス 22">
            <a:extLst>
              <a:ext uri="{FF2B5EF4-FFF2-40B4-BE49-F238E27FC236}">
                <a16:creationId xmlns:a16="http://schemas.microsoft.com/office/drawing/2014/main" id="{C38C05D9-B765-95D9-2A3B-2FC69CE3F747}"/>
              </a:ext>
            </a:extLst>
          </p:cNvPr>
          <p:cNvSpPr txBox="1"/>
          <p:nvPr/>
        </p:nvSpPr>
        <p:spPr>
          <a:xfrm>
            <a:off x="7463143" y="2393701"/>
            <a:ext cx="684803"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Front</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24" name="テキスト ボックス 23">
            <a:extLst>
              <a:ext uri="{FF2B5EF4-FFF2-40B4-BE49-F238E27FC236}">
                <a16:creationId xmlns:a16="http://schemas.microsoft.com/office/drawing/2014/main" id="{592F0790-AD34-261A-61C9-5C2B3456BE3C}"/>
              </a:ext>
            </a:extLst>
          </p:cNvPr>
          <p:cNvSpPr txBox="1"/>
          <p:nvPr/>
        </p:nvSpPr>
        <p:spPr>
          <a:xfrm>
            <a:off x="6402615" y="2258161"/>
            <a:ext cx="800219"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Center</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25" name="テキスト ボックス 24">
            <a:extLst>
              <a:ext uri="{FF2B5EF4-FFF2-40B4-BE49-F238E27FC236}">
                <a16:creationId xmlns:a16="http://schemas.microsoft.com/office/drawing/2014/main" id="{C2091403-4121-56B3-01DA-6896533B75CC}"/>
              </a:ext>
            </a:extLst>
          </p:cNvPr>
          <p:cNvSpPr txBox="1"/>
          <p:nvPr/>
        </p:nvSpPr>
        <p:spPr>
          <a:xfrm>
            <a:off x="5639244" y="2018149"/>
            <a:ext cx="620683"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Rear</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pic>
        <p:nvPicPr>
          <p:cNvPr id="26" name="図 25">
            <a:extLst>
              <a:ext uri="{FF2B5EF4-FFF2-40B4-BE49-F238E27FC236}">
                <a16:creationId xmlns:a16="http://schemas.microsoft.com/office/drawing/2014/main" id="{E8F1CE5F-863F-FF4A-36FC-3941A253FB2A}"/>
              </a:ext>
            </a:extLst>
          </p:cNvPr>
          <p:cNvPicPr>
            <a:picLocks noChangeAspect="1"/>
          </p:cNvPicPr>
          <p:nvPr/>
        </p:nvPicPr>
        <p:blipFill rotWithShape="1">
          <a:blip r:embed="rId4"/>
          <a:srcRect t="2250"/>
          <a:stretch/>
        </p:blipFill>
        <p:spPr>
          <a:xfrm>
            <a:off x="323350" y="4193111"/>
            <a:ext cx="4115000" cy="1993134"/>
          </a:xfrm>
          <a:prstGeom prst="rect">
            <a:avLst/>
          </a:prstGeom>
        </p:spPr>
      </p:pic>
      <p:sp>
        <p:nvSpPr>
          <p:cNvPr id="28" name="テキスト ボックス 27">
            <a:extLst>
              <a:ext uri="{FF2B5EF4-FFF2-40B4-BE49-F238E27FC236}">
                <a16:creationId xmlns:a16="http://schemas.microsoft.com/office/drawing/2014/main" id="{6D0457FD-AA35-6C01-FF0B-65DB4977DB8A}"/>
              </a:ext>
            </a:extLst>
          </p:cNvPr>
          <p:cNvSpPr txBox="1"/>
          <p:nvPr/>
        </p:nvSpPr>
        <p:spPr>
          <a:xfrm>
            <a:off x="1741257" y="5428539"/>
            <a:ext cx="1383712"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Wave source</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pic>
        <p:nvPicPr>
          <p:cNvPr id="29" name="図 28">
            <a:extLst>
              <a:ext uri="{FF2B5EF4-FFF2-40B4-BE49-F238E27FC236}">
                <a16:creationId xmlns:a16="http://schemas.microsoft.com/office/drawing/2014/main" id="{2B215C8B-AA26-F301-BDDB-81E7233FA180}"/>
              </a:ext>
            </a:extLst>
          </p:cNvPr>
          <p:cNvPicPr>
            <a:picLocks noChangeAspect="1"/>
          </p:cNvPicPr>
          <p:nvPr/>
        </p:nvPicPr>
        <p:blipFill rotWithShape="1">
          <a:blip r:embed="rId5"/>
          <a:srcRect t="1735" r="1976"/>
          <a:stretch/>
        </p:blipFill>
        <p:spPr>
          <a:xfrm>
            <a:off x="4860032" y="4221088"/>
            <a:ext cx="3931494" cy="1993134"/>
          </a:xfrm>
          <a:prstGeom prst="rect">
            <a:avLst/>
          </a:prstGeom>
        </p:spPr>
      </p:pic>
      <p:sp>
        <p:nvSpPr>
          <p:cNvPr id="32" name="円/楕円 31">
            <a:extLst>
              <a:ext uri="{FF2B5EF4-FFF2-40B4-BE49-F238E27FC236}">
                <a16:creationId xmlns:a16="http://schemas.microsoft.com/office/drawing/2014/main" id="{58442415-D550-6135-56AA-4C386E161C5B}"/>
              </a:ext>
            </a:extLst>
          </p:cNvPr>
          <p:cNvSpPr/>
          <p:nvPr/>
        </p:nvSpPr>
        <p:spPr bwMode="auto">
          <a:xfrm rot="21164571">
            <a:off x="743845" y="3200911"/>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3" name="円/楕円 32">
            <a:extLst>
              <a:ext uri="{FF2B5EF4-FFF2-40B4-BE49-F238E27FC236}">
                <a16:creationId xmlns:a16="http://schemas.microsoft.com/office/drawing/2014/main" id="{AB5AE94B-E2E6-2119-1956-84F949E8515A}"/>
              </a:ext>
            </a:extLst>
          </p:cNvPr>
          <p:cNvSpPr/>
          <p:nvPr/>
        </p:nvSpPr>
        <p:spPr bwMode="auto">
          <a:xfrm rot="21164571">
            <a:off x="2798027" y="3603579"/>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4" name="円/楕円 33">
            <a:extLst>
              <a:ext uri="{FF2B5EF4-FFF2-40B4-BE49-F238E27FC236}">
                <a16:creationId xmlns:a16="http://schemas.microsoft.com/office/drawing/2014/main" id="{5ED29715-312B-2AB5-9BC5-45ABCAC5082C}"/>
              </a:ext>
            </a:extLst>
          </p:cNvPr>
          <p:cNvSpPr/>
          <p:nvPr/>
        </p:nvSpPr>
        <p:spPr bwMode="auto">
          <a:xfrm rot="21164571">
            <a:off x="5267439" y="3200912"/>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5" name="円/楕円 34">
            <a:extLst>
              <a:ext uri="{FF2B5EF4-FFF2-40B4-BE49-F238E27FC236}">
                <a16:creationId xmlns:a16="http://schemas.microsoft.com/office/drawing/2014/main" id="{0735CC1D-B319-89B2-4E41-0900B6DC214D}"/>
              </a:ext>
            </a:extLst>
          </p:cNvPr>
          <p:cNvSpPr/>
          <p:nvPr/>
        </p:nvSpPr>
        <p:spPr bwMode="auto">
          <a:xfrm rot="21164571">
            <a:off x="7079569" y="3612420"/>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6" name="円/楕円 35">
            <a:extLst>
              <a:ext uri="{FF2B5EF4-FFF2-40B4-BE49-F238E27FC236}">
                <a16:creationId xmlns:a16="http://schemas.microsoft.com/office/drawing/2014/main" id="{74FF0957-6CBF-E4EA-7548-777188643A27}"/>
              </a:ext>
            </a:extLst>
          </p:cNvPr>
          <p:cNvSpPr/>
          <p:nvPr/>
        </p:nvSpPr>
        <p:spPr bwMode="auto">
          <a:xfrm rot="21164571">
            <a:off x="783308" y="5424071"/>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7" name="円/楕円 36">
            <a:extLst>
              <a:ext uri="{FF2B5EF4-FFF2-40B4-BE49-F238E27FC236}">
                <a16:creationId xmlns:a16="http://schemas.microsoft.com/office/drawing/2014/main" id="{36ABFFA6-6F79-E250-BA7A-48566F6F4657}"/>
              </a:ext>
            </a:extLst>
          </p:cNvPr>
          <p:cNvSpPr/>
          <p:nvPr/>
        </p:nvSpPr>
        <p:spPr bwMode="auto">
          <a:xfrm rot="21164571">
            <a:off x="2802870" y="5766343"/>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0" name="テキスト ボックス 29">
            <a:extLst>
              <a:ext uri="{FF2B5EF4-FFF2-40B4-BE49-F238E27FC236}">
                <a16:creationId xmlns:a16="http://schemas.microsoft.com/office/drawing/2014/main" id="{7E37FC7F-98D8-4C13-6613-D0158768E241}"/>
              </a:ext>
            </a:extLst>
          </p:cNvPr>
          <p:cNvSpPr txBox="1"/>
          <p:nvPr/>
        </p:nvSpPr>
        <p:spPr>
          <a:xfrm>
            <a:off x="2590999" y="4184240"/>
            <a:ext cx="1845377"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Forward direction</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38" name="円/楕円 37">
            <a:extLst>
              <a:ext uri="{FF2B5EF4-FFF2-40B4-BE49-F238E27FC236}">
                <a16:creationId xmlns:a16="http://schemas.microsoft.com/office/drawing/2014/main" id="{198A35D0-64DB-F120-AB20-0959C1655B3C}"/>
              </a:ext>
            </a:extLst>
          </p:cNvPr>
          <p:cNvSpPr/>
          <p:nvPr/>
        </p:nvSpPr>
        <p:spPr bwMode="auto">
          <a:xfrm rot="21164571">
            <a:off x="5273546" y="5424069"/>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9" name="円/楕円 38">
            <a:extLst>
              <a:ext uri="{FF2B5EF4-FFF2-40B4-BE49-F238E27FC236}">
                <a16:creationId xmlns:a16="http://schemas.microsoft.com/office/drawing/2014/main" id="{3C6BD2FC-DFF4-FC6D-D5A5-FE3BB277A581}"/>
              </a:ext>
            </a:extLst>
          </p:cNvPr>
          <p:cNvSpPr/>
          <p:nvPr/>
        </p:nvSpPr>
        <p:spPr bwMode="auto">
          <a:xfrm rot="21164571">
            <a:off x="7293108" y="5766341"/>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1" name="テキスト ボックス 30">
            <a:extLst>
              <a:ext uri="{FF2B5EF4-FFF2-40B4-BE49-F238E27FC236}">
                <a16:creationId xmlns:a16="http://schemas.microsoft.com/office/drawing/2014/main" id="{2BEE6977-1F56-D6E3-452F-263B8663D561}"/>
              </a:ext>
            </a:extLst>
          </p:cNvPr>
          <p:cNvSpPr txBox="1"/>
          <p:nvPr/>
        </p:nvSpPr>
        <p:spPr>
          <a:xfrm>
            <a:off x="6825779" y="4229959"/>
            <a:ext cx="1947969"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Sideways direction</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40" name="テキスト ボックス 39">
            <a:extLst>
              <a:ext uri="{FF2B5EF4-FFF2-40B4-BE49-F238E27FC236}">
                <a16:creationId xmlns:a16="http://schemas.microsoft.com/office/drawing/2014/main" id="{5977B49A-B067-F06C-4B67-C1C08D8066BC}"/>
              </a:ext>
            </a:extLst>
          </p:cNvPr>
          <p:cNvSpPr txBox="1"/>
          <p:nvPr/>
        </p:nvSpPr>
        <p:spPr>
          <a:xfrm>
            <a:off x="3333278" y="1752600"/>
            <a:ext cx="1063112"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2 persons</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41" name="テキスト ボックス 40">
            <a:extLst>
              <a:ext uri="{FF2B5EF4-FFF2-40B4-BE49-F238E27FC236}">
                <a16:creationId xmlns:a16="http://schemas.microsoft.com/office/drawing/2014/main" id="{87C8A52A-99C8-1BF9-CD62-D864106AA841}"/>
              </a:ext>
            </a:extLst>
          </p:cNvPr>
          <p:cNvSpPr txBox="1"/>
          <p:nvPr/>
        </p:nvSpPr>
        <p:spPr>
          <a:xfrm>
            <a:off x="7813342" y="1716460"/>
            <a:ext cx="1178528"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kern="0" dirty="0">
                <a:solidFill>
                  <a:prstClr val="black"/>
                </a:solidFill>
                <a:effectLst>
                  <a:glow rad="63500">
                    <a:prstClr val="white">
                      <a:alpha val="64000"/>
                    </a:prstClr>
                  </a:glow>
                </a:effectLst>
                <a:latin typeface="Times New Roman"/>
                <a:ea typeface="ＭＳ Ｐゴシック"/>
              </a:rPr>
              <a:t>10</a:t>
            </a: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 persons</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Tree>
    <p:extLst>
      <p:ext uri="{BB962C8B-B14F-4D97-AF65-F5344CB8AC3E}">
        <p14:creationId xmlns:p14="http://schemas.microsoft.com/office/powerpoint/2010/main" val="424314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636F25-50F7-9799-9CF9-388DA1C5EB2B}"/>
              </a:ext>
            </a:extLst>
          </p:cNvPr>
          <p:cNvSpPr>
            <a:spLocks noGrp="1"/>
          </p:cNvSpPr>
          <p:nvPr>
            <p:ph type="title"/>
          </p:nvPr>
        </p:nvSpPr>
        <p:spPr/>
        <p:txBody>
          <a:bodyPr/>
          <a:lstStyle/>
          <a:p>
            <a:r>
              <a:rPr kumimoji="1" lang="en-US" altLang="ja-JP" dirty="0"/>
              <a:t>Tx/Rx positions</a:t>
            </a:r>
            <a:endParaRPr kumimoji="1" lang="ja-JP" altLang="en-US"/>
          </a:p>
        </p:txBody>
      </p:sp>
      <p:sp>
        <p:nvSpPr>
          <p:cNvPr id="5" name="スライド番号プレースホルダー 4">
            <a:extLst>
              <a:ext uri="{FF2B5EF4-FFF2-40B4-BE49-F238E27FC236}">
                <a16:creationId xmlns:a16="http://schemas.microsoft.com/office/drawing/2014/main" id="{16D1407D-F362-2D4A-ECC3-F2436D1B439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7</a:t>
            </a:fld>
            <a:endParaRPr lang="en-US" altLang="ja-JP"/>
          </a:p>
        </p:txBody>
      </p:sp>
      <p:sp>
        <p:nvSpPr>
          <p:cNvPr id="3" name="日付プレースホルダー 1">
            <a:extLst>
              <a:ext uri="{FF2B5EF4-FFF2-40B4-BE49-F238E27FC236}">
                <a16:creationId xmlns:a16="http://schemas.microsoft.com/office/drawing/2014/main" id="{4FB9E3C0-DC72-2101-D091-A38A19EC1A79}"/>
              </a:ext>
            </a:extLst>
          </p:cNvPr>
          <p:cNvSpPr>
            <a:spLocks noGrp="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ja-JP"/>
              <a:t>January 2023</a:t>
            </a:r>
            <a:endParaRPr lang="en-US" altLang="ja-JP" dirty="0"/>
          </a:p>
        </p:txBody>
      </p:sp>
      <p:pic>
        <p:nvPicPr>
          <p:cNvPr id="4" name="図 3">
            <a:extLst>
              <a:ext uri="{FF2B5EF4-FFF2-40B4-BE49-F238E27FC236}">
                <a16:creationId xmlns:a16="http://schemas.microsoft.com/office/drawing/2014/main" id="{52B58DE3-30AB-1EED-D584-CE5EA205CB7A}"/>
              </a:ext>
            </a:extLst>
          </p:cNvPr>
          <p:cNvPicPr>
            <a:picLocks noChangeAspect="1"/>
          </p:cNvPicPr>
          <p:nvPr/>
        </p:nvPicPr>
        <p:blipFill>
          <a:blip r:embed="rId2"/>
          <a:stretch>
            <a:fillRect/>
          </a:stretch>
        </p:blipFill>
        <p:spPr>
          <a:xfrm>
            <a:off x="440206" y="2492896"/>
            <a:ext cx="8166251" cy="2952328"/>
          </a:xfrm>
          <a:prstGeom prst="rect">
            <a:avLst/>
          </a:prstGeom>
        </p:spPr>
      </p:pic>
    </p:spTree>
    <p:extLst>
      <p:ext uri="{BB962C8B-B14F-4D97-AF65-F5344CB8AC3E}">
        <p14:creationId xmlns:p14="http://schemas.microsoft.com/office/powerpoint/2010/main" val="100657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20FFD7-49C8-1E39-756B-CE7538D66207}"/>
              </a:ext>
            </a:extLst>
          </p:cNvPr>
          <p:cNvSpPr>
            <a:spLocks noGrp="1"/>
          </p:cNvSpPr>
          <p:nvPr>
            <p:ph type="title"/>
          </p:nvPr>
        </p:nvSpPr>
        <p:spPr/>
        <p:txBody>
          <a:bodyPr/>
          <a:lstStyle/>
          <a:p>
            <a:r>
              <a:rPr kumimoji="1" lang="en-US" altLang="ja-JP" dirty="0"/>
              <a:t>Frequency characteristics</a:t>
            </a:r>
            <a:endParaRPr kumimoji="1" lang="ja-JP" altLang="en-US"/>
          </a:p>
        </p:txBody>
      </p:sp>
      <p:sp>
        <p:nvSpPr>
          <p:cNvPr id="4" name="スライド番号プレースホルダー 3">
            <a:extLst>
              <a:ext uri="{FF2B5EF4-FFF2-40B4-BE49-F238E27FC236}">
                <a16:creationId xmlns:a16="http://schemas.microsoft.com/office/drawing/2014/main" id="{CAB24270-0592-8C13-EE17-590BBDEF8C9A}"/>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8</a:t>
            </a:fld>
            <a:endParaRPr lang="en-US" altLang="ja-JP"/>
          </a:p>
        </p:txBody>
      </p:sp>
      <p:pic>
        <p:nvPicPr>
          <p:cNvPr id="14" name="図 13">
            <a:extLst>
              <a:ext uri="{FF2B5EF4-FFF2-40B4-BE49-F238E27FC236}">
                <a16:creationId xmlns:a16="http://schemas.microsoft.com/office/drawing/2014/main" id="{E6C7BFCA-BE62-D3CE-2111-967F18C3B500}"/>
              </a:ext>
            </a:extLst>
          </p:cNvPr>
          <p:cNvPicPr>
            <a:picLocks noChangeAspect="1"/>
          </p:cNvPicPr>
          <p:nvPr/>
        </p:nvPicPr>
        <p:blipFill>
          <a:blip r:embed="rId2"/>
          <a:stretch>
            <a:fillRect/>
          </a:stretch>
        </p:blipFill>
        <p:spPr>
          <a:xfrm>
            <a:off x="827584" y="1628800"/>
            <a:ext cx="7272808" cy="4779569"/>
          </a:xfrm>
          <a:prstGeom prst="rect">
            <a:avLst/>
          </a:prstGeom>
        </p:spPr>
      </p:pic>
    </p:spTree>
    <p:extLst>
      <p:ext uri="{BB962C8B-B14F-4D97-AF65-F5344CB8AC3E}">
        <p14:creationId xmlns:p14="http://schemas.microsoft.com/office/powerpoint/2010/main" val="1821985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B3EC08-02C7-E2AB-4085-E8E2C5CA8C40}"/>
              </a:ext>
            </a:extLst>
          </p:cNvPr>
          <p:cNvSpPr>
            <a:spLocks noGrp="1"/>
          </p:cNvSpPr>
          <p:nvPr>
            <p:ph type="title"/>
          </p:nvPr>
        </p:nvSpPr>
        <p:spPr/>
        <p:txBody>
          <a:bodyPr/>
          <a:lstStyle/>
          <a:p>
            <a:r>
              <a:rPr kumimoji="1" lang="en-US" altLang="ja-JP" dirty="0"/>
              <a:t>Distance characteristics</a:t>
            </a:r>
            <a:endParaRPr kumimoji="1" lang="ja-JP" altLang="en-US"/>
          </a:p>
        </p:txBody>
      </p:sp>
      <p:sp>
        <p:nvSpPr>
          <p:cNvPr id="4" name="スライド番号プレースホルダー 3">
            <a:extLst>
              <a:ext uri="{FF2B5EF4-FFF2-40B4-BE49-F238E27FC236}">
                <a16:creationId xmlns:a16="http://schemas.microsoft.com/office/drawing/2014/main" id="{7C0E0341-BE1B-09DA-8E4D-6D336DB98C22}"/>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9</a:t>
            </a:fld>
            <a:endParaRPr lang="en-US" altLang="ja-JP"/>
          </a:p>
        </p:txBody>
      </p:sp>
      <p:pic>
        <p:nvPicPr>
          <p:cNvPr id="11" name="図 10">
            <a:extLst>
              <a:ext uri="{FF2B5EF4-FFF2-40B4-BE49-F238E27FC236}">
                <a16:creationId xmlns:a16="http://schemas.microsoft.com/office/drawing/2014/main" id="{9A457E99-552C-078D-9A1A-3757A37A4AF1}"/>
              </a:ext>
            </a:extLst>
          </p:cNvPr>
          <p:cNvPicPr>
            <a:picLocks noChangeAspect="1"/>
          </p:cNvPicPr>
          <p:nvPr/>
        </p:nvPicPr>
        <p:blipFill>
          <a:blip r:embed="rId2"/>
          <a:stretch>
            <a:fillRect/>
          </a:stretch>
        </p:blipFill>
        <p:spPr>
          <a:xfrm>
            <a:off x="265482" y="1916832"/>
            <a:ext cx="8266958" cy="4471806"/>
          </a:xfrm>
          <a:prstGeom prst="rect">
            <a:avLst/>
          </a:prstGeom>
        </p:spPr>
      </p:pic>
    </p:spTree>
    <p:extLst>
      <p:ext uri="{BB962C8B-B14F-4D97-AF65-F5344CB8AC3E}">
        <p14:creationId xmlns:p14="http://schemas.microsoft.com/office/powerpoint/2010/main" val="601529751"/>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1876</TotalTime>
  <Words>924</Words>
  <Application>Microsoft Macintosh PowerPoint</Application>
  <PresentationFormat>画面に合わせる (4:3)</PresentationFormat>
  <Paragraphs>194</Paragraphs>
  <Slides>26</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26</vt:i4>
      </vt:variant>
    </vt:vector>
  </HeadingPairs>
  <TitlesOfParts>
    <vt:vector size="31" baseType="lpstr">
      <vt:lpstr>Arial</vt:lpstr>
      <vt:lpstr>Cambria Math</vt:lpstr>
      <vt:lpstr>Times New Roman</vt:lpstr>
      <vt:lpstr>Wingdings</vt:lpstr>
      <vt:lpstr>Office テーマ</vt:lpstr>
      <vt:lpstr>PowerPoint プレゼンテーション</vt:lpstr>
      <vt:lpstr>Propagation Channel Parameters of UWB Communication Applications for Vehicle BAN (VBAN) Use Cases</vt:lpstr>
      <vt:lpstr>UWB communication applications</vt:lpstr>
      <vt:lpstr>Passenger bus model</vt:lpstr>
      <vt:lpstr>Passenger bus model</vt:lpstr>
      <vt:lpstr>Passenger bus model (cont.)</vt:lpstr>
      <vt:lpstr>Tx/Rx positions</vt:lpstr>
      <vt:lpstr>Frequency characteristics</vt:lpstr>
      <vt:lpstr>Distance characteristics</vt:lpstr>
      <vt:lpstr>Distance characteristics (cont.)</vt:lpstr>
      <vt:lpstr>Height characteristics</vt:lpstr>
      <vt:lpstr>Additional simulation setup</vt:lpstr>
      <vt:lpstr>Frequency characteristics</vt:lpstr>
      <vt:lpstr>Distance characteristics</vt:lpstr>
      <vt:lpstr>Sedan car cabin model</vt:lpstr>
      <vt:lpstr>Frequency characteristics (Sedan car cabin model)</vt:lpstr>
      <vt:lpstr>Distance characteristics (Sedan car cabin model)</vt:lpstr>
      <vt:lpstr>Engine room model for sedan cars</vt:lpstr>
      <vt:lpstr>Frequency characteristics (engine room)</vt:lpstr>
      <vt:lpstr>Distance characteristics (Engine room)</vt:lpstr>
      <vt:lpstr>Additional VBAN use cases</vt:lpstr>
      <vt:lpstr>Frequency characteristics (S9, S11)</vt:lpstr>
      <vt:lpstr>Frequency characteristics (S11, S12)</vt:lpstr>
      <vt:lpstr>Frequency characteristics (S13, S14)</vt:lpstr>
      <vt:lpstr>Distance characteristics (S9-S14)</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Daisuke</cp:lastModifiedBy>
  <cp:revision>348</cp:revision>
  <cp:lastPrinted>1998-02-10T13:28:06Z</cp:lastPrinted>
  <dcterms:created xsi:type="dcterms:W3CDTF">2022-07-12T12:04:50Z</dcterms:created>
  <dcterms:modified xsi:type="dcterms:W3CDTF">2023-05-16T10:25:18Z</dcterms:modified>
</cp:coreProperties>
</file>