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59" r:id="rId2"/>
    <p:sldId id="264" r:id="rId3"/>
    <p:sldId id="260" r:id="rId4"/>
    <p:sldId id="297" r:id="rId5"/>
    <p:sldId id="320" r:id="rId6"/>
    <p:sldId id="319" r:id="rId7"/>
    <p:sldId id="314" r:id="rId8"/>
    <p:sldId id="321" r:id="rId9"/>
    <p:sldId id="322" r:id="rId10"/>
    <p:sldId id="288" r:id="rId11"/>
    <p:sldId id="324" r:id="rId12"/>
    <p:sldId id="325" r:id="rId13"/>
    <p:sldId id="327" r:id="rId14"/>
    <p:sldId id="276" r:id="rId15"/>
    <p:sldId id="328" r:id="rId16"/>
    <p:sldId id="305" r:id="rId17"/>
    <p:sldId id="316" r:id="rId18"/>
    <p:sldId id="318"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76"/>
    <p:restoredTop sz="95026" autoAdjust="0"/>
  </p:normalViewPr>
  <p:slideViewPr>
    <p:cSldViewPr>
      <p:cViewPr varScale="1">
        <p:scale>
          <a:sx n="63" d="100"/>
          <a:sy n="63" d="100"/>
        </p:scale>
        <p:origin x="1484" y="56"/>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2</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48815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11</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861719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12</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634763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13</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3454930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14</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50820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15</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8104818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16</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895659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17</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819999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18</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61570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3</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045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4</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27273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5</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6559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6</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721332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7</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757217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8</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4975225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9</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221380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10</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0645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
        <p:nvSpPr>
          <p:cNvPr id="8" name="Rectangle 5">
            <a:extLst>
              <a:ext uri="{FF2B5EF4-FFF2-40B4-BE49-F238E27FC236}">
                <a16:creationId xmlns:a16="http://schemas.microsoft.com/office/drawing/2014/main" id="{62A13302-EF5C-4526-8F6A-261D7C4CC03E}"/>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H.-B. Li, T. Matsumura (NICT)</a:t>
            </a:r>
          </a:p>
        </p:txBody>
      </p:sp>
    </p:spTree>
    <p:extLst>
      <p:ext uri="{BB962C8B-B14F-4D97-AF65-F5344CB8AC3E}">
        <p14:creationId xmlns:p14="http://schemas.microsoft.com/office/powerpoint/2010/main" val="2064355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F75EDB50-744A-4902-9C3F-2A5665D3C42D}"/>
              </a:ext>
            </a:extLst>
          </p:cNvPr>
          <p:cNvSpPr>
            <a:spLocks noGrp="1"/>
          </p:cNvSpPr>
          <p:nvPr>
            <p:ph type="title"/>
          </p:nvPr>
        </p:nvSpPr>
        <p:spPr/>
        <p:txBody>
          <a:bodyPr/>
          <a:lstStyle/>
          <a:p>
            <a:r>
              <a:rPr kumimoji="1" lang="ja-JP" altLang="en-US"/>
              <a:t>マスター タイトルの書式設定</a:t>
            </a:r>
          </a:p>
        </p:txBody>
      </p:sp>
      <p:sp>
        <p:nvSpPr>
          <p:cNvPr id="11" name="スライド番号プレースホルダー 10">
            <a:extLst>
              <a:ext uri="{FF2B5EF4-FFF2-40B4-BE49-F238E27FC236}">
                <a16:creationId xmlns:a16="http://schemas.microsoft.com/office/drawing/2014/main" id="{7854CAD1-ED54-4EE0-B615-F98E128487C2}"/>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
        <p:nvSpPr>
          <p:cNvPr id="10" name="フッター プレースホルダー 9">
            <a:extLst>
              <a:ext uri="{FF2B5EF4-FFF2-40B4-BE49-F238E27FC236}">
                <a16:creationId xmlns:a16="http://schemas.microsoft.com/office/drawing/2014/main" id="{9C7504AB-7FF0-45DB-B521-2C572832ED86}"/>
              </a:ext>
            </a:extLst>
          </p:cNvPr>
          <p:cNvSpPr>
            <a:spLocks noGrp="1"/>
          </p:cNvSpPr>
          <p:nvPr>
            <p:ph type="ftr" sz="quarter" idx="11"/>
          </p:nvPr>
        </p:nvSpPr>
        <p:spPr>
          <a:xfrm>
            <a:off x="5486400" y="6475413"/>
            <a:ext cx="3124200" cy="184666"/>
          </a:xfrm>
          <a:prstGeom prst="rect">
            <a:avLst/>
          </a:prstGeom>
        </p:spPr>
        <p:txBody>
          <a:bodyPr/>
          <a:lstStyle/>
          <a:p>
            <a:r>
              <a:rPr lang="en-US" altLang="en-US"/>
              <a:t>H.-B. Li, T. Matsumura (NICT)</a:t>
            </a:r>
            <a:endParaRPr lang="en-US" altLang="en-US" dirty="0"/>
          </a:p>
        </p:txBody>
      </p:sp>
    </p:spTree>
    <p:extLst>
      <p:ext uri="{BB962C8B-B14F-4D97-AF65-F5344CB8AC3E}">
        <p14:creationId xmlns:p14="http://schemas.microsoft.com/office/powerpoint/2010/main" val="29329354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2"/>
            <a:ext cx="2514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NB CCA</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1" name="Rectangle 9">
            <a:extLst>
              <a:ext uri="{FF2B5EF4-FFF2-40B4-BE49-F238E27FC236}">
                <a16:creationId xmlns:a16="http://schemas.microsoft.com/office/drawing/2014/main" id="{611BE13D-5132-4D15-8677-3680C9C33B55}"/>
              </a:ext>
            </a:extLst>
          </p:cNvPr>
          <p:cNvSpPr>
            <a:spLocks noChangeArrowheads="1"/>
          </p:cNvSpPr>
          <p:nvPr userDrawn="1"/>
        </p:nvSpPr>
        <p:spPr bwMode="auto">
          <a:xfrm>
            <a:off x="685800" y="381000"/>
            <a:ext cx="2057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400" b="1" dirty="0"/>
              <a:t>March 2023</a:t>
            </a:r>
          </a:p>
        </p:txBody>
      </p:sp>
      <p:sp>
        <p:nvSpPr>
          <p:cNvPr id="12" name="Rectangle 9">
            <a:extLst>
              <a:ext uri="{FF2B5EF4-FFF2-40B4-BE49-F238E27FC236}">
                <a16:creationId xmlns:a16="http://schemas.microsoft.com/office/drawing/2014/main" id="{1123F047-349C-4973-BA2A-07818E6AEC53}"/>
              </a:ext>
            </a:extLst>
          </p:cNvPr>
          <p:cNvSpPr>
            <a:spLocks noChangeArrowheads="1"/>
          </p:cNvSpPr>
          <p:nvPr userDrawn="1"/>
        </p:nvSpPr>
        <p:spPr bwMode="auto">
          <a:xfrm>
            <a:off x="5638800" y="6477000"/>
            <a:ext cx="289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en-US" dirty="0"/>
              <a:t>Li, Matsumura</a:t>
            </a:r>
          </a:p>
        </p:txBody>
      </p:sp>
      <p:sp>
        <p:nvSpPr>
          <p:cNvPr id="13" name="Rectangle 1">
            <a:extLst>
              <a:ext uri="{FF2B5EF4-FFF2-40B4-BE49-F238E27FC236}">
                <a16:creationId xmlns:a16="http://schemas.microsoft.com/office/drawing/2014/main" id="{E4735026-7978-4426-BA69-7E89065C1A75}"/>
              </a:ext>
            </a:extLst>
          </p:cNvPr>
          <p:cNvSpPr>
            <a:spLocks noChangeArrowheads="1"/>
          </p:cNvSpPr>
          <p:nvPr userDrawn="1"/>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15-23-0144</a:t>
            </a:r>
            <a:r>
              <a:rPr lang="en-US" altLang="en-US" b="1" dirty="0">
                <a:solidFill>
                  <a:schemeClr val="tx1"/>
                </a:solidFill>
              </a:rPr>
              <a:t>-00</a:t>
            </a:r>
            <a:r>
              <a:rPr lang="en-GB" altLang="en-US" b="1" dirty="0">
                <a:solidFill>
                  <a:schemeClr val="tx1"/>
                </a:solidFill>
              </a:rPr>
              <a:t>-04ab</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a:xfrm>
            <a:off x="4344988" y="6475413"/>
            <a:ext cx="530225" cy="182562"/>
          </a:xfrm>
        </p:spPr>
        <p:txBody>
          <a:bodyPr/>
          <a:lstStyle/>
          <a:p>
            <a:r>
              <a:rPr lang="en-US" altLang="en-US"/>
              <a:t>Slide </a:t>
            </a:r>
            <a:fld id="{E83CCBC5-88D4-8345-8D58-8C5C23A594C7}" type="slidenum">
              <a:rPr lang="en-US" altLang="en-US"/>
              <a:pPr/>
              <a:t>1</a:t>
            </a:fld>
            <a:endParaRPr lang="en-US" altLang="en-US"/>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380999" y="838200"/>
            <a:ext cx="8534401" cy="4119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Further discussion on </a:t>
            </a:r>
            <a:r>
              <a:rPr lang="en-US" altLang="ja-JP" sz="1600" dirty="0">
                <a:solidFill>
                  <a:schemeClr val="tx2"/>
                </a:solidFill>
              </a:rPr>
              <a:t>NB CCA</a:t>
            </a:r>
            <a:endParaRPr lang="en-US" altLang="en-US" sz="1600" dirty="0">
              <a:solidFill>
                <a:schemeClr val="tx2"/>
              </a:solidFill>
            </a:endParaRPr>
          </a:p>
          <a:p>
            <a:r>
              <a:rPr lang="en-US" altLang="en-US" sz="1600" b="1" dirty="0">
                <a:solidFill>
                  <a:schemeClr val="tx2"/>
                </a:solidFill>
              </a:rPr>
              <a:t>Date Submitted: </a:t>
            </a:r>
            <a:r>
              <a:rPr lang="en-US" altLang="en-US" sz="1600" dirty="0">
                <a:solidFill>
                  <a:schemeClr val="tx2"/>
                </a:solidFill>
              </a:rPr>
              <a:t>March 12, 2023</a:t>
            </a:r>
          </a:p>
          <a:p>
            <a:r>
              <a:rPr lang="en-US" altLang="en-US" sz="1600" b="1" dirty="0">
                <a:solidFill>
                  <a:schemeClr val="tx2"/>
                </a:solidFill>
              </a:rPr>
              <a:t>Source:</a:t>
            </a:r>
            <a:r>
              <a:rPr lang="en-US" altLang="en-US" sz="1600" dirty="0">
                <a:solidFill>
                  <a:schemeClr val="tx2"/>
                </a:solidFill>
              </a:rPr>
              <a:t> Huan-Bang Li, Takeshi Matsumura (NICT, Japan).</a:t>
            </a:r>
          </a:p>
          <a:p>
            <a:r>
              <a:rPr lang="en-US" altLang="en-US" sz="1600" b="1" dirty="0">
                <a:solidFill>
                  <a:schemeClr val="tx2"/>
                </a:solidFill>
              </a:rPr>
              <a:t>Address</a:t>
            </a:r>
            <a:r>
              <a:rPr lang="en-US" altLang="en-US" sz="1600" dirty="0">
                <a:solidFill>
                  <a:schemeClr val="tx2"/>
                </a:solidFill>
              </a:rPr>
              <a:t>: </a:t>
            </a:r>
            <a:r>
              <a:rPr lang="en-US" altLang="ja-JP" sz="1600" dirty="0">
                <a:effectLst/>
                <a:latin typeface="+mj-ea"/>
                <a:ea typeface="+mj-ea"/>
                <a:cs typeface="Times New Roman" panose="02020603050405020304" pitchFamily="18" charset="0"/>
              </a:rPr>
              <a:t>3-4 </a:t>
            </a:r>
            <a:r>
              <a:rPr lang="en-US" altLang="ja-JP" sz="1600" dirty="0" err="1">
                <a:effectLst/>
                <a:latin typeface="+mj-ea"/>
                <a:ea typeface="+mj-ea"/>
                <a:cs typeface="Times New Roman" panose="02020603050405020304" pitchFamily="18" charset="0"/>
              </a:rPr>
              <a:t>Hikarino-oka</a:t>
            </a:r>
            <a:r>
              <a:rPr lang="en-US" altLang="ja-JP" sz="1600" dirty="0">
                <a:effectLst/>
                <a:latin typeface="+mj-ea"/>
                <a:ea typeface="+mj-ea"/>
                <a:cs typeface="Times New Roman" panose="02020603050405020304" pitchFamily="18" charset="0"/>
              </a:rPr>
              <a:t>, Yokosuka-</a:t>
            </a:r>
            <a:r>
              <a:rPr lang="en-US" altLang="ja-JP" sz="1600" dirty="0" err="1">
                <a:effectLst/>
                <a:latin typeface="+mj-ea"/>
                <a:ea typeface="+mj-ea"/>
                <a:cs typeface="Times New Roman" panose="02020603050405020304" pitchFamily="18" charset="0"/>
              </a:rPr>
              <a:t>shi</a:t>
            </a:r>
            <a:r>
              <a:rPr lang="en-US" altLang="ja-JP" sz="1600" dirty="0">
                <a:effectLst/>
                <a:latin typeface="+mj-ea"/>
                <a:ea typeface="+mj-ea"/>
                <a:cs typeface="Times New Roman" panose="02020603050405020304" pitchFamily="18" charset="0"/>
              </a:rPr>
              <a:t>, Kanagawa, 239-0847 Japan</a:t>
            </a:r>
            <a:endParaRPr lang="en-US" altLang="en-US" sz="1600" dirty="0">
              <a:solidFill>
                <a:schemeClr val="tx2"/>
              </a:solidFill>
              <a:latin typeface="+mj-ea"/>
              <a:ea typeface="+mj-ea"/>
            </a:endParaRP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a:solidFill>
                  <a:schemeClr val="tx2"/>
                </a:solidFill>
              </a:rPr>
              <a:t>{lee, </a:t>
            </a:r>
            <a:r>
              <a:rPr lang="en-US" altLang="en-US" sz="1600" dirty="0" err="1">
                <a:solidFill>
                  <a:schemeClr val="tx2"/>
                </a:solidFill>
              </a:rPr>
              <a:t>matsumura</a:t>
            </a:r>
            <a:r>
              <a:rPr lang="en-US" altLang="en-US" sz="1600" dirty="0">
                <a:solidFill>
                  <a:schemeClr val="tx2"/>
                </a:solidFill>
              </a:rPr>
              <a:t>}@nict.go.jp</a:t>
            </a: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ja-JP" sz="1600" dirty="0">
                <a:solidFill>
                  <a:schemeClr val="tx2"/>
                </a:solidFill>
              </a:rPr>
              <a:t> Further explanation and discussion on NB-assisted UWB channel access</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To improve coexistence among UWB systems.</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7000"/>
            <a:ext cx="530225" cy="182562"/>
          </a:xfrm>
        </p:spPr>
        <p:txBody>
          <a:bodyPr/>
          <a:lstStyle/>
          <a:p>
            <a:r>
              <a:rPr lang="en-US" altLang="en-US"/>
              <a:t>Slide </a:t>
            </a:r>
            <a:fld id="{E1E8D913-928F-7A43-9A26-D9879E0302D2}" type="slidenum">
              <a:rPr lang="en-US" altLang="en-US" smtClean="0"/>
              <a:pPr/>
              <a:t>10</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57200" y="838200"/>
            <a:ext cx="8153400" cy="533400"/>
          </a:xfrm>
          <a:ln/>
        </p:spPr>
        <p:txBody>
          <a:bodyPr/>
          <a:lstStyle/>
          <a:p>
            <a:r>
              <a:rPr lang="en-US" altLang="ja-JP" sz="3200" dirty="0"/>
              <a:t>Example of Mapping NB Pattern to UWB</a:t>
            </a:r>
            <a:endParaRPr lang="en-US" altLang="en-US" sz="3200" strike="sngStrike" dirty="0"/>
          </a:p>
        </p:txBody>
      </p:sp>
      <p:graphicFrame>
        <p:nvGraphicFramePr>
          <p:cNvPr id="16" name="表 4">
            <a:extLst>
              <a:ext uri="{FF2B5EF4-FFF2-40B4-BE49-F238E27FC236}">
                <a16:creationId xmlns:a16="http://schemas.microsoft.com/office/drawing/2014/main" id="{EA3F2EFC-41B5-4965-B481-F1004FB18DFD}"/>
              </a:ext>
            </a:extLst>
          </p:cNvPr>
          <p:cNvGraphicFramePr>
            <a:graphicFrameLocks/>
          </p:cNvGraphicFramePr>
          <p:nvPr>
            <p:extLst>
              <p:ext uri="{D42A27DB-BD31-4B8C-83A1-F6EECF244321}">
                <p14:modId xmlns:p14="http://schemas.microsoft.com/office/powerpoint/2010/main" val="4200617335"/>
              </p:ext>
            </p:extLst>
          </p:nvPr>
        </p:nvGraphicFramePr>
        <p:xfrm>
          <a:off x="1776881" y="2404316"/>
          <a:ext cx="5153421" cy="726746"/>
        </p:xfrm>
        <a:graphic>
          <a:graphicData uri="http://schemas.openxmlformats.org/drawingml/2006/table">
            <a:tbl>
              <a:tblPr firstRow="1" bandRow="1">
                <a:tableStyleId>{5C22544A-7EE6-4342-B048-85BDC9FD1C3A}</a:tableStyleId>
              </a:tblPr>
              <a:tblGrid>
                <a:gridCol w="396417">
                  <a:extLst>
                    <a:ext uri="{9D8B030D-6E8A-4147-A177-3AD203B41FA5}">
                      <a16:colId xmlns:a16="http://schemas.microsoft.com/office/drawing/2014/main" val="797226349"/>
                    </a:ext>
                  </a:extLst>
                </a:gridCol>
                <a:gridCol w="396417">
                  <a:extLst>
                    <a:ext uri="{9D8B030D-6E8A-4147-A177-3AD203B41FA5}">
                      <a16:colId xmlns:a16="http://schemas.microsoft.com/office/drawing/2014/main" val="1119923442"/>
                    </a:ext>
                  </a:extLst>
                </a:gridCol>
                <a:gridCol w="396417">
                  <a:extLst>
                    <a:ext uri="{9D8B030D-6E8A-4147-A177-3AD203B41FA5}">
                      <a16:colId xmlns:a16="http://schemas.microsoft.com/office/drawing/2014/main" val="2281333955"/>
                    </a:ext>
                  </a:extLst>
                </a:gridCol>
                <a:gridCol w="396417">
                  <a:extLst>
                    <a:ext uri="{9D8B030D-6E8A-4147-A177-3AD203B41FA5}">
                      <a16:colId xmlns:a16="http://schemas.microsoft.com/office/drawing/2014/main" val="1753079828"/>
                    </a:ext>
                  </a:extLst>
                </a:gridCol>
                <a:gridCol w="396417">
                  <a:extLst>
                    <a:ext uri="{9D8B030D-6E8A-4147-A177-3AD203B41FA5}">
                      <a16:colId xmlns:a16="http://schemas.microsoft.com/office/drawing/2014/main" val="3010640416"/>
                    </a:ext>
                  </a:extLst>
                </a:gridCol>
                <a:gridCol w="396417">
                  <a:extLst>
                    <a:ext uri="{9D8B030D-6E8A-4147-A177-3AD203B41FA5}">
                      <a16:colId xmlns:a16="http://schemas.microsoft.com/office/drawing/2014/main" val="1076922689"/>
                    </a:ext>
                  </a:extLst>
                </a:gridCol>
                <a:gridCol w="396417">
                  <a:extLst>
                    <a:ext uri="{9D8B030D-6E8A-4147-A177-3AD203B41FA5}">
                      <a16:colId xmlns:a16="http://schemas.microsoft.com/office/drawing/2014/main" val="4036717232"/>
                    </a:ext>
                  </a:extLst>
                </a:gridCol>
                <a:gridCol w="396417">
                  <a:extLst>
                    <a:ext uri="{9D8B030D-6E8A-4147-A177-3AD203B41FA5}">
                      <a16:colId xmlns:a16="http://schemas.microsoft.com/office/drawing/2014/main" val="1694961754"/>
                    </a:ext>
                  </a:extLst>
                </a:gridCol>
                <a:gridCol w="396417">
                  <a:extLst>
                    <a:ext uri="{9D8B030D-6E8A-4147-A177-3AD203B41FA5}">
                      <a16:colId xmlns:a16="http://schemas.microsoft.com/office/drawing/2014/main" val="765377187"/>
                    </a:ext>
                  </a:extLst>
                </a:gridCol>
                <a:gridCol w="396417">
                  <a:extLst>
                    <a:ext uri="{9D8B030D-6E8A-4147-A177-3AD203B41FA5}">
                      <a16:colId xmlns:a16="http://schemas.microsoft.com/office/drawing/2014/main" val="28274154"/>
                    </a:ext>
                  </a:extLst>
                </a:gridCol>
                <a:gridCol w="396417">
                  <a:extLst>
                    <a:ext uri="{9D8B030D-6E8A-4147-A177-3AD203B41FA5}">
                      <a16:colId xmlns:a16="http://schemas.microsoft.com/office/drawing/2014/main" val="2827108769"/>
                    </a:ext>
                  </a:extLst>
                </a:gridCol>
                <a:gridCol w="396417">
                  <a:extLst>
                    <a:ext uri="{9D8B030D-6E8A-4147-A177-3AD203B41FA5}">
                      <a16:colId xmlns:a16="http://schemas.microsoft.com/office/drawing/2014/main" val="2801714109"/>
                    </a:ext>
                  </a:extLst>
                </a:gridCol>
                <a:gridCol w="396417">
                  <a:extLst>
                    <a:ext uri="{9D8B030D-6E8A-4147-A177-3AD203B41FA5}">
                      <a16:colId xmlns:a16="http://schemas.microsoft.com/office/drawing/2014/main" val="2713852152"/>
                    </a:ext>
                  </a:extLst>
                </a:gridCol>
              </a:tblGrid>
              <a:tr h="726746">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pattFill prst="ltDnDiag">
                      <a:fgClr>
                        <a:srgbClr val="00B050"/>
                      </a:fgClr>
                      <a:bgClr>
                        <a:schemeClr val="bg1"/>
                      </a:bgClr>
                    </a:patt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rgbClr val="0070C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rgbClr val="0070C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rgbClr val="0070C0"/>
                      </a:fgClr>
                      <a:bgClr>
                        <a:schemeClr val="bg1"/>
                      </a:bgClr>
                    </a:patt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pattFill prst="wdUpDiag">
                      <a:fgClr>
                        <a:srgbClr val="0070C0"/>
                      </a:fgClr>
                      <a:bgClr>
                        <a:schemeClr val="bg1"/>
                      </a:bgClr>
                    </a:patt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rgbClr val="0070C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rgbClr val="0070C0"/>
                      </a:fgClr>
                      <a:bgClr>
                        <a:schemeClr val="bg1"/>
                      </a:bgClr>
                    </a:pattFill>
                  </a:tcPr>
                </a:tc>
                <a:extLst>
                  <a:ext uri="{0D108BD9-81ED-4DB2-BD59-A6C34878D82A}">
                    <a16:rowId xmlns:a16="http://schemas.microsoft.com/office/drawing/2014/main" val="3168634333"/>
                  </a:ext>
                </a:extLst>
              </a:tr>
            </a:tbl>
          </a:graphicData>
        </a:graphic>
      </p:graphicFrame>
      <p:sp>
        <p:nvSpPr>
          <p:cNvPr id="17" name="テキスト ボックス 16">
            <a:extLst>
              <a:ext uri="{FF2B5EF4-FFF2-40B4-BE49-F238E27FC236}">
                <a16:creationId xmlns:a16="http://schemas.microsoft.com/office/drawing/2014/main" id="{044421B7-E4F5-49B5-A286-2987F521293E}"/>
              </a:ext>
            </a:extLst>
          </p:cNvPr>
          <p:cNvSpPr txBox="1"/>
          <p:nvPr/>
        </p:nvSpPr>
        <p:spPr>
          <a:xfrm>
            <a:off x="1750846" y="2133600"/>
            <a:ext cx="5718507" cy="276999"/>
          </a:xfrm>
          <a:prstGeom prst="rect">
            <a:avLst/>
          </a:prstGeom>
          <a:noFill/>
        </p:spPr>
        <p:txBody>
          <a:bodyPr wrap="square">
            <a:spAutoFit/>
          </a:bodyPr>
          <a:lstStyle/>
          <a:p>
            <a:r>
              <a:rPr lang="en-US" altLang="ja-JP" dirty="0">
                <a:latin typeface="+mj-ea"/>
                <a:ea typeface="+mj-ea"/>
              </a:rPr>
              <a:t>ch_1  ch_2   ch_3                                 </a:t>
            </a:r>
            <a:r>
              <a:rPr lang="en-US" altLang="ja-JP" dirty="0" err="1">
                <a:latin typeface="+mj-ea"/>
                <a:ea typeface="+mj-ea"/>
              </a:rPr>
              <a:t>ch_k</a:t>
            </a:r>
            <a:r>
              <a:rPr lang="en-US" altLang="ja-JP" dirty="0">
                <a:latin typeface="+mj-ea"/>
                <a:ea typeface="+mj-ea"/>
              </a:rPr>
              <a:t>  ch</a:t>
            </a:r>
            <a:r>
              <a:rPr lang="en-US" altLang="ja-JP" sz="1000" dirty="0">
                <a:latin typeface="+mj-ea"/>
                <a:ea typeface="+mj-ea"/>
              </a:rPr>
              <a:t>_k+1</a:t>
            </a:r>
            <a:r>
              <a:rPr lang="en-US" altLang="ja-JP" dirty="0">
                <a:latin typeface="+mj-ea"/>
                <a:ea typeface="+mj-ea"/>
              </a:rPr>
              <a:t>                                          </a:t>
            </a:r>
            <a:r>
              <a:rPr lang="en-US" altLang="ja-JP" dirty="0" err="1">
                <a:latin typeface="+mj-ea"/>
                <a:ea typeface="+mj-ea"/>
              </a:rPr>
              <a:t>ch</a:t>
            </a:r>
            <a:r>
              <a:rPr lang="en-US" altLang="ja-JP" sz="1000" dirty="0" err="1">
                <a:latin typeface="+mj-ea"/>
                <a:ea typeface="+mj-ea"/>
              </a:rPr>
              <a:t>_n</a:t>
            </a:r>
            <a:endParaRPr lang="ja-JP" altLang="en-US" sz="1000" dirty="0">
              <a:latin typeface="+mj-ea"/>
              <a:ea typeface="+mj-ea"/>
            </a:endParaRPr>
          </a:p>
        </p:txBody>
      </p:sp>
      <p:sp>
        <p:nvSpPr>
          <p:cNvPr id="35" name="テキスト ボックス 34">
            <a:extLst>
              <a:ext uri="{FF2B5EF4-FFF2-40B4-BE49-F238E27FC236}">
                <a16:creationId xmlns:a16="http://schemas.microsoft.com/office/drawing/2014/main" id="{CDA9445D-8E47-4367-A8AB-9B3598301F5D}"/>
              </a:ext>
            </a:extLst>
          </p:cNvPr>
          <p:cNvSpPr txBox="1"/>
          <p:nvPr/>
        </p:nvSpPr>
        <p:spPr>
          <a:xfrm>
            <a:off x="609600" y="4418837"/>
            <a:ext cx="8229600" cy="1569660"/>
          </a:xfrm>
          <a:prstGeom prst="rect">
            <a:avLst/>
          </a:prstGeom>
          <a:noFill/>
        </p:spPr>
        <p:txBody>
          <a:bodyPr wrap="square">
            <a:spAutoFit/>
          </a:bodyPr>
          <a:lstStyle/>
          <a:p>
            <a:r>
              <a:rPr lang="en-US" altLang="ja-JP" sz="2400" dirty="0">
                <a:solidFill>
                  <a:srgbClr val="0070C0"/>
                </a:solidFill>
              </a:rPr>
              <a:t>By controlling transmission of each NB channel, different NB patterns can be obtained. These NB patterns are used to present UWB information such as UWB channel used, UWB occupancy time, etc.</a:t>
            </a:r>
            <a:endParaRPr lang="ja-JP" altLang="en-US" sz="2400" dirty="0">
              <a:solidFill>
                <a:srgbClr val="0070C0"/>
              </a:solidFill>
            </a:endParaRPr>
          </a:p>
        </p:txBody>
      </p:sp>
      <p:sp>
        <p:nvSpPr>
          <p:cNvPr id="5" name="右中かっこ 4">
            <a:extLst>
              <a:ext uri="{FF2B5EF4-FFF2-40B4-BE49-F238E27FC236}">
                <a16:creationId xmlns:a16="http://schemas.microsoft.com/office/drawing/2014/main" id="{A910D777-D494-BF78-E603-9E11555984A2}"/>
              </a:ext>
            </a:extLst>
          </p:cNvPr>
          <p:cNvSpPr/>
          <p:nvPr/>
        </p:nvSpPr>
        <p:spPr bwMode="auto">
          <a:xfrm rot="5400000">
            <a:off x="2979565" y="2005578"/>
            <a:ext cx="314962" cy="2720332"/>
          </a:xfrm>
          <a:prstGeom prst="rightBrace">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9" name="右中かっこ 8">
            <a:extLst>
              <a:ext uri="{FF2B5EF4-FFF2-40B4-BE49-F238E27FC236}">
                <a16:creationId xmlns:a16="http://schemas.microsoft.com/office/drawing/2014/main" id="{7626175A-DA4E-F419-52C1-2BAE1A19EEC3}"/>
              </a:ext>
            </a:extLst>
          </p:cNvPr>
          <p:cNvSpPr/>
          <p:nvPr/>
        </p:nvSpPr>
        <p:spPr bwMode="auto">
          <a:xfrm rot="5400000">
            <a:off x="5583017" y="2193722"/>
            <a:ext cx="314962" cy="2379608"/>
          </a:xfrm>
          <a:prstGeom prst="rightBrace">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0" name="テキスト ボックス 9">
            <a:extLst>
              <a:ext uri="{FF2B5EF4-FFF2-40B4-BE49-F238E27FC236}">
                <a16:creationId xmlns:a16="http://schemas.microsoft.com/office/drawing/2014/main" id="{DCA75013-01CE-369B-9588-7D204EE5AB21}"/>
              </a:ext>
            </a:extLst>
          </p:cNvPr>
          <p:cNvSpPr txBox="1"/>
          <p:nvPr/>
        </p:nvSpPr>
        <p:spPr>
          <a:xfrm>
            <a:off x="2398564" y="3593068"/>
            <a:ext cx="5153422" cy="369332"/>
          </a:xfrm>
          <a:prstGeom prst="rect">
            <a:avLst/>
          </a:prstGeom>
          <a:noFill/>
        </p:spPr>
        <p:txBody>
          <a:bodyPr wrap="square">
            <a:spAutoFit/>
          </a:bodyPr>
          <a:lstStyle/>
          <a:p>
            <a:r>
              <a:rPr lang="en-US" altLang="ja-JP" sz="1800" dirty="0">
                <a:latin typeface="Arial 本文"/>
              </a:rPr>
              <a:t>UWB </a:t>
            </a:r>
            <a:r>
              <a:rPr lang="en-US" altLang="ja-JP" sz="1800" dirty="0" err="1">
                <a:latin typeface="Arial 本文"/>
              </a:rPr>
              <a:t>ch</a:t>
            </a:r>
            <a:r>
              <a:rPr lang="en-US" altLang="ja-JP" sz="1800" i="1" dirty="0">
                <a:latin typeface="Arial 本文"/>
              </a:rPr>
              <a:t>                        </a:t>
            </a:r>
            <a:r>
              <a:rPr lang="en-US" altLang="ja-JP" sz="1800" dirty="0">
                <a:latin typeface="Arial 本文"/>
              </a:rPr>
              <a:t>UWB occupancy </a:t>
            </a:r>
            <a:endParaRPr lang="ja-JP" altLang="en-US" sz="1800" i="1" dirty="0"/>
          </a:p>
        </p:txBody>
      </p:sp>
    </p:spTree>
    <p:extLst>
      <p:ext uri="{BB962C8B-B14F-4D97-AF65-F5344CB8AC3E}">
        <p14:creationId xmlns:p14="http://schemas.microsoft.com/office/powerpoint/2010/main" val="4079954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7000"/>
            <a:ext cx="530225" cy="182562"/>
          </a:xfrm>
        </p:spPr>
        <p:txBody>
          <a:bodyPr/>
          <a:lstStyle/>
          <a:p>
            <a:r>
              <a:rPr lang="en-US" altLang="en-US"/>
              <a:t>Slide </a:t>
            </a:r>
            <a:fld id="{E1E8D913-928F-7A43-9A26-D9879E0302D2}" type="slidenum">
              <a:rPr lang="en-US" altLang="en-US" smtClean="0"/>
              <a:pPr/>
              <a:t>11</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57200" y="838200"/>
            <a:ext cx="8153400" cy="533400"/>
          </a:xfrm>
          <a:ln/>
        </p:spPr>
        <p:txBody>
          <a:bodyPr/>
          <a:lstStyle/>
          <a:p>
            <a:r>
              <a:rPr lang="en-US" altLang="ja-JP" sz="3200" dirty="0"/>
              <a:t>Example of NB Pattern to UWB Channel</a:t>
            </a:r>
            <a:endParaRPr lang="en-US" altLang="en-US" sz="3200" strike="sngStrike" dirty="0"/>
          </a:p>
        </p:txBody>
      </p:sp>
      <p:sp>
        <p:nvSpPr>
          <p:cNvPr id="61" name="テキスト ボックス 60">
            <a:extLst>
              <a:ext uri="{FF2B5EF4-FFF2-40B4-BE49-F238E27FC236}">
                <a16:creationId xmlns:a16="http://schemas.microsoft.com/office/drawing/2014/main" id="{35C1B986-E0D3-4936-AB97-AEBA7E15E978}"/>
              </a:ext>
            </a:extLst>
          </p:cNvPr>
          <p:cNvSpPr txBox="1"/>
          <p:nvPr/>
        </p:nvSpPr>
        <p:spPr>
          <a:xfrm>
            <a:off x="819924" y="4778561"/>
            <a:ext cx="7427951" cy="369332"/>
          </a:xfrm>
          <a:prstGeom prst="rect">
            <a:avLst/>
          </a:prstGeom>
          <a:noFill/>
        </p:spPr>
        <p:txBody>
          <a:bodyPr wrap="square">
            <a:spAutoFit/>
          </a:bodyPr>
          <a:lstStyle/>
          <a:p>
            <a:r>
              <a:rPr lang="en-US" altLang="ja-JP" sz="1800" dirty="0">
                <a:latin typeface="Arial 本文"/>
              </a:rPr>
              <a:t>UWB ch</a:t>
            </a:r>
            <a:r>
              <a:rPr lang="en-US" altLang="ja-JP" sz="1400" dirty="0">
                <a:latin typeface="Arial 本文"/>
              </a:rPr>
              <a:t>_#1</a:t>
            </a:r>
            <a:r>
              <a:rPr lang="en-US" altLang="ja-JP" sz="1800" i="1" dirty="0">
                <a:latin typeface="Arial 本文"/>
              </a:rPr>
              <a:t>                         </a:t>
            </a:r>
            <a:r>
              <a:rPr lang="en-US" altLang="ja-JP" sz="1800" dirty="0">
                <a:latin typeface="Arial 本文"/>
              </a:rPr>
              <a:t>UWB ch</a:t>
            </a:r>
            <a:r>
              <a:rPr lang="en-US" altLang="ja-JP" sz="1400" dirty="0">
                <a:latin typeface="Arial 本文"/>
              </a:rPr>
              <a:t>_#2</a:t>
            </a:r>
            <a:r>
              <a:rPr lang="en-US" altLang="ja-JP" sz="1800" i="1" dirty="0">
                <a:latin typeface="Arial 本文"/>
              </a:rPr>
              <a:t>                         </a:t>
            </a:r>
            <a:r>
              <a:rPr lang="en-US" altLang="ja-JP" sz="1800" dirty="0">
                <a:latin typeface="Arial 本文"/>
              </a:rPr>
              <a:t>UWB </a:t>
            </a:r>
            <a:r>
              <a:rPr lang="en-US" altLang="ja-JP" sz="1800" dirty="0" err="1">
                <a:latin typeface="Arial 本文"/>
              </a:rPr>
              <a:t>ch</a:t>
            </a:r>
            <a:r>
              <a:rPr lang="en-US" altLang="ja-JP" sz="1400" dirty="0">
                <a:latin typeface="Arial 本文"/>
              </a:rPr>
              <a:t>_#k</a:t>
            </a:r>
            <a:endParaRPr lang="ja-JP" altLang="en-US" sz="1400" i="1" dirty="0"/>
          </a:p>
        </p:txBody>
      </p:sp>
      <p:graphicFrame>
        <p:nvGraphicFramePr>
          <p:cNvPr id="16" name="表 4">
            <a:extLst>
              <a:ext uri="{FF2B5EF4-FFF2-40B4-BE49-F238E27FC236}">
                <a16:creationId xmlns:a16="http://schemas.microsoft.com/office/drawing/2014/main" id="{EA3F2EFC-41B5-4965-B481-F1004FB18DFD}"/>
              </a:ext>
            </a:extLst>
          </p:cNvPr>
          <p:cNvGraphicFramePr>
            <a:graphicFrameLocks/>
          </p:cNvGraphicFramePr>
          <p:nvPr>
            <p:extLst>
              <p:ext uri="{D42A27DB-BD31-4B8C-83A1-F6EECF244321}">
                <p14:modId xmlns:p14="http://schemas.microsoft.com/office/powerpoint/2010/main" val="409723822"/>
              </p:ext>
            </p:extLst>
          </p:nvPr>
        </p:nvGraphicFramePr>
        <p:xfrm>
          <a:off x="1776881" y="2011688"/>
          <a:ext cx="5153421" cy="726746"/>
        </p:xfrm>
        <a:graphic>
          <a:graphicData uri="http://schemas.openxmlformats.org/drawingml/2006/table">
            <a:tbl>
              <a:tblPr firstRow="1" bandRow="1">
                <a:tableStyleId>{5C22544A-7EE6-4342-B048-85BDC9FD1C3A}</a:tableStyleId>
              </a:tblPr>
              <a:tblGrid>
                <a:gridCol w="396417">
                  <a:extLst>
                    <a:ext uri="{9D8B030D-6E8A-4147-A177-3AD203B41FA5}">
                      <a16:colId xmlns:a16="http://schemas.microsoft.com/office/drawing/2014/main" val="797226349"/>
                    </a:ext>
                  </a:extLst>
                </a:gridCol>
                <a:gridCol w="396417">
                  <a:extLst>
                    <a:ext uri="{9D8B030D-6E8A-4147-A177-3AD203B41FA5}">
                      <a16:colId xmlns:a16="http://schemas.microsoft.com/office/drawing/2014/main" val="1119923442"/>
                    </a:ext>
                  </a:extLst>
                </a:gridCol>
                <a:gridCol w="396417">
                  <a:extLst>
                    <a:ext uri="{9D8B030D-6E8A-4147-A177-3AD203B41FA5}">
                      <a16:colId xmlns:a16="http://schemas.microsoft.com/office/drawing/2014/main" val="2281333955"/>
                    </a:ext>
                  </a:extLst>
                </a:gridCol>
                <a:gridCol w="396417">
                  <a:extLst>
                    <a:ext uri="{9D8B030D-6E8A-4147-A177-3AD203B41FA5}">
                      <a16:colId xmlns:a16="http://schemas.microsoft.com/office/drawing/2014/main" val="1753079828"/>
                    </a:ext>
                  </a:extLst>
                </a:gridCol>
                <a:gridCol w="396417">
                  <a:extLst>
                    <a:ext uri="{9D8B030D-6E8A-4147-A177-3AD203B41FA5}">
                      <a16:colId xmlns:a16="http://schemas.microsoft.com/office/drawing/2014/main" val="3010640416"/>
                    </a:ext>
                  </a:extLst>
                </a:gridCol>
                <a:gridCol w="396417">
                  <a:extLst>
                    <a:ext uri="{9D8B030D-6E8A-4147-A177-3AD203B41FA5}">
                      <a16:colId xmlns:a16="http://schemas.microsoft.com/office/drawing/2014/main" val="1076922689"/>
                    </a:ext>
                  </a:extLst>
                </a:gridCol>
                <a:gridCol w="396417">
                  <a:extLst>
                    <a:ext uri="{9D8B030D-6E8A-4147-A177-3AD203B41FA5}">
                      <a16:colId xmlns:a16="http://schemas.microsoft.com/office/drawing/2014/main" val="4036717232"/>
                    </a:ext>
                  </a:extLst>
                </a:gridCol>
                <a:gridCol w="396417">
                  <a:extLst>
                    <a:ext uri="{9D8B030D-6E8A-4147-A177-3AD203B41FA5}">
                      <a16:colId xmlns:a16="http://schemas.microsoft.com/office/drawing/2014/main" val="1694961754"/>
                    </a:ext>
                  </a:extLst>
                </a:gridCol>
                <a:gridCol w="396417">
                  <a:extLst>
                    <a:ext uri="{9D8B030D-6E8A-4147-A177-3AD203B41FA5}">
                      <a16:colId xmlns:a16="http://schemas.microsoft.com/office/drawing/2014/main" val="765377187"/>
                    </a:ext>
                  </a:extLst>
                </a:gridCol>
                <a:gridCol w="396417">
                  <a:extLst>
                    <a:ext uri="{9D8B030D-6E8A-4147-A177-3AD203B41FA5}">
                      <a16:colId xmlns:a16="http://schemas.microsoft.com/office/drawing/2014/main" val="28274154"/>
                    </a:ext>
                  </a:extLst>
                </a:gridCol>
                <a:gridCol w="396417">
                  <a:extLst>
                    <a:ext uri="{9D8B030D-6E8A-4147-A177-3AD203B41FA5}">
                      <a16:colId xmlns:a16="http://schemas.microsoft.com/office/drawing/2014/main" val="2827108769"/>
                    </a:ext>
                  </a:extLst>
                </a:gridCol>
                <a:gridCol w="396417">
                  <a:extLst>
                    <a:ext uri="{9D8B030D-6E8A-4147-A177-3AD203B41FA5}">
                      <a16:colId xmlns:a16="http://schemas.microsoft.com/office/drawing/2014/main" val="2801714109"/>
                    </a:ext>
                  </a:extLst>
                </a:gridCol>
                <a:gridCol w="396417">
                  <a:extLst>
                    <a:ext uri="{9D8B030D-6E8A-4147-A177-3AD203B41FA5}">
                      <a16:colId xmlns:a16="http://schemas.microsoft.com/office/drawing/2014/main" val="2713852152"/>
                    </a:ext>
                  </a:extLst>
                </a:gridCol>
              </a:tblGrid>
              <a:tr h="726746">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chemeClr val="accent1"/>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chemeClr val="accent1"/>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chemeClr val="accent1"/>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chemeClr val="accent1"/>
                      </a:fgClr>
                      <a:bgClr>
                        <a:schemeClr val="bg1"/>
                      </a:bgClr>
                    </a:patt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pattFill prst="ltDnDiag">
                      <a:fgClr>
                        <a:schemeClr val="accent1"/>
                      </a:fgClr>
                      <a:bgClr>
                        <a:schemeClr val="bg1"/>
                      </a:bgClr>
                    </a:patt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chemeClr val="accent1"/>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chemeClr val="accent1"/>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rgbClr val="0070C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rgbClr val="0070C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rgbClr val="0070C0"/>
                      </a:fgClr>
                      <a:bgClr>
                        <a:schemeClr val="bg1"/>
                      </a:bgClr>
                    </a:patt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pattFill prst="wdUpDiag">
                      <a:fgClr>
                        <a:srgbClr val="0070C0"/>
                      </a:fgClr>
                      <a:bgClr>
                        <a:schemeClr val="bg1"/>
                      </a:bgClr>
                    </a:patt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rgbClr val="0070C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rgbClr val="0070C0"/>
                      </a:fgClr>
                      <a:bgClr>
                        <a:schemeClr val="bg1"/>
                      </a:bgClr>
                    </a:pattFill>
                  </a:tcPr>
                </a:tc>
                <a:extLst>
                  <a:ext uri="{0D108BD9-81ED-4DB2-BD59-A6C34878D82A}">
                    <a16:rowId xmlns:a16="http://schemas.microsoft.com/office/drawing/2014/main" val="3168634333"/>
                  </a:ext>
                </a:extLst>
              </a:tr>
            </a:tbl>
          </a:graphicData>
        </a:graphic>
      </p:graphicFrame>
      <p:cxnSp>
        <p:nvCxnSpPr>
          <p:cNvPr id="36" name="直線コネクタ 35">
            <a:extLst>
              <a:ext uri="{FF2B5EF4-FFF2-40B4-BE49-F238E27FC236}">
                <a16:creationId xmlns:a16="http://schemas.microsoft.com/office/drawing/2014/main" id="{33B18E8A-8D37-490A-B5C1-B12040BD7C76}"/>
              </a:ext>
            </a:extLst>
          </p:cNvPr>
          <p:cNvCxnSpPr>
            <a:stCxn id="5" idx="1"/>
          </p:cNvCxnSpPr>
          <p:nvPr/>
        </p:nvCxnSpPr>
        <p:spPr bwMode="auto">
          <a:xfrm flipH="1">
            <a:off x="2324200" y="3130597"/>
            <a:ext cx="812846" cy="712355"/>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線コネクタ 36">
            <a:extLst>
              <a:ext uri="{FF2B5EF4-FFF2-40B4-BE49-F238E27FC236}">
                <a16:creationId xmlns:a16="http://schemas.microsoft.com/office/drawing/2014/main" id="{A29BD2AC-86CB-4650-B185-F0D77A266BE1}"/>
              </a:ext>
            </a:extLst>
          </p:cNvPr>
          <p:cNvCxnSpPr>
            <a:stCxn id="5" idx="1"/>
          </p:cNvCxnSpPr>
          <p:nvPr/>
        </p:nvCxnSpPr>
        <p:spPr bwMode="auto">
          <a:xfrm>
            <a:off x="3137046" y="3130597"/>
            <a:ext cx="770627" cy="806608"/>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直線コネクタ 40">
            <a:extLst>
              <a:ext uri="{FF2B5EF4-FFF2-40B4-BE49-F238E27FC236}">
                <a16:creationId xmlns:a16="http://schemas.microsoft.com/office/drawing/2014/main" id="{6C2840B3-FA82-4EBA-BCA5-33182064CE11}"/>
              </a:ext>
            </a:extLst>
          </p:cNvPr>
          <p:cNvCxnSpPr>
            <a:stCxn id="5" idx="1"/>
          </p:cNvCxnSpPr>
          <p:nvPr/>
        </p:nvCxnSpPr>
        <p:spPr bwMode="auto">
          <a:xfrm>
            <a:off x="3137046" y="3130597"/>
            <a:ext cx="3147957" cy="731144"/>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0" name="グループ化 19">
            <a:extLst>
              <a:ext uri="{FF2B5EF4-FFF2-40B4-BE49-F238E27FC236}">
                <a16:creationId xmlns:a16="http://schemas.microsoft.com/office/drawing/2014/main" id="{87D57F52-765C-9819-4CC2-DF4D6ABFA68F}"/>
              </a:ext>
            </a:extLst>
          </p:cNvPr>
          <p:cNvGrpSpPr/>
          <p:nvPr/>
        </p:nvGrpSpPr>
        <p:grpSpPr>
          <a:xfrm>
            <a:off x="7086600" y="5290628"/>
            <a:ext cx="1997727" cy="1161507"/>
            <a:chOff x="7003422" y="1574404"/>
            <a:chExt cx="1997727" cy="1161507"/>
          </a:xfrm>
        </p:grpSpPr>
        <p:grpSp>
          <p:nvGrpSpPr>
            <p:cNvPr id="7" name="グループ化 6">
              <a:extLst>
                <a:ext uri="{FF2B5EF4-FFF2-40B4-BE49-F238E27FC236}">
                  <a16:creationId xmlns:a16="http://schemas.microsoft.com/office/drawing/2014/main" id="{DFECF175-99A6-424C-9091-C8FA30A90429}"/>
                </a:ext>
              </a:extLst>
            </p:cNvPr>
            <p:cNvGrpSpPr/>
            <p:nvPr/>
          </p:nvGrpSpPr>
          <p:grpSpPr>
            <a:xfrm>
              <a:off x="7003422" y="1701388"/>
              <a:ext cx="985277" cy="1034523"/>
              <a:chOff x="9525000" y="1509462"/>
              <a:chExt cx="985277" cy="1034523"/>
            </a:xfrm>
          </p:grpSpPr>
          <p:sp>
            <p:nvSpPr>
              <p:cNvPr id="30" name="テキスト ボックス 29">
                <a:extLst>
                  <a:ext uri="{FF2B5EF4-FFF2-40B4-BE49-F238E27FC236}">
                    <a16:creationId xmlns:a16="http://schemas.microsoft.com/office/drawing/2014/main" id="{BD76B87F-602B-4D9F-A9AF-C8624B057DDA}"/>
                  </a:ext>
                </a:extLst>
              </p:cNvPr>
              <p:cNvSpPr txBox="1"/>
              <p:nvPr/>
            </p:nvSpPr>
            <p:spPr>
              <a:xfrm>
                <a:off x="9525000" y="2236208"/>
                <a:ext cx="985277" cy="307777"/>
              </a:xfrm>
              <a:prstGeom prst="rect">
                <a:avLst/>
              </a:prstGeom>
              <a:noFill/>
            </p:spPr>
            <p:txBody>
              <a:bodyPr wrap="square">
                <a:spAutoFit/>
              </a:bodyPr>
              <a:lstStyle/>
              <a:p>
                <a:r>
                  <a:rPr lang="en-US" altLang="ja-JP" sz="1400" dirty="0">
                    <a:latin typeface="+mj-ea"/>
                    <a:ea typeface="+mj-ea"/>
                  </a:rPr>
                  <a:t>w/transmit</a:t>
                </a:r>
              </a:p>
            </p:txBody>
          </p:sp>
          <p:sp>
            <p:nvSpPr>
              <p:cNvPr id="32" name="正方形/長方形 31">
                <a:extLst>
                  <a:ext uri="{FF2B5EF4-FFF2-40B4-BE49-F238E27FC236}">
                    <a16:creationId xmlns:a16="http://schemas.microsoft.com/office/drawing/2014/main" id="{5B9024AF-2FB9-4C80-8ADD-CCABF952419B}"/>
                  </a:ext>
                </a:extLst>
              </p:cNvPr>
              <p:cNvSpPr/>
              <p:nvPr/>
            </p:nvSpPr>
            <p:spPr bwMode="auto">
              <a:xfrm>
                <a:off x="9857874" y="1509462"/>
                <a:ext cx="340353" cy="726746"/>
              </a:xfrm>
              <a:prstGeom prst="rect">
                <a:avLst/>
              </a:prstGeom>
              <a:pattFill prst="ltDnDiag">
                <a:fgClr>
                  <a:srgbClr val="00B050"/>
                </a:fgClr>
                <a:bgClr>
                  <a:schemeClr val="bg1"/>
                </a:bgClr>
              </a:patt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mj-ea"/>
                  <a:ea typeface="+mj-ea"/>
                </a:endParaRPr>
              </a:p>
            </p:txBody>
          </p:sp>
        </p:grpSp>
        <p:sp>
          <p:nvSpPr>
            <p:cNvPr id="34" name="正方形/長方形 33">
              <a:extLst>
                <a:ext uri="{FF2B5EF4-FFF2-40B4-BE49-F238E27FC236}">
                  <a16:creationId xmlns:a16="http://schemas.microsoft.com/office/drawing/2014/main" id="{48116680-52B3-4090-94B5-55BCA7B6FAAF}"/>
                </a:ext>
              </a:extLst>
            </p:cNvPr>
            <p:cNvSpPr/>
            <p:nvPr/>
          </p:nvSpPr>
          <p:spPr bwMode="auto">
            <a:xfrm>
              <a:off x="7017187" y="1574404"/>
              <a:ext cx="1983962" cy="1161507"/>
            </a:xfrm>
            <a:prstGeom prst="rect">
              <a:avLst/>
            </a:prstGeom>
            <a:noFill/>
            <a:ln w="63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nvGrpSpPr>
            <p:cNvPr id="8" name="グループ化 7">
              <a:extLst>
                <a:ext uri="{FF2B5EF4-FFF2-40B4-BE49-F238E27FC236}">
                  <a16:creationId xmlns:a16="http://schemas.microsoft.com/office/drawing/2014/main" id="{3F15BCCD-1860-4910-B333-E53E218A7DA3}"/>
                </a:ext>
              </a:extLst>
            </p:cNvPr>
            <p:cNvGrpSpPr/>
            <p:nvPr/>
          </p:nvGrpSpPr>
          <p:grpSpPr>
            <a:xfrm>
              <a:off x="7893774" y="1701388"/>
              <a:ext cx="1107375" cy="1023642"/>
              <a:chOff x="9484425" y="2871353"/>
              <a:chExt cx="1107375" cy="1023642"/>
            </a:xfrm>
          </p:grpSpPr>
          <p:sp>
            <p:nvSpPr>
              <p:cNvPr id="33" name="正方形/長方形 32">
                <a:extLst>
                  <a:ext uri="{FF2B5EF4-FFF2-40B4-BE49-F238E27FC236}">
                    <a16:creationId xmlns:a16="http://schemas.microsoft.com/office/drawing/2014/main" id="{A2850F66-F569-482D-824B-C77E4F2A0D87}"/>
                  </a:ext>
                </a:extLst>
              </p:cNvPr>
              <p:cNvSpPr/>
              <p:nvPr/>
            </p:nvSpPr>
            <p:spPr bwMode="auto">
              <a:xfrm>
                <a:off x="9853061" y="2871353"/>
                <a:ext cx="340353" cy="726746"/>
              </a:xfrm>
              <a:prstGeom prst="rect">
                <a:avLst/>
              </a:prstGeom>
              <a:pattFill prst="ltDnDiag">
                <a:fgClr>
                  <a:srgbClr val="C00000"/>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mj-ea"/>
                  <a:ea typeface="+mj-ea"/>
                </a:endParaRPr>
              </a:p>
            </p:txBody>
          </p:sp>
          <p:sp>
            <p:nvSpPr>
              <p:cNvPr id="44" name="テキスト ボックス 43">
                <a:extLst>
                  <a:ext uri="{FF2B5EF4-FFF2-40B4-BE49-F238E27FC236}">
                    <a16:creationId xmlns:a16="http://schemas.microsoft.com/office/drawing/2014/main" id="{CC7C1A96-B5A7-42D6-9A16-8B7CF8D20BA5}"/>
                  </a:ext>
                </a:extLst>
              </p:cNvPr>
              <p:cNvSpPr txBox="1"/>
              <p:nvPr/>
            </p:nvSpPr>
            <p:spPr>
              <a:xfrm>
                <a:off x="9484425" y="3587218"/>
                <a:ext cx="1107375" cy="307777"/>
              </a:xfrm>
              <a:prstGeom prst="rect">
                <a:avLst/>
              </a:prstGeom>
              <a:noFill/>
            </p:spPr>
            <p:txBody>
              <a:bodyPr wrap="square">
                <a:spAutoFit/>
              </a:bodyPr>
              <a:lstStyle/>
              <a:p>
                <a:r>
                  <a:rPr lang="en-US" altLang="ja-JP" sz="1400" dirty="0">
                    <a:latin typeface="+mj-ea"/>
                    <a:ea typeface="+mj-ea"/>
                  </a:rPr>
                  <a:t>w/o transmit</a:t>
                </a:r>
                <a:endParaRPr lang="ja-JP" altLang="en-US" sz="1400" dirty="0">
                  <a:latin typeface="+mj-ea"/>
                  <a:ea typeface="+mj-ea"/>
                </a:endParaRPr>
              </a:p>
            </p:txBody>
          </p:sp>
        </p:grpSp>
      </p:grpSp>
      <p:graphicFrame>
        <p:nvGraphicFramePr>
          <p:cNvPr id="29" name="表 4">
            <a:extLst>
              <a:ext uri="{FF2B5EF4-FFF2-40B4-BE49-F238E27FC236}">
                <a16:creationId xmlns:a16="http://schemas.microsoft.com/office/drawing/2014/main" id="{6EA5BA7F-1FC7-40FC-8291-F43B67AC9B20}"/>
              </a:ext>
            </a:extLst>
          </p:cNvPr>
          <p:cNvGraphicFramePr>
            <a:graphicFrameLocks/>
          </p:cNvGraphicFramePr>
          <p:nvPr>
            <p:extLst>
              <p:ext uri="{D42A27DB-BD31-4B8C-83A1-F6EECF244321}">
                <p14:modId xmlns:p14="http://schemas.microsoft.com/office/powerpoint/2010/main" val="3958062133"/>
              </p:ext>
            </p:extLst>
          </p:nvPr>
        </p:nvGraphicFramePr>
        <p:xfrm>
          <a:off x="591064" y="3970694"/>
          <a:ext cx="1983960" cy="726746"/>
        </p:xfrm>
        <a:graphic>
          <a:graphicData uri="http://schemas.openxmlformats.org/drawingml/2006/table">
            <a:tbl>
              <a:tblPr firstRow="1" bandRow="1">
                <a:tableStyleId>{5C22544A-7EE6-4342-B048-85BDC9FD1C3A}</a:tableStyleId>
              </a:tblPr>
              <a:tblGrid>
                <a:gridCol w="396792">
                  <a:extLst>
                    <a:ext uri="{9D8B030D-6E8A-4147-A177-3AD203B41FA5}">
                      <a16:colId xmlns:a16="http://schemas.microsoft.com/office/drawing/2014/main" val="797226349"/>
                    </a:ext>
                  </a:extLst>
                </a:gridCol>
                <a:gridCol w="396792">
                  <a:extLst>
                    <a:ext uri="{9D8B030D-6E8A-4147-A177-3AD203B41FA5}">
                      <a16:colId xmlns:a16="http://schemas.microsoft.com/office/drawing/2014/main" val="1119923442"/>
                    </a:ext>
                  </a:extLst>
                </a:gridCol>
                <a:gridCol w="396792">
                  <a:extLst>
                    <a:ext uri="{9D8B030D-6E8A-4147-A177-3AD203B41FA5}">
                      <a16:colId xmlns:a16="http://schemas.microsoft.com/office/drawing/2014/main" val="2281333955"/>
                    </a:ext>
                  </a:extLst>
                </a:gridCol>
                <a:gridCol w="396792">
                  <a:extLst>
                    <a:ext uri="{9D8B030D-6E8A-4147-A177-3AD203B41FA5}">
                      <a16:colId xmlns:a16="http://schemas.microsoft.com/office/drawing/2014/main" val="1753079828"/>
                    </a:ext>
                  </a:extLst>
                </a:gridCol>
                <a:gridCol w="396792">
                  <a:extLst>
                    <a:ext uri="{9D8B030D-6E8A-4147-A177-3AD203B41FA5}">
                      <a16:colId xmlns:a16="http://schemas.microsoft.com/office/drawing/2014/main" val="3010640416"/>
                    </a:ext>
                  </a:extLst>
                </a:gridCol>
              </a:tblGrid>
              <a:tr h="726746">
                <a:tc>
                  <a:txBody>
                    <a:bodyPr/>
                    <a:lstStyle/>
                    <a:p>
                      <a:endParaRPr kumimoji="1" lang="ja-JP" altLang="en-US" dirty="0">
                        <a:highlight>
                          <a:srgbClr val="FFFF00"/>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C0000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pattFill prst="ltDnDiag">
                      <a:fgClr>
                        <a:srgbClr val="00B050"/>
                      </a:fgClr>
                      <a:bgClr>
                        <a:schemeClr val="bg1"/>
                      </a:bgClr>
                    </a:patt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extLst>
                  <a:ext uri="{0D108BD9-81ED-4DB2-BD59-A6C34878D82A}">
                    <a16:rowId xmlns:a16="http://schemas.microsoft.com/office/drawing/2014/main" val="3168634333"/>
                  </a:ext>
                </a:extLst>
              </a:tr>
            </a:tbl>
          </a:graphicData>
        </a:graphic>
      </p:graphicFrame>
      <p:sp>
        <p:nvSpPr>
          <p:cNvPr id="31" name="テキスト ボックス 30">
            <a:extLst>
              <a:ext uri="{FF2B5EF4-FFF2-40B4-BE49-F238E27FC236}">
                <a16:creationId xmlns:a16="http://schemas.microsoft.com/office/drawing/2014/main" id="{23384781-852C-419B-8272-A5CC80702A36}"/>
              </a:ext>
            </a:extLst>
          </p:cNvPr>
          <p:cNvSpPr txBox="1"/>
          <p:nvPr/>
        </p:nvSpPr>
        <p:spPr>
          <a:xfrm>
            <a:off x="512544" y="4191000"/>
            <a:ext cx="2191059" cy="307777"/>
          </a:xfrm>
          <a:prstGeom prst="rect">
            <a:avLst/>
          </a:prstGeom>
          <a:noFill/>
        </p:spPr>
        <p:txBody>
          <a:bodyPr wrap="square">
            <a:spAutoFit/>
          </a:bodyPr>
          <a:lstStyle/>
          <a:p>
            <a:r>
              <a:rPr lang="en-US" altLang="ja-JP" sz="1400" dirty="0">
                <a:latin typeface="+mj-ea"/>
                <a:ea typeface="+mj-ea"/>
              </a:rPr>
              <a:t>ch_1  ch_2                  </a:t>
            </a:r>
            <a:r>
              <a:rPr lang="en-US" altLang="ja-JP" sz="1400" dirty="0" err="1">
                <a:latin typeface="+mj-ea"/>
                <a:ea typeface="+mj-ea"/>
              </a:rPr>
              <a:t>ch_k</a:t>
            </a:r>
            <a:r>
              <a:rPr lang="en-US" altLang="ja-JP" sz="1400" dirty="0">
                <a:latin typeface="+mj-ea"/>
                <a:ea typeface="+mj-ea"/>
              </a:rPr>
              <a:t> </a:t>
            </a:r>
            <a:endParaRPr lang="ja-JP" altLang="en-US" sz="1400" dirty="0">
              <a:latin typeface="+mj-ea"/>
              <a:ea typeface="+mj-ea"/>
            </a:endParaRPr>
          </a:p>
        </p:txBody>
      </p:sp>
      <p:graphicFrame>
        <p:nvGraphicFramePr>
          <p:cNvPr id="38" name="表 4">
            <a:extLst>
              <a:ext uri="{FF2B5EF4-FFF2-40B4-BE49-F238E27FC236}">
                <a16:creationId xmlns:a16="http://schemas.microsoft.com/office/drawing/2014/main" id="{FACAE45D-7525-4180-8A0F-902DB295EB18}"/>
              </a:ext>
            </a:extLst>
          </p:cNvPr>
          <p:cNvGraphicFramePr>
            <a:graphicFrameLocks/>
          </p:cNvGraphicFramePr>
          <p:nvPr>
            <p:extLst>
              <p:ext uri="{D42A27DB-BD31-4B8C-83A1-F6EECF244321}">
                <p14:modId xmlns:p14="http://schemas.microsoft.com/office/powerpoint/2010/main" val="4277122718"/>
              </p:ext>
            </p:extLst>
          </p:nvPr>
        </p:nvGraphicFramePr>
        <p:xfrm>
          <a:off x="3223129" y="3973194"/>
          <a:ext cx="1983960" cy="726746"/>
        </p:xfrm>
        <a:graphic>
          <a:graphicData uri="http://schemas.openxmlformats.org/drawingml/2006/table">
            <a:tbl>
              <a:tblPr firstRow="1" bandRow="1">
                <a:tableStyleId>{5C22544A-7EE6-4342-B048-85BDC9FD1C3A}</a:tableStyleId>
              </a:tblPr>
              <a:tblGrid>
                <a:gridCol w="396792">
                  <a:extLst>
                    <a:ext uri="{9D8B030D-6E8A-4147-A177-3AD203B41FA5}">
                      <a16:colId xmlns:a16="http://schemas.microsoft.com/office/drawing/2014/main" val="797226349"/>
                    </a:ext>
                  </a:extLst>
                </a:gridCol>
                <a:gridCol w="396792">
                  <a:extLst>
                    <a:ext uri="{9D8B030D-6E8A-4147-A177-3AD203B41FA5}">
                      <a16:colId xmlns:a16="http://schemas.microsoft.com/office/drawing/2014/main" val="1119923442"/>
                    </a:ext>
                  </a:extLst>
                </a:gridCol>
                <a:gridCol w="396792">
                  <a:extLst>
                    <a:ext uri="{9D8B030D-6E8A-4147-A177-3AD203B41FA5}">
                      <a16:colId xmlns:a16="http://schemas.microsoft.com/office/drawing/2014/main" val="2281333955"/>
                    </a:ext>
                  </a:extLst>
                </a:gridCol>
                <a:gridCol w="396792">
                  <a:extLst>
                    <a:ext uri="{9D8B030D-6E8A-4147-A177-3AD203B41FA5}">
                      <a16:colId xmlns:a16="http://schemas.microsoft.com/office/drawing/2014/main" val="1753079828"/>
                    </a:ext>
                  </a:extLst>
                </a:gridCol>
                <a:gridCol w="396792">
                  <a:extLst>
                    <a:ext uri="{9D8B030D-6E8A-4147-A177-3AD203B41FA5}">
                      <a16:colId xmlns:a16="http://schemas.microsoft.com/office/drawing/2014/main" val="3010640416"/>
                    </a:ext>
                  </a:extLst>
                </a:gridCol>
              </a:tblGrid>
              <a:tr h="726746">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C0000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pattFill prst="ltDnDiag">
                      <a:fgClr>
                        <a:srgbClr val="00B050"/>
                      </a:fgClr>
                      <a:bgClr>
                        <a:schemeClr val="bg1"/>
                      </a:bgClr>
                    </a:patt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extLst>
                  <a:ext uri="{0D108BD9-81ED-4DB2-BD59-A6C34878D82A}">
                    <a16:rowId xmlns:a16="http://schemas.microsoft.com/office/drawing/2014/main" val="3168634333"/>
                  </a:ext>
                </a:extLst>
              </a:tr>
            </a:tbl>
          </a:graphicData>
        </a:graphic>
      </p:graphicFrame>
      <p:graphicFrame>
        <p:nvGraphicFramePr>
          <p:cNvPr id="42" name="表 4">
            <a:extLst>
              <a:ext uri="{FF2B5EF4-FFF2-40B4-BE49-F238E27FC236}">
                <a16:creationId xmlns:a16="http://schemas.microsoft.com/office/drawing/2014/main" id="{3DE59F28-C068-437A-8828-233096C59A88}"/>
              </a:ext>
            </a:extLst>
          </p:cNvPr>
          <p:cNvGraphicFramePr>
            <a:graphicFrameLocks/>
          </p:cNvGraphicFramePr>
          <p:nvPr>
            <p:extLst>
              <p:ext uri="{D42A27DB-BD31-4B8C-83A1-F6EECF244321}">
                <p14:modId xmlns:p14="http://schemas.microsoft.com/office/powerpoint/2010/main" val="177546290"/>
              </p:ext>
            </p:extLst>
          </p:nvPr>
        </p:nvGraphicFramePr>
        <p:xfrm>
          <a:off x="5919893" y="3970694"/>
          <a:ext cx="1983960" cy="726746"/>
        </p:xfrm>
        <a:graphic>
          <a:graphicData uri="http://schemas.openxmlformats.org/drawingml/2006/table">
            <a:tbl>
              <a:tblPr firstRow="1" bandRow="1">
                <a:tableStyleId>{5C22544A-7EE6-4342-B048-85BDC9FD1C3A}</a:tableStyleId>
              </a:tblPr>
              <a:tblGrid>
                <a:gridCol w="396792">
                  <a:extLst>
                    <a:ext uri="{9D8B030D-6E8A-4147-A177-3AD203B41FA5}">
                      <a16:colId xmlns:a16="http://schemas.microsoft.com/office/drawing/2014/main" val="797226349"/>
                    </a:ext>
                  </a:extLst>
                </a:gridCol>
                <a:gridCol w="396792">
                  <a:extLst>
                    <a:ext uri="{9D8B030D-6E8A-4147-A177-3AD203B41FA5}">
                      <a16:colId xmlns:a16="http://schemas.microsoft.com/office/drawing/2014/main" val="1119923442"/>
                    </a:ext>
                  </a:extLst>
                </a:gridCol>
                <a:gridCol w="396792">
                  <a:extLst>
                    <a:ext uri="{9D8B030D-6E8A-4147-A177-3AD203B41FA5}">
                      <a16:colId xmlns:a16="http://schemas.microsoft.com/office/drawing/2014/main" val="2281333955"/>
                    </a:ext>
                  </a:extLst>
                </a:gridCol>
                <a:gridCol w="396792">
                  <a:extLst>
                    <a:ext uri="{9D8B030D-6E8A-4147-A177-3AD203B41FA5}">
                      <a16:colId xmlns:a16="http://schemas.microsoft.com/office/drawing/2014/main" val="1753079828"/>
                    </a:ext>
                  </a:extLst>
                </a:gridCol>
                <a:gridCol w="396792">
                  <a:extLst>
                    <a:ext uri="{9D8B030D-6E8A-4147-A177-3AD203B41FA5}">
                      <a16:colId xmlns:a16="http://schemas.microsoft.com/office/drawing/2014/main" val="3010640416"/>
                    </a:ext>
                  </a:extLst>
                </a:gridCol>
              </a:tblGrid>
              <a:tr h="726746">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pattFill prst="ltDnDiag">
                      <a:fgClr>
                        <a:srgbClr val="00B050"/>
                      </a:fgClr>
                      <a:bgClr>
                        <a:schemeClr val="bg1"/>
                      </a:bgClr>
                    </a:patt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pattFill prst="ltDnDiag">
                      <a:fgClr>
                        <a:srgbClr val="00B05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rgbClr val="C00000"/>
                      </a:fgClr>
                      <a:bgClr>
                        <a:schemeClr val="bg1"/>
                      </a:bgClr>
                    </a:pattFill>
                  </a:tcPr>
                </a:tc>
                <a:extLst>
                  <a:ext uri="{0D108BD9-81ED-4DB2-BD59-A6C34878D82A}">
                    <a16:rowId xmlns:a16="http://schemas.microsoft.com/office/drawing/2014/main" val="3168634333"/>
                  </a:ext>
                </a:extLst>
              </a:tr>
            </a:tbl>
          </a:graphicData>
        </a:graphic>
      </p:graphicFrame>
      <p:sp>
        <p:nvSpPr>
          <p:cNvPr id="5" name="右中かっこ 4">
            <a:extLst>
              <a:ext uri="{FF2B5EF4-FFF2-40B4-BE49-F238E27FC236}">
                <a16:creationId xmlns:a16="http://schemas.microsoft.com/office/drawing/2014/main" id="{A910D777-D494-BF78-E603-9E11555984A2}"/>
              </a:ext>
            </a:extLst>
          </p:cNvPr>
          <p:cNvSpPr/>
          <p:nvPr/>
        </p:nvSpPr>
        <p:spPr bwMode="auto">
          <a:xfrm rot="5400000">
            <a:off x="2979565" y="1612950"/>
            <a:ext cx="314962" cy="2720332"/>
          </a:xfrm>
          <a:prstGeom prst="rightBrace">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1" name="テキスト ボックス 10">
            <a:extLst>
              <a:ext uri="{FF2B5EF4-FFF2-40B4-BE49-F238E27FC236}">
                <a16:creationId xmlns:a16="http://schemas.microsoft.com/office/drawing/2014/main" id="{2C54B343-83F5-8DFA-F31B-E0A165031476}"/>
              </a:ext>
            </a:extLst>
          </p:cNvPr>
          <p:cNvSpPr txBox="1"/>
          <p:nvPr/>
        </p:nvSpPr>
        <p:spPr>
          <a:xfrm>
            <a:off x="3142941" y="4188089"/>
            <a:ext cx="2191059" cy="307777"/>
          </a:xfrm>
          <a:prstGeom prst="rect">
            <a:avLst/>
          </a:prstGeom>
          <a:noFill/>
        </p:spPr>
        <p:txBody>
          <a:bodyPr wrap="square">
            <a:spAutoFit/>
          </a:bodyPr>
          <a:lstStyle/>
          <a:p>
            <a:r>
              <a:rPr lang="en-US" altLang="ja-JP" sz="1400" dirty="0">
                <a:latin typeface="+mj-ea"/>
                <a:ea typeface="+mj-ea"/>
              </a:rPr>
              <a:t>ch_1  ch_2                  </a:t>
            </a:r>
            <a:r>
              <a:rPr lang="en-US" altLang="ja-JP" sz="1400" dirty="0" err="1">
                <a:latin typeface="+mj-ea"/>
                <a:ea typeface="+mj-ea"/>
              </a:rPr>
              <a:t>ch_k</a:t>
            </a:r>
            <a:r>
              <a:rPr lang="en-US" altLang="ja-JP" sz="1400" dirty="0">
                <a:latin typeface="+mj-ea"/>
                <a:ea typeface="+mj-ea"/>
              </a:rPr>
              <a:t> </a:t>
            </a:r>
            <a:endParaRPr lang="ja-JP" altLang="en-US" sz="1400" dirty="0">
              <a:latin typeface="+mj-ea"/>
              <a:ea typeface="+mj-ea"/>
            </a:endParaRPr>
          </a:p>
        </p:txBody>
      </p:sp>
      <p:sp>
        <p:nvSpPr>
          <p:cNvPr id="12" name="テキスト ボックス 11">
            <a:extLst>
              <a:ext uri="{FF2B5EF4-FFF2-40B4-BE49-F238E27FC236}">
                <a16:creationId xmlns:a16="http://schemas.microsoft.com/office/drawing/2014/main" id="{0A0A962A-3CF3-E16C-75EE-0F722BAEBD6C}"/>
              </a:ext>
            </a:extLst>
          </p:cNvPr>
          <p:cNvSpPr txBox="1"/>
          <p:nvPr/>
        </p:nvSpPr>
        <p:spPr>
          <a:xfrm>
            <a:off x="5886141" y="4188088"/>
            <a:ext cx="2191059" cy="307777"/>
          </a:xfrm>
          <a:prstGeom prst="rect">
            <a:avLst/>
          </a:prstGeom>
          <a:noFill/>
        </p:spPr>
        <p:txBody>
          <a:bodyPr wrap="square">
            <a:spAutoFit/>
          </a:bodyPr>
          <a:lstStyle/>
          <a:p>
            <a:r>
              <a:rPr lang="en-US" altLang="ja-JP" sz="1400" dirty="0">
                <a:latin typeface="+mj-ea"/>
                <a:ea typeface="+mj-ea"/>
              </a:rPr>
              <a:t>ch_1 ch_2                  </a:t>
            </a:r>
            <a:r>
              <a:rPr lang="en-US" altLang="ja-JP" sz="1400" dirty="0" err="1">
                <a:latin typeface="+mj-ea"/>
                <a:ea typeface="+mj-ea"/>
              </a:rPr>
              <a:t>ch_k</a:t>
            </a:r>
            <a:r>
              <a:rPr lang="en-US" altLang="ja-JP" sz="1400" dirty="0">
                <a:latin typeface="+mj-ea"/>
                <a:ea typeface="+mj-ea"/>
              </a:rPr>
              <a:t> </a:t>
            </a:r>
            <a:endParaRPr lang="ja-JP" altLang="en-US" sz="1400" dirty="0">
              <a:latin typeface="+mj-ea"/>
              <a:ea typeface="+mj-ea"/>
            </a:endParaRPr>
          </a:p>
        </p:txBody>
      </p:sp>
      <p:sp>
        <p:nvSpPr>
          <p:cNvPr id="21" name="テキスト ボックス 20">
            <a:extLst>
              <a:ext uri="{FF2B5EF4-FFF2-40B4-BE49-F238E27FC236}">
                <a16:creationId xmlns:a16="http://schemas.microsoft.com/office/drawing/2014/main" id="{FD8D672D-173E-7DD4-42CB-2C2E284EC064}"/>
              </a:ext>
            </a:extLst>
          </p:cNvPr>
          <p:cNvSpPr txBox="1"/>
          <p:nvPr/>
        </p:nvSpPr>
        <p:spPr>
          <a:xfrm>
            <a:off x="1750847" y="1676400"/>
            <a:ext cx="5335754" cy="276999"/>
          </a:xfrm>
          <a:prstGeom prst="rect">
            <a:avLst/>
          </a:prstGeom>
          <a:noFill/>
        </p:spPr>
        <p:txBody>
          <a:bodyPr wrap="square">
            <a:spAutoFit/>
          </a:bodyPr>
          <a:lstStyle/>
          <a:p>
            <a:r>
              <a:rPr lang="en-US" altLang="ja-JP" dirty="0">
                <a:latin typeface="+mj-ea"/>
                <a:ea typeface="+mj-ea"/>
              </a:rPr>
              <a:t>ch_1  ch_2   ch_3                                 </a:t>
            </a:r>
            <a:r>
              <a:rPr lang="en-US" altLang="ja-JP" dirty="0" err="1">
                <a:latin typeface="+mj-ea"/>
                <a:ea typeface="+mj-ea"/>
              </a:rPr>
              <a:t>ch_k</a:t>
            </a:r>
            <a:endParaRPr lang="ja-JP" altLang="en-US" sz="1000" dirty="0">
              <a:latin typeface="+mj-ea"/>
              <a:ea typeface="+mj-ea"/>
            </a:endParaRPr>
          </a:p>
        </p:txBody>
      </p:sp>
    </p:spTree>
    <p:extLst>
      <p:ext uri="{BB962C8B-B14F-4D97-AF65-F5344CB8AC3E}">
        <p14:creationId xmlns:p14="http://schemas.microsoft.com/office/powerpoint/2010/main" val="1982725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7000"/>
            <a:ext cx="530225" cy="182562"/>
          </a:xfrm>
        </p:spPr>
        <p:txBody>
          <a:bodyPr/>
          <a:lstStyle/>
          <a:p>
            <a:r>
              <a:rPr lang="en-US" altLang="en-US"/>
              <a:t>Slide </a:t>
            </a:r>
            <a:fld id="{E1E8D913-928F-7A43-9A26-D9879E0302D2}" type="slidenum">
              <a:rPr lang="en-US" altLang="en-US" smtClean="0"/>
              <a:pPr/>
              <a:t>12</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57200" y="838200"/>
            <a:ext cx="8153400" cy="533400"/>
          </a:xfrm>
          <a:ln/>
        </p:spPr>
        <p:txBody>
          <a:bodyPr/>
          <a:lstStyle/>
          <a:p>
            <a:r>
              <a:rPr lang="en-US" altLang="ja-JP" sz="3200" dirty="0"/>
              <a:t>Example of NB Pattern to UWB Occupancy</a:t>
            </a:r>
            <a:endParaRPr lang="en-US" altLang="en-US" sz="3200" strike="sngStrike" dirty="0"/>
          </a:p>
        </p:txBody>
      </p:sp>
      <p:graphicFrame>
        <p:nvGraphicFramePr>
          <p:cNvPr id="16" name="表 4">
            <a:extLst>
              <a:ext uri="{FF2B5EF4-FFF2-40B4-BE49-F238E27FC236}">
                <a16:creationId xmlns:a16="http://schemas.microsoft.com/office/drawing/2014/main" id="{EA3F2EFC-41B5-4965-B481-F1004FB18DFD}"/>
              </a:ext>
            </a:extLst>
          </p:cNvPr>
          <p:cNvGraphicFramePr>
            <a:graphicFrameLocks/>
          </p:cNvGraphicFramePr>
          <p:nvPr>
            <p:extLst>
              <p:ext uri="{D42A27DB-BD31-4B8C-83A1-F6EECF244321}">
                <p14:modId xmlns:p14="http://schemas.microsoft.com/office/powerpoint/2010/main" val="2416381949"/>
              </p:ext>
            </p:extLst>
          </p:nvPr>
        </p:nvGraphicFramePr>
        <p:xfrm>
          <a:off x="1776881" y="2011688"/>
          <a:ext cx="5153421" cy="726746"/>
        </p:xfrm>
        <a:graphic>
          <a:graphicData uri="http://schemas.openxmlformats.org/drawingml/2006/table">
            <a:tbl>
              <a:tblPr firstRow="1" bandRow="1">
                <a:tableStyleId>{5C22544A-7EE6-4342-B048-85BDC9FD1C3A}</a:tableStyleId>
              </a:tblPr>
              <a:tblGrid>
                <a:gridCol w="396417">
                  <a:extLst>
                    <a:ext uri="{9D8B030D-6E8A-4147-A177-3AD203B41FA5}">
                      <a16:colId xmlns:a16="http://schemas.microsoft.com/office/drawing/2014/main" val="797226349"/>
                    </a:ext>
                  </a:extLst>
                </a:gridCol>
                <a:gridCol w="396417">
                  <a:extLst>
                    <a:ext uri="{9D8B030D-6E8A-4147-A177-3AD203B41FA5}">
                      <a16:colId xmlns:a16="http://schemas.microsoft.com/office/drawing/2014/main" val="1119923442"/>
                    </a:ext>
                  </a:extLst>
                </a:gridCol>
                <a:gridCol w="396417">
                  <a:extLst>
                    <a:ext uri="{9D8B030D-6E8A-4147-A177-3AD203B41FA5}">
                      <a16:colId xmlns:a16="http://schemas.microsoft.com/office/drawing/2014/main" val="2281333955"/>
                    </a:ext>
                  </a:extLst>
                </a:gridCol>
                <a:gridCol w="396417">
                  <a:extLst>
                    <a:ext uri="{9D8B030D-6E8A-4147-A177-3AD203B41FA5}">
                      <a16:colId xmlns:a16="http://schemas.microsoft.com/office/drawing/2014/main" val="1753079828"/>
                    </a:ext>
                  </a:extLst>
                </a:gridCol>
                <a:gridCol w="396417">
                  <a:extLst>
                    <a:ext uri="{9D8B030D-6E8A-4147-A177-3AD203B41FA5}">
                      <a16:colId xmlns:a16="http://schemas.microsoft.com/office/drawing/2014/main" val="3010640416"/>
                    </a:ext>
                  </a:extLst>
                </a:gridCol>
                <a:gridCol w="396417">
                  <a:extLst>
                    <a:ext uri="{9D8B030D-6E8A-4147-A177-3AD203B41FA5}">
                      <a16:colId xmlns:a16="http://schemas.microsoft.com/office/drawing/2014/main" val="1076922689"/>
                    </a:ext>
                  </a:extLst>
                </a:gridCol>
                <a:gridCol w="396417">
                  <a:extLst>
                    <a:ext uri="{9D8B030D-6E8A-4147-A177-3AD203B41FA5}">
                      <a16:colId xmlns:a16="http://schemas.microsoft.com/office/drawing/2014/main" val="4036717232"/>
                    </a:ext>
                  </a:extLst>
                </a:gridCol>
                <a:gridCol w="396417">
                  <a:extLst>
                    <a:ext uri="{9D8B030D-6E8A-4147-A177-3AD203B41FA5}">
                      <a16:colId xmlns:a16="http://schemas.microsoft.com/office/drawing/2014/main" val="1694961754"/>
                    </a:ext>
                  </a:extLst>
                </a:gridCol>
                <a:gridCol w="396417">
                  <a:extLst>
                    <a:ext uri="{9D8B030D-6E8A-4147-A177-3AD203B41FA5}">
                      <a16:colId xmlns:a16="http://schemas.microsoft.com/office/drawing/2014/main" val="765377187"/>
                    </a:ext>
                  </a:extLst>
                </a:gridCol>
                <a:gridCol w="396417">
                  <a:extLst>
                    <a:ext uri="{9D8B030D-6E8A-4147-A177-3AD203B41FA5}">
                      <a16:colId xmlns:a16="http://schemas.microsoft.com/office/drawing/2014/main" val="28274154"/>
                    </a:ext>
                  </a:extLst>
                </a:gridCol>
                <a:gridCol w="396417">
                  <a:extLst>
                    <a:ext uri="{9D8B030D-6E8A-4147-A177-3AD203B41FA5}">
                      <a16:colId xmlns:a16="http://schemas.microsoft.com/office/drawing/2014/main" val="2827108769"/>
                    </a:ext>
                  </a:extLst>
                </a:gridCol>
                <a:gridCol w="396417">
                  <a:extLst>
                    <a:ext uri="{9D8B030D-6E8A-4147-A177-3AD203B41FA5}">
                      <a16:colId xmlns:a16="http://schemas.microsoft.com/office/drawing/2014/main" val="2801714109"/>
                    </a:ext>
                  </a:extLst>
                </a:gridCol>
                <a:gridCol w="396417">
                  <a:extLst>
                    <a:ext uri="{9D8B030D-6E8A-4147-A177-3AD203B41FA5}">
                      <a16:colId xmlns:a16="http://schemas.microsoft.com/office/drawing/2014/main" val="2713852152"/>
                    </a:ext>
                  </a:extLst>
                </a:gridCol>
              </a:tblGrid>
              <a:tr h="726746">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chemeClr val="accent1"/>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chemeClr val="accent1"/>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chemeClr val="accent1"/>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chemeClr val="accent1"/>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ltDnDiag">
                      <a:fgClr>
                        <a:schemeClr val="accent1"/>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rgbClr val="0070C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rgbClr val="0070C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rgbClr val="0070C0"/>
                      </a:fgClr>
                      <a:bgClr>
                        <a:schemeClr val="bg1"/>
                      </a:bgClr>
                    </a:patt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pattFill prst="wdUpDiag">
                      <a:fgClr>
                        <a:srgbClr val="0070C0"/>
                      </a:fgClr>
                      <a:bgClr>
                        <a:schemeClr val="bg1"/>
                      </a:bgClr>
                    </a:patt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rgbClr val="0070C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rgbClr val="0070C0"/>
                      </a:fgClr>
                      <a:bgClr>
                        <a:schemeClr val="bg1"/>
                      </a:bgClr>
                    </a:pattFill>
                  </a:tcPr>
                </a:tc>
                <a:extLst>
                  <a:ext uri="{0D108BD9-81ED-4DB2-BD59-A6C34878D82A}">
                    <a16:rowId xmlns:a16="http://schemas.microsoft.com/office/drawing/2014/main" val="3168634333"/>
                  </a:ext>
                </a:extLst>
              </a:tr>
            </a:tbl>
          </a:graphicData>
        </a:graphic>
      </p:graphicFrame>
      <p:sp>
        <p:nvSpPr>
          <p:cNvPr id="9" name="右中かっこ 8">
            <a:extLst>
              <a:ext uri="{FF2B5EF4-FFF2-40B4-BE49-F238E27FC236}">
                <a16:creationId xmlns:a16="http://schemas.microsoft.com/office/drawing/2014/main" id="{7626175A-DA4E-F419-52C1-2BAE1A19EEC3}"/>
              </a:ext>
            </a:extLst>
          </p:cNvPr>
          <p:cNvSpPr/>
          <p:nvPr/>
        </p:nvSpPr>
        <p:spPr bwMode="auto">
          <a:xfrm rot="5400000">
            <a:off x="5583017" y="1801094"/>
            <a:ext cx="314962" cy="2379608"/>
          </a:xfrm>
          <a:prstGeom prst="rightBrace">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0" name="テキスト ボックス 9">
            <a:extLst>
              <a:ext uri="{FF2B5EF4-FFF2-40B4-BE49-F238E27FC236}">
                <a16:creationId xmlns:a16="http://schemas.microsoft.com/office/drawing/2014/main" id="{DCA75013-01CE-369B-9588-7D204EE5AB21}"/>
              </a:ext>
            </a:extLst>
          </p:cNvPr>
          <p:cNvSpPr txBox="1"/>
          <p:nvPr/>
        </p:nvSpPr>
        <p:spPr>
          <a:xfrm>
            <a:off x="6324651" y="3030317"/>
            <a:ext cx="2265837" cy="369332"/>
          </a:xfrm>
          <a:prstGeom prst="rect">
            <a:avLst/>
          </a:prstGeom>
          <a:noFill/>
        </p:spPr>
        <p:txBody>
          <a:bodyPr wrap="square">
            <a:spAutoFit/>
          </a:bodyPr>
          <a:lstStyle/>
          <a:p>
            <a:r>
              <a:rPr lang="en-US" altLang="ja-JP" sz="1800" i="1" dirty="0">
                <a:latin typeface="Arial 本文"/>
              </a:rPr>
              <a:t> </a:t>
            </a:r>
            <a:r>
              <a:rPr lang="en-US" altLang="ja-JP" sz="1800" dirty="0">
                <a:latin typeface="Arial 本文"/>
              </a:rPr>
              <a:t>UWB occupancy </a:t>
            </a:r>
            <a:endParaRPr lang="ja-JP" altLang="en-US" sz="1800" i="1" dirty="0"/>
          </a:p>
        </p:txBody>
      </p:sp>
      <p:sp>
        <p:nvSpPr>
          <p:cNvPr id="11" name="テキスト ボックス 10">
            <a:extLst>
              <a:ext uri="{FF2B5EF4-FFF2-40B4-BE49-F238E27FC236}">
                <a16:creationId xmlns:a16="http://schemas.microsoft.com/office/drawing/2014/main" id="{EEBA05AC-86D0-FE20-5BA8-C37FADC3598B}"/>
              </a:ext>
            </a:extLst>
          </p:cNvPr>
          <p:cNvSpPr txBox="1"/>
          <p:nvPr/>
        </p:nvSpPr>
        <p:spPr>
          <a:xfrm>
            <a:off x="1776881" y="4770365"/>
            <a:ext cx="6986119" cy="369332"/>
          </a:xfrm>
          <a:prstGeom prst="rect">
            <a:avLst/>
          </a:prstGeom>
          <a:noFill/>
        </p:spPr>
        <p:txBody>
          <a:bodyPr wrap="square">
            <a:spAutoFit/>
          </a:bodyPr>
          <a:lstStyle/>
          <a:p>
            <a:r>
              <a:rPr lang="en-US" altLang="ja-JP" sz="1800" dirty="0">
                <a:latin typeface="Arial 本文"/>
              </a:rPr>
              <a:t>UWB task</a:t>
            </a:r>
            <a:r>
              <a:rPr lang="en-US" altLang="ja-JP" sz="1400" dirty="0">
                <a:latin typeface="Arial 本文"/>
              </a:rPr>
              <a:t>_#1</a:t>
            </a:r>
            <a:r>
              <a:rPr lang="en-US" altLang="ja-JP" sz="1800" i="1" dirty="0">
                <a:latin typeface="Arial 本文"/>
              </a:rPr>
              <a:t>                    </a:t>
            </a:r>
            <a:r>
              <a:rPr lang="en-US" altLang="ja-JP" sz="1800" dirty="0">
                <a:latin typeface="Arial 本文"/>
              </a:rPr>
              <a:t>UWB task</a:t>
            </a:r>
            <a:r>
              <a:rPr lang="en-US" altLang="ja-JP" sz="1400" dirty="0">
                <a:latin typeface="Arial 本文"/>
              </a:rPr>
              <a:t>_#2</a:t>
            </a:r>
            <a:r>
              <a:rPr lang="en-US" altLang="ja-JP" sz="1800" i="1" dirty="0">
                <a:latin typeface="Arial 本文"/>
              </a:rPr>
              <a:t>                  </a:t>
            </a:r>
            <a:r>
              <a:rPr lang="en-US" altLang="ja-JP" sz="1800" dirty="0">
                <a:latin typeface="Arial 本文"/>
              </a:rPr>
              <a:t>UWB task</a:t>
            </a:r>
            <a:r>
              <a:rPr lang="en-US" altLang="ja-JP" sz="1400" dirty="0">
                <a:latin typeface="Arial 本文"/>
              </a:rPr>
              <a:t>_#(n-k)</a:t>
            </a:r>
            <a:endParaRPr lang="ja-JP" altLang="en-US" sz="1400" i="1" dirty="0"/>
          </a:p>
        </p:txBody>
      </p:sp>
      <p:cxnSp>
        <p:nvCxnSpPr>
          <p:cNvPr id="12" name="直線コネクタ 11">
            <a:extLst>
              <a:ext uri="{FF2B5EF4-FFF2-40B4-BE49-F238E27FC236}">
                <a16:creationId xmlns:a16="http://schemas.microsoft.com/office/drawing/2014/main" id="{D47C445E-9A8B-AD77-E1E4-9152BB447412}"/>
              </a:ext>
            </a:extLst>
          </p:cNvPr>
          <p:cNvCxnSpPr>
            <a:stCxn id="9" idx="1"/>
          </p:cNvCxnSpPr>
          <p:nvPr/>
        </p:nvCxnSpPr>
        <p:spPr bwMode="auto">
          <a:xfrm flipH="1">
            <a:off x="3409446" y="3148379"/>
            <a:ext cx="2331052" cy="561243"/>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線コネクタ 12">
            <a:extLst>
              <a:ext uri="{FF2B5EF4-FFF2-40B4-BE49-F238E27FC236}">
                <a16:creationId xmlns:a16="http://schemas.microsoft.com/office/drawing/2014/main" id="{EC417BED-0413-FA61-DEE9-7440B80D8FA2}"/>
              </a:ext>
            </a:extLst>
          </p:cNvPr>
          <p:cNvCxnSpPr>
            <a:stCxn id="9" idx="1"/>
          </p:cNvCxnSpPr>
          <p:nvPr/>
        </p:nvCxnSpPr>
        <p:spPr bwMode="auto">
          <a:xfrm flipH="1">
            <a:off x="5638800" y="3148379"/>
            <a:ext cx="101698" cy="737821"/>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a:extLst>
              <a:ext uri="{FF2B5EF4-FFF2-40B4-BE49-F238E27FC236}">
                <a16:creationId xmlns:a16="http://schemas.microsoft.com/office/drawing/2014/main" id="{D552C6ED-8972-CADA-2117-2E409879012F}"/>
              </a:ext>
            </a:extLst>
          </p:cNvPr>
          <p:cNvCxnSpPr>
            <a:stCxn id="9" idx="1"/>
          </p:cNvCxnSpPr>
          <p:nvPr/>
        </p:nvCxnSpPr>
        <p:spPr bwMode="auto">
          <a:xfrm>
            <a:off x="5740498" y="3148379"/>
            <a:ext cx="1991907" cy="561243"/>
          </a:xfrm>
          <a:prstGeom prst="line">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5" name="グループ化 14">
            <a:extLst>
              <a:ext uri="{FF2B5EF4-FFF2-40B4-BE49-F238E27FC236}">
                <a16:creationId xmlns:a16="http://schemas.microsoft.com/office/drawing/2014/main" id="{7C890DA2-0B1E-D77F-3CCC-180A31E14111}"/>
              </a:ext>
            </a:extLst>
          </p:cNvPr>
          <p:cNvGrpSpPr/>
          <p:nvPr/>
        </p:nvGrpSpPr>
        <p:grpSpPr>
          <a:xfrm>
            <a:off x="304800" y="5260871"/>
            <a:ext cx="1997727" cy="1161507"/>
            <a:chOff x="7003422" y="1574404"/>
            <a:chExt cx="1997727" cy="1161507"/>
          </a:xfrm>
        </p:grpSpPr>
        <p:grpSp>
          <p:nvGrpSpPr>
            <p:cNvPr id="18" name="グループ化 17">
              <a:extLst>
                <a:ext uri="{FF2B5EF4-FFF2-40B4-BE49-F238E27FC236}">
                  <a16:creationId xmlns:a16="http://schemas.microsoft.com/office/drawing/2014/main" id="{7872CEB2-0737-115E-0B55-ED7E6BE5AEFB}"/>
                </a:ext>
              </a:extLst>
            </p:cNvPr>
            <p:cNvGrpSpPr/>
            <p:nvPr/>
          </p:nvGrpSpPr>
          <p:grpSpPr>
            <a:xfrm>
              <a:off x="7003422" y="1701388"/>
              <a:ext cx="985277" cy="1034523"/>
              <a:chOff x="9525000" y="1509462"/>
              <a:chExt cx="985277" cy="1034523"/>
            </a:xfrm>
          </p:grpSpPr>
          <p:sp>
            <p:nvSpPr>
              <p:cNvPr id="23" name="テキスト ボックス 22">
                <a:extLst>
                  <a:ext uri="{FF2B5EF4-FFF2-40B4-BE49-F238E27FC236}">
                    <a16:creationId xmlns:a16="http://schemas.microsoft.com/office/drawing/2014/main" id="{AEBDF63C-EB79-9023-9E91-2D470FFB9FB4}"/>
                  </a:ext>
                </a:extLst>
              </p:cNvPr>
              <p:cNvSpPr txBox="1"/>
              <p:nvPr/>
            </p:nvSpPr>
            <p:spPr>
              <a:xfrm>
                <a:off x="9525000" y="2236208"/>
                <a:ext cx="985277" cy="307777"/>
              </a:xfrm>
              <a:prstGeom prst="rect">
                <a:avLst/>
              </a:prstGeom>
              <a:noFill/>
            </p:spPr>
            <p:txBody>
              <a:bodyPr wrap="square">
                <a:spAutoFit/>
              </a:bodyPr>
              <a:lstStyle/>
              <a:p>
                <a:r>
                  <a:rPr lang="en-US" altLang="ja-JP" sz="1400" dirty="0">
                    <a:latin typeface="+mj-ea"/>
                    <a:ea typeface="+mj-ea"/>
                  </a:rPr>
                  <a:t>w/transmit</a:t>
                </a:r>
              </a:p>
            </p:txBody>
          </p:sp>
          <p:sp>
            <p:nvSpPr>
              <p:cNvPr id="24" name="正方形/長方形 23">
                <a:extLst>
                  <a:ext uri="{FF2B5EF4-FFF2-40B4-BE49-F238E27FC236}">
                    <a16:creationId xmlns:a16="http://schemas.microsoft.com/office/drawing/2014/main" id="{5A519FAB-01D9-2BCD-CA80-95CF20EB76D8}"/>
                  </a:ext>
                </a:extLst>
              </p:cNvPr>
              <p:cNvSpPr/>
              <p:nvPr/>
            </p:nvSpPr>
            <p:spPr bwMode="auto">
              <a:xfrm>
                <a:off x="9857874" y="1509462"/>
                <a:ext cx="340353" cy="726746"/>
              </a:xfrm>
              <a:prstGeom prst="rect">
                <a:avLst/>
              </a:prstGeom>
              <a:pattFill prst="wdUpDiag">
                <a:fgClr>
                  <a:srgbClr val="0070C0"/>
                </a:fgClr>
                <a:bgClr>
                  <a:schemeClr val="bg1"/>
                </a:bgClr>
              </a:patt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mj-ea"/>
                  <a:ea typeface="+mj-ea"/>
                </a:endParaRPr>
              </a:p>
            </p:txBody>
          </p:sp>
        </p:grpSp>
        <p:sp>
          <p:nvSpPr>
            <p:cNvPr id="19" name="正方形/長方形 18">
              <a:extLst>
                <a:ext uri="{FF2B5EF4-FFF2-40B4-BE49-F238E27FC236}">
                  <a16:creationId xmlns:a16="http://schemas.microsoft.com/office/drawing/2014/main" id="{76D03EA8-434C-2AEE-387D-4F6C9496BF6F}"/>
                </a:ext>
              </a:extLst>
            </p:cNvPr>
            <p:cNvSpPr/>
            <p:nvPr/>
          </p:nvSpPr>
          <p:spPr bwMode="auto">
            <a:xfrm>
              <a:off x="7017187" y="1574404"/>
              <a:ext cx="1983962" cy="1161507"/>
            </a:xfrm>
            <a:prstGeom prst="rect">
              <a:avLst/>
            </a:prstGeom>
            <a:noFill/>
            <a:ln w="63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nvGrpSpPr>
            <p:cNvPr id="20" name="グループ化 19">
              <a:extLst>
                <a:ext uri="{FF2B5EF4-FFF2-40B4-BE49-F238E27FC236}">
                  <a16:creationId xmlns:a16="http://schemas.microsoft.com/office/drawing/2014/main" id="{E84DE5A1-3A65-8392-A045-7D8D5B961060}"/>
                </a:ext>
              </a:extLst>
            </p:cNvPr>
            <p:cNvGrpSpPr/>
            <p:nvPr/>
          </p:nvGrpSpPr>
          <p:grpSpPr>
            <a:xfrm>
              <a:off x="7893774" y="1701388"/>
              <a:ext cx="1107375" cy="1023642"/>
              <a:chOff x="9484425" y="2871353"/>
              <a:chExt cx="1107375" cy="1023642"/>
            </a:xfrm>
          </p:grpSpPr>
          <p:sp>
            <p:nvSpPr>
              <p:cNvPr id="21" name="正方形/長方形 20">
                <a:extLst>
                  <a:ext uri="{FF2B5EF4-FFF2-40B4-BE49-F238E27FC236}">
                    <a16:creationId xmlns:a16="http://schemas.microsoft.com/office/drawing/2014/main" id="{B53BE566-E31E-D0A7-E7A1-78893F965E0F}"/>
                  </a:ext>
                </a:extLst>
              </p:cNvPr>
              <p:cNvSpPr/>
              <p:nvPr/>
            </p:nvSpPr>
            <p:spPr bwMode="auto">
              <a:xfrm>
                <a:off x="9853061" y="2871353"/>
                <a:ext cx="340353" cy="726746"/>
              </a:xfrm>
              <a:prstGeom prst="rect">
                <a:avLst/>
              </a:prstGeom>
              <a:pattFill prst="wdUpDiag">
                <a:fgClr>
                  <a:srgbClr val="C00000"/>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mj-ea"/>
                  <a:ea typeface="+mj-ea"/>
                </a:endParaRPr>
              </a:p>
            </p:txBody>
          </p:sp>
          <p:sp>
            <p:nvSpPr>
              <p:cNvPr id="22" name="テキスト ボックス 21">
                <a:extLst>
                  <a:ext uri="{FF2B5EF4-FFF2-40B4-BE49-F238E27FC236}">
                    <a16:creationId xmlns:a16="http://schemas.microsoft.com/office/drawing/2014/main" id="{AA4427BE-59E7-F8B3-6636-064392FD2B25}"/>
                  </a:ext>
                </a:extLst>
              </p:cNvPr>
              <p:cNvSpPr txBox="1"/>
              <p:nvPr/>
            </p:nvSpPr>
            <p:spPr>
              <a:xfrm>
                <a:off x="9484425" y="3587218"/>
                <a:ext cx="1107375" cy="307777"/>
              </a:xfrm>
              <a:prstGeom prst="rect">
                <a:avLst/>
              </a:prstGeom>
              <a:noFill/>
            </p:spPr>
            <p:txBody>
              <a:bodyPr wrap="square">
                <a:spAutoFit/>
              </a:bodyPr>
              <a:lstStyle/>
              <a:p>
                <a:r>
                  <a:rPr lang="en-US" altLang="ja-JP" sz="1400" dirty="0">
                    <a:latin typeface="+mj-ea"/>
                    <a:ea typeface="+mj-ea"/>
                  </a:rPr>
                  <a:t>w/o transmit</a:t>
                </a:r>
                <a:endParaRPr lang="ja-JP" altLang="en-US" sz="1400" dirty="0">
                  <a:latin typeface="+mj-ea"/>
                  <a:ea typeface="+mj-ea"/>
                </a:endParaRPr>
              </a:p>
            </p:txBody>
          </p:sp>
        </p:grpSp>
      </p:grpSp>
      <p:graphicFrame>
        <p:nvGraphicFramePr>
          <p:cNvPr id="25" name="表 4">
            <a:extLst>
              <a:ext uri="{FF2B5EF4-FFF2-40B4-BE49-F238E27FC236}">
                <a16:creationId xmlns:a16="http://schemas.microsoft.com/office/drawing/2014/main" id="{36007B17-0AE3-5D24-6D30-138C4B65FFF4}"/>
              </a:ext>
            </a:extLst>
          </p:cNvPr>
          <p:cNvGraphicFramePr>
            <a:graphicFrameLocks/>
          </p:cNvGraphicFramePr>
          <p:nvPr>
            <p:extLst>
              <p:ext uri="{D42A27DB-BD31-4B8C-83A1-F6EECF244321}">
                <p14:modId xmlns:p14="http://schemas.microsoft.com/office/powerpoint/2010/main" val="1758760401"/>
              </p:ext>
            </p:extLst>
          </p:nvPr>
        </p:nvGraphicFramePr>
        <p:xfrm>
          <a:off x="1447800" y="3970694"/>
          <a:ext cx="1983960" cy="726746"/>
        </p:xfrm>
        <a:graphic>
          <a:graphicData uri="http://schemas.openxmlformats.org/drawingml/2006/table">
            <a:tbl>
              <a:tblPr firstRow="1" bandRow="1">
                <a:tableStyleId>{5C22544A-7EE6-4342-B048-85BDC9FD1C3A}</a:tableStyleId>
              </a:tblPr>
              <a:tblGrid>
                <a:gridCol w="396792">
                  <a:extLst>
                    <a:ext uri="{9D8B030D-6E8A-4147-A177-3AD203B41FA5}">
                      <a16:colId xmlns:a16="http://schemas.microsoft.com/office/drawing/2014/main" val="797226349"/>
                    </a:ext>
                  </a:extLst>
                </a:gridCol>
                <a:gridCol w="396792">
                  <a:extLst>
                    <a:ext uri="{9D8B030D-6E8A-4147-A177-3AD203B41FA5}">
                      <a16:colId xmlns:a16="http://schemas.microsoft.com/office/drawing/2014/main" val="1119923442"/>
                    </a:ext>
                  </a:extLst>
                </a:gridCol>
                <a:gridCol w="396792">
                  <a:extLst>
                    <a:ext uri="{9D8B030D-6E8A-4147-A177-3AD203B41FA5}">
                      <a16:colId xmlns:a16="http://schemas.microsoft.com/office/drawing/2014/main" val="2281333955"/>
                    </a:ext>
                  </a:extLst>
                </a:gridCol>
                <a:gridCol w="396792">
                  <a:extLst>
                    <a:ext uri="{9D8B030D-6E8A-4147-A177-3AD203B41FA5}">
                      <a16:colId xmlns:a16="http://schemas.microsoft.com/office/drawing/2014/main" val="1753079828"/>
                    </a:ext>
                  </a:extLst>
                </a:gridCol>
                <a:gridCol w="396792">
                  <a:extLst>
                    <a:ext uri="{9D8B030D-6E8A-4147-A177-3AD203B41FA5}">
                      <a16:colId xmlns:a16="http://schemas.microsoft.com/office/drawing/2014/main" val="3010640416"/>
                    </a:ext>
                  </a:extLst>
                </a:gridCol>
              </a:tblGrid>
              <a:tr h="726746">
                <a:tc>
                  <a:txBody>
                    <a:bodyPr/>
                    <a:lstStyle/>
                    <a:p>
                      <a:endParaRPr kumimoji="1" lang="ja-JP" altLang="en-US" dirty="0">
                        <a:highlight>
                          <a:srgbClr val="FFFF00"/>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rgbClr val="C0000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rgbClr val="0070C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pattFill prst="wdUpDiag">
                      <a:fgClr>
                        <a:srgbClr val="0070C0"/>
                      </a:fgClr>
                      <a:bgClr>
                        <a:schemeClr val="bg1"/>
                      </a:bgClr>
                    </a:patt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pattFill prst="wdUpDiag">
                      <a:fgClr>
                        <a:srgbClr val="0070C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rgbClr val="0070C0"/>
                      </a:fgClr>
                      <a:bgClr>
                        <a:schemeClr val="bg1"/>
                      </a:bgClr>
                    </a:pattFill>
                  </a:tcPr>
                </a:tc>
                <a:extLst>
                  <a:ext uri="{0D108BD9-81ED-4DB2-BD59-A6C34878D82A}">
                    <a16:rowId xmlns:a16="http://schemas.microsoft.com/office/drawing/2014/main" val="3168634333"/>
                  </a:ext>
                </a:extLst>
              </a:tr>
            </a:tbl>
          </a:graphicData>
        </a:graphic>
      </p:graphicFrame>
      <p:graphicFrame>
        <p:nvGraphicFramePr>
          <p:cNvPr id="27" name="表 4">
            <a:extLst>
              <a:ext uri="{FF2B5EF4-FFF2-40B4-BE49-F238E27FC236}">
                <a16:creationId xmlns:a16="http://schemas.microsoft.com/office/drawing/2014/main" id="{9EB36725-7449-BD7B-787E-B815D0B29FFC}"/>
              </a:ext>
            </a:extLst>
          </p:cNvPr>
          <p:cNvGraphicFramePr>
            <a:graphicFrameLocks/>
          </p:cNvGraphicFramePr>
          <p:nvPr>
            <p:extLst>
              <p:ext uri="{D42A27DB-BD31-4B8C-83A1-F6EECF244321}">
                <p14:modId xmlns:p14="http://schemas.microsoft.com/office/powerpoint/2010/main" val="1075987952"/>
              </p:ext>
            </p:extLst>
          </p:nvPr>
        </p:nvGraphicFramePr>
        <p:xfrm>
          <a:off x="4191000" y="3973194"/>
          <a:ext cx="1983960" cy="726746"/>
        </p:xfrm>
        <a:graphic>
          <a:graphicData uri="http://schemas.openxmlformats.org/drawingml/2006/table">
            <a:tbl>
              <a:tblPr firstRow="1" bandRow="1">
                <a:tableStyleId>{5C22544A-7EE6-4342-B048-85BDC9FD1C3A}</a:tableStyleId>
              </a:tblPr>
              <a:tblGrid>
                <a:gridCol w="396792">
                  <a:extLst>
                    <a:ext uri="{9D8B030D-6E8A-4147-A177-3AD203B41FA5}">
                      <a16:colId xmlns:a16="http://schemas.microsoft.com/office/drawing/2014/main" val="797226349"/>
                    </a:ext>
                  </a:extLst>
                </a:gridCol>
                <a:gridCol w="396792">
                  <a:extLst>
                    <a:ext uri="{9D8B030D-6E8A-4147-A177-3AD203B41FA5}">
                      <a16:colId xmlns:a16="http://schemas.microsoft.com/office/drawing/2014/main" val="1119923442"/>
                    </a:ext>
                  </a:extLst>
                </a:gridCol>
                <a:gridCol w="396792">
                  <a:extLst>
                    <a:ext uri="{9D8B030D-6E8A-4147-A177-3AD203B41FA5}">
                      <a16:colId xmlns:a16="http://schemas.microsoft.com/office/drawing/2014/main" val="2281333955"/>
                    </a:ext>
                  </a:extLst>
                </a:gridCol>
                <a:gridCol w="396792">
                  <a:extLst>
                    <a:ext uri="{9D8B030D-6E8A-4147-A177-3AD203B41FA5}">
                      <a16:colId xmlns:a16="http://schemas.microsoft.com/office/drawing/2014/main" val="1753079828"/>
                    </a:ext>
                  </a:extLst>
                </a:gridCol>
                <a:gridCol w="396792">
                  <a:extLst>
                    <a:ext uri="{9D8B030D-6E8A-4147-A177-3AD203B41FA5}">
                      <a16:colId xmlns:a16="http://schemas.microsoft.com/office/drawing/2014/main" val="3010640416"/>
                    </a:ext>
                  </a:extLst>
                </a:gridCol>
              </a:tblGrid>
              <a:tr h="726746">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rgbClr val="0070C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rgbClr val="C0000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pattFill prst="wdUpDiag">
                      <a:fgClr>
                        <a:srgbClr val="0070C0"/>
                      </a:fgClr>
                      <a:bgClr>
                        <a:schemeClr val="bg1"/>
                      </a:bgClr>
                    </a:patt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pattFill prst="wdUpDiag">
                      <a:fgClr>
                        <a:srgbClr val="0070C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rgbClr val="0070C0"/>
                      </a:fgClr>
                      <a:bgClr>
                        <a:schemeClr val="bg1"/>
                      </a:bgClr>
                    </a:pattFill>
                  </a:tcPr>
                </a:tc>
                <a:extLst>
                  <a:ext uri="{0D108BD9-81ED-4DB2-BD59-A6C34878D82A}">
                    <a16:rowId xmlns:a16="http://schemas.microsoft.com/office/drawing/2014/main" val="3168634333"/>
                  </a:ext>
                </a:extLst>
              </a:tr>
            </a:tbl>
          </a:graphicData>
        </a:graphic>
      </p:graphicFrame>
      <p:graphicFrame>
        <p:nvGraphicFramePr>
          <p:cNvPr id="28" name="表 4">
            <a:extLst>
              <a:ext uri="{FF2B5EF4-FFF2-40B4-BE49-F238E27FC236}">
                <a16:creationId xmlns:a16="http://schemas.microsoft.com/office/drawing/2014/main" id="{DCD2F5F1-124F-78BD-82ED-FD53F703647E}"/>
              </a:ext>
            </a:extLst>
          </p:cNvPr>
          <p:cNvGraphicFramePr>
            <a:graphicFrameLocks/>
          </p:cNvGraphicFramePr>
          <p:nvPr>
            <p:extLst>
              <p:ext uri="{D42A27DB-BD31-4B8C-83A1-F6EECF244321}">
                <p14:modId xmlns:p14="http://schemas.microsoft.com/office/powerpoint/2010/main" val="3237246583"/>
              </p:ext>
            </p:extLst>
          </p:nvPr>
        </p:nvGraphicFramePr>
        <p:xfrm>
          <a:off x="6834293" y="3970694"/>
          <a:ext cx="1983960" cy="726746"/>
        </p:xfrm>
        <a:graphic>
          <a:graphicData uri="http://schemas.openxmlformats.org/drawingml/2006/table">
            <a:tbl>
              <a:tblPr firstRow="1" bandRow="1">
                <a:tableStyleId>{5C22544A-7EE6-4342-B048-85BDC9FD1C3A}</a:tableStyleId>
              </a:tblPr>
              <a:tblGrid>
                <a:gridCol w="396792">
                  <a:extLst>
                    <a:ext uri="{9D8B030D-6E8A-4147-A177-3AD203B41FA5}">
                      <a16:colId xmlns:a16="http://schemas.microsoft.com/office/drawing/2014/main" val="797226349"/>
                    </a:ext>
                  </a:extLst>
                </a:gridCol>
                <a:gridCol w="396792">
                  <a:extLst>
                    <a:ext uri="{9D8B030D-6E8A-4147-A177-3AD203B41FA5}">
                      <a16:colId xmlns:a16="http://schemas.microsoft.com/office/drawing/2014/main" val="1119923442"/>
                    </a:ext>
                  </a:extLst>
                </a:gridCol>
                <a:gridCol w="396792">
                  <a:extLst>
                    <a:ext uri="{9D8B030D-6E8A-4147-A177-3AD203B41FA5}">
                      <a16:colId xmlns:a16="http://schemas.microsoft.com/office/drawing/2014/main" val="2281333955"/>
                    </a:ext>
                  </a:extLst>
                </a:gridCol>
                <a:gridCol w="396792">
                  <a:extLst>
                    <a:ext uri="{9D8B030D-6E8A-4147-A177-3AD203B41FA5}">
                      <a16:colId xmlns:a16="http://schemas.microsoft.com/office/drawing/2014/main" val="1753079828"/>
                    </a:ext>
                  </a:extLst>
                </a:gridCol>
                <a:gridCol w="396792">
                  <a:extLst>
                    <a:ext uri="{9D8B030D-6E8A-4147-A177-3AD203B41FA5}">
                      <a16:colId xmlns:a16="http://schemas.microsoft.com/office/drawing/2014/main" val="3010640416"/>
                    </a:ext>
                  </a:extLst>
                </a:gridCol>
              </a:tblGrid>
              <a:tr h="726746">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rgbClr val="0070C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rgbClr val="0070C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pattFill prst="wdUpDiag">
                      <a:fgClr>
                        <a:srgbClr val="0070C0"/>
                      </a:fgClr>
                      <a:bgClr>
                        <a:schemeClr val="bg1"/>
                      </a:bgClr>
                    </a:pattFill>
                  </a:tcPr>
                </a:tc>
                <a:tc>
                  <a:txBody>
                    <a:bodyPr/>
                    <a:lstStyle/>
                    <a:p>
                      <a:endParaRPr kumimoji="1" lang="ja-JP" alt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pattFill prst="wdUpDiag">
                      <a:fgClr>
                        <a:srgbClr val="0070C0"/>
                      </a:fgClr>
                      <a:bgClr>
                        <a:schemeClr val="bg1"/>
                      </a:bgClr>
                    </a:patt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wdUpDiag">
                      <a:fgClr>
                        <a:srgbClr val="C00000"/>
                      </a:fgClr>
                      <a:bgClr>
                        <a:schemeClr val="bg1"/>
                      </a:bgClr>
                    </a:pattFill>
                  </a:tcPr>
                </a:tc>
                <a:extLst>
                  <a:ext uri="{0D108BD9-81ED-4DB2-BD59-A6C34878D82A}">
                    <a16:rowId xmlns:a16="http://schemas.microsoft.com/office/drawing/2014/main" val="3168634333"/>
                  </a:ext>
                </a:extLst>
              </a:tr>
            </a:tbl>
          </a:graphicData>
        </a:graphic>
      </p:graphicFrame>
      <p:sp>
        <p:nvSpPr>
          <p:cNvPr id="57" name="テキスト ボックス 56">
            <a:extLst>
              <a:ext uri="{FF2B5EF4-FFF2-40B4-BE49-F238E27FC236}">
                <a16:creationId xmlns:a16="http://schemas.microsoft.com/office/drawing/2014/main" id="{965A9AC9-AAAE-3216-C9C1-B0C5824ABF6B}"/>
              </a:ext>
            </a:extLst>
          </p:cNvPr>
          <p:cNvSpPr txBox="1"/>
          <p:nvPr/>
        </p:nvSpPr>
        <p:spPr>
          <a:xfrm>
            <a:off x="4437854" y="1738597"/>
            <a:ext cx="2801146" cy="276999"/>
          </a:xfrm>
          <a:prstGeom prst="rect">
            <a:avLst/>
          </a:prstGeom>
          <a:noFill/>
        </p:spPr>
        <p:txBody>
          <a:bodyPr wrap="square">
            <a:spAutoFit/>
          </a:bodyPr>
          <a:lstStyle/>
          <a:p>
            <a:r>
              <a:rPr lang="en-US" altLang="ja-JP" dirty="0">
                <a:latin typeface="+mj-ea"/>
                <a:ea typeface="+mj-ea"/>
              </a:rPr>
              <a:t>ch</a:t>
            </a:r>
            <a:r>
              <a:rPr lang="en-US" altLang="ja-JP" sz="1000" dirty="0">
                <a:latin typeface="+mj-ea"/>
                <a:ea typeface="+mj-ea"/>
              </a:rPr>
              <a:t>_k+1</a:t>
            </a:r>
            <a:r>
              <a:rPr lang="en-US" altLang="ja-JP" dirty="0">
                <a:latin typeface="+mj-ea"/>
                <a:ea typeface="+mj-ea"/>
              </a:rPr>
              <a:t> ch</a:t>
            </a:r>
            <a:r>
              <a:rPr lang="en-US" altLang="ja-JP" sz="1000" dirty="0">
                <a:latin typeface="+mj-ea"/>
                <a:ea typeface="+mj-ea"/>
              </a:rPr>
              <a:t>_k+2</a:t>
            </a:r>
            <a:r>
              <a:rPr lang="en-US" altLang="ja-JP" dirty="0">
                <a:latin typeface="+mj-ea"/>
                <a:ea typeface="+mj-ea"/>
              </a:rPr>
              <a:t>                                </a:t>
            </a:r>
            <a:r>
              <a:rPr lang="en-US" altLang="ja-JP" dirty="0" err="1">
                <a:latin typeface="+mj-ea"/>
                <a:ea typeface="+mj-ea"/>
              </a:rPr>
              <a:t>ch</a:t>
            </a:r>
            <a:r>
              <a:rPr lang="en-US" altLang="ja-JP" sz="1000" dirty="0" err="1">
                <a:latin typeface="+mj-ea"/>
                <a:ea typeface="+mj-ea"/>
              </a:rPr>
              <a:t>_n</a:t>
            </a:r>
            <a:endParaRPr lang="ja-JP" altLang="en-US" sz="1000" dirty="0">
              <a:latin typeface="+mj-ea"/>
              <a:ea typeface="+mj-ea"/>
            </a:endParaRPr>
          </a:p>
        </p:txBody>
      </p:sp>
      <p:sp>
        <p:nvSpPr>
          <p:cNvPr id="58" name="テキスト ボックス 57">
            <a:extLst>
              <a:ext uri="{FF2B5EF4-FFF2-40B4-BE49-F238E27FC236}">
                <a16:creationId xmlns:a16="http://schemas.microsoft.com/office/drawing/2014/main" id="{F07C6261-609B-2A6F-B190-A196998C51BC}"/>
              </a:ext>
            </a:extLst>
          </p:cNvPr>
          <p:cNvSpPr txBox="1"/>
          <p:nvPr/>
        </p:nvSpPr>
        <p:spPr>
          <a:xfrm>
            <a:off x="1332038" y="3669737"/>
            <a:ext cx="2173163" cy="276999"/>
          </a:xfrm>
          <a:prstGeom prst="rect">
            <a:avLst/>
          </a:prstGeom>
          <a:noFill/>
        </p:spPr>
        <p:txBody>
          <a:bodyPr wrap="square">
            <a:spAutoFit/>
          </a:bodyPr>
          <a:lstStyle/>
          <a:p>
            <a:r>
              <a:rPr lang="en-US" altLang="ja-JP" dirty="0">
                <a:latin typeface="+mj-ea"/>
                <a:ea typeface="+mj-ea"/>
              </a:rPr>
              <a:t>ch</a:t>
            </a:r>
            <a:r>
              <a:rPr lang="en-US" altLang="ja-JP" sz="1000" dirty="0">
                <a:latin typeface="+mj-ea"/>
                <a:ea typeface="+mj-ea"/>
              </a:rPr>
              <a:t>_k+1</a:t>
            </a:r>
            <a:r>
              <a:rPr lang="en-US" altLang="ja-JP" dirty="0">
                <a:latin typeface="+mj-ea"/>
                <a:ea typeface="+mj-ea"/>
              </a:rPr>
              <a:t> ch</a:t>
            </a:r>
            <a:r>
              <a:rPr lang="en-US" altLang="ja-JP" sz="1000" dirty="0">
                <a:latin typeface="+mj-ea"/>
                <a:ea typeface="+mj-ea"/>
              </a:rPr>
              <a:t>_k+2</a:t>
            </a:r>
            <a:r>
              <a:rPr lang="en-US" altLang="ja-JP" dirty="0">
                <a:latin typeface="+mj-ea"/>
                <a:ea typeface="+mj-ea"/>
              </a:rPr>
              <a:t>                     </a:t>
            </a:r>
            <a:r>
              <a:rPr lang="en-US" altLang="ja-JP" dirty="0" err="1">
                <a:latin typeface="+mj-ea"/>
                <a:ea typeface="+mj-ea"/>
              </a:rPr>
              <a:t>ch</a:t>
            </a:r>
            <a:r>
              <a:rPr lang="en-US" altLang="ja-JP" sz="1000" dirty="0" err="1">
                <a:latin typeface="+mj-ea"/>
                <a:ea typeface="+mj-ea"/>
              </a:rPr>
              <a:t>_n</a:t>
            </a:r>
            <a:endParaRPr lang="ja-JP" altLang="en-US" sz="1000" dirty="0">
              <a:latin typeface="+mj-ea"/>
              <a:ea typeface="+mj-ea"/>
            </a:endParaRPr>
          </a:p>
        </p:txBody>
      </p:sp>
      <p:sp>
        <p:nvSpPr>
          <p:cNvPr id="59" name="テキスト ボックス 58">
            <a:extLst>
              <a:ext uri="{FF2B5EF4-FFF2-40B4-BE49-F238E27FC236}">
                <a16:creationId xmlns:a16="http://schemas.microsoft.com/office/drawing/2014/main" id="{040C22FD-F05F-63DB-1DF8-69BFCC684BBB}"/>
              </a:ext>
            </a:extLst>
          </p:cNvPr>
          <p:cNvSpPr txBox="1"/>
          <p:nvPr/>
        </p:nvSpPr>
        <p:spPr>
          <a:xfrm>
            <a:off x="4096398" y="3673611"/>
            <a:ext cx="2173163" cy="276999"/>
          </a:xfrm>
          <a:prstGeom prst="rect">
            <a:avLst/>
          </a:prstGeom>
          <a:noFill/>
        </p:spPr>
        <p:txBody>
          <a:bodyPr wrap="square">
            <a:spAutoFit/>
          </a:bodyPr>
          <a:lstStyle/>
          <a:p>
            <a:r>
              <a:rPr lang="en-US" altLang="ja-JP" dirty="0">
                <a:latin typeface="+mj-ea"/>
                <a:ea typeface="+mj-ea"/>
              </a:rPr>
              <a:t>ch</a:t>
            </a:r>
            <a:r>
              <a:rPr lang="en-US" altLang="ja-JP" sz="1000" dirty="0">
                <a:latin typeface="+mj-ea"/>
                <a:ea typeface="+mj-ea"/>
              </a:rPr>
              <a:t>_k+1</a:t>
            </a:r>
            <a:r>
              <a:rPr lang="en-US" altLang="ja-JP" dirty="0">
                <a:latin typeface="+mj-ea"/>
                <a:ea typeface="+mj-ea"/>
              </a:rPr>
              <a:t> ch</a:t>
            </a:r>
            <a:r>
              <a:rPr lang="en-US" altLang="ja-JP" sz="1000" dirty="0">
                <a:latin typeface="+mj-ea"/>
                <a:ea typeface="+mj-ea"/>
              </a:rPr>
              <a:t>_k+2</a:t>
            </a:r>
            <a:r>
              <a:rPr lang="en-US" altLang="ja-JP" dirty="0">
                <a:latin typeface="+mj-ea"/>
                <a:ea typeface="+mj-ea"/>
              </a:rPr>
              <a:t>                     </a:t>
            </a:r>
            <a:r>
              <a:rPr lang="en-US" altLang="ja-JP" dirty="0" err="1">
                <a:latin typeface="+mj-ea"/>
                <a:ea typeface="+mj-ea"/>
              </a:rPr>
              <a:t>ch</a:t>
            </a:r>
            <a:r>
              <a:rPr lang="en-US" altLang="ja-JP" sz="1000" dirty="0" err="1">
                <a:latin typeface="+mj-ea"/>
                <a:ea typeface="+mj-ea"/>
              </a:rPr>
              <a:t>_n</a:t>
            </a:r>
            <a:endParaRPr lang="ja-JP" altLang="en-US" sz="1000" dirty="0">
              <a:latin typeface="+mj-ea"/>
              <a:ea typeface="+mj-ea"/>
            </a:endParaRPr>
          </a:p>
        </p:txBody>
      </p:sp>
      <p:sp>
        <p:nvSpPr>
          <p:cNvPr id="60" name="テキスト ボックス 59">
            <a:extLst>
              <a:ext uri="{FF2B5EF4-FFF2-40B4-BE49-F238E27FC236}">
                <a16:creationId xmlns:a16="http://schemas.microsoft.com/office/drawing/2014/main" id="{50AE574D-743B-907E-5E35-8CE880E80E20}"/>
              </a:ext>
            </a:extLst>
          </p:cNvPr>
          <p:cNvSpPr txBox="1"/>
          <p:nvPr/>
        </p:nvSpPr>
        <p:spPr>
          <a:xfrm>
            <a:off x="6725380" y="3674455"/>
            <a:ext cx="2173163" cy="276999"/>
          </a:xfrm>
          <a:prstGeom prst="rect">
            <a:avLst/>
          </a:prstGeom>
          <a:noFill/>
        </p:spPr>
        <p:txBody>
          <a:bodyPr wrap="square">
            <a:spAutoFit/>
          </a:bodyPr>
          <a:lstStyle/>
          <a:p>
            <a:r>
              <a:rPr lang="en-US" altLang="ja-JP" dirty="0">
                <a:latin typeface="+mj-ea"/>
                <a:ea typeface="+mj-ea"/>
              </a:rPr>
              <a:t>ch</a:t>
            </a:r>
            <a:r>
              <a:rPr lang="en-US" altLang="ja-JP" sz="1000" dirty="0">
                <a:latin typeface="+mj-ea"/>
                <a:ea typeface="+mj-ea"/>
              </a:rPr>
              <a:t>_k+1</a:t>
            </a:r>
            <a:r>
              <a:rPr lang="en-US" altLang="ja-JP" dirty="0">
                <a:latin typeface="+mj-ea"/>
                <a:ea typeface="+mj-ea"/>
              </a:rPr>
              <a:t> ch</a:t>
            </a:r>
            <a:r>
              <a:rPr lang="en-US" altLang="ja-JP" sz="1000" dirty="0">
                <a:latin typeface="+mj-ea"/>
                <a:ea typeface="+mj-ea"/>
              </a:rPr>
              <a:t>_k+2</a:t>
            </a:r>
            <a:r>
              <a:rPr lang="en-US" altLang="ja-JP" dirty="0">
                <a:latin typeface="+mj-ea"/>
                <a:ea typeface="+mj-ea"/>
              </a:rPr>
              <a:t>                     </a:t>
            </a:r>
            <a:r>
              <a:rPr lang="en-US" altLang="ja-JP" dirty="0" err="1">
                <a:latin typeface="+mj-ea"/>
                <a:ea typeface="+mj-ea"/>
              </a:rPr>
              <a:t>ch</a:t>
            </a:r>
            <a:r>
              <a:rPr lang="en-US" altLang="ja-JP" sz="1000" dirty="0" err="1">
                <a:latin typeface="+mj-ea"/>
                <a:ea typeface="+mj-ea"/>
              </a:rPr>
              <a:t>_n</a:t>
            </a:r>
            <a:endParaRPr lang="ja-JP" altLang="en-US" sz="1000" dirty="0">
              <a:latin typeface="+mj-ea"/>
              <a:ea typeface="+mj-ea"/>
            </a:endParaRPr>
          </a:p>
        </p:txBody>
      </p:sp>
    </p:spTree>
    <p:extLst>
      <p:ext uri="{BB962C8B-B14F-4D97-AF65-F5344CB8AC3E}">
        <p14:creationId xmlns:p14="http://schemas.microsoft.com/office/powerpoint/2010/main" val="1933365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7000"/>
            <a:ext cx="530225" cy="182562"/>
          </a:xfrm>
        </p:spPr>
        <p:txBody>
          <a:bodyPr/>
          <a:lstStyle/>
          <a:p>
            <a:r>
              <a:rPr lang="en-US" altLang="en-US"/>
              <a:t>Slide </a:t>
            </a:r>
            <a:fld id="{E1E8D913-928F-7A43-9A26-D9879E0302D2}" type="slidenum">
              <a:rPr lang="en-US" altLang="en-US" smtClean="0"/>
              <a:pPr/>
              <a:t>13</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57200" y="838200"/>
            <a:ext cx="8153400" cy="533400"/>
          </a:xfrm>
          <a:ln/>
        </p:spPr>
        <p:txBody>
          <a:bodyPr/>
          <a:lstStyle/>
          <a:p>
            <a:r>
              <a:rPr lang="en-US" altLang="ja-JP" sz="3200" dirty="0"/>
              <a:t>Notes On NB Patterns</a:t>
            </a:r>
            <a:endParaRPr lang="en-US" altLang="en-US" sz="3200" strike="sngStrike" dirty="0"/>
          </a:p>
        </p:txBody>
      </p:sp>
      <mc:AlternateContent xmlns:mc="http://schemas.openxmlformats.org/markup-compatibility/2006" xmlns:a14="http://schemas.microsoft.com/office/drawing/2010/main">
        <mc:Choice Requires="a14">
          <p:sp>
            <p:nvSpPr>
              <p:cNvPr id="2" name="Content Placeholder 2">
                <a:extLst>
                  <a:ext uri="{FF2B5EF4-FFF2-40B4-BE49-F238E27FC236}">
                    <a16:creationId xmlns:a16="http://schemas.microsoft.com/office/drawing/2014/main" id="{15E0C24C-13E7-65F8-DC02-99FC0063E8F7}"/>
                  </a:ext>
                </a:extLst>
              </p:cNvPr>
              <p:cNvSpPr>
                <a:spLocks noGrp="1"/>
              </p:cNvSpPr>
              <p:nvPr>
                <p:ph idx="1"/>
              </p:nvPr>
            </p:nvSpPr>
            <p:spPr>
              <a:xfrm>
                <a:off x="800100" y="1933575"/>
                <a:ext cx="7543800" cy="3933825"/>
              </a:xfrm>
            </p:spPr>
            <p:txBody>
              <a:bodyPr/>
              <a:lstStyle/>
              <a:p>
                <a:pPr algn="just">
                  <a:spcBef>
                    <a:spcPts val="0"/>
                  </a:spcBef>
                  <a:spcAft>
                    <a:spcPts val="18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It is not necessary to use multiple 2.5 MHz NB channels to form NB Pattern.</a:t>
                </a:r>
              </a:p>
              <a:p>
                <a:pPr algn="just">
                  <a:spcBef>
                    <a:spcPts val="0"/>
                  </a:spcBef>
                  <a:spcAft>
                    <a:spcPts val="1800"/>
                  </a:spcAft>
                  <a:buFont typeface="Arial" panose="020B0604020202020204" pitchFamily="34" charset="0"/>
                  <a:buChar char="•"/>
                </a:pPr>
                <a:r>
                  <a:rPr lang="en-US" altLang="ja-JP" sz="2400" b="0" u="none" strike="noStrike" baseline="0" dirty="0">
                    <a:latin typeface="Times New Roman" panose="02020603050405020304" pitchFamily="18" charset="0"/>
                    <a:cs typeface="Times New Roman" panose="02020603050405020304" pitchFamily="18" charset="0"/>
                  </a:rPr>
                  <a:t>We can use one 2.5 MHz channel but further divide it into multiple sub-channels, e.g., 10 </a:t>
                </a:r>
                <a14:m>
                  <m:oMath xmlns:m="http://schemas.openxmlformats.org/officeDocument/2006/math">
                    <m:r>
                      <a:rPr lang="en-US" altLang="ja-JP" sz="2400"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m:t>
                    </m:r>
                  </m:oMath>
                </a14:m>
                <a:r>
                  <a:rPr lang="en-US" altLang="ja-JP" sz="2400" b="0" u="none" strike="noStrike" baseline="0" dirty="0">
                    <a:latin typeface="Times New Roman" panose="02020603050405020304" pitchFamily="18" charset="0"/>
                    <a:cs typeface="Times New Roman" panose="02020603050405020304" pitchFamily="18" charset="0"/>
                  </a:rPr>
                  <a:t> 250 kHz subchannels, to form NB Patterns.</a:t>
                </a:r>
              </a:p>
              <a:p>
                <a:pPr algn="just">
                  <a:spcBef>
                    <a:spcPts val="0"/>
                  </a:spcBef>
                  <a:spcAft>
                    <a:spcPts val="1800"/>
                  </a:spcAft>
                  <a:buFont typeface="Arial" panose="020B0604020202020204" pitchFamily="34" charset="0"/>
                  <a:buChar char="•"/>
                </a:pPr>
                <a:endParaRPr lang="en-US" altLang="ja-JP" sz="2400" dirty="0">
                  <a:latin typeface="Times New Roman" panose="02020603050405020304" pitchFamily="18" charset="0"/>
                  <a:cs typeface="Times New Roman" panose="02020603050405020304" pitchFamily="18" charset="0"/>
                </a:endParaRPr>
              </a:p>
            </p:txBody>
          </p:sp>
        </mc:Choice>
        <mc:Fallback xmlns="">
          <p:sp>
            <p:nvSpPr>
              <p:cNvPr id="2" name="Content Placeholder 2">
                <a:extLst>
                  <a:ext uri="{FF2B5EF4-FFF2-40B4-BE49-F238E27FC236}">
                    <a16:creationId xmlns:a16="http://schemas.microsoft.com/office/drawing/2014/main" id="{15E0C24C-13E7-65F8-DC02-99FC0063E8F7}"/>
                  </a:ext>
                </a:extLst>
              </p:cNvPr>
              <p:cNvSpPr>
                <a:spLocks noGrp="1" noRot="1" noChangeAspect="1" noMove="1" noResize="1" noEditPoints="1" noAdjustHandles="1" noChangeArrowheads="1" noChangeShapeType="1" noTextEdit="1"/>
              </p:cNvSpPr>
              <p:nvPr>
                <p:ph idx="1"/>
              </p:nvPr>
            </p:nvSpPr>
            <p:spPr>
              <a:xfrm>
                <a:off x="800100" y="1933575"/>
                <a:ext cx="7543800" cy="3933825"/>
              </a:xfrm>
              <a:blipFill>
                <a:blip r:embed="rId3"/>
                <a:stretch>
                  <a:fillRect l="-1050" t="-1238" r="-1212"/>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730518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14</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Proposed Text (highlighted in blue)</a:t>
            </a:r>
            <a:endParaRPr lang="en-US" altLang="en-US" sz="3200" dirty="0"/>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533400" y="1524000"/>
            <a:ext cx="7924800" cy="4724400"/>
          </a:xfrm>
        </p:spPr>
        <p:txBody>
          <a:bodyPr/>
          <a:lstStyle/>
          <a:p>
            <a:pPr marL="0" indent="0" algn="just">
              <a:spcBef>
                <a:spcPts val="600"/>
              </a:spcBef>
              <a:spcAft>
                <a:spcPts val="0"/>
              </a:spcAft>
              <a:buNone/>
            </a:pPr>
            <a:r>
              <a:rPr lang="en-US" altLang="ja-JP" sz="1800" dirty="0">
                <a:latin typeface="Times New Roman" panose="02020603050405020304" pitchFamily="18" charset="0"/>
                <a:cs typeface="Times New Roman" panose="02020603050405020304" pitchFamily="18" charset="0"/>
              </a:rPr>
              <a:t>Add an optional CCA mode to </a:t>
            </a:r>
            <a:r>
              <a:rPr lang="en-US" altLang="ja-JP" sz="1800" b="1" dirty="0">
                <a:effectLst/>
                <a:latin typeface="Times New Roman" panose="02020603050405020304" pitchFamily="18" charset="0"/>
                <a:ea typeface="ＭＳ 明朝" panose="02020609040205080304" pitchFamily="17" charset="-128"/>
              </a:rPr>
              <a:t>10.2.8 Clear channel assessment (CCA) </a:t>
            </a:r>
            <a:r>
              <a:rPr lang="en-US" altLang="ja-JP" sz="1800" dirty="0">
                <a:latin typeface="Times New Roman" panose="02020603050405020304" pitchFamily="18" charset="0"/>
                <a:cs typeface="Times New Roman" panose="02020603050405020304" pitchFamily="18" charset="0"/>
              </a:rPr>
              <a:t>of </a:t>
            </a:r>
            <a:r>
              <a:rPr lang="en-US" altLang="ja-JP" sz="1800" b="1" i="1" dirty="0">
                <a:effectLst/>
                <a:latin typeface="Times New Roman" panose="02020603050405020304" pitchFamily="18" charset="0"/>
                <a:ea typeface="ＭＳ 明朝" panose="02020609040205080304" pitchFamily="17" charset="-128"/>
              </a:rPr>
              <a:t>IEEE 802.15.4-2020 </a:t>
            </a:r>
            <a:r>
              <a:rPr lang="en-US" altLang="ja-JP" sz="1800" dirty="0">
                <a:latin typeface="Times New Roman" panose="02020603050405020304" pitchFamily="18" charset="0"/>
                <a:cs typeface="Times New Roman" panose="02020603050405020304" pitchFamily="18" charset="0"/>
              </a:rPr>
              <a:t>as follows (15-22-0275-00-04ab)</a:t>
            </a:r>
          </a:p>
          <a:p>
            <a:pPr marL="0" indent="0">
              <a:spcBef>
                <a:spcPts val="1200"/>
              </a:spcBef>
              <a:spcAft>
                <a:spcPts val="900"/>
              </a:spcAft>
              <a:buNone/>
            </a:pPr>
            <a:r>
              <a:rPr lang="en-US" altLang="ja-JP" sz="1800" dirty="0">
                <a:effectLst/>
                <a:highlight>
                  <a:srgbClr val="FFFF00"/>
                </a:highlight>
                <a:latin typeface="Times New Roman" panose="02020603050405020304" pitchFamily="18" charset="0"/>
                <a:ea typeface="ＭＳ 明朝" panose="02020609040205080304" pitchFamily="17" charset="-128"/>
              </a:rPr>
              <a:t>An HRP UWB PHY shall implement one CCA Mode 1 through CCA Mode 4 or one of the following methods:</a:t>
            </a:r>
            <a:endParaRPr lang="en-US" altLang="ja-JP" sz="1800" dirty="0">
              <a:highlight>
                <a:srgbClr val="FFFF00"/>
              </a:highlight>
              <a:latin typeface="Times New Roman" panose="02020603050405020304" pitchFamily="18" charset="0"/>
              <a:cs typeface="Times New Roman" panose="02020603050405020304" pitchFamily="18" charset="0"/>
            </a:endParaRPr>
          </a:p>
          <a:p>
            <a:pPr marL="342900" lvl="0" indent="-342900" algn="just">
              <a:lnSpc>
                <a:spcPts val="1600"/>
              </a:lnSpc>
              <a:spcBef>
                <a:spcPts val="900"/>
              </a:spcBef>
              <a:spcAft>
                <a:spcPts val="0"/>
              </a:spcAft>
              <a:buFont typeface="TimesNewRomanPSMT"/>
              <a:buChar char="—"/>
            </a:pPr>
            <a:r>
              <a:rPr lang="en-GB" altLang="ja-JP" sz="1800" dirty="0">
                <a:effectLst/>
                <a:highlight>
                  <a:srgbClr val="FFFF00"/>
                </a:highlight>
                <a:latin typeface="Times New Roman" panose="02020603050405020304" pitchFamily="18" charset="0"/>
                <a:ea typeface="ＭＳ 明朝" panose="02020609040205080304" pitchFamily="17" charset="-128"/>
                <a:cs typeface="TimesNewRomanPSMT"/>
              </a:rPr>
              <a:t>CCA Mode 5: HRP UWB preamble sense based on the SHR of a frame. CCA shall report a busy medium upon detection of a preamble symbol as specified in 15.2.6. An idle channel shall be reported if no preamble symbol is detected up to a period not shorter than the maximum packet duration plus the maximum period for acknowledgment.</a:t>
            </a:r>
            <a:endParaRPr lang="ja-JP" altLang="ja-JP" sz="180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lnSpc>
                <a:spcPts val="1600"/>
              </a:lnSpc>
              <a:spcBef>
                <a:spcPts val="900"/>
              </a:spcBef>
              <a:spcAft>
                <a:spcPts val="0"/>
              </a:spcAft>
              <a:buFont typeface="TimesNewRomanPSMT"/>
              <a:buChar char="—"/>
            </a:pPr>
            <a:r>
              <a:rPr lang="en-GB" altLang="ja-JP" sz="1800" dirty="0">
                <a:effectLst/>
                <a:highlight>
                  <a:srgbClr val="FFFF00"/>
                </a:highlight>
                <a:latin typeface="Times New Roman" panose="02020603050405020304" pitchFamily="18" charset="0"/>
                <a:ea typeface="ＭＳ 明朝" panose="02020609040205080304" pitchFamily="17" charset="-128"/>
                <a:cs typeface="TimesNewRomanPSMT"/>
              </a:rPr>
              <a:t>CCA Mode 6: HRP UWB preamble sense based on the packet with the multiplexed preamble as specified in 15.6. CCA shall report a busy medium upon detection of a preamble symbol as specified in 15.2.6.</a:t>
            </a:r>
            <a:endParaRPr lang="ja-JP" altLang="ja-JP" sz="1800" dirty="0">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lnSpc>
                <a:spcPts val="1600"/>
              </a:lnSpc>
              <a:spcBef>
                <a:spcPts val="900"/>
              </a:spcBef>
              <a:spcAft>
                <a:spcPts val="1200"/>
              </a:spcAft>
              <a:buFont typeface="TimesNewRomanPSMT"/>
              <a:buChar char="—"/>
            </a:pPr>
            <a:r>
              <a:rPr lang="en-GB" altLang="ja-JP" sz="1800" dirty="0">
                <a:solidFill>
                  <a:srgbClr val="0070C0"/>
                </a:solidFill>
                <a:effectLst/>
                <a:highlight>
                  <a:srgbClr val="00FFFF"/>
                </a:highlight>
                <a:latin typeface="Times New Roman" panose="02020603050405020304" pitchFamily="18" charset="0"/>
                <a:ea typeface="ＭＳ 明朝" panose="02020609040205080304" pitchFamily="17" charset="-128"/>
                <a:cs typeface="TimesNewRomanPSMT"/>
              </a:rPr>
              <a:t>CCA Mode 7: UWB medium access </a:t>
            </a:r>
            <a:r>
              <a:rPr lang="en-US" altLang="ja-JP" sz="1800" dirty="0">
                <a:solidFill>
                  <a:srgbClr val="0070C0"/>
                </a:solidFill>
                <a:effectLst/>
                <a:highlight>
                  <a:srgbClr val="00FFFF"/>
                </a:highlight>
                <a:latin typeface="Times New Roman" panose="02020603050405020304" pitchFamily="18" charset="0"/>
                <a:ea typeface="ＭＳ 明朝" panose="02020609040205080304" pitchFamily="17" charset="-128"/>
                <a:cs typeface="TimesNewRomanPSMT"/>
              </a:rPr>
              <a:t>coupled with CCA of narrow-band assisted PHY (NBA-PHY) as specified in 15.x. Transmission or CCA conducted by the coupled NBA-PHY act as indications of the UWB-PHY medium access status.  </a:t>
            </a:r>
            <a:r>
              <a:rPr lang="en-GB" altLang="ja-JP" sz="1800" dirty="0">
                <a:solidFill>
                  <a:srgbClr val="0070C0"/>
                </a:solidFill>
                <a:effectLst/>
                <a:highlight>
                  <a:srgbClr val="00FFFF"/>
                </a:highlight>
                <a:latin typeface="Times New Roman" panose="02020603050405020304" pitchFamily="18" charset="0"/>
                <a:ea typeface="ＭＳ 明朝" panose="02020609040205080304" pitchFamily="17" charset="-128"/>
                <a:cs typeface="TimesNewRomanPSMT"/>
              </a:rPr>
              <a:t>CCA shall report an idle or a busy UWB medium based on the NBA-PHY CCA results.</a:t>
            </a:r>
            <a:r>
              <a:rPr lang="en-US" altLang="ja-JP" sz="1800" i="1" dirty="0">
                <a:latin typeface="Times New Roman" panose="02020603050405020304" pitchFamily="18" charset="0"/>
                <a:cs typeface="Times New Roman" panose="02020603050405020304" pitchFamily="18" charset="0"/>
              </a:rPr>
              <a:t>           </a:t>
            </a:r>
          </a:p>
          <a:p>
            <a:pPr marL="0" lvl="0" indent="0" algn="just">
              <a:lnSpc>
                <a:spcPts val="1600"/>
              </a:lnSpc>
              <a:spcBef>
                <a:spcPts val="900"/>
              </a:spcBef>
              <a:spcAft>
                <a:spcPts val="1200"/>
              </a:spcAft>
              <a:buNone/>
            </a:pPr>
            <a:r>
              <a:rPr lang="en-US" altLang="ja-JP" sz="1800" i="1" dirty="0">
                <a:latin typeface="Times New Roman" panose="02020603050405020304" pitchFamily="18" charset="0"/>
                <a:cs typeface="Times New Roman" panose="02020603050405020304" pitchFamily="18" charset="0"/>
              </a:rPr>
              <a:t>*</a:t>
            </a:r>
            <a:r>
              <a:rPr lang="en-US" altLang="ja-JP" sz="1800" i="1" u="sng" dirty="0">
                <a:latin typeface="Times New Roman" panose="02020603050405020304" pitchFamily="18" charset="0"/>
                <a:ea typeface="ＭＳ 明朝" panose="02020609040205080304" pitchFamily="17" charset="-128"/>
                <a:cs typeface="Times New Roman" panose="02020603050405020304" pitchFamily="18" charset="0"/>
              </a:rPr>
              <a:t>O</a:t>
            </a:r>
            <a:r>
              <a:rPr lang="en-US" altLang="ja-JP" sz="1800" i="1" u="sng" dirty="0">
                <a:effectLst/>
                <a:latin typeface="Times New Roman" panose="02020603050405020304" pitchFamily="18" charset="0"/>
                <a:ea typeface="ＭＳ 明朝" panose="02020609040205080304" pitchFamily="17" charset="-128"/>
              </a:rPr>
              <a:t>riginal texts are highlighted in yellow while the proposed add-on texts in blue</a:t>
            </a:r>
            <a:r>
              <a:rPr lang="en-US" altLang="ja-JP" sz="1800" b="0" u="none" strike="noStrike" baseline="0" dirty="0">
                <a:latin typeface="Times New Roman" panose="02020603050405020304" pitchFamily="18" charset="0"/>
                <a:cs typeface="Times New Roman" panose="02020603050405020304" pitchFamily="18" charset="0"/>
              </a:rPr>
              <a:t>.</a:t>
            </a:r>
            <a:r>
              <a:rPr lang="en-US" altLang="ja-JP" sz="1800" b="0" i="1" u="none" strike="noStrike" baseline="0" dirty="0">
                <a:latin typeface="Times New Roman" panose="02020603050405020304" pitchFamily="18" charset="0"/>
                <a:cs typeface="Times New Roman" panose="02020603050405020304" pitchFamily="18" charset="0"/>
              </a:rPr>
              <a:t> </a:t>
            </a:r>
          </a:p>
          <a:p>
            <a:pPr marL="0" indent="0" algn="l">
              <a:buNone/>
            </a:pPr>
            <a:r>
              <a:rPr lang="en-US" altLang="ja-JP" sz="1800" dirty="0">
                <a:latin typeface="Times New Roman" panose="02020603050405020304" pitchFamily="18" charset="0"/>
                <a:cs typeface="Times New Roman" panose="02020603050405020304" pitchFamily="18" charset="0"/>
              </a:rPr>
              <a:t>	</a:t>
            </a:r>
          </a:p>
          <a:p>
            <a:pPr>
              <a:spcBef>
                <a:spcPts val="0"/>
              </a:spcBef>
              <a:buFont typeface="Arial" panose="020B0604020202020204" pitchFamily="34" charset="0"/>
              <a:buChar char="•"/>
            </a:pPr>
            <a:endParaRPr lang="en-US" altLang="ja-JP" sz="1800" dirty="0">
              <a:latin typeface="Times New Roman" panose="02020603050405020304" pitchFamily="18" charset="0"/>
              <a:cs typeface="Times New Roman" panose="02020603050405020304" pitchFamily="18" charset="0"/>
            </a:endParaRPr>
          </a:p>
          <a:p>
            <a:pPr marL="0" indent="0" algn="l">
              <a:spcBef>
                <a:spcPts val="0"/>
              </a:spcBef>
              <a:buNone/>
            </a:pPr>
            <a:endParaRPr lang="en-US" altLang="ja-JP" sz="1800" b="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858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7000"/>
            <a:ext cx="530225" cy="182562"/>
          </a:xfrm>
        </p:spPr>
        <p:txBody>
          <a:bodyPr/>
          <a:lstStyle/>
          <a:p>
            <a:r>
              <a:rPr lang="en-US" altLang="en-US"/>
              <a:t>Slide </a:t>
            </a:r>
            <a:fld id="{E1E8D913-928F-7A43-9A26-D9879E0302D2}" type="slidenum">
              <a:rPr lang="en-US" altLang="en-US" smtClean="0"/>
              <a:pPr/>
              <a:t>15</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57200" y="838200"/>
            <a:ext cx="8153400" cy="533400"/>
          </a:xfrm>
          <a:ln/>
        </p:spPr>
        <p:txBody>
          <a:bodyPr/>
          <a:lstStyle/>
          <a:p>
            <a:r>
              <a:rPr lang="en-US" altLang="ja-JP" sz="3200" dirty="0"/>
              <a:t>Summary</a:t>
            </a:r>
            <a:endParaRPr lang="en-US" altLang="en-US" sz="3200" strike="sngStrike" dirty="0"/>
          </a:p>
        </p:txBody>
      </p:sp>
      <p:sp>
        <p:nvSpPr>
          <p:cNvPr id="2" name="Content Placeholder 2">
            <a:extLst>
              <a:ext uri="{FF2B5EF4-FFF2-40B4-BE49-F238E27FC236}">
                <a16:creationId xmlns:a16="http://schemas.microsoft.com/office/drawing/2014/main" id="{15E0C24C-13E7-65F8-DC02-99FC0063E8F7}"/>
              </a:ext>
            </a:extLst>
          </p:cNvPr>
          <p:cNvSpPr>
            <a:spLocks noGrp="1"/>
          </p:cNvSpPr>
          <p:nvPr>
            <p:ph idx="1"/>
          </p:nvPr>
        </p:nvSpPr>
        <p:spPr>
          <a:xfrm>
            <a:off x="800100" y="1933575"/>
            <a:ext cx="7543800" cy="3933825"/>
          </a:xfrm>
        </p:spPr>
        <p:txBody>
          <a:bodyPr/>
          <a:lstStyle/>
          <a:p>
            <a:pPr algn="just">
              <a:spcBef>
                <a:spcPts val="0"/>
              </a:spcBef>
              <a:spcAft>
                <a:spcPts val="18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Adding NB CCA mode strengthens the CCA scope of the standard. </a:t>
            </a:r>
          </a:p>
          <a:p>
            <a:pPr algn="just">
              <a:spcBef>
                <a:spcPts val="0"/>
              </a:spcBef>
              <a:spcAft>
                <a:spcPts val="18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Adding NB CCA mode provides an additional choice, which is helpful for</a:t>
            </a:r>
            <a:r>
              <a:rPr lang="en-US" altLang="ja-JP" sz="2400" b="0" u="none" strike="noStrike" baseline="0" dirty="0">
                <a:latin typeface="Times New Roman" panose="02020603050405020304" pitchFamily="18" charset="0"/>
                <a:cs typeface="Times New Roman" panose="02020603050405020304" pitchFamily="18" charset="0"/>
              </a:rPr>
              <a:t> coexistence among UWB radios.</a:t>
            </a:r>
          </a:p>
          <a:p>
            <a:pPr algn="just">
              <a:spcBef>
                <a:spcPts val="0"/>
              </a:spcBef>
              <a:spcAft>
                <a:spcPts val="18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As the existing six CCA modes in IEEE 802.15.4-2020, NB CCA is an option mode and does not force to use.</a:t>
            </a:r>
          </a:p>
        </p:txBody>
      </p:sp>
    </p:spTree>
    <p:extLst>
      <p:ext uri="{BB962C8B-B14F-4D97-AF65-F5344CB8AC3E}">
        <p14:creationId xmlns:p14="http://schemas.microsoft.com/office/powerpoint/2010/main" val="41203295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16</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57200" y="3162300"/>
            <a:ext cx="8229600" cy="533400"/>
          </a:xfrm>
          <a:ln/>
        </p:spPr>
        <p:txBody>
          <a:bodyPr/>
          <a:lstStyle/>
          <a:p>
            <a:r>
              <a:rPr lang="en-US" altLang="ja-JP" sz="3200" dirty="0"/>
              <a:t>Reference Slides</a:t>
            </a:r>
            <a:endParaRPr lang="en-US" altLang="en-US" sz="3200" dirty="0"/>
          </a:p>
        </p:txBody>
      </p:sp>
    </p:spTree>
    <p:extLst>
      <p:ext uri="{BB962C8B-B14F-4D97-AF65-F5344CB8AC3E}">
        <p14:creationId xmlns:p14="http://schemas.microsoft.com/office/powerpoint/2010/main" val="3788257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7000"/>
            <a:ext cx="530225" cy="182562"/>
          </a:xfrm>
        </p:spPr>
        <p:txBody>
          <a:bodyPr/>
          <a:lstStyle/>
          <a:p>
            <a:r>
              <a:rPr lang="en-US" altLang="en-US"/>
              <a:t>Slide </a:t>
            </a:r>
            <a:fld id="{E1E8D913-928F-7A43-9A26-D9879E0302D2}" type="slidenum">
              <a:rPr lang="en-US" altLang="en-US" smtClean="0"/>
              <a:pPr/>
              <a:t>17</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57200" y="838200"/>
            <a:ext cx="8153400" cy="533400"/>
          </a:xfrm>
          <a:ln/>
        </p:spPr>
        <p:txBody>
          <a:bodyPr/>
          <a:lstStyle/>
          <a:p>
            <a:r>
              <a:rPr lang="en-US" altLang="ja-JP" sz="3200" dirty="0"/>
              <a:t>Simulation Results (1)</a:t>
            </a:r>
            <a:endParaRPr lang="en-US" altLang="en-US" sz="3200" strike="sngStrike" dirty="0"/>
          </a:p>
        </p:txBody>
      </p:sp>
      <p:pic>
        <p:nvPicPr>
          <p:cNvPr id="9" name="図 8">
            <a:extLst>
              <a:ext uri="{FF2B5EF4-FFF2-40B4-BE49-F238E27FC236}">
                <a16:creationId xmlns:a16="http://schemas.microsoft.com/office/drawing/2014/main" id="{7AA9E169-5E62-4F2D-92E0-6526521BCF65}"/>
              </a:ext>
            </a:extLst>
          </p:cNvPr>
          <p:cNvPicPr>
            <a:picLocks noChangeAspect="1"/>
          </p:cNvPicPr>
          <p:nvPr/>
        </p:nvPicPr>
        <p:blipFill>
          <a:blip r:embed="rId3"/>
          <a:stretch>
            <a:fillRect/>
          </a:stretch>
        </p:blipFill>
        <p:spPr>
          <a:xfrm>
            <a:off x="304800" y="1600200"/>
            <a:ext cx="2895600" cy="2895600"/>
          </a:xfrm>
          <a:prstGeom prst="rect">
            <a:avLst/>
          </a:prstGeom>
        </p:spPr>
      </p:pic>
      <p:sp>
        <p:nvSpPr>
          <p:cNvPr id="51" name="テキスト ボックス 50">
            <a:extLst>
              <a:ext uri="{FF2B5EF4-FFF2-40B4-BE49-F238E27FC236}">
                <a16:creationId xmlns:a16="http://schemas.microsoft.com/office/drawing/2014/main" id="{5439429F-BC4C-4793-96B5-16C7C98EA15F}"/>
              </a:ext>
            </a:extLst>
          </p:cNvPr>
          <p:cNvSpPr txBox="1"/>
          <p:nvPr/>
        </p:nvSpPr>
        <p:spPr>
          <a:xfrm>
            <a:off x="152400" y="4509052"/>
            <a:ext cx="3048000" cy="1477328"/>
          </a:xfrm>
          <a:prstGeom prst="rect">
            <a:avLst/>
          </a:prstGeom>
          <a:noFill/>
        </p:spPr>
        <p:txBody>
          <a:bodyPr wrap="square">
            <a:spAutoFit/>
          </a:bodyPr>
          <a:lstStyle/>
          <a:p>
            <a:pPr marL="285750" indent="-285750">
              <a:spcAft>
                <a:spcPts val="1200"/>
              </a:spcAft>
              <a:buFont typeface="Times New Roman" panose="02020603050405020304" pitchFamily="18" charset="0"/>
              <a:buChar char="–"/>
            </a:pPr>
            <a:r>
              <a:rPr lang="en-US" altLang="ja-JP" sz="1400" dirty="0"/>
              <a:t>Six uniformly distributed UWB within communication ranges.</a:t>
            </a:r>
          </a:p>
          <a:p>
            <a:pPr marL="285750" indent="-285750">
              <a:spcAft>
                <a:spcPts val="1200"/>
              </a:spcAft>
              <a:buFont typeface="Times New Roman" panose="02020603050405020304" pitchFamily="18" charset="0"/>
              <a:buChar char="–"/>
            </a:pPr>
            <a:r>
              <a:rPr lang="en-US" altLang="ja-JP" sz="1400" dirty="0"/>
              <a:t>Each executes task X (50 ticks), Y (100 ticks), and Z (150 ticks).</a:t>
            </a:r>
          </a:p>
          <a:p>
            <a:pPr marL="285750" indent="-285750">
              <a:spcAft>
                <a:spcPts val="1200"/>
              </a:spcAft>
              <a:buFont typeface="Times New Roman" panose="02020603050405020304" pitchFamily="18" charset="0"/>
              <a:buChar char="–"/>
            </a:pPr>
            <a:r>
              <a:rPr lang="en-US" altLang="ja-JP" sz="1400" dirty="0"/>
              <a:t>Random access vs NB-CCA.</a:t>
            </a:r>
            <a:endParaRPr lang="ja-JP" altLang="en-US" sz="1400" dirty="0"/>
          </a:p>
        </p:txBody>
      </p:sp>
      <p:pic>
        <p:nvPicPr>
          <p:cNvPr id="3" name="図 2">
            <a:extLst>
              <a:ext uri="{FF2B5EF4-FFF2-40B4-BE49-F238E27FC236}">
                <a16:creationId xmlns:a16="http://schemas.microsoft.com/office/drawing/2014/main" id="{52E5AFAE-3DAD-4EF7-87A3-4C937DD146BB}"/>
              </a:ext>
            </a:extLst>
          </p:cNvPr>
          <p:cNvPicPr>
            <a:picLocks noChangeAspect="1"/>
          </p:cNvPicPr>
          <p:nvPr/>
        </p:nvPicPr>
        <p:blipFill>
          <a:blip r:embed="rId4"/>
          <a:stretch>
            <a:fillRect/>
          </a:stretch>
        </p:blipFill>
        <p:spPr>
          <a:xfrm>
            <a:off x="3803691" y="1446294"/>
            <a:ext cx="4560133" cy="2407682"/>
          </a:xfrm>
          <a:prstGeom prst="rect">
            <a:avLst/>
          </a:prstGeom>
        </p:spPr>
      </p:pic>
      <p:sp>
        <p:nvSpPr>
          <p:cNvPr id="19" name="テキスト ボックス 18">
            <a:extLst>
              <a:ext uri="{FF2B5EF4-FFF2-40B4-BE49-F238E27FC236}">
                <a16:creationId xmlns:a16="http://schemas.microsoft.com/office/drawing/2014/main" id="{6EEB4588-AC1B-4677-9775-C231387CFD90}"/>
              </a:ext>
            </a:extLst>
          </p:cNvPr>
          <p:cNvSpPr txBox="1"/>
          <p:nvPr/>
        </p:nvSpPr>
        <p:spPr>
          <a:xfrm rot="16200000">
            <a:off x="2575486" y="2472764"/>
            <a:ext cx="2387065" cy="349839"/>
          </a:xfrm>
          <a:prstGeom prst="rect">
            <a:avLst/>
          </a:prstGeom>
          <a:solidFill>
            <a:srgbClr val="CCCC00"/>
          </a:solidFill>
        </p:spPr>
        <p:txBody>
          <a:bodyPr wrap="square">
            <a:spAutoFit/>
          </a:bodyPr>
          <a:lstStyle/>
          <a:p>
            <a:pPr>
              <a:lnSpc>
                <a:spcPts val="1000"/>
              </a:lnSpc>
            </a:pPr>
            <a:r>
              <a:rPr lang="en-US" altLang="ja-JP" sz="1100" dirty="0"/>
              <a:t>    Five NB sub-</a:t>
            </a:r>
            <a:r>
              <a:rPr lang="en-US" altLang="ja-JP" sz="1100" dirty="0" err="1"/>
              <a:t>ch</a:t>
            </a:r>
            <a:r>
              <a:rPr lang="en-US" altLang="ja-JP" sz="1100" dirty="0"/>
              <a:t>                     UWB</a:t>
            </a:r>
          </a:p>
          <a:p>
            <a:pPr>
              <a:lnSpc>
                <a:spcPts val="1000"/>
              </a:lnSpc>
            </a:pPr>
            <a:r>
              <a:rPr lang="en-US" altLang="ja-JP" sz="1100" dirty="0"/>
              <a:t>                                                     </a:t>
            </a:r>
            <a:r>
              <a:rPr lang="en-US" altLang="ja-JP" sz="1100" dirty="0" err="1"/>
              <a:t>ch</a:t>
            </a:r>
            <a:endParaRPr lang="ja-JP" altLang="en-US" sz="1100" dirty="0"/>
          </a:p>
        </p:txBody>
      </p:sp>
      <p:pic>
        <p:nvPicPr>
          <p:cNvPr id="4" name="図 3">
            <a:extLst>
              <a:ext uri="{FF2B5EF4-FFF2-40B4-BE49-F238E27FC236}">
                <a16:creationId xmlns:a16="http://schemas.microsoft.com/office/drawing/2014/main" id="{65D68A44-A5C6-4A7A-86FB-CAE9E76F81D0}"/>
              </a:ext>
            </a:extLst>
          </p:cNvPr>
          <p:cNvPicPr>
            <a:picLocks noChangeAspect="1"/>
          </p:cNvPicPr>
          <p:nvPr/>
        </p:nvPicPr>
        <p:blipFill>
          <a:blip r:embed="rId5"/>
          <a:stretch>
            <a:fillRect/>
          </a:stretch>
        </p:blipFill>
        <p:spPr>
          <a:xfrm>
            <a:off x="6987679" y="2404050"/>
            <a:ext cx="1895238" cy="1019048"/>
          </a:xfrm>
          <a:prstGeom prst="rect">
            <a:avLst/>
          </a:prstGeom>
          <a:ln>
            <a:solidFill>
              <a:schemeClr val="tx1"/>
            </a:solidFill>
          </a:ln>
        </p:spPr>
      </p:pic>
      <p:pic>
        <p:nvPicPr>
          <p:cNvPr id="7" name="図 6">
            <a:extLst>
              <a:ext uri="{FF2B5EF4-FFF2-40B4-BE49-F238E27FC236}">
                <a16:creationId xmlns:a16="http://schemas.microsoft.com/office/drawing/2014/main" id="{D99F1663-F42F-44D5-BAA9-628E88491E50}"/>
              </a:ext>
            </a:extLst>
          </p:cNvPr>
          <p:cNvPicPr>
            <a:picLocks noChangeAspect="1"/>
          </p:cNvPicPr>
          <p:nvPr/>
        </p:nvPicPr>
        <p:blipFill>
          <a:blip r:embed="rId6"/>
          <a:stretch>
            <a:fillRect/>
          </a:stretch>
        </p:blipFill>
        <p:spPr>
          <a:xfrm>
            <a:off x="3803692" y="3992562"/>
            <a:ext cx="4551744" cy="2382221"/>
          </a:xfrm>
          <a:prstGeom prst="rect">
            <a:avLst/>
          </a:prstGeom>
        </p:spPr>
      </p:pic>
      <p:sp>
        <p:nvSpPr>
          <p:cNvPr id="23" name="テキスト ボックス 22">
            <a:extLst>
              <a:ext uri="{FF2B5EF4-FFF2-40B4-BE49-F238E27FC236}">
                <a16:creationId xmlns:a16="http://schemas.microsoft.com/office/drawing/2014/main" id="{95AC660F-950C-44E6-8E05-DE498B07D3CA}"/>
              </a:ext>
            </a:extLst>
          </p:cNvPr>
          <p:cNvSpPr txBox="1"/>
          <p:nvPr/>
        </p:nvSpPr>
        <p:spPr>
          <a:xfrm rot="16200000">
            <a:off x="2589903" y="5011175"/>
            <a:ext cx="2387065" cy="349839"/>
          </a:xfrm>
          <a:prstGeom prst="rect">
            <a:avLst/>
          </a:prstGeom>
          <a:solidFill>
            <a:srgbClr val="CCCC00"/>
          </a:solidFill>
        </p:spPr>
        <p:txBody>
          <a:bodyPr wrap="square">
            <a:spAutoFit/>
          </a:bodyPr>
          <a:lstStyle/>
          <a:p>
            <a:pPr>
              <a:lnSpc>
                <a:spcPts val="1000"/>
              </a:lnSpc>
            </a:pPr>
            <a:r>
              <a:rPr lang="en-US" altLang="ja-JP" sz="1100" dirty="0"/>
              <a:t>    Five NB sub-</a:t>
            </a:r>
            <a:r>
              <a:rPr lang="en-US" altLang="ja-JP" sz="1100" dirty="0" err="1"/>
              <a:t>ch</a:t>
            </a:r>
            <a:r>
              <a:rPr lang="en-US" altLang="ja-JP" sz="1100" dirty="0"/>
              <a:t>                     UWB</a:t>
            </a:r>
          </a:p>
          <a:p>
            <a:pPr>
              <a:lnSpc>
                <a:spcPts val="1000"/>
              </a:lnSpc>
            </a:pPr>
            <a:r>
              <a:rPr lang="en-US" altLang="ja-JP" sz="1100" dirty="0"/>
              <a:t>                                                     </a:t>
            </a:r>
            <a:r>
              <a:rPr lang="en-US" altLang="ja-JP" sz="1100" dirty="0" err="1"/>
              <a:t>ch</a:t>
            </a:r>
            <a:endParaRPr lang="ja-JP" altLang="en-US" sz="1100" dirty="0"/>
          </a:p>
        </p:txBody>
      </p:sp>
      <p:pic>
        <p:nvPicPr>
          <p:cNvPr id="8" name="図 7">
            <a:extLst>
              <a:ext uri="{FF2B5EF4-FFF2-40B4-BE49-F238E27FC236}">
                <a16:creationId xmlns:a16="http://schemas.microsoft.com/office/drawing/2014/main" id="{E31E398F-CA2B-4BA1-A259-DCA7090AE977}"/>
              </a:ext>
            </a:extLst>
          </p:cNvPr>
          <p:cNvPicPr>
            <a:picLocks noChangeAspect="1"/>
          </p:cNvPicPr>
          <p:nvPr/>
        </p:nvPicPr>
        <p:blipFill>
          <a:blip r:embed="rId7"/>
          <a:stretch>
            <a:fillRect/>
          </a:stretch>
        </p:blipFill>
        <p:spPr>
          <a:xfrm>
            <a:off x="7177190" y="5001494"/>
            <a:ext cx="1647619" cy="1009524"/>
          </a:xfrm>
          <a:prstGeom prst="rect">
            <a:avLst/>
          </a:prstGeom>
          <a:ln>
            <a:solidFill>
              <a:schemeClr val="tx1"/>
            </a:solidFill>
          </a:ln>
        </p:spPr>
      </p:pic>
    </p:spTree>
    <p:extLst>
      <p:ext uri="{BB962C8B-B14F-4D97-AF65-F5344CB8AC3E}">
        <p14:creationId xmlns:p14="http://schemas.microsoft.com/office/powerpoint/2010/main" val="2923402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477000"/>
            <a:ext cx="530225" cy="182562"/>
          </a:xfrm>
        </p:spPr>
        <p:txBody>
          <a:bodyPr/>
          <a:lstStyle/>
          <a:p>
            <a:r>
              <a:rPr lang="en-US" altLang="en-US"/>
              <a:t>Slide </a:t>
            </a:r>
            <a:fld id="{E1E8D913-928F-7A43-9A26-D9879E0302D2}" type="slidenum">
              <a:rPr lang="en-US" altLang="en-US" smtClean="0"/>
              <a:pPr/>
              <a:t>18</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57200" y="838200"/>
            <a:ext cx="8153400" cy="533400"/>
          </a:xfrm>
          <a:ln/>
        </p:spPr>
        <p:txBody>
          <a:bodyPr/>
          <a:lstStyle/>
          <a:p>
            <a:r>
              <a:rPr lang="en-US" altLang="ja-JP" sz="3200" dirty="0"/>
              <a:t>Simulation Results (2)</a:t>
            </a:r>
            <a:endParaRPr lang="en-US" altLang="en-US" sz="3200" strike="sngStrike" dirty="0"/>
          </a:p>
        </p:txBody>
      </p:sp>
      <p:pic>
        <p:nvPicPr>
          <p:cNvPr id="3" name="図 2">
            <a:extLst>
              <a:ext uri="{FF2B5EF4-FFF2-40B4-BE49-F238E27FC236}">
                <a16:creationId xmlns:a16="http://schemas.microsoft.com/office/drawing/2014/main" id="{9CCF83EF-8437-4670-98A5-A8C237FB1B64}"/>
              </a:ext>
            </a:extLst>
          </p:cNvPr>
          <p:cNvPicPr>
            <a:picLocks noChangeAspect="1"/>
          </p:cNvPicPr>
          <p:nvPr/>
        </p:nvPicPr>
        <p:blipFill>
          <a:blip r:embed="rId3"/>
          <a:stretch>
            <a:fillRect/>
          </a:stretch>
        </p:blipFill>
        <p:spPr>
          <a:xfrm>
            <a:off x="228600" y="1524000"/>
            <a:ext cx="2957513" cy="2952750"/>
          </a:xfrm>
          <a:prstGeom prst="rect">
            <a:avLst/>
          </a:prstGeom>
        </p:spPr>
      </p:pic>
      <p:sp>
        <p:nvSpPr>
          <p:cNvPr id="19" name="テキスト ボックス 18">
            <a:extLst>
              <a:ext uri="{FF2B5EF4-FFF2-40B4-BE49-F238E27FC236}">
                <a16:creationId xmlns:a16="http://schemas.microsoft.com/office/drawing/2014/main" id="{ADEF0069-3C8A-4406-99E2-6079388DFD08}"/>
              </a:ext>
            </a:extLst>
          </p:cNvPr>
          <p:cNvSpPr txBox="1"/>
          <p:nvPr/>
        </p:nvSpPr>
        <p:spPr>
          <a:xfrm>
            <a:off x="0" y="4509052"/>
            <a:ext cx="3048000" cy="1908215"/>
          </a:xfrm>
          <a:prstGeom prst="rect">
            <a:avLst/>
          </a:prstGeom>
          <a:noFill/>
        </p:spPr>
        <p:txBody>
          <a:bodyPr wrap="square">
            <a:spAutoFit/>
          </a:bodyPr>
          <a:lstStyle/>
          <a:p>
            <a:pPr marL="285750" indent="-285750">
              <a:spcAft>
                <a:spcPts val="1200"/>
              </a:spcAft>
              <a:buFont typeface="Times New Roman" panose="02020603050405020304" pitchFamily="18" charset="0"/>
              <a:buChar char="–"/>
            </a:pPr>
            <a:r>
              <a:rPr lang="en-US" altLang="ja-JP" sz="1400" dirty="0"/>
              <a:t>NB-CCA UWB and other NB radios co-exist. Each NB radio sends packets constantly that occupy all sub-</a:t>
            </a:r>
            <a:r>
              <a:rPr lang="en-US" altLang="ja-JP" sz="1400" dirty="0" err="1"/>
              <a:t>ch.</a:t>
            </a:r>
            <a:endParaRPr lang="en-US" altLang="ja-JP" sz="1400" dirty="0"/>
          </a:p>
          <a:p>
            <a:pPr marL="285750" indent="-285750">
              <a:spcAft>
                <a:spcPts val="1200"/>
              </a:spcAft>
              <a:buFont typeface="Times New Roman" panose="02020603050405020304" pitchFamily="18" charset="0"/>
              <a:buChar char="–"/>
            </a:pPr>
            <a:r>
              <a:rPr lang="en-US" altLang="ja-JP" sz="1400" dirty="0"/>
              <a:t>Each NB radio transmits and stops alternatively every 100 ticks</a:t>
            </a:r>
          </a:p>
          <a:p>
            <a:pPr marL="285750" indent="-285750">
              <a:spcAft>
                <a:spcPts val="1200"/>
              </a:spcAft>
              <a:buFont typeface="Times New Roman" panose="02020603050405020304" pitchFamily="18" charset="0"/>
              <a:buChar char="–"/>
            </a:pPr>
            <a:r>
              <a:rPr lang="en-US" altLang="ja-JP" sz="1400" dirty="0"/>
              <a:t>Three vs. Six NB radios.</a:t>
            </a:r>
            <a:endParaRPr lang="ja-JP" altLang="en-US" sz="1400" dirty="0"/>
          </a:p>
        </p:txBody>
      </p:sp>
      <p:grpSp>
        <p:nvGrpSpPr>
          <p:cNvPr id="7" name="グループ化 6">
            <a:extLst>
              <a:ext uri="{FF2B5EF4-FFF2-40B4-BE49-F238E27FC236}">
                <a16:creationId xmlns:a16="http://schemas.microsoft.com/office/drawing/2014/main" id="{126CBC7F-6837-46CB-B31B-F78A78B97F13}"/>
              </a:ext>
            </a:extLst>
          </p:cNvPr>
          <p:cNvGrpSpPr/>
          <p:nvPr/>
        </p:nvGrpSpPr>
        <p:grpSpPr>
          <a:xfrm>
            <a:off x="3442440" y="1441637"/>
            <a:ext cx="4745215" cy="2396191"/>
            <a:chOff x="3442440" y="1441637"/>
            <a:chExt cx="4745215" cy="2396191"/>
          </a:xfrm>
        </p:grpSpPr>
        <p:pic>
          <p:nvPicPr>
            <p:cNvPr id="4" name="図 3">
              <a:extLst>
                <a:ext uri="{FF2B5EF4-FFF2-40B4-BE49-F238E27FC236}">
                  <a16:creationId xmlns:a16="http://schemas.microsoft.com/office/drawing/2014/main" id="{4088D7CB-C0B0-4AF3-97A5-52E41FCA2CCF}"/>
                </a:ext>
              </a:extLst>
            </p:cNvPr>
            <p:cNvPicPr>
              <a:picLocks noChangeAspect="1"/>
            </p:cNvPicPr>
            <p:nvPr/>
          </p:nvPicPr>
          <p:blipFill>
            <a:blip r:embed="rId4"/>
            <a:stretch>
              <a:fillRect/>
            </a:stretch>
          </p:blipFill>
          <p:spPr>
            <a:xfrm>
              <a:off x="3639740" y="1441637"/>
              <a:ext cx="4547915" cy="2384675"/>
            </a:xfrm>
            <a:prstGeom prst="rect">
              <a:avLst/>
            </a:prstGeom>
          </p:spPr>
        </p:pic>
        <p:sp>
          <p:nvSpPr>
            <p:cNvPr id="16" name="テキスト ボックス 15">
              <a:extLst>
                <a:ext uri="{FF2B5EF4-FFF2-40B4-BE49-F238E27FC236}">
                  <a16:creationId xmlns:a16="http://schemas.microsoft.com/office/drawing/2014/main" id="{41EA5FE6-B4CD-425D-AD78-F902064D05B4}"/>
                </a:ext>
              </a:extLst>
            </p:cNvPr>
            <p:cNvSpPr txBox="1"/>
            <p:nvPr/>
          </p:nvSpPr>
          <p:spPr>
            <a:xfrm rot="16200000">
              <a:off x="2423827" y="2469376"/>
              <a:ext cx="2387065" cy="349839"/>
            </a:xfrm>
            <a:prstGeom prst="rect">
              <a:avLst/>
            </a:prstGeom>
            <a:solidFill>
              <a:srgbClr val="CCCC00"/>
            </a:solidFill>
          </p:spPr>
          <p:txBody>
            <a:bodyPr wrap="square">
              <a:spAutoFit/>
            </a:bodyPr>
            <a:lstStyle/>
            <a:p>
              <a:pPr>
                <a:lnSpc>
                  <a:spcPts val="1000"/>
                </a:lnSpc>
              </a:pPr>
              <a:r>
                <a:rPr lang="en-US" altLang="ja-JP" sz="1100" dirty="0"/>
                <a:t>    Five NB sub-</a:t>
              </a:r>
              <a:r>
                <a:rPr lang="en-US" altLang="ja-JP" sz="1100" dirty="0" err="1"/>
                <a:t>ch</a:t>
              </a:r>
              <a:r>
                <a:rPr lang="en-US" altLang="ja-JP" sz="1100" dirty="0"/>
                <a:t>                     UWB</a:t>
              </a:r>
            </a:p>
            <a:p>
              <a:pPr>
                <a:lnSpc>
                  <a:spcPts val="1000"/>
                </a:lnSpc>
              </a:pPr>
              <a:r>
                <a:rPr lang="en-US" altLang="ja-JP" sz="1100" dirty="0"/>
                <a:t>                                                     </a:t>
              </a:r>
              <a:r>
                <a:rPr lang="en-US" altLang="ja-JP" sz="1100" dirty="0" err="1"/>
                <a:t>ch</a:t>
              </a:r>
              <a:endParaRPr lang="ja-JP" altLang="en-US" sz="1100" dirty="0"/>
            </a:p>
          </p:txBody>
        </p:sp>
      </p:grpSp>
      <p:pic>
        <p:nvPicPr>
          <p:cNvPr id="9" name="図 8">
            <a:extLst>
              <a:ext uri="{FF2B5EF4-FFF2-40B4-BE49-F238E27FC236}">
                <a16:creationId xmlns:a16="http://schemas.microsoft.com/office/drawing/2014/main" id="{0B895D30-4B61-44CA-B8E4-B7C367A93CEE}"/>
              </a:ext>
            </a:extLst>
          </p:cNvPr>
          <p:cNvPicPr>
            <a:picLocks noChangeAspect="1"/>
          </p:cNvPicPr>
          <p:nvPr/>
        </p:nvPicPr>
        <p:blipFill>
          <a:blip r:embed="rId5"/>
          <a:stretch>
            <a:fillRect/>
          </a:stretch>
        </p:blipFill>
        <p:spPr>
          <a:xfrm>
            <a:off x="7340036" y="2342755"/>
            <a:ext cx="1695238" cy="1009524"/>
          </a:xfrm>
          <a:prstGeom prst="rect">
            <a:avLst/>
          </a:prstGeom>
          <a:ln>
            <a:solidFill>
              <a:schemeClr val="tx1"/>
            </a:solidFill>
          </a:ln>
        </p:spPr>
      </p:pic>
      <p:pic>
        <p:nvPicPr>
          <p:cNvPr id="12" name="図 11">
            <a:extLst>
              <a:ext uri="{FF2B5EF4-FFF2-40B4-BE49-F238E27FC236}">
                <a16:creationId xmlns:a16="http://schemas.microsoft.com/office/drawing/2014/main" id="{E046A6F9-19EF-4CC2-B585-2436F1001D42}"/>
              </a:ext>
            </a:extLst>
          </p:cNvPr>
          <p:cNvPicPr>
            <a:picLocks noChangeAspect="1"/>
          </p:cNvPicPr>
          <p:nvPr/>
        </p:nvPicPr>
        <p:blipFill>
          <a:blip r:embed="rId6"/>
          <a:stretch>
            <a:fillRect/>
          </a:stretch>
        </p:blipFill>
        <p:spPr>
          <a:xfrm>
            <a:off x="3657600" y="3902760"/>
            <a:ext cx="4555057" cy="2392469"/>
          </a:xfrm>
          <a:prstGeom prst="rect">
            <a:avLst/>
          </a:prstGeom>
        </p:spPr>
      </p:pic>
      <p:sp>
        <p:nvSpPr>
          <p:cNvPr id="22" name="テキスト ボックス 21">
            <a:extLst>
              <a:ext uri="{FF2B5EF4-FFF2-40B4-BE49-F238E27FC236}">
                <a16:creationId xmlns:a16="http://schemas.microsoft.com/office/drawing/2014/main" id="{E8A96C34-50BD-4903-ABDB-5BF3B0006B46}"/>
              </a:ext>
            </a:extLst>
          </p:cNvPr>
          <p:cNvSpPr txBox="1"/>
          <p:nvPr/>
        </p:nvSpPr>
        <p:spPr>
          <a:xfrm rot="16200000">
            <a:off x="2449936" y="4926777"/>
            <a:ext cx="2387065" cy="349839"/>
          </a:xfrm>
          <a:prstGeom prst="rect">
            <a:avLst/>
          </a:prstGeom>
          <a:solidFill>
            <a:srgbClr val="CCCC00"/>
          </a:solidFill>
        </p:spPr>
        <p:txBody>
          <a:bodyPr wrap="square">
            <a:spAutoFit/>
          </a:bodyPr>
          <a:lstStyle/>
          <a:p>
            <a:pPr>
              <a:lnSpc>
                <a:spcPts val="1000"/>
              </a:lnSpc>
            </a:pPr>
            <a:r>
              <a:rPr lang="en-US" altLang="ja-JP" sz="1100" dirty="0"/>
              <a:t>    Five NB sub-</a:t>
            </a:r>
            <a:r>
              <a:rPr lang="en-US" altLang="ja-JP" sz="1100" dirty="0" err="1"/>
              <a:t>ch</a:t>
            </a:r>
            <a:r>
              <a:rPr lang="en-US" altLang="ja-JP" sz="1100" dirty="0"/>
              <a:t>                     UWB</a:t>
            </a:r>
          </a:p>
          <a:p>
            <a:pPr>
              <a:lnSpc>
                <a:spcPts val="1000"/>
              </a:lnSpc>
            </a:pPr>
            <a:r>
              <a:rPr lang="en-US" altLang="ja-JP" sz="1100" dirty="0"/>
              <a:t>                                                     </a:t>
            </a:r>
            <a:r>
              <a:rPr lang="en-US" altLang="ja-JP" sz="1100" dirty="0" err="1"/>
              <a:t>ch</a:t>
            </a:r>
            <a:endParaRPr lang="ja-JP" altLang="en-US" sz="1100" dirty="0"/>
          </a:p>
        </p:txBody>
      </p:sp>
      <p:pic>
        <p:nvPicPr>
          <p:cNvPr id="21" name="図 20">
            <a:extLst>
              <a:ext uri="{FF2B5EF4-FFF2-40B4-BE49-F238E27FC236}">
                <a16:creationId xmlns:a16="http://schemas.microsoft.com/office/drawing/2014/main" id="{05FAB9E0-2FA1-4446-AEE6-B86C82CBFF28}"/>
              </a:ext>
            </a:extLst>
          </p:cNvPr>
          <p:cNvPicPr>
            <a:picLocks noChangeAspect="1"/>
          </p:cNvPicPr>
          <p:nvPr/>
        </p:nvPicPr>
        <p:blipFill>
          <a:blip r:embed="rId7"/>
          <a:stretch>
            <a:fillRect/>
          </a:stretch>
        </p:blipFill>
        <p:spPr>
          <a:xfrm>
            <a:off x="7168607" y="4797467"/>
            <a:ext cx="1866667" cy="980952"/>
          </a:xfrm>
          <a:prstGeom prst="rect">
            <a:avLst/>
          </a:prstGeom>
          <a:ln>
            <a:solidFill>
              <a:schemeClr val="tx1"/>
            </a:solidFill>
          </a:ln>
        </p:spPr>
      </p:pic>
    </p:spTree>
    <p:extLst>
      <p:ext uri="{BB962C8B-B14F-4D97-AF65-F5344CB8AC3E}">
        <p14:creationId xmlns:p14="http://schemas.microsoft.com/office/powerpoint/2010/main" val="3167687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2</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2393619280"/>
              </p:ext>
            </p:extLst>
          </p:nvPr>
        </p:nvGraphicFramePr>
        <p:xfrm>
          <a:off x="457200" y="1066800"/>
          <a:ext cx="8382000" cy="5033709"/>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7877">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E</a:t>
                      </a:r>
                      <a:r>
                        <a:rPr lang="en-US" altLang="ja-JP" sz="1100" dirty="0">
                          <a:effectLst/>
                        </a:rPr>
                        <a:t>ffective and efficient CCA reduce disruption between UWB devices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8616">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altLang="ja-JP" sz="1100" dirty="0">
                          <a:effectLst/>
                        </a:rPr>
                        <a:t>Use NB radio to facilitate CCA so as to improve</a:t>
                      </a:r>
                      <a:r>
                        <a:rPr lang="ja-JP" altLang="en-US" sz="1100" dirty="0">
                          <a:effectLst/>
                        </a:rPr>
                        <a:t> </a:t>
                      </a:r>
                      <a:r>
                        <a:rPr lang="en-US" altLang="ja-JP" sz="1100" dirty="0">
                          <a:effectLst/>
                        </a:rPr>
                        <a:t>coexistence.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本文"/>
                          <a:ea typeface="Calibri" panose="020F0502020204030204" pitchFamily="34" charset="0"/>
                          <a:cs typeface="Times New Roman" panose="02020603050405020304" pitchFamily="18" charset="0"/>
                        </a:rPr>
                        <a:t>Use NB radio to improve coexistence among UWB devices.</a:t>
                      </a: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a:effectLst/>
                        </a:rPr>
                        <a:t>Additional channels and operating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a:lnSpc>
                          <a:spcPct val="107000"/>
                        </a:lnSpc>
                        <a:spcAft>
                          <a:spcPts val="800"/>
                        </a:spcAft>
                      </a:pPr>
                      <a:r>
                        <a:rPr lang="en-US" sz="1100">
                          <a:effectLst/>
                        </a:rPr>
                        <a:t>Improvements to accuracy / precision / reliability and interoperability for high-integrity ranging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a:effectLst/>
                        </a:rPr>
                        <a:t>Reduced complexity and power consumption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本文"/>
                          <a:ea typeface="Calibri" panose="020F0502020204030204" pitchFamily="34" charset="0"/>
                          <a:cs typeface="Times New Roman" panose="02020603050405020304" pitchFamily="18" charset="0"/>
                        </a:rPr>
                        <a:t>Exploiting NB PHY and concurrent operation with UWB to assist UWB channel access</a:t>
                      </a: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dirty="0">
                          <a:effectLst/>
                        </a:rPr>
                        <a:t>Enhanced native discovery and connection setup mechanisms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dirty="0">
                          <a:effectLst/>
                        </a:rPr>
                        <a:t>Sensing capabilities to support presence detection and environment mapping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a:effectLst/>
                        </a:rPr>
                        <a:t>Support for peer-to-peer, peer-to-multi-peer, and station-to-infrastructure protocols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445518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3</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Contents</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1905000" y="2133600"/>
            <a:ext cx="6172200" cy="2971800"/>
          </a:xfrm>
          <a:ln/>
        </p:spPr>
        <p:txBody>
          <a:bodyPr/>
          <a:lstStyle/>
          <a:p>
            <a:pPr>
              <a:lnSpc>
                <a:spcPct val="110000"/>
              </a:lnSpc>
              <a:spcBef>
                <a:spcPts val="1500"/>
              </a:spcBef>
              <a:buFont typeface="+mj-lt"/>
              <a:buAutoNum type="arabicPeriod"/>
            </a:pPr>
            <a:r>
              <a:rPr lang="en-US" sz="2400" dirty="0">
                <a:latin typeface="+mj-lt"/>
              </a:rPr>
              <a:t>Questions on NB CCA</a:t>
            </a:r>
          </a:p>
          <a:p>
            <a:pPr>
              <a:lnSpc>
                <a:spcPct val="110000"/>
              </a:lnSpc>
              <a:spcBef>
                <a:spcPts val="1500"/>
              </a:spcBef>
              <a:buFont typeface="+mj-lt"/>
              <a:buAutoNum type="arabicPeriod"/>
            </a:pPr>
            <a:r>
              <a:rPr lang="en-US" altLang="en-US" sz="2400" dirty="0">
                <a:solidFill>
                  <a:schemeClr val="tx2"/>
                </a:solidFill>
                <a:latin typeface="+mj-lt"/>
              </a:rPr>
              <a:t>How to use NB radio</a:t>
            </a:r>
          </a:p>
          <a:p>
            <a:pPr>
              <a:lnSpc>
                <a:spcPct val="110000"/>
              </a:lnSpc>
              <a:spcBef>
                <a:spcPts val="1500"/>
              </a:spcBef>
              <a:buFont typeface="+mj-lt"/>
              <a:buAutoNum type="arabicPeriod"/>
            </a:pPr>
            <a:r>
              <a:rPr lang="en-US" altLang="en-US" sz="2400" dirty="0">
                <a:solidFill>
                  <a:schemeClr val="tx2"/>
                </a:solidFill>
                <a:latin typeface="+mj-lt"/>
              </a:rPr>
              <a:t>Example of  matching NB patterns to UWB</a:t>
            </a:r>
          </a:p>
          <a:p>
            <a:pPr>
              <a:lnSpc>
                <a:spcPct val="110000"/>
              </a:lnSpc>
              <a:spcBef>
                <a:spcPts val="1500"/>
              </a:spcBef>
              <a:buFont typeface="+mj-lt"/>
              <a:buAutoNum type="arabicPeriod"/>
            </a:pPr>
            <a:r>
              <a:rPr lang="en-US" sz="2400" dirty="0">
                <a:latin typeface="+mj-lt"/>
              </a:rPr>
              <a:t>Proposed text</a:t>
            </a:r>
          </a:p>
        </p:txBody>
      </p:sp>
    </p:spTree>
    <p:extLst>
      <p:ext uri="{BB962C8B-B14F-4D97-AF65-F5344CB8AC3E}">
        <p14:creationId xmlns:p14="http://schemas.microsoft.com/office/powerpoint/2010/main" val="2698448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4</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What Is NB CCA For?</a:t>
            </a:r>
            <a:endParaRPr lang="en-US" altLang="en-US" sz="3200" dirty="0"/>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800100" y="1752600"/>
            <a:ext cx="7543800" cy="3933825"/>
          </a:xfrm>
        </p:spPr>
        <p:txBody>
          <a:bodyPr/>
          <a:lstStyle/>
          <a:p>
            <a:pPr algn="just">
              <a:spcBef>
                <a:spcPts val="0"/>
              </a:spcBef>
              <a:spcAft>
                <a:spcPts val="18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For devices under a same coordinator, a </a:t>
            </a:r>
            <a:r>
              <a:rPr lang="en-US" altLang="ja-JP" sz="2400" dirty="0" err="1">
                <a:latin typeface="Times New Roman" panose="02020603050405020304" pitchFamily="18" charset="0"/>
                <a:cs typeface="Times New Roman" panose="02020603050405020304" pitchFamily="18" charset="0"/>
              </a:rPr>
              <a:t>superframe</a:t>
            </a:r>
            <a:r>
              <a:rPr lang="en-US" altLang="ja-JP" sz="2400" dirty="0">
                <a:latin typeface="Times New Roman" panose="02020603050405020304" pitchFamily="18" charset="0"/>
                <a:cs typeface="Times New Roman" panose="02020603050405020304" pitchFamily="18" charset="0"/>
              </a:rPr>
              <a:t> structure is adopted in 802.15.4 which includes both CAP and CFP</a:t>
            </a:r>
            <a:r>
              <a:rPr lang="en-US" altLang="ja-JP" sz="2400" b="0" u="none" strike="noStrike" baseline="0" dirty="0">
                <a:latin typeface="Times New Roman" panose="02020603050405020304" pitchFamily="18" charset="0"/>
                <a:cs typeface="Times New Roman" panose="02020603050405020304" pitchFamily="18" charset="0"/>
              </a:rPr>
              <a:t>. Use of CFP is managed by coordinator, whereas use of </a:t>
            </a:r>
            <a:r>
              <a:rPr lang="en-US" altLang="ja-JP" sz="2400" b="1" u="none" strike="noStrike" baseline="0" dirty="0">
                <a:latin typeface="Times New Roman" panose="02020603050405020304" pitchFamily="18" charset="0"/>
                <a:cs typeface="Times New Roman" panose="02020603050405020304" pitchFamily="18" charset="0"/>
              </a:rPr>
              <a:t>CAP is contention-based </a:t>
            </a:r>
            <a:r>
              <a:rPr lang="en-US" altLang="ja-JP" sz="2400" u="none" strike="noStrike" baseline="0" dirty="0">
                <a:latin typeface="Times New Roman" panose="02020603050405020304" pitchFamily="18" charset="0"/>
                <a:cs typeface="Times New Roman" panose="02020603050405020304" pitchFamily="18" charset="0"/>
              </a:rPr>
              <a:t>using</a:t>
            </a:r>
            <a:r>
              <a:rPr lang="en-US" altLang="ja-JP" sz="2400" b="1" u="none" strike="noStrike" baseline="0" dirty="0">
                <a:latin typeface="Times New Roman" panose="02020603050405020304" pitchFamily="18" charset="0"/>
                <a:cs typeface="Times New Roman" panose="02020603050405020304" pitchFamily="18" charset="0"/>
              </a:rPr>
              <a:t> </a:t>
            </a:r>
            <a:r>
              <a:rPr lang="en-US" altLang="ja-JP" sz="2400" u="none" strike="noStrike" baseline="0" dirty="0">
                <a:latin typeface="Times New Roman" panose="02020603050405020304" pitchFamily="18" charset="0"/>
                <a:cs typeface="Times New Roman" panose="02020603050405020304" pitchFamily="18" charset="0"/>
              </a:rPr>
              <a:t>algorithm such as</a:t>
            </a:r>
            <a:r>
              <a:rPr lang="en-US" altLang="ja-JP" sz="2400" b="0" u="none" strike="noStrike" baseline="0" dirty="0">
                <a:latin typeface="Times New Roman" panose="02020603050405020304" pitchFamily="18" charset="0"/>
                <a:cs typeface="Times New Roman" panose="02020603050405020304" pitchFamily="18" charset="0"/>
              </a:rPr>
              <a:t> CSMA/CA. </a:t>
            </a:r>
          </a:p>
          <a:p>
            <a:pPr algn="just">
              <a:spcBef>
                <a:spcPts val="0"/>
              </a:spcBef>
              <a:spcAft>
                <a:spcPts val="1800"/>
              </a:spcAft>
              <a:buFont typeface="Arial" panose="020B0604020202020204" pitchFamily="34" charset="0"/>
              <a:buChar char="•"/>
            </a:pPr>
            <a:r>
              <a:rPr lang="en-US" altLang="ja-JP" sz="2400" b="0" u="none" strike="noStrike" baseline="0" dirty="0">
                <a:latin typeface="Times New Roman" panose="02020603050405020304" pitchFamily="18" charset="0"/>
                <a:cs typeface="Times New Roman" panose="02020603050405020304" pitchFamily="18" charset="0"/>
              </a:rPr>
              <a:t>For devices out of the control of a same coordinator, </a:t>
            </a:r>
            <a:r>
              <a:rPr lang="en-US" altLang="ja-JP" sz="2400" b="1" u="none" strike="noStrike" baseline="0" dirty="0">
                <a:latin typeface="Times New Roman" panose="02020603050405020304" pitchFamily="18" charset="0"/>
                <a:cs typeface="Times New Roman" panose="02020603050405020304" pitchFamily="18" charset="0"/>
              </a:rPr>
              <a:t>random channel access </a:t>
            </a:r>
            <a:r>
              <a:rPr lang="en-US" altLang="ja-JP" sz="2400" b="0" u="none" strike="noStrike" baseline="0" dirty="0">
                <a:latin typeface="Times New Roman" panose="02020603050405020304" pitchFamily="18" charset="0"/>
                <a:cs typeface="Times New Roman" panose="02020603050405020304" pitchFamily="18" charset="0"/>
              </a:rPr>
              <a:t>may cause serious interference. LBT or</a:t>
            </a:r>
            <a:r>
              <a:rPr lang="en-US" altLang="ja-JP" sz="2400" dirty="0">
                <a:latin typeface="Times New Roman" panose="02020603050405020304" pitchFamily="18" charset="0"/>
                <a:cs typeface="Times New Roman" panose="02020603050405020304" pitchFamily="18" charset="0"/>
              </a:rPr>
              <a:t> DAA are usually used for interference reduction.</a:t>
            </a:r>
          </a:p>
          <a:p>
            <a:pPr algn="just">
              <a:spcBef>
                <a:spcPts val="0"/>
              </a:spcBef>
              <a:spcAft>
                <a:spcPts val="1800"/>
              </a:spcAft>
              <a:buFont typeface="Arial" panose="020B0604020202020204" pitchFamily="34" charset="0"/>
              <a:buChar char="•"/>
            </a:pPr>
            <a:r>
              <a:rPr lang="en-US" altLang="ja-JP" sz="2400" b="1" i="1" u="sng" dirty="0">
                <a:latin typeface="Times New Roman" panose="02020603050405020304" pitchFamily="18" charset="0"/>
                <a:cs typeface="Times New Roman" panose="02020603050405020304" pitchFamily="18" charset="0"/>
              </a:rPr>
              <a:t>NB </a:t>
            </a:r>
            <a:r>
              <a:rPr lang="en-US" altLang="ja-JP" sz="2400" b="1" i="1" u="sng" strike="noStrike" baseline="0" dirty="0">
                <a:latin typeface="Times New Roman" panose="02020603050405020304" pitchFamily="18" charset="0"/>
                <a:cs typeface="Times New Roman" panose="02020603050405020304" pitchFamily="18" charset="0"/>
              </a:rPr>
              <a:t>CCA can be used</a:t>
            </a:r>
            <a:r>
              <a:rPr lang="en-US" altLang="ja-JP" sz="2400" strike="noStrike" baseline="0" dirty="0">
                <a:latin typeface="Times New Roman" panose="02020603050405020304" pitchFamily="18" charset="0"/>
                <a:cs typeface="Times New Roman" panose="02020603050405020304" pitchFamily="18" charset="0"/>
              </a:rPr>
              <a:t> jointly with other algorithms such as CSMA/CA, LBT, etc. for contending channel and </a:t>
            </a:r>
            <a:r>
              <a:rPr lang="en-US" altLang="ja-JP" sz="2400" b="0" u="none" strike="noStrike" baseline="0" dirty="0">
                <a:latin typeface="Times New Roman" panose="02020603050405020304" pitchFamily="18" charset="0"/>
                <a:cs typeface="Times New Roman" panose="02020603050405020304" pitchFamily="18" charset="0"/>
              </a:rPr>
              <a:t>reducing interference.</a:t>
            </a:r>
          </a:p>
        </p:txBody>
      </p:sp>
    </p:spTree>
    <p:extLst>
      <p:ext uri="{BB962C8B-B14F-4D97-AF65-F5344CB8AC3E}">
        <p14:creationId xmlns:p14="http://schemas.microsoft.com/office/powerpoint/2010/main" val="3329821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5</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Why NB CCA?</a:t>
            </a:r>
            <a:endParaRPr lang="en-US" altLang="en-US" sz="3200" dirty="0"/>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800100" y="1752600"/>
            <a:ext cx="7543800" cy="3933825"/>
          </a:xfrm>
        </p:spPr>
        <p:txBody>
          <a:bodyPr/>
          <a:lstStyle/>
          <a:p>
            <a:pPr algn="just">
              <a:spcBef>
                <a:spcPts val="0"/>
              </a:spcBef>
              <a:spcAft>
                <a:spcPts val="18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According to IEEE 802.15.4-2020, a UWB PHY shall implement a CCA mode</a:t>
            </a:r>
            <a:r>
              <a:rPr lang="en-US" altLang="ja-JP" sz="2400" b="0" u="none" strike="noStrike" baseline="0" dirty="0">
                <a:latin typeface="Times New Roman" panose="02020603050405020304" pitchFamily="18" charset="0"/>
                <a:cs typeface="Times New Roman" panose="02020603050405020304" pitchFamily="18" charset="0"/>
              </a:rPr>
              <a:t>. The effective mode considered for UWB CCA is </a:t>
            </a:r>
            <a:r>
              <a:rPr lang="en-US" altLang="ja-JP" sz="2400" b="1" u="none" strike="noStrike" baseline="0" dirty="0">
                <a:latin typeface="Times New Roman" panose="02020603050405020304" pitchFamily="18" charset="0"/>
                <a:cs typeface="Times New Roman" panose="02020603050405020304" pitchFamily="18" charset="0"/>
              </a:rPr>
              <a:t>either sensing preamble of 15.4 or sensing preamble of 15.6</a:t>
            </a:r>
            <a:r>
              <a:rPr lang="en-US" altLang="ja-JP" sz="2400" b="0" u="none" strike="noStrike" baseline="0" dirty="0">
                <a:latin typeface="Times New Roman" panose="02020603050405020304" pitchFamily="18" charset="0"/>
                <a:cs typeface="Times New Roman" panose="02020603050405020304" pitchFamily="18" charset="0"/>
              </a:rPr>
              <a:t>.</a:t>
            </a:r>
          </a:p>
          <a:p>
            <a:pPr algn="just">
              <a:spcBef>
                <a:spcPts val="0"/>
              </a:spcBef>
              <a:spcAft>
                <a:spcPts val="1800"/>
              </a:spcAft>
              <a:buFont typeface="Arial" panose="020B0604020202020204" pitchFamily="34" charset="0"/>
              <a:buChar char="•"/>
            </a:pPr>
            <a:r>
              <a:rPr lang="en-US" altLang="ja-JP" sz="2400" b="0" u="none" strike="noStrike" baseline="0" dirty="0">
                <a:latin typeface="Times New Roman" panose="02020603050405020304" pitchFamily="18" charset="0"/>
                <a:cs typeface="Times New Roman" panose="02020603050405020304" pitchFamily="18" charset="0"/>
              </a:rPr>
              <a:t>From coexistence point of view, it is desired to sense UWB operated in surroundings. As UWB penetration into different applications, requirement of sensing </a:t>
            </a:r>
            <a:r>
              <a:rPr lang="en-US" altLang="ja-JP" sz="2400" b="1" u="none" strike="noStrike" baseline="0" dirty="0">
                <a:latin typeface="Times New Roman" panose="02020603050405020304" pitchFamily="18" charset="0"/>
                <a:cs typeface="Times New Roman" panose="02020603050405020304" pitchFamily="18" charset="0"/>
              </a:rPr>
              <a:t>various UWB </a:t>
            </a:r>
            <a:r>
              <a:rPr lang="en-US" altLang="ja-JP" sz="2400" b="1" dirty="0">
                <a:latin typeface="Times New Roman" panose="02020603050405020304" pitchFamily="18" charset="0"/>
                <a:cs typeface="Times New Roman" panose="02020603050405020304" pitchFamily="18" charset="0"/>
              </a:rPr>
              <a:t>preambles </a:t>
            </a:r>
            <a:r>
              <a:rPr lang="en-US" altLang="ja-JP" sz="2400" dirty="0">
                <a:latin typeface="Times New Roman" panose="02020603050405020304" pitchFamily="18" charset="0"/>
                <a:cs typeface="Times New Roman" panose="02020603050405020304" pitchFamily="18" charset="0"/>
              </a:rPr>
              <a:t>may increase. </a:t>
            </a:r>
            <a:endParaRPr lang="en-US" altLang="ja-JP" sz="2400" b="0" u="none" strike="noStrike" baseline="0" dirty="0">
              <a:latin typeface="Times New Roman" panose="02020603050405020304" pitchFamily="18" charset="0"/>
              <a:cs typeface="Times New Roman" panose="02020603050405020304" pitchFamily="18" charset="0"/>
            </a:endParaRPr>
          </a:p>
          <a:p>
            <a:pPr algn="just">
              <a:spcBef>
                <a:spcPts val="0"/>
              </a:spcBef>
              <a:spcAft>
                <a:spcPts val="1800"/>
              </a:spcAft>
              <a:buFont typeface="Arial" panose="020B0604020202020204" pitchFamily="34" charset="0"/>
              <a:buChar char="•"/>
            </a:pPr>
            <a:r>
              <a:rPr lang="en-US" altLang="ja-JP" sz="2400" dirty="0">
                <a:latin typeface="+mj-lt"/>
                <a:ea typeface="ＭＳ Ｐゴシック" panose="020B0600070205080204" pitchFamily="50" charset="-128"/>
                <a:cs typeface="ＭＳ Ｐゴシック" panose="020B0600070205080204" pitchFamily="50" charset="-128"/>
              </a:rPr>
              <a:t>Compared to sensing UWB preambles, </a:t>
            </a:r>
            <a:r>
              <a:rPr lang="en-US" altLang="ja-JP" sz="2400" b="1" i="1" u="sng" dirty="0">
                <a:latin typeface="+mj-lt"/>
                <a:ea typeface="ＭＳ Ｐゴシック" panose="020B0600070205080204" pitchFamily="50" charset="-128"/>
                <a:cs typeface="ＭＳ Ｐゴシック" panose="020B0600070205080204" pitchFamily="50" charset="-128"/>
              </a:rPr>
              <a:t>NB CCA can be conducted uniformly </a:t>
            </a:r>
            <a:r>
              <a:rPr lang="en-US" altLang="ja-JP" sz="2400" dirty="0">
                <a:latin typeface="+mj-lt"/>
                <a:ea typeface="ＭＳ Ｐゴシック" panose="020B0600070205080204" pitchFamily="50" charset="-128"/>
                <a:cs typeface="ＭＳ Ｐゴシック" panose="020B0600070205080204" pitchFamily="50" charset="-128"/>
              </a:rPr>
              <a:t>regardless the types of UWB preambles.</a:t>
            </a:r>
            <a:endParaRPr lang="en-US" altLang="ja-JP" sz="2400" b="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8798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6</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How to Operate NB CCA?</a:t>
            </a:r>
            <a:endParaRPr lang="en-US" altLang="en-US" sz="3200" dirty="0"/>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800100" y="1933575"/>
            <a:ext cx="7543800" cy="3933825"/>
          </a:xfrm>
        </p:spPr>
        <p:txBody>
          <a:bodyPr/>
          <a:lstStyle/>
          <a:p>
            <a:pPr algn="just">
              <a:spcBef>
                <a:spcPts val="0"/>
              </a:spcBef>
              <a:spcAft>
                <a:spcPts val="18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NB CCA is based on of </a:t>
            </a:r>
            <a:r>
              <a:rPr lang="en-US" altLang="ja-JP" sz="2400" b="1" dirty="0">
                <a:latin typeface="Times New Roman" panose="02020603050405020304" pitchFamily="18" charset="0"/>
                <a:cs typeface="Times New Roman" panose="02020603050405020304" pitchFamily="18" charset="0"/>
              </a:rPr>
              <a:t>a pair of</a:t>
            </a:r>
            <a:r>
              <a:rPr lang="en-US" altLang="ja-JP" sz="2400" b="1" u="none" strike="noStrike" baseline="0" dirty="0">
                <a:latin typeface="Times New Roman" panose="02020603050405020304" pitchFamily="18" charset="0"/>
                <a:cs typeface="Times New Roman" panose="02020603050405020304" pitchFamily="18" charset="0"/>
              </a:rPr>
              <a:t> coupled NB PHY and UWB PHY</a:t>
            </a:r>
            <a:r>
              <a:rPr lang="en-US" altLang="ja-JP" sz="2400" b="0" u="none" strike="noStrike" baseline="0" dirty="0">
                <a:latin typeface="Times New Roman" panose="02020603050405020304" pitchFamily="18" charset="0"/>
                <a:cs typeface="Times New Roman" panose="02020603050405020304" pitchFamily="18" charset="0"/>
              </a:rPr>
              <a:t>, that are </a:t>
            </a:r>
            <a:r>
              <a:rPr lang="en-US" altLang="ja-JP" sz="2400" dirty="0">
                <a:latin typeface="Times New Roman" panose="02020603050405020304" pitchFamily="18" charset="0"/>
                <a:cs typeface="Times New Roman" panose="02020603050405020304" pitchFamily="18" charset="0"/>
              </a:rPr>
              <a:t>operated concurrently based on same timer: either synchronized clock or MAC timer.</a:t>
            </a:r>
          </a:p>
          <a:p>
            <a:pPr algn="just">
              <a:spcBef>
                <a:spcPts val="0"/>
              </a:spcBef>
              <a:spcAft>
                <a:spcPts val="1800"/>
              </a:spcAft>
              <a:buFont typeface="Arial" panose="020B0604020202020204" pitchFamily="34" charset="0"/>
              <a:buChar char="•"/>
            </a:pPr>
            <a:r>
              <a:rPr lang="en-US" altLang="ja-JP" sz="2400" b="1" i="1" u="sng" dirty="0">
                <a:latin typeface="Times New Roman" panose="02020603050405020304" pitchFamily="18" charset="0"/>
                <a:cs typeface="Times New Roman" panose="02020603050405020304" pitchFamily="18" charset="0"/>
              </a:rPr>
              <a:t>NB radio is used to indicate </a:t>
            </a:r>
            <a:r>
              <a:rPr lang="en-US" altLang="ja-JP" sz="2400" b="1" i="1" u="sng" strike="noStrike" baseline="0" dirty="0">
                <a:latin typeface="Times New Roman" panose="02020603050405020304" pitchFamily="18" charset="0"/>
                <a:cs typeface="Times New Roman" panose="02020603050405020304" pitchFamily="18" charset="0"/>
              </a:rPr>
              <a:t>UWB channel occupancy status.</a:t>
            </a:r>
            <a:r>
              <a:rPr lang="en-US" altLang="ja-JP" sz="2400" b="0" u="none" strike="noStrike" baseline="0" dirty="0">
                <a:latin typeface="Times New Roman" panose="02020603050405020304" pitchFamily="18" charset="0"/>
                <a:cs typeface="Times New Roman" panose="02020603050405020304" pitchFamily="18" charset="0"/>
              </a:rPr>
              <a:t> CCA is performed at NB channel.  </a:t>
            </a:r>
            <a:r>
              <a:rPr lang="en-US" altLang="ja-JP" sz="2400" dirty="0">
                <a:latin typeface="Times New Roman" panose="02020603050405020304" pitchFamily="18" charset="0"/>
                <a:cs typeface="Times New Roman" panose="02020603050405020304" pitchFamily="18" charset="0"/>
              </a:rPr>
              <a:t>UWB channel access is based on the coupled NB radio’s CCA results.</a:t>
            </a:r>
            <a:r>
              <a:rPr lang="en-US" altLang="ja-JP" sz="2400" b="0" u="none" strike="noStrike" baseline="0" dirty="0">
                <a:latin typeface="Times New Roman" panose="02020603050405020304" pitchFamily="18" charset="0"/>
                <a:cs typeface="Times New Roman" panose="02020603050405020304" pitchFamily="18" charset="0"/>
              </a:rPr>
              <a:t> </a:t>
            </a:r>
          </a:p>
          <a:p>
            <a:pPr algn="just">
              <a:spcBef>
                <a:spcPts val="0"/>
              </a:spcBef>
              <a:spcAft>
                <a:spcPts val="18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By introducing NB patterns, </a:t>
            </a:r>
            <a:r>
              <a:rPr lang="en-US" altLang="ja-JP" sz="2400" b="1" dirty="0">
                <a:latin typeface="Times New Roman" panose="02020603050405020304" pitchFamily="18" charset="0"/>
                <a:cs typeface="Times New Roman" panose="02020603050405020304" pitchFamily="18" charset="0"/>
              </a:rPr>
              <a:t>NB radio can be employed to present UWB information </a:t>
            </a:r>
            <a:r>
              <a:rPr lang="en-US" altLang="ja-JP" sz="2400" dirty="0">
                <a:latin typeface="Times New Roman" panose="02020603050405020304" pitchFamily="18" charset="0"/>
                <a:cs typeface="Times New Roman" panose="02020603050405020304" pitchFamily="18" charset="0"/>
              </a:rPr>
              <a:t>such as UWB channel #, duration of UWB channel occupancy, etc.</a:t>
            </a:r>
            <a:endParaRPr lang="en-US" altLang="ja-JP" sz="2400" b="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5072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7</a:t>
            </a:fld>
            <a:endParaRPr lang="en-US" altLang="en-US"/>
          </a:p>
        </p:txBody>
      </p:sp>
      <p:sp>
        <p:nvSpPr>
          <p:cNvPr id="7" name="Rectangle 2">
            <a:extLst>
              <a:ext uri="{FF2B5EF4-FFF2-40B4-BE49-F238E27FC236}">
                <a16:creationId xmlns:a16="http://schemas.microsoft.com/office/drawing/2014/main" id="{9FF4D2CA-4708-490C-B879-76DB93B94A90}"/>
              </a:ext>
            </a:extLst>
          </p:cNvPr>
          <p:cNvSpPr txBox="1">
            <a:spLocks noChangeArrowheads="1"/>
          </p:cNvSpPr>
          <p:nvPr/>
        </p:nvSpPr>
        <p:spPr bwMode="auto">
          <a:xfrm>
            <a:off x="152400" y="838200"/>
            <a:ext cx="86868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altLang="ja-JP" sz="3200" dirty="0"/>
              <a:t>Conceptual View of NB Pattern and UWB Mapping</a:t>
            </a:r>
            <a:endParaRPr lang="en-US" altLang="en-US" sz="3200" dirty="0"/>
          </a:p>
        </p:txBody>
      </p:sp>
      <p:pic>
        <p:nvPicPr>
          <p:cNvPr id="4" name="図 3">
            <a:extLst>
              <a:ext uri="{FF2B5EF4-FFF2-40B4-BE49-F238E27FC236}">
                <a16:creationId xmlns:a16="http://schemas.microsoft.com/office/drawing/2014/main" id="{936958AC-D655-90D0-0B7C-1FA29D3A9379}"/>
              </a:ext>
            </a:extLst>
          </p:cNvPr>
          <p:cNvPicPr>
            <a:picLocks noChangeAspect="1"/>
          </p:cNvPicPr>
          <p:nvPr/>
        </p:nvPicPr>
        <p:blipFill>
          <a:blip r:embed="rId3"/>
          <a:stretch>
            <a:fillRect/>
          </a:stretch>
        </p:blipFill>
        <p:spPr>
          <a:xfrm>
            <a:off x="74676" y="1685544"/>
            <a:ext cx="8994648" cy="4486656"/>
          </a:xfrm>
          <a:prstGeom prst="rect">
            <a:avLst/>
          </a:prstGeom>
        </p:spPr>
      </p:pic>
    </p:spTree>
    <p:extLst>
      <p:ext uri="{BB962C8B-B14F-4D97-AF65-F5344CB8AC3E}">
        <p14:creationId xmlns:p14="http://schemas.microsoft.com/office/powerpoint/2010/main" val="1465850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8</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Use NB Radio Properly</a:t>
            </a:r>
            <a:endParaRPr lang="en-US" altLang="en-US" sz="3200" dirty="0"/>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800100" y="1933575"/>
            <a:ext cx="7543800" cy="3933825"/>
          </a:xfrm>
        </p:spPr>
        <p:txBody>
          <a:bodyPr/>
          <a:lstStyle/>
          <a:p>
            <a:pPr algn="just">
              <a:spcBef>
                <a:spcPts val="0"/>
              </a:spcBef>
              <a:spcAft>
                <a:spcPts val="18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Define a proper </a:t>
            </a:r>
            <a:r>
              <a:rPr lang="en-US" altLang="ja-JP" sz="2400" b="1" i="1" u="sng" dirty="0">
                <a:latin typeface="Times New Roman" panose="02020603050405020304" pitchFamily="18" charset="0"/>
                <a:cs typeface="Times New Roman" panose="02020603050405020304" pitchFamily="18" charset="0"/>
              </a:rPr>
              <a:t>SINR threshold for NB radio</a:t>
            </a:r>
            <a:r>
              <a:rPr lang="en-US" altLang="ja-JP" sz="2400" dirty="0">
                <a:latin typeface="Times New Roman" panose="02020603050405020304" pitchFamily="18" charset="0"/>
                <a:cs typeface="Times New Roman" panose="02020603050405020304" pitchFamily="18" charset="0"/>
              </a:rPr>
              <a:t>, which </a:t>
            </a:r>
            <a:r>
              <a:rPr lang="en-US" altLang="ja-JP" sz="2400" b="1" i="1" u="sng" dirty="0">
                <a:latin typeface="Times New Roman" panose="02020603050405020304" pitchFamily="18" charset="0"/>
                <a:cs typeface="Times New Roman" panose="02020603050405020304" pitchFamily="18" charset="0"/>
              </a:rPr>
              <a:t>matches with the sensing level of UWB radio</a:t>
            </a:r>
            <a:r>
              <a:rPr lang="en-US" altLang="ja-JP" sz="2400" dirty="0">
                <a:latin typeface="Times New Roman" panose="02020603050405020304" pitchFamily="18" charset="0"/>
                <a:cs typeface="Times New Roman" panose="02020603050405020304" pitchFamily="18" charset="0"/>
              </a:rPr>
              <a:t>. So that the </a:t>
            </a:r>
            <a:r>
              <a:rPr lang="en-US" altLang="ja-JP" sz="2400" dirty="0">
                <a:latin typeface="+mj-lt"/>
                <a:ea typeface="ＭＳ Ｐゴシック" panose="020B0600070205080204" pitchFamily="50" charset="-128"/>
                <a:cs typeface="Times New Roman" panose="02020603050405020304" pitchFamily="18" charset="0"/>
              </a:rPr>
              <a:t>N</a:t>
            </a:r>
            <a:r>
              <a:rPr lang="en-US" altLang="ja-JP" sz="2400" dirty="0">
                <a:effectLst/>
                <a:latin typeface="+mj-lt"/>
                <a:ea typeface="ＭＳ Ｐゴシック" panose="020B0600070205080204" pitchFamily="50" charset="-128"/>
                <a:cs typeface="Times New Roman" panose="02020603050405020304" pitchFamily="18" charset="0"/>
              </a:rPr>
              <a:t>B radio doesn’t </a:t>
            </a:r>
            <a:r>
              <a:rPr lang="en-US" altLang="ja-JP" sz="2400" dirty="0">
                <a:solidFill>
                  <a:srgbClr val="000000"/>
                </a:solidFill>
                <a:effectLst/>
                <a:latin typeface="+mj-lt"/>
                <a:ea typeface="ＭＳ Ｐゴシック" panose="020B0600070205080204" pitchFamily="50" charset="-128"/>
                <a:cs typeface="Times New Roman" panose="02020603050405020304" pitchFamily="18" charset="0"/>
              </a:rPr>
              <a:t>unnecessarily </a:t>
            </a:r>
            <a:r>
              <a:rPr lang="en-US" altLang="ja-JP" sz="2400" dirty="0">
                <a:effectLst/>
                <a:latin typeface="+mj-lt"/>
                <a:ea typeface="ＭＳ Ｐゴシック" panose="020B0600070205080204" pitchFamily="50" charset="-128"/>
                <a:cs typeface="Times New Roman" panose="02020603050405020304" pitchFamily="18" charset="0"/>
              </a:rPr>
              <a:t>reduce the utilization of UWB channel.</a:t>
            </a:r>
            <a:endParaRPr lang="en-US" altLang="ja-JP" sz="2400" dirty="0">
              <a:latin typeface="Times New Roman" panose="02020603050405020304" pitchFamily="18" charset="0"/>
              <a:cs typeface="Times New Roman" panose="02020603050405020304" pitchFamily="18" charset="0"/>
            </a:endParaRPr>
          </a:p>
          <a:p>
            <a:pPr algn="just">
              <a:spcBef>
                <a:spcPts val="0"/>
              </a:spcBef>
              <a:spcAft>
                <a:spcPts val="1800"/>
              </a:spcAft>
              <a:buFont typeface="Arial" panose="020B0604020202020204" pitchFamily="34" charset="0"/>
              <a:buChar char="•"/>
            </a:pPr>
            <a:r>
              <a:rPr lang="en-US" altLang="ja-JP" sz="2400" dirty="0">
                <a:latin typeface="+mj-lt"/>
                <a:ea typeface="ＭＳ Ｐゴシック" panose="020B0600070205080204" pitchFamily="50" charset="-128"/>
                <a:cs typeface="Times New Roman" panose="02020603050405020304" pitchFamily="18" charset="0"/>
              </a:rPr>
              <a:t>NB patterns should be designed to </a:t>
            </a:r>
            <a:r>
              <a:rPr lang="en-US" altLang="ja-JP" sz="2400" b="1" dirty="0">
                <a:latin typeface="+mj-lt"/>
                <a:ea typeface="ＭＳ Ｐゴシック" panose="020B0600070205080204" pitchFamily="50" charset="-128"/>
                <a:cs typeface="Times New Roman" panose="02020603050405020304" pitchFamily="18" charset="0"/>
              </a:rPr>
              <a:t>be distinct compared to other ordinary NB </a:t>
            </a:r>
            <a:r>
              <a:rPr lang="en-US" altLang="ja-JP" sz="2400" dirty="0">
                <a:latin typeface="+mj-lt"/>
                <a:ea typeface="ＭＳ Ｐゴシック" panose="020B0600070205080204" pitchFamily="50" charset="-128"/>
                <a:cs typeface="Times New Roman" panose="02020603050405020304" pitchFamily="18" charset="0"/>
              </a:rPr>
              <a:t>radios, so that the other NB radio don’t </a:t>
            </a:r>
            <a:r>
              <a:rPr lang="en-US" altLang="ja-JP" sz="2400" dirty="0">
                <a:effectLst/>
                <a:latin typeface="+mj-lt"/>
                <a:ea typeface="ＭＳ Ｐゴシック" panose="020B0600070205080204" pitchFamily="50" charset="-128"/>
                <a:cs typeface="Times New Roman" panose="02020603050405020304" pitchFamily="18" charset="0"/>
              </a:rPr>
              <a:t>shut up UWBs occasionally</a:t>
            </a:r>
            <a:r>
              <a:rPr lang="en-US" altLang="ja-JP" sz="2400" dirty="0">
                <a:latin typeface="Times New Roman" panose="02020603050405020304" pitchFamily="18" charset="0"/>
                <a:cs typeface="Times New Roman" panose="02020603050405020304" pitchFamily="18" charset="0"/>
              </a:rPr>
              <a:t>.</a:t>
            </a:r>
            <a:r>
              <a:rPr lang="en-US" altLang="ja-JP" sz="2400" b="0" u="none" strike="noStrike" baseline="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227321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9</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ja-JP" sz="3200" dirty="0"/>
              <a:t>Example of using NB Radio</a:t>
            </a:r>
            <a:endParaRPr lang="en-US" altLang="en-US" sz="3200" dirty="0"/>
          </a:p>
        </p:txBody>
      </p:sp>
      <mc:AlternateContent xmlns:mc="http://schemas.openxmlformats.org/markup-compatibility/2006" xmlns:a14="http://schemas.microsoft.com/office/drawing/2010/main">
        <mc:Choice Requires="a14">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800100" y="1933575"/>
                <a:ext cx="7543800" cy="3933825"/>
              </a:xfrm>
            </p:spPr>
            <p:txBody>
              <a:bodyPr/>
              <a:lstStyle/>
              <a:p>
                <a:pPr algn="just">
                  <a:spcBef>
                    <a:spcPts val="0"/>
                  </a:spcBef>
                  <a:spcAft>
                    <a:spcPts val="18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In 15-23-0100-01-04ab-nba-uwb-technical-framework, 50 NB channels at UNII-3 (5725-5850 MHz) and 200 NB channels at UNII-5 (5925-6425 MHz), each has a </a:t>
                </a:r>
                <a:r>
                  <a:rPr lang="en-US" altLang="ja-JP" sz="2400" b="1" dirty="0">
                    <a:latin typeface="Times New Roman" panose="02020603050405020304" pitchFamily="18" charset="0"/>
                    <a:cs typeface="Times New Roman" panose="02020603050405020304" pitchFamily="18" charset="0"/>
                  </a:rPr>
                  <a:t>bandwidth of 2.5 </a:t>
                </a:r>
                <a:r>
                  <a:rPr lang="en-US" altLang="ja-JP" sz="2400" b="1" dirty="0" err="1">
                    <a:latin typeface="Times New Roman" panose="02020603050405020304" pitchFamily="18" charset="0"/>
                    <a:cs typeface="Times New Roman" panose="02020603050405020304" pitchFamily="18" charset="0"/>
                  </a:rPr>
                  <a:t>MHz</a:t>
                </a:r>
                <a:r>
                  <a:rPr lang="en-US" altLang="ja-JP" sz="2400" dirty="0" err="1">
                    <a:effectLst/>
                    <a:latin typeface="+mj-lt"/>
                    <a:ea typeface="ＭＳ Ｐゴシック" panose="020B0600070205080204" pitchFamily="50" charset="-128"/>
                    <a:cs typeface="Times New Roman" panose="02020603050405020304" pitchFamily="18" charset="0"/>
                  </a:rPr>
                  <a:t>.</a:t>
                </a:r>
                <a:endParaRPr lang="en-US" altLang="ja-JP" sz="2400" dirty="0">
                  <a:latin typeface="Times New Roman" panose="02020603050405020304" pitchFamily="18" charset="0"/>
                  <a:cs typeface="Times New Roman" panose="02020603050405020304" pitchFamily="18" charset="0"/>
                </a:endParaRPr>
              </a:p>
              <a:p>
                <a:pPr algn="just">
                  <a:spcBef>
                    <a:spcPts val="0"/>
                  </a:spcBef>
                  <a:spcAft>
                    <a:spcPts val="1800"/>
                  </a:spcAf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Suppose that </a:t>
                </a:r>
                <a14:m>
                  <m:oMath xmlns:m="http://schemas.openxmlformats.org/officeDocument/2006/math">
                    <m:r>
                      <a:rPr lang="en-US" altLang="ja-JP" sz="2400" i="1" smtClean="0">
                        <a:solidFill>
                          <a:srgbClr val="000000"/>
                        </a:solidFill>
                        <a:effectLst/>
                        <a:latin typeface="Cambria Math" panose="02040503050406030204" pitchFamily="18" charset="0"/>
                        <a:ea typeface="Calibri" panose="020F0502020204030204" pitchFamily="34" charset="0"/>
                        <a:cs typeface="Arial" panose="020B0604020202020204" pitchFamily="34" charset="0"/>
                      </a:rPr>
                      <m:t>𝑛</m:t>
                    </m:r>
                    <m:r>
                      <a:rPr lang="en-US" altLang="ja-JP" sz="2400">
                        <a:solidFill>
                          <a:srgbClr val="000000"/>
                        </a:solidFill>
                        <a:effectLst/>
                        <a:latin typeface="Cambria Math" panose="02040503050406030204" pitchFamily="18" charset="0"/>
                        <a:ea typeface="Calibri" panose="020F0502020204030204" pitchFamily="34" charset="0"/>
                        <a:cs typeface="Arial" panose="020B0604020202020204" pitchFamily="34" charset="0"/>
                      </a:rPr>
                      <m:t>×</m:t>
                    </m:r>
                    <m:r>
                      <a:rPr lang="en-US" altLang="ja-JP" sz="2400" i="1">
                        <a:solidFill>
                          <a:srgbClr val="000000"/>
                        </a:solidFill>
                        <a:effectLst/>
                        <a:latin typeface="Cambria Math" panose="02040503050406030204" pitchFamily="18" charset="0"/>
                        <a:ea typeface="Calibri" panose="020F0502020204030204" pitchFamily="34" charset="0"/>
                        <a:cs typeface="Arial" panose="020B0604020202020204" pitchFamily="34" charset="0"/>
                      </a:rPr>
                      <m:t>2.5 </m:t>
                    </m:r>
                    <m:r>
                      <m:rPr>
                        <m:sty m:val="p"/>
                      </m:rPr>
                      <a:rPr lang="en-US" altLang="ja-JP" sz="2400">
                        <a:solidFill>
                          <a:srgbClr val="000000"/>
                        </a:solidFill>
                        <a:effectLst/>
                        <a:latin typeface="Cambria Math" panose="02040503050406030204" pitchFamily="18" charset="0"/>
                        <a:ea typeface="Calibri" panose="020F0502020204030204" pitchFamily="34" charset="0"/>
                        <a:cs typeface="Arial" panose="020B0604020202020204" pitchFamily="34" charset="0"/>
                      </a:rPr>
                      <m:t>MHz</m:t>
                    </m:r>
                  </m:oMath>
                </a14:m>
                <a:r>
                  <a:rPr lang="en-US" altLang="ja-JP" sz="2400" dirty="0">
                    <a:latin typeface="Times New Roman" panose="02020603050405020304" pitchFamily="18" charset="0"/>
                    <a:cs typeface="Times New Roman" panose="02020603050405020304" pitchFamily="18" charset="0"/>
                  </a:rPr>
                  <a:t> NB channels are employed for NB CCA, a simple way to use </a:t>
                </a:r>
                <a:r>
                  <a:rPr lang="en-US" altLang="ja-JP" sz="2400" b="1" dirty="0">
                    <a:latin typeface="Times New Roman" panose="02020603050405020304" pitchFamily="18" charset="0"/>
                    <a:cs typeface="Times New Roman" panose="02020603050405020304" pitchFamily="18" charset="0"/>
                  </a:rPr>
                  <a:t>NB patterns to present UWB information </a:t>
                </a:r>
                <a:r>
                  <a:rPr lang="en-US" altLang="ja-JP" sz="2400" dirty="0">
                    <a:latin typeface="Times New Roman" panose="02020603050405020304" pitchFamily="18" charset="0"/>
                    <a:cs typeface="Times New Roman" panose="02020603050405020304" pitchFamily="18" charset="0"/>
                  </a:rPr>
                  <a:t>is:</a:t>
                </a:r>
              </a:p>
              <a:p>
                <a:pPr lvl="1" algn="just">
                  <a:spcBef>
                    <a:spcPts val="0"/>
                  </a:spcBef>
                  <a:spcAft>
                    <a:spcPts val="1800"/>
                  </a:spcAft>
                  <a:buFont typeface="Times New Roman" panose="02020603050405020304" pitchFamily="18" charset="0"/>
                  <a:buChar char="–"/>
                </a:pPr>
                <a:r>
                  <a:rPr lang="en-US" altLang="ja-JP" sz="2000" b="0" u="none" strike="noStrike" baseline="0" dirty="0">
                    <a:latin typeface="Times New Roman" panose="02020603050405020304" pitchFamily="18" charset="0"/>
                    <a:cs typeface="Times New Roman" panose="02020603050405020304" pitchFamily="18" charset="0"/>
                  </a:rPr>
                  <a:t>Use 1, 2, </a:t>
                </a:r>
                <a:r>
                  <a:rPr lang="en-US" altLang="ja-JP" sz="2000" dirty="0">
                    <a:latin typeface="Times New Roman" panose="02020603050405020304" pitchFamily="18" charset="0"/>
                    <a:cs typeface="Times New Roman" panose="02020603050405020304" pitchFamily="18" charset="0"/>
                  </a:rPr>
                  <a:t>…, k NB channels to present UWB channel</a:t>
                </a:r>
                <a:r>
                  <a:rPr lang="en-US" altLang="ja-JP" sz="2000" b="0" u="none" strike="noStrike" baseline="0" dirty="0">
                    <a:latin typeface="Times New Roman" panose="02020603050405020304" pitchFamily="18" charset="0"/>
                    <a:cs typeface="Times New Roman" panose="02020603050405020304" pitchFamily="18" charset="0"/>
                  </a:rPr>
                  <a:t> used</a:t>
                </a:r>
              </a:p>
              <a:p>
                <a:pPr lvl="1" algn="just">
                  <a:spcBef>
                    <a:spcPts val="0"/>
                  </a:spcBef>
                  <a:spcAft>
                    <a:spcPts val="1800"/>
                  </a:spcAft>
                  <a:buFont typeface="Times New Roman" panose="02020603050405020304" pitchFamily="18" charset="0"/>
                  <a:buChar char="–"/>
                </a:pPr>
                <a:r>
                  <a:rPr lang="en-US" altLang="ja-JP" sz="2000" dirty="0">
                    <a:latin typeface="Times New Roman" panose="02020603050405020304" pitchFamily="18" charset="0"/>
                    <a:cs typeface="Times New Roman" panose="02020603050405020304" pitchFamily="18" charset="0"/>
                  </a:rPr>
                  <a:t>Use k+1, k+2, …, n NB channels to present UWB occupation </a:t>
                </a:r>
                <a:endParaRPr lang="en-US" altLang="ja-JP" sz="2000" b="0" u="none" strike="noStrike" baseline="0" dirty="0">
                  <a:latin typeface="Times New Roman" panose="02020603050405020304" pitchFamily="18" charset="0"/>
                  <a:cs typeface="Times New Roman" panose="02020603050405020304" pitchFamily="18" charset="0"/>
                </a:endParaRPr>
              </a:p>
            </p:txBody>
          </p:sp>
        </mc:Choice>
        <mc:Fallback xmlns="">
          <p:sp>
            <p:nvSpPr>
              <p:cNvPr id="7" name="Content Placeholder 2">
                <a:extLst>
                  <a:ext uri="{FF2B5EF4-FFF2-40B4-BE49-F238E27FC236}">
                    <a16:creationId xmlns:a16="http://schemas.microsoft.com/office/drawing/2014/main" id="{EE14F97D-4998-4507-8938-1588A212A8E7}"/>
                  </a:ext>
                </a:extLst>
              </p:cNvPr>
              <p:cNvSpPr>
                <a:spLocks noGrp="1" noRot="1" noChangeAspect="1" noMove="1" noResize="1" noEditPoints="1" noAdjustHandles="1" noChangeArrowheads="1" noChangeShapeType="1" noTextEdit="1"/>
              </p:cNvSpPr>
              <p:nvPr>
                <p:ph idx="1"/>
              </p:nvPr>
            </p:nvSpPr>
            <p:spPr>
              <a:xfrm>
                <a:off x="800100" y="1933575"/>
                <a:ext cx="7543800" cy="3933825"/>
              </a:xfrm>
              <a:blipFill>
                <a:blip r:embed="rId3"/>
                <a:stretch>
                  <a:fillRect l="-1050" t="-1238" r="-1212" b="-3096"/>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95729194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20609</TotalTime>
  <Words>1832</Words>
  <Application>Microsoft Office PowerPoint</Application>
  <PresentationFormat>画面に合わせる (4:3)</PresentationFormat>
  <Paragraphs>202</Paragraphs>
  <Slides>18</Slides>
  <Notes>17</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18</vt:i4>
      </vt:variant>
    </vt:vector>
  </HeadingPairs>
  <TitlesOfParts>
    <vt:vector size="25" baseType="lpstr">
      <vt:lpstr>Arial 本文</vt:lpstr>
      <vt:lpstr>TimesNewRomanPSMT</vt:lpstr>
      <vt:lpstr>Arial</vt:lpstr>
      <vt:lpstr>Calibri</vt:lpstr>
      <vt:lpstr>Cambria Math</vt:lpstr>
      <vt:lpstr>Times New Roman</vt:lpstr>
      <vt:lpstr>Office Theme</vt:lpstr>
      <vt:lpstr>PowerPoint プレゼンテーション</vt:lpstr>
      <vt:lpstr>PowerPoint プレゼンテーション</vt:lpstr>
      <vt:lpstr>Contents</vt:lpstr>
      <vt:lpstr>What Is NB CCA For?</vt:lpstr>
      <vt:lpstr>Why NB CCA?</vt:lpstr>
      <vt:lpstr>How to Operate NB CCA?</vt:lpstr>
      <vt:lpstr>PowerPoint プレゼンテーション</vt:lpstr>
      <vt:lpstr>Use NB Radio Properly</vt:lpstr>
      <vt:lpstr>Example of using NB Radio</vt:lpstr>
      <vt:lpstr>Example of Mapping NB Pattern to UWB</vt:lpstr>
      <vt:lpstr>Example of NB Pattern to UWB Channel</vt:lpstr>
      <vt:lpstr>Example of NB Pattern to UWB Occupancy</vt:lpstr>
      <vt:lpstr>Notes On NB Patterns</vt:lpstr>
      <vt:lpstr>Proposed Text (highlighted in blue)</vt:lpstr>
      <vt:lpstr>Summary</vt:lpstr>
      <vt:lpstr>Reference Slides</vt:lpstr>
      <vt:lpstr>Simulation Results (1)</vt:lpstr>
      <vt:lpstr>Simulation Results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李 還幇</cp:lastModifiedBy>
  <cp:revision>742</cp:revision>
  <cp:lastPrinted>1998-02-10T13:28:06Z</cp:lastPrinted>
  <dcterms:created xsi:type="dcterms:W3CDTF">2021-07-16T20:39:58Z</dcterms:created>
  <dcterms:modified xsi:type="dcterms:W3CDTF">2023-03-13T00:06:08Z</dcterms:modified>
</cp:coreProperties>
</file>