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1"/>
  </p:notesMasterIdLst>
  <p:sldIdLst>
    <p:sldId id="363" r:id="rId2"/>
    <p:sldId id="2413" r:id="rId3"/>
    <p:sldId id="2433" r:id="rId4"/>
    <p:sldId id="2366" r:id="rId5"/>
    <p:sldId id="339" r:id="rId6"/>
    <p:sldId id="2414" r:id="rId7"/>
    <p:sldId id="2368" r:id="rId8"/>
    <p:sldId id="365" r:id="rId9"/>
    <p:sldId id="304" r:id="rId10"/>
    <p:sldId id="317" r:id="rId11"/>
    <p:sldId id="2408" r:id="rId12"/>
    <p:sldId id="2392" r:id="rId13"/>
    <p:sldId id="2417" r:id="rId14"/>
    <p:sldId id="361" r:id="rId15"/>
    <p:sldId id="2434" r:id="rId16"/>
    <p:sldId id="2415" r:id="rId17"/>
    <p:sldId id="2416" r:id="rId18"/>
    <p:sldId id="2395" r:id="rId19"/>
    <p:sldId id="2399" r:id="rId20"/>
    <p:sldId id="312" r:id="rId21"/>
    <p:sldId id="2385" r:id="rId22"/>
    <p:sldId id="2375" r:id="rId23"/>
    <p:sldId id="2377" r:id="rId24"/>
    <p:sldId id="326" r:id="rId25"/>
    <p:sldId id="2435" r:id="rId26"/>
    <p:sldId id="2436" r:id="rId27"/>
    <p:sldId id="2389" r:id="rId28"/>
    <p:sldId id="298" r:id="rId29"/>
    <p:sldId id="296" r:id="rId30"/>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46" autoAdjust="0"/>
  </p:normalViewPr>
  <p:slideViewPr>
    <p:cSldViewPr>
      <p:cViewPr varScale="1">
        <p:scale>
          <a:sx n="74" d="100"/>
          <a:sy n="74" d="100"/>
        </p:scale>
        <p:origin x="1032"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802.15-23-0143-00-04ab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March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eeesa.webex.com/ieeesa/j.php?MTID=m294baede78fb6c8fe29dfdf2a1db6165" TargetMode="External"/><Relationship Id="rId2" Type="http://schemas.openxmlformats.org/officeDocument/2006/relationships/hyperlink" Target="https://mentor.ieee.org/802.15/dcn/23/15-23-0104-02-04ab-tg4ab-agenda-march-2023-plenary.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e6986a0ccebfc175fa15438e3c2ffdb0" TargetMode="External"/><Relationship Id="rId5" Type="http://schemas.openxmlformats.org/officeDocument/2006/relationships/hyperlink" Target="https://ieeesa.webex.com/ieeesa/j.php?MTID=m570cfce4deb35eb3f342c0cd5aa4c7b0" TargetMode="External"/><Relationship Id="rId4" Type="http://schemas.openxmlformats.org/officeDocument/2006/relationships/hyperlink" Target="https://ieeesa.webex.com/ieeesa/j.php?MTID=m8d9626c4e1cc028a178216d5371ece9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5/dcn/23/15-23-0111-00-04ab-tg4ab-conf-call-mins-jan-to-mar-2023.docx" TargetMode="External"/><Relationship Id="rId2" Type="http://schemas.openxmlformats.org/officeDocument/2006/relationships/hyperlink" Target="https://mentor.ieee.org/802.15/dcn/23/15-23-0110-00-04ab-tg4ab-jan-interim-min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vent.me/1L90q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January 2023 Interim Session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15 January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461665"/>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15-23-0104-02-04ab-tg4ab-agenda-march-2023-plenary.xlsx</a:t>
            </a:r>
            <a:endParaRPr lang="en-US" sz="2400" dirty="0">
              <a:solidFill>
                <a:schemeClr val="tx1"/>
              </a:solidFill>
              <a:latin typeface="+mj-lt"/>
            </a:endParaRPr>
          </a:p>
        </p:txBody>
      </p:sp>
      <p:graphicFrame>
        <p:nvGraphicFramePr>
          <p:cNvPr id="5" name="Table 4">
            <a:extLst>
              <a:ext uri="{FF2B5EF4-FFF2-40B4-BE49-F238E27FC236}">
                <a16:creationId xmlns:a16="http://schemas.microsoft.com/office/drawing/2014/main" id="{11CBDF5E-48AE-A4CA-976C-7181F2A96A23}"/>
              </a:ext>
            </a:extLst>
          </p:cNvPr>
          <p:cNvGraphicFramePr>
            <a:graphicFrameLocks noGrp="1"/>
          </p:cNvGraphicFramePr>
          <p:nvPr>
            <p:extLst>
              <p:ext uri="{D42A27DB-BD31-4B8C-83A1-F6EECF244321}">
                <p14:modId xmlns:p14="http://schemas.microsoft.com/office/powerpoint/2010/main" val="602862845"/>
              </p:ext>
            </p:extLst>
          </p:nvPr>
        </p:nvGraphicFramePr>
        <p:xfrm>
          <a:off x="2639282" y="1584480"/>
          <a:ext cx="7121398" cy="4868856"/>
        </p:xfrm>
        <a:graphic>
          <a:graphicData uri="http://schemas.openxmlformats.org/drawingml/2006/table">
            <a:tbl>
              <a:tblPr/>
              <a:tblGrid>
                <a:gridCol w="309626">
                  <a:extLst>
                    <a:ext uri="{9D8B030D-6E8A-4147-A177-3AD203B41FA5}">
                      <a16:colId xmlns:a16="http://schemas.microsoft.com/office/drawing/2014/main" val="1810496845"/>
                    </a:ext>
                  </a:extLst>
                </a:gridCol>
                <a:gridCol w="309626">
                  <a:extLst>
                    <a:ext uri="{9D8B030D-6E8A-4147-A177-3AD203B41FA5}">
                      <a16:colId xmlns:a16="http://schemas.microsoft.com/office/drawing/2014/main" val="343272149"/>
                    </a:ext>
                  </a:extLst>
                </a:gridCol>
                <a:gridCol w="309626">
                  <a:extLst>
                    <a:ext uri="{9D8B030D-6E8A-4147-A177-3AD203B41FA5}">
                      <a16:colId xmlns:a16="http://schemas.microsoft.com/office/drawing/2014/main" val="1468109972"/>
                    </a:ext>
                  </a:extLst>
                </a:gridCol>
                <a:gridCol w="309626">
                  <a:extLst>
                    <a:ext uri="{9D8B030D-6E8A-4147-A177-3AD203B41FA5}">
                      <a16:colId xmlns:a16="http://schemas.microsoft.com/office/drawing/2014/main" val="1888089199"/>
                    </a:ext>
                  </a:extLst>
                </a:gridCol>
                <a:gridCol w="309626">
                  <a:extLst>
                    <a:ext uri="{9D8B030D-6E8A-4147-A177-3AD203B41FA5}">
                      <a16:colId xmlns:a16="http://schemas.microsoft.com/office/drawing/2014/main" val="110635052"/>
                    </a:ext>
                  </a:extLst>
                </a:gridCol>
                <a:gridCol w="309626">
                  <a:extLst>
                    <a:ext uri="{9D8B030D-6E8A-4147-A177-3AD203B41FA5}">
                      <a16:colId xmlns:a16="http://schemas.microsoft.com/office/drawing/2014/main" val="446020337"/>
                    </a:ext>
                  </a:extLst>
                </a:gridCol>
                <a:gridCol w="309626">
                  <a:extLst>
                    <a:ext uri="{9D8B030D-6E8A-4147-A177-3AD203B41FA5}">
                      <a16:colId xmlns:a16="http://schemas.microsoft.com/office/drawing/2014/main" val="3222499487"/>
                    </a:ext>
                  </a:extLst>
                </a:gridCol>
                <a:gridCol w="309626">
                  <a:extLst>
                    <a:ext uri="{9D8B030D-6E8A-4147-A177-3AD203B41FA5}">
                      <a16:colId xmlns:a16="http://schemas.microsoft.com/office/drawing/2014/main" val="1056598842"/>
                    </a:ext>
                  </a:extLst>
                </a:gridCol>
                <a:gridCol w="309626">
                  <a:extLst>
                    <a:ext uri="{9D8B030D-6E8A-4147-A177-3AD203B41FA5}">
                      <a16:colId xmlns:a16="http://schemas.microsoft.com/office/drawing/2014/main" val="1206471161"/>
                    </a:ext>
                  </a:extLst>
                </a:gridCol>
                <a:gridCol w="309626">
                  <a:extLst>
                    <a:ext uri="{9D8B030D-6E8A-4147-A177-3AD203B41FA5}">
                      <a16:colId xmlns:a16="http://schemas.microsoft.com/office/drawing/2014/main" val="600884571"/>
                    </a:ext>
                  </a:extLst>
                </a:gridCol>
                <a:gridCol w="309626">
                  <a:extLst>
                    <a:ext uri="{9D8B030D-6E8A-4147-A177-3AD203B41FA5}">
                      <a16:colId xmlns:a16="http://schemas.microsoft.com/office/drawing/2014/main" val="3238444783"/>
                    </a:ext>
                  </a:extLst>
                </a:gridCol>
                <a:gridCol w="309626">
                  <a:extLst>
                    <a:ext uri="{9D8B030D-6E8A-4147-A177-3AD203B41FA5}">
                      <a16:colId xmlns:a16="http://schemas.microsoft.com/office/drawing/2014/main" val="1221476591"/>
                    </a:ext>
                  </a:extLst>
                </a:gridCol>
                <a:gridCol w="309626">
                  <a:extLst>
                    <a:ext uri="{9D8B030D-6E8A-4147-A177-3AD203B41FA5}">
                      <a16:colId xmlns:a16="http://schemas.microsoft.com/office/drawing/2014/main" val="775224810"/>
                    </a:ext>
                  </a:extLst>
                </a:gridCol>
                <a:gridCol w="309626">
                  <a:extLst>
                    <a:ext uri="{9D8B030D-6E8A-4147-A177-3AD203B41FA5}">
                      <a16:colId xmlns:a16="http://schemas.microsoft.com/office/drawing/2014/main" val="806912485"/>
                    </a:ext>
                  </a:extLst>
                </a:gridCol>
                <a:gridCol w="309626">
                  <a:extLst>
                    <a:ext uri="{9D8B030D-6E8A-4147-A177-3AD203B41FA5}">
                      <a16:colId xmlns:a16="http://schemas.microsoft.com/office/drawing/2014/main" val="4272740155"/>
                    </a:ext>
                  </a:extLst>
                </a:gridCol>
                <a:gridCol w="309626">
                  <a:extLst>
                    <a:ext uri="{9D8B030D-6E8A-4147-A177-3AD203B41FA5}">
                      <a16:colId xmlns:a16="http://schemas.microsoft.com/office/drawing/2014/main" val="3915478253"/>
                    </a:ext>
                  </a:extLst>
                </a:gridCol>
                <a:gridCol w="309626">
                  <a:extLst>
                    <a:ext uri="{9D8B030D-6E8A-4147-A177-3AD203B41FA5}">
                      <a16:colId xmlns:a16="http://schemas.microsoft.com/office/drawing/2014/main" val="3838815189"/>
                    </a:ext>
                  </a:extLst>
                </a:gridCol>
                <a:gridCol w="309626">
                  <a:extLst>
                    <a:ext uri="{9D8B030D-6E8A-4147-A177-3AD203B41FA5}">
                      <a16:colId xmlns:a16="http://schemas.microsoft.com/office/drawing/2014/main" val="917977474"/>
                    </a:ext>
                  </a:extLst>
                </a:gridCol>
                <a:gridCol w="309626">
                  <a:extLst>
                    <a:ext uri="{9D8B030D-6E8A-4147-A177-3AD203B41FA5}">
                      <a16:colId xmlns:a16="http://schemas.microsoft.com/office/drawing/2014/main" val="3891216164"/>
                    </a:ext>
                  </a:extLst>
                </a:gridCol>
                <a:gridCol w="309626">
                  <a:extLst>
                    <a:ext uri="{9D8B030D-6E8A-4147-A177-3AD203B41FA5}">
                      <a16:colId xmlns:a16="http://schemas.microsoft.com/office/drawing/2014/main" val="773897594"/>
                    </a:ext>
                  </a:extLst>
                </a:gridCol>
                <a:gridCol w="309626">
                  <a:extLst>
                    <a:ext uri="{9D8B030D-6E8A-4147-A177-3AD203B41FA5}">
                      <a16:colId xmlns:a16="http://schemas.microsoft.com/office/drawing/2014/main" val="2486839735"/>
                    </a:ext>
                  </a:extLst>
                </a:gridCol>
                <a:gridCol w="309626">
                  <a:extLst>
                    <a:ext uri="{9D8B030D-6E8A-4147-A177-3AD203B41FA5}">
                      <a16:colId xmlns:a16="http://schemas.microsoft.com/office/drawing/2014/main" val="1412973485"/>
                    </a:ext>
                  </a:extLst>
                </a:gridCol>
                <a:gridCol w="309626">
                  <a:extLst>
                    <a:ext uri="{9D8B030D-6E8A-4147-A177-3AD203B41FA5}">
                      <a16:colId xmlns:a16="http://schemas.microsoft.com/office/drawing/2014/main" val="1560328500"/>
                    </a:ext>
                  </a:extLst>
                </a:gridCol>
              </a:tblGrid>
              <a:tr h="147072">
                <a:tc rowSpan="6">
                  <a:txBody>
                    <a:bodyPr/>
                    <a:lstStyle/>
                    <a:p>
                      <a:pPr algn="ctr" fontAlgn="b"/>
                      <a:r>
                        <a:rPr lang="en-US" sz="500" b="1" i="0" u="none" strike="noStrike">
                          <a:effectLst/>
                          <a:latin typeface="Arial" panose="020B0604020202020204" pitchFamily="34" charset="0"/>
                        </a:rPr>
                        <a:t>EST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PST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UTC</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JST</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4">
                  <a:txBody>
                    <a:bodyPr/>
                    <a:lstStyle/>
                    <a:p>
                      <a:pPr algn="ctr" fontAlgn="ctr"/>
                      <a:r>
                        <a:rPr lang="en-US" sz="1800" b="1" i="0" u="none" strike="noStrike">
                          <a:effectLst/>
                          <a:latin typeface="Arial" panose="020B0604020202020204" pitchFamily="34" charset="0"/>
                        </a:rPr>
                        <a:t>R4</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7">
                  <a:txBody>
                    <a:bodyPr/>
                    <a:lstStyle/>
                    <a:p>
                      <a:pPr algn="l" fontAlgn="ctr"/>
                      <a:r>
                        <a:rPr lang="en-US" sz="900" b="1" i="0" u="none" strike="noStrike">
                          <a:effectLst/>
                          <a:latin typeface="Arial" panose="020B0604020202020204" pitchFamily="34" charset="0"/>
                        </a:rPr>
                        <a:t>142nd IEEE 802.15 WSN MEETING</a:t>
                      </a:r>
                    </a:p>
                  </a:txBody>
                  <a:tcPr marL="11611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789852476"/>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b"/>
                      <a:r>
                        <a:rPr lang="en-US" sz="900" b="1" i="0" u="none" strike="noStrike">
                          <a:effectLst/>
                          <a:latin typeface="Arial" panose="020B0604020202020204" pitchFamily="34" charset="0"/>
                        </a:rPr>
                        <a:t>Hilton Atlanta</a:t>
                      </a:r>
                    </a:p>
                  </a:txBody>
                  <a:tcPr marL="116110" marR="3870" marT="3870" marB="0" anchor="b">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extLst>
                  <a:ext uri="{0D108BD9-81ED-4DB2-BD59-A6C34878D82A}">
                    <a16:rowId xmlns:a16="http://schemas.microsoft.com/office/drawing/2014/main" val="398480979"/>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l" fontAlgn="ctr"/>
                      <a:r>
                        <a:rPr lang="en-US" sz="900" b="1" i="0" u="none" strike="noStrike">
                          <a:solidFill>
                            <a:srgbClr val="000000"/>
                          </a:solidFill>
                          <a:effectLst/>
                          <a:latin typeface="Arial" panose="020B0604020202020204" pitchFamily="34" charset="0"/>
                        </a:rPr>
                        <a:t>Atlanta, Georgia</a:t>
                      </a:r>
                    </a:p>
                  </a:txBody>
                  <a:tcPr marL="11611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extLst>
                  <a:ext uri="{0D108BD9-81ED-4DB2-BD59-A6C34878D82A}">
                    <a16:rowId xmlns:a16="http://schemas.microsoft.com/office/drawing/2014/main" val="2269028894"/>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13">
                  <a:txBody>
                    <a:bodyPr/>
                    <a:lstStyle/>
                    <a:p>
                      <a:pPr algn="l" fontAlgn="ctr"/>
                      <a:r>
                        <a:rPr lang="en-US" sz="500" b="1" i="0" u="none" strike="noStrike">
                          <a:effectLst/>
                          <a:latin typeface="Arial" panose="020B0604020202020204" pitchFamily="34" charset="0"/>
                        </a:rPr>
                        <a:t>The graphic below describes the weekly session of the IEEE P802.15 WG in graphic format. All local times are Baltimore time.</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73388173"/>
                  </a:ext>
                </a:extLst>
              </a:tr>
              <a:tr h="2360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Mtg. Local Time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6340869"/>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Atlanta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12-Mar-2023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16-Mar-2023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2832"/>
                  </a:ext>
                </a:extLst>
              </a:tr>
              <a:tr h="189646">
                <a:tc gridSpan="4">
                  <a:txBody>
                    <a:bodyPr/>
                    <a:lstStyle/>
                    <a:p>
                      <a:pPr algn="ctr"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401440"/>
                  </a:ext>
                </a:extLst>
              </a:tr>
              <a:tr h="174164">
                <a:tc>
                  <a:txBody>
                    <a:bodyPr/>
                    <a:lstStyle/>
                    <a:p>
                      <a:pPr algn="ctr" fontAlgn="b"/>
                      <a:r>
                        <a:rPr lang="en-US" sz="600" b="1" i="0" u="none" strike="noStrike">
                          <a:effectLst/>
                          <a:latin typeface="Arial" panose="020B0604020202020204" pitchFamily="34" charset="0"/>
                        </a:rPr>
                        <a:t>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03874457"/>
                  </a:ext>
                </a:extLst>
              </a:tr>
              <a:tr h="174164">
                <a:tc>
                  <a:txBody>
                    <a:bodyPr/>
                    <a:lstStyle/>
                    <a:p>
                      <a:pPr algn="ctr" fontAlgn="b"/>
                      <a:r>
                        <a:rPr lang="en-US" sz="600" b="1" i="0" u="none" strike="noStrike">
                          <a:effectLst/>
                          <a:latin typeface="Arial" panose="020B0604020202020204" pitchFamily="34" charset="0"/>
                        </a:rPr>
                        <a:t>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265110000"/>
                  </a:ext>
                </a:extLst>
              </a:tr>
              <a:tr h="174164">
                <a:tc>
                  <a:txBody>
                    <a:bodyPr/>
                    <a:lstStyle/>
                    <a:p>
                      <a:pPr algn="ctr" fontAlgn="b"/>
                      <a:r>
                        <a:rPr lang="en-US" sz="600" b="1" i="0" u="none" strike="noStrike">
                          <a:effectLst/>
                          <a:latin typeface="Arial" panose="020B0604020202020204" pitchFamily="34" charset="0"/>
                        </a:rPr>
                        <a:t>8:00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500" b="1" i="0" u="none" strike="noStrike">
                          <a:solidFill>
                            <a:srgbClr val="000000"/>
                          </a:solidFill>
                          <a:effectLst/>
                          <a:latin typeface="Arial" panose="020B0604020202020204" pitchFamily="34" charset="0"/>
                        </a:rPr>
                        <a:t>802 LMSC</a:t>
                      </a:r>
                      <a:br>
                        <a:rPr lang="en-US" sz="500" b="1" i="0" u="none" strike="noStrike">
                          <a:solidFill>
                            <a:srgbClr val="000000"/>
                          </a:solidFill>
                          <a:effectLst/>
                          <a:latin typeface="Arial" panose="020B0604020202020204" pitchFamily="34" charset="0"/>
                        </a:rPr>
                      </a:br>
                      <a:r>
                        <a:rPr lang="en-US" sz="500" b="1" i="0" u="none" strike="noStrike">
                          <a:solidFill>
                            <a:srgbClr val="000000"/>
                          </a:solidFill>
                          <a:effectLst/>
                          <a:latin typeface="Arial" panose="020B0604020202020204" pitchFamily="34" charset="0"/>
                        </a:rPr>
                        <a:t>OPENING MEETING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1892932154"/>
                  </a:ext>
                </a:extLst>
              </a:tr>
              <a:tr h="174164">
                <a:tc>
                  <a:txBody>
                    <a:bodyPr/>
                    <a:lstStyle/>
                    <a:p>
                      <a:pPr algn="ctr" fontAlgn="b"/>
                      <a:r>
                        <a:rPr lang="en-US" sz="600" b="1" i="0" u="none" strike="noStrike">
                          <a:effectLst/>
                          <a:latin typeface="Arial" panose="020B0604020202020204" pitchFamily="34" charset="0"/>
                        </a:rPr>
                        <a:t>8:30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0584989"/>
                  </a:ext>
                </a:extLst>
              </a:tr>
              <a:tr h="170294">
                <a:tc>
                  <a:txBody>
                    <a:bodyPr/>
                    <a:lstStyle/>
                    <a:p>
                      <a:pPr algn="ctr" fontAlgn="b"/>
                      <a:r>
                        <a:rPr lang="en-US" sz="600" b="1" i="0" u="none" strike="noStrike">
                          <a:effectLst/>
                          <a:latin typeface="Arial" panose="020B0604020202020204" pitchFamily="34" charset="0"/>
                        </a:rPr>
                        <a:t>9:00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400" b="1" i="0" u="none" strike="noStrike">
                          <a:solidFill>
                            <a:srgbClr val="FFFFFF"/>
                          </a:solidFill>
                          <a:effectLst/>
                          <a:latin typeface="Arial" panose="020B0604020202020204" pitchFamily="34" charset="0"/>
                        </a:rPr>
                        <a:t>TG13  OWC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2">
                  <a:txBody>
                    <a:bodyPr/>
                    <a:lstStyle/>
                    <a:p>
                      <a:pPr algn="ctr" fontAlgn="ctr"/>
                      <a:r>
                        <a:rPr lang="en-US" sz="400" b="1" i="0" u="none" strike="noStrike">
                          <a:effectLst/>
                          <a:latin typeface="Arial" panose="020B0604020202020204" pitchFamily="34" charset="0"/>
                        </a:rPr>
                        <a:t>TG7a</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2">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6750267"/>
                  </a:ext>
                </a:extLst>
              </a:tr>
              <a:tr h="174164">
                <a:tc>
                  <a:txBody>
                    <a:bodyPr/>
                    <a:lstStyle/>
                    <a:p>
                      <a:pPr algn="ctr" fontAlgn="b"/>
                      <a:r>
                        <a:rPr lang="en-US" sz="600" b="1" i="0" u="none" strike="noStrike">
                          <a:effectLst/>
                          <a:latin typeface="Arial" panose="020B0604020202020204" pitchFamily="34" charset="0"/>
                        </a:rPr>
                        <a:t>9:30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3048379"/>
                  </a:ext>
                </a:extLst>
              </a:tr>
              <a:tr h="174164">
                <a:tc>
                  <a:txBody>
                    <a:bodyPr/>
                    <a:lstStyle/>
                    <a:p>
                      <a:pPr algn="ctr" fontAlgn="b"/>
                      <a:r>
                        <a:rPr lang="en-US" sz="600" b="1" i="0" u="none" strike="noStrike">
                          <a:effectLst/>
                          <a:latin typeface="Arial" panose="020B0604020202020204" pitchFamily="34" charset="0"/>
                        </a:rPr>
                        <a:t>10:00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8472826"/>
                  </a:ext>
                </a:extLst>
              </a:tr>
              <a:tr h="170294">
                <a:tc>
                  <a:txBody>
                    <a:bodyPr/>
                    <a:lstStyle/>
                    <a:p>
                      <a:pPr algn="ctr" fontAlgn="b"/>
                      <a:r>
                        <a:rPr lang="en-US" sz="600" b="1" i="0" u="none" strike="noStrike">
                          <a:effectLst/>
                          <a:latin typeface="Arial" panose="020B0604020202020204" pitchFamily="34" charset="0"/>
                        </a:rPr>
                        <a:t>10:30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Opening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500" b="1" i="0" u="none" strike="noStrike">
                          <a:solidFill>
                            <a:srgbClr val="FFFFFF"/>
                          </a:solidFill>
                          <a:effectLst/>
                          <a:latin typeface="Arial" panose="020B0604020202020204" pitchFamily="34" charset="0"/>
                        </a:rPr>
                        <a:t>802.18</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Regulatory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 Plenary (Virtual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Joint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&amp;</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TG6ma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925569629"/>
                  </a:ext>
                </a:extLst>
              </a:tr>
              <a:tr h="174164">
                <a:tc>
                  <a:txBody>
                    <a:bodyPr/>
                    <a:lstStyle/>
                    <a:p>
                      <a:pPr algn="ctr" fontAlgn="b"/>
                      <a:r>
                        <a:rPr lang="en-US" sz="600" b="1" i="0" u="none" strike="noStrike">
                          <a:effectLst/>
                          <a:latin typeface="Arial" panose="020B0604020202020204" pitchFamily="34" charset="0"/>
                        </a:rPr>
                        <a:t>11:00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180173"/>
                  </a:ext>
                </a:extLst>
              </a:tr>
              <a:tr h="170294">
                <a:tc>
                  <a:txBody>
                    <a:bodyPr/>
                    <a:lstStyle/>
                    <a:p>
                      <a:pPr algn="ctr" fontAlgn="b"/>
                      <a:r>
                        <a:rPr lang="en-US" sz="600" b="1" i="0" u="none" strike="noStrike">
                          <a:effectLst/>
                          <a:latin typeface="Arial" panose="020B0604020202020204" pitchFamily="34" charset="0"/>
                        </a:rPr>
                        <a:t>11:30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WNG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9249735"/>
                  </a:ext>
                </a:extLst>
              </a:tr>
              <a:tr h="174164">
                <a:tc>
                  <a:txBody>
                    <a:bodyPr/>
                    <a:lstStyle/>
                    <a:p>
                      <a:pPr algn="ctr" fontAlgn="b"/>
                      <a:r>
                        <a:rPr lang="en-US" sz="600" b="1" i="0" u="none" strike="noStrike">
                          <a:effectLst/>
                          <a:latin typeface="Arial" panose="020B0604020202020204" pitchFamily="34" charset="0"/>
                        </a:rPr>
                        <a:t>12:00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0046366"/>
                  </a:ext>
                </a:extLst>
              </a:tr>
              <a:tr h="174164">
                <a:tc>
                  <a:txBody>
                    <a:bodyPr/>
                    <a:lstStyle/>
                    <a:p>
                      <a:pPr algn="ctr" fontAlgn="b"/>
                      <a:r>
                        <a:rPr lang="en-US" sz="600" b="1" i="0" u="none" strike="noStrike">
                          <a:effectLst/>
                          <a:latin typeface="Arial" panose="020B0604020202020204" pitchFamily="34" charset="0"/>
                        </a:rPr>
                        <a:t>12:30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52107713"/>
                  </a:ext>
                </a:extLst>
              </a:tr>
              <a:tr h="174164">
                <a:tc>
                  <a:txBody>
                    <a:bodyPr/>
                    <a:lstStyle/>
                    <a:p>
                      <a:pPr algn="ctr" fontAlgn="b"/>
                      <a:r>
                        <a:rPr lang="en-US" sz="600" b="1" i="0" u="none" strike="noStrike">
                          <a:effectLst/>
                          <a:latin typeface="Arial" panose="020B0604020202020204" pitchFamily="34" charset="0"/>
                        </a:rPr>
                        <a:t>13:00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37239508"/>
                  </a:ext>
                </a:extLst>
              </a:tr>
              <a:tr h="174164">
                <a:tc>
                  <a:txBody>
                    <a:bodyPr/>
                    <a:lstStyle/>
                    <a:p>
                      <a:pPr algn="ctr" fontAlgn="b"/>
                      <a:r>
                        <a:rPr lang="en-US" sz="600" b="1" i="0" u="none" strike="noStrike">
                          <a:effectLst/>
                          <a:latin typeface="Arial" panose="020B0604020202020204" pitchFamily="34" charset="0"/>
                        </a:rPr>
                        <a:t>13:30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IETF</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400" b="1" i="0" u="none" strike="noStrike">
                          <a:solidFill>
                            <a:srgbClr val="FFFFFF"/>
                          </a:solidFill>
                          <a:effectLst/>
                          <a:latin typeface="Arial" panose="020B0604020202020204" pitchFamily="34" charset="0"/>
                        </a:rPr>
                        <a:t>SC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1821852785"/>
                  </a:ext>
                </a:extLst>
              </a:tr>
              <a:tr h="170294">
                <a:tc>
                  <a:txBody>
                    <a:bodyPr/>
                    <a:lstStyle/>
                    <a:p>
                      <a:pPr algn="ctr" fontAlgn="b"/>
                      <a:r>
                        <a:rPr lang="en-US" sz="600" b="1" i="0" u="none" strike="noStrike">
                          <a:effectLst/>
                          <a:latin typeface="Arial" panose="020B0604020202020204" pitchFamily="34" charset="0"/>
                        </a:rPr>
                        <a:t>14:00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WG Leadership</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91715157"/>
                  </a:ext>
                </a:extLst>
              </a:tr>
              <a:tr h="174164">
                <a:tc>
                  <a:txBody>
                    <a:bodyPr/>
                    <a:lstStyle/>
                    <a:p>
                      <a:pPr algn="ctr" fontAlgn="b"/>
                      <a:r>
                        <a:rPr lang="en-US" sz="600" b="1" i="0" u="none" strike="noStrike">
                          <a:effectLst/>
                          <a:latin typeface="Arial" panose="020B0604020202020204" pitchFamily="34" charset="0"/>
                        </a:rPr>
                        <a:t>14:30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7458622"/>
                  </a:ext>
                </a:extLst>
              </a:tr>
              <a:tr h="174164">
                <a:tc>
                  <a:txBody>
                    <a:bodyPr/>
                    <a:lstStyle/>
                    <a:p>
                      <a:pPr algn="ctr" fontAlgn="b"/>
                      <a:r>
                        <a:rPr lang="en-US" sz="600" b="1" i="0" u="none" strike="noStrike">
                          <a:effectLst/>
                          <a:latin typeface="Arial" panose="020B0604020202020204" pitchFamily="34" charset="0"/>
                        </a:rPr>
                        <a:t>15:00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3141996"/>
                  </a:ext>
                </a:extLst>
              </a:tr>
              <a:tr h="174164">
                <a:tc>
                  <a:txBody>
                    <a:bodyPr/>
                    <a:lstStyle/>
                    <a:p>
                      <a:pPr algn="ctr" fontAlgn="b"/>
                      <a:r>
                        <a:rPr lang="en-US" sz="600" b="1" i="0" u="none" strike="noStrike">
                          <a:effectLst/>
                          <a:latin typeface="Arial" panose="020B0604020202020204" pitchFamily="34" charset="0"/>
                        </a:rPr>
                        <a:t>15:30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15:30-16:00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118571"/>
                  </a:ext>
                </a:extLst>
              </a:tr>
              <a:tr h="170294">
                <a:tc>
                  <a:txBody>
                    <a:bodyPr/>
                    <a:lstStyle/>
                    <a:p>
                      <a:pPr algn="ctr" fontAlgn="b"/>
                      <a:r>
                        <a:rPr lang="en-US" sz="600" b="1" i="0" u="none" strike="noStrike">
                          <a:effectLst/>
                          <a:latin typeface="Arial" panose="020B0604020202020204" pitchFamily="34" charset="0"/>
                        </a:rPr>
                        <a:t>16:00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MTG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(see note</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for Webex)</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Joint</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&amp;</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SC 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solidFill>
                            <a:srgbClr val="FFFFFF"/>
                          </a:solidFill>
                          <a:effectLst/>
                          <a:latin typeface="Arial" panose="020B0604020202020204" pitchFamily="34" charset="0"/>
                        </a:rPr>
                        <a:t>IG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JS1G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Closing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98406312"/>
                  </a:ext>
                </a:extLst>
              </a:tr>
              <a:tr h="170294">
                <a:tc>
                  <a:txBody>
                    <a:bodyPr/>
                    <a:lstStyle/>
                    <a:p>
                      <a:pPr algn="ctr" fontAlgn="b"/>
                      <a:r>
                        <a:rPr lang="en-US" sz="600" b="1" i="0" u="none" strike="noStrike">
                          <a:effectLst/>
                          <a:latin typeface="Arial" panose="020B0604020202020204" pitchFamily="34" charset="0"/>
                        </a:rPr>
                        <a:t>16:30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10033419"/>
                  </a:ext>
                </a:extLst>
              </a:tr>
              <a:tr h="174164">
                <a:tc>
                  <a:txBody>
                    <a:bodyPr/>
                    <a:lstStyle/>
                    <a:p>
                      <a:pPr algn="ctr" fontAlgn="b"/>
                      <a:r>
                        <a:rPr lang="en-US" sz="600" b="1" i="0" u="none" strike="noStrike">
                          <a:effectLst/>
                          <a:latin typeface="Arial" panose="020B0604020202020204" pitchFamily="34" charset="0"/>
                        </a:rPr>
                        <a:t>17:00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54367"/>
                  </a:ext>
                </a:extLst>
              </a:tr>
              <a:tr h="189646">
                <a:tc>
                  <a:txBody>
                    <a:bodyPr/>
                    <a:lstStyle/>
                    <a:p>
                      <a:pPr algn="ctr" fontAlgn="b"/>
                      <a:r>
                        <a:rPr lang="en-US" sz="600" b="1" i="0" u="none" strike="noStrike">
                          <a:effectLst/>
                          <a:latin typeface="Arial" panose="020B0604020202020204" pitchFamily="34" charset="0"/>
                        </a:rPr>
                        <a:t>17:30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400" b="1" i="0" u="none" strike="noStrike" dirty="0">
                          <a:solidFill>
                            <a:srgbClr val="FFFFFF"/>
                          </a:solidFill>
                          <a:effectLst/>
                          <a:latin typeface="Arial" panose="020B0604020202020204" pitchFamily="34" charset="0"/>
                        </a:rPr>
                        <a:t>802.15</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AC MEETING</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FF"/>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14563307"/>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15-23-0104-02.</a:t>
            </a:r>
          </a:p>
          <a:p>
            <a:pPr marL="457200" indent="-457200">
              <a:buFont typeface="Arial" panose="020B0604020202020204" pitchFamily="34" charset="0"/>
              <a:buChar char="•"/>
            </a:pPr>
            <a:r>
              <a:rPr lang="en-US" dirty="0"/>
              <a:t>Moved by Clint Powell (Meta)</a:t>
            </a:r>
          </a:p>
          <a:p>
            <a:pPr marL="457200" indent="-457200">
              <a:buFont typeface="Arial" panose="020B0604020202020204" pitchFamily="34" charset="0"/>
              <a:buChar char="•"/>
            </a:pPr>
            <a:r>
              <a:rPr lang="en-US" dirty="0"/>
              <a:t>Second by Clint Chaplin (SRA)</a:t>
            </a:r>
          </a:p>
          <a:p>
            <a:pPr marL="457200" indent="-457200">
              <a:buFont typeface="Arial" panose="020B0604020202020204" pitchFamily="34" charset="0"/>
              <a:buChar char="•"/>
            </a:pPr>
            <a:r>
              <a:rPr lang="en-US" dirty="0"/>
              <a:t>Discussion: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12</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15-23-0100-00 and 15-23-0111-00</a:t>
            </a:r>
          </a:p>
          <a:p>
            <a:endParaRPr lang="en-US" dirty="0"/>
          </a:p>
          <a:p>
            <a:r>
              <a:rPr lang="en-US" dirty="0"/>
              <a:t>Moved by:  David </a:t>
            </a:r>
            <a:r>
              <a:rPr lang="en-US" dirty="0" err="1"/>
              <a:t>Xun</a:t>
            </a:r>
            <a:r>
              <a:rPr lang="en-US" dirty="0"/>
              <a:t> Yang </a:t>
            </a:r>
          </a:p>
          <a:p>
            <a:r>
              <a:rPr lang="en-US" dirty="0"/>
              <a:t>Second by: Clint Chaplin</a:t>
            </a:r>
          </a:p>
          <a:p>
            <a:endParaRPr lang="en-US" dirty="0"/>
          </a:p>
          <a:p>
            <a:r>
              <a:rPr lang="en-US" dirty="0"/>
              <a:t>TG4ab January Interim Mins:</a:t>
            </a:r>
          </a:p>
          <a:p>
            <a:r>
              <a:rPr lang="en-US" dirty="0">
                <a:hlinkClick r:id="rId2"/>
              </a:rPr>
              <a:t>https://mentor.ieee.org/802.15/dcn/23/15-23-0110-00-04ab-tg4ab-jan-interim-mins.docx</a:t>
            </a:r>
            <a:endParaRPr lang="en-US" dirty="0"/>
          </a:p>
          <a:p>
            <a:endParaRPr lang="en-US" dirty="0"/>
          </a:p>
          <a:p>
            <a:r>
              <a:rPr lang="en-US" dirty="0"/>
              <a:t>TG4ab Conf Call Mins January through March:</a:t>
            </a:r>
          </a:p>
          <a:p>
            <a:r>
              <a:rPr lang="en-US" dirty="0">
                <a:hlinkClick r:id="rId3"/>
              </a:rPr>
              <a:t>https://mentor.ieee.org/802.15/dcn/23/15-23-0111-00-04ab-tg4ab-conf-call-mins-jan-to-mar-2023.docx</a:t>
            </a:r>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dirty="0">
                <a:solidFill>
                  <a:schemeClr val="accent1">
                    <a:lumMod val="50000"/>
                  </a:schemeClr>
                </a:solidFill>
              </a:rPr>
              <a:t>Converge and build consensus</a:t>
            </a:r>
          </a:p>
          <a:p>
            <a:pPr marL="457200" indent="-457200">
              <a:buFont typeface="Arial" panose="020B0604020202020204" pitchFamily="34" charset="0"/>
              <a:buChar char="•"/>
            </a:pPr>
            <a:r>
              <a:rPr lang="en-US" b="1" dirty="0">
                <a:solidFill>
                  <a:schemeClr val="accent1">
                    <a:lumMod val="50000"/>
                  </a:schemeClr>
                </a:solidFill>
              </a:rPr>
              <a:t>Consider, 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Queues</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a:bodyPr>
          <a:lstStyle/>
          <a:p>
            <a:pPr marL="0" indent="0"/>
            <a:endParaRPr lang="en-US" dirty="0"/>
          </a:p>
          <a:p>
            <a:pPr marL="0" indent="0"/>
            <a:r>
              <a:rPr lang="en-US" dirty="0"/>
              <a:t>Queue manager will interleave</a:t>
            </a:r>
          </a:p>
          <a:p>
            <a:pPr marL="457200" indent="-457200">
              <a:buFont typeface="Arial" panose="020B0604020202020204" pitchFamily="34" charset="0"/>
              <a:buChar char="•"/>
            </a:pPr>
            <a:r>
              <a:rPr lang="en-US" dirty="0"/>
              <a:t>1 question or comment per que slot; requeue as needed </a:t>
            </a:r>
          </a:p>
          <a:p>
            <a:pPr marL="457200" indent="-457200">
              <a:buFont typeface="Arial" panose="020B0604020202020204" pitchFamily="34" charset="0"/>
              <a:buChar char="•"/>
            </a:pPr>
            <a:r>
              <a:rPr lang="en-US" dirty="0"/>
              <a:t>Keep (question + answer) to 2 minutes</a:t>
            </a:r>
          </a:p>
          <a:p>
            <a:pPr marL="457200" indent="-457200">
              <a:buFont typeface="Arial" panose="020B0604020202020204" pitchFamily="34" charset="0"/>
              <a:buChar char="•"/>
            </a:pPr>
            <a:r>
              <a:rPr lang="en-US" b="1" dirty="0"/>
              <a:t>For more in-depth discussion use the reflector.</a:t>
            </a:r>
          </a:p>
          <a:p>
            <a:pPr marL="0" indent="0"/>
            <a:endParaRPr lang="en-US" dirty="0"/>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135502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sp>
        <p:nvSpPr>
          <p:cNvPr id="8" name="TextBox 7">
            <a:extLst>
              <a:ext uri="{FF2B5EF4-FFF2-40B4-BE49-F238E27FC236}">
                <a16:creationId xmlns:a16="http://schemas.microsoft.com/office/drawing/2014/main" id="{D13951D0-0634-C010-6212-7B80FC37EBAA}"/>
              </a:ext>
            </a:extLst>
          </p:cNvPr>
          <p:cNvSpPr txBox="1"/>
          <p:nvPr/>
        </p:nvSpPr>
        <p:spPr bwMode="auto">
          <a:xfrm>
            <a:off x="6251576" y="1926569"/>
            <a:ext cx="3806825"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Plenary, March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Atlanta, GA, USA,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pic>
        <p:nvPicPr>
          <p:cNvPr id="4" name="Picture 2">
            <a:extLst>
              <a:ext uri="{FF2B5EF4-FFF2-40B4-BE49-F238E27FC236}">
                <a16:creationId xmlns:a16="http://schemas.microsoft.com/office/drawing/2014/main" id="{EFF058AB-83BA-7A66-604D-5D111CAA3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940" y="1554688"/>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772817"/>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21</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880976" y="2101427"/>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2279577"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215680"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00284" y="1844825"/>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2495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97F48-E868-F3F4-45D9-16E6CAE5E0FA}"/>
              </a:ext>
            </a:extLst>
          </p:cNvPr>
          <p:cNvSpPr>
            <a:spLocks noGrp="1"/>
          </p:cNvSpPr>
          <p:nvPr>
            <p:ph type="title"/>
          </p:nvPr>
        </p:nvSpPr>
        <p:spPr/>
        <p:txBody>
          <a:bodyPr/>
          <a:lstStyle/>
          <a:p>
            <a:r>
              <a:rPr lang="en-US" dirty="0"/>
              <a:t>Break-out Topics</a:t>
            </a:r>
          </a:p>
        </p:txBody>
      </p:sp>
      <p:sp>
        <p:nvSpPr>
          <p:cNvPr id="3" name="Content Placeholder 2">
            <a:extLst>
              <a:ext uri="{FF2B5EF4-FFF2-40B4-BE49-F238E27FC236}">
                <a16:creationId xmlns:a16="http://schemas.microsoft.com/office/drawing/2014/main" id="{44FB01C3-AE1A-3126-965E-7C5C6F8DEB31}"/>
              </a:ext>
            </a:extLst>
          </p:cNvPr>
          <p:cNvSpPr>
            <a:spLocks noGrp="1"/>
          </p:cNvSpPr>
          <p:nvPr>
            <p:ph idx="1"/>
          </p:nvPr>
        </p:nvSpPr>
        <p:spPr/>
        <p:txBody>
          <a:bodyPr/>
          <a:lstStyle/>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35AA691-D280-3512-3A4D-5D648BA697A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spTree>
    <p:extLst>
      <p:ext uri="{BB962C8B-B14F-4D97-AF65-F5344CB8AC3E}">
        <p14:creationId xmlns:p14="http://schemas.microsoft.com/office/powerpoint/2010/main" val="85173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4118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28</a:t>
            </a:fld>
            <a:endParaRPr lang="en-US" altLang="en-US">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3389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29</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489654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tx1"/>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297879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86002"/>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hlinkClick r:id="rId2"/>
              </a:rPr>
              <a:t>https://cvent.me/1L90q9</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6</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9</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53524</TotalTime>
  <Words>2567</Words>
  <Application>Microsoft Office PowerPoint</Application>
  <PresentationFormat>Widescreen</PresentationFormat>
  <Paragraphs>589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Open Sans</vt:lpstr>
      <vt:lpstr>Times New Roman</vt:lpstr>
      <vt:lpstr>Verdana-Bold</vt:lpstr>
      <vt:lpstr>Office Theme</vt:lpstr>
      <vt:lpstr>PowerPoint Presentation</vt:lpstr>
      <vt:lpstr>  Task Group 15.4ab  Next Generation UWB Amendment </vt:lpstr>
      <vt:lpstr>PowerPoint Presentation</vt:lpstr>
      <vt:lpstr>Registration for 802 LMSC Plenaries and 802 Wireless Interims</vt:lpstr>
      <vt:lpstr>Deadbeat Consequences (Deadbeat: in default of paying registration fee for a prior mtg.)</vt:lpstr>
      <vt:lpstr>Task Group 15.4ab Next Generation UWB Amendment</vt:lpstr>
      <vt:lpstr>Task Group Organization </vt:lpstr>
      <vt:lpstr>Task Group Rules</vt:lpstr>
      <vt:lpstr>IEEE-SA Patent, Copyright, and Participation Policies</vt:lpstr>
      <vt:lpstr>IEEE 802 Ground Rules</vt:lpstr>
      <vt:lpstr>Task Group Agenda</vt:lpstr>
      <vt:lpstr>Agenda </vt:lpstr>
      <vt:lpstr>Approvals of Minutes</vt:lpstr>
      <vt:lpstr>Session Objectives</vt:lpstr>
      <vt:lpstr>PowerPoint Presentation</vt:lpstr>
      <vt:lpstr>Hybrid Meeting Conduct: Queues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vt:lpstr>
      <vt:lpstr>Technical Breakouts</vt:lpstr>
      <vt:lpstr>Break-out Topics</vt:lpstr>
      <vt:lpstr>Next Steps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270</cp:revision>
  <cp:lastPrinted>2000-03-07T00:55:37Z</cp:lastPrinted>
  <dcterms:created xsi:type="dcterms:W3CDTF">2016-01-17T22:48:36Z</dcterms:created>
  <dcterms:modified xsi:type="dcterms:W3CDTF">2023-03-13T00:54:15Z</dcterms:modified>
  <cp:category/>
</cp:coreProperties>
</file>