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2" r:id="rId1"/>
  </p:sldMasterIdLst>
  <p:notesMasterIdLst>
    <p:notesMasterId r:id="rId23"/>
  </p:notesMasterIdLst>
  <p:handoutMasterIdLst>
    <p:handoutMasterId r:id="rId24"/>
  </p:handoutMasterIdLst>
  <p:sldIdLst>
    <p:sldId id="259" r:id="rId2"/>
    <p:sldId id="963" r:id="rId3"/>
    <p:sldId id="938" r:id="rId4"/>
    <p:sldId id="260" r:id="rId5"/>
    <p:sldId id="261" r:id="rId6"/>
    <p:sldId id="263" r:id="rId7"/>
    <p:sldId id="262" r:id="rId8"/>
    <p:sldId id="283" r:id="rId9"/>
    <p:sldId id="284" r:id="rId10"/>
    <p:sldId id="287" r:id="rId11"/>
    <p:sldId id="944" r:id="rId12"/>
    <p:sldId id="289" r:id="rId13"/>
    <p:sldId id="1043" r:id="rId14"/>
    <p:sldId id="990" r:id="rId15"/>
    <p:sldId id="1042" r:id="rId16"/>
    <p:sldId id="1044" r:id="rId17"/>
    <p:sldId id="1045" r:id="rId18"/>
    <p:sldId id="1046" r:id="rId19"/>
    <p:sldId id="256" r:id="rId20"/>
    <p:sldId id="965" r:id="rId21"/>
    <p:sldId id="985" r:id="rId22"/>
  </p:sldIdLst>
  <p:sldSz cx="12192000" cy="6858000"/>
  <p:notesSz cx="6934200" cy="92805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081" autoAdjust="0"/>
    <p:restoredTop sz="96869" autoAdjust="0"/>
  </p:normalViewPr>
  <p:slideViewPr>
    <p:cSldViewPr>
      <p:cViewPr varScale="1">
        <p:scale>
          <a:sx n="109" d="100"/>
          <a:sy n="109" d="100"/>
        </p:scale>
        <p:origin x="441" y="69"/>
      </p:cViewPr>
      <p:guideLst>
        <p:guide orient="horz" pos="2160"/>
        <p:guide pos="3840"/>
      </p:guideLst>
    </p:cSldViewPr>
  </p:slideViewPr>
  <p:notesTextViewPr>
    <p:cViewPr>
      <p:scale>
        <a:sx n="1" d="1"/>
        <a:sy n="1" d="1"/>
      </p:scale>
      <p:origin x="0" y="0"/>
    </p:cViewPr>
  </p:notesTextViewPr>
  <p:sorterViewPr>
    <p:cViewPr>
      <p:scale>
        <a:sx n="200" d="100"/>
        <a:sy n="2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F5928BCF-2AFA-4C96-B9B3-61CD3F9444E2}"/>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DEF691EB-F493-4BFC-BA9E-3804951B8A37}"/>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232F04D8-6A01-4CE6-A9C2-6C120CEDC44A}"/>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B4CD7DB4-6C86-4F93-B031-A53510EABFA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5AAE0BD8-2335-40DF-9498-A6F5F5948586}" type="slidenum">
              <a:rPr lang="en-US" altLang="en-US"/>
              <a:pPr/>
              <a:t>‹#›</a:t>
            </a:fld>
            <a:endParaRPr lang="en-US" altLang="en-US"/>
          </a:p>
        </p:txBody>
      </p:sp>
      <p:sp>
        <p:nvSpPr>
          <p:cNvPr id="3078" name="Line 6">
            <a:extLst>
              <a:ext uri="{FF2B5EF4-FFF2-40B4-BE49-F238E27FC236}">
                <a16:creationId xmlns:a16="http://schemas.microsoft.com/office/drawing/2014/main" id="{AD189D1B-483F-40B4-96ED-E26E84F78A63}"/>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D71EEEC5-D10E-4666-9412-D03AC31B469D}"/>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2C8F3342-9321-4B99-B429-C517113CCA72}"/>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84243AA9-4B2E-43FD-AABB-87B7E512A5ED}"/>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B09104E7-A174-4C94-BFDB-4A3AA4AE627D}"/>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6A4426A3-3499-40E9-B689-31D2D0C4D535}"/>
              </a:ext>
            </a:extLst>
          </p:cNvPr>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B42F2D2C-0C5E-41E5-B6D3-0AF9D69A99F5}"/>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B2153063-818B-4690-A098-18057C1D3A99}"/>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717088A5-A9E1-4A78-B24A-87B8E5F23532}"/>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288914EB-C816-47C1-9ECC-820C733E652F}" type="slidenum">
              <a:rPr lang="en-US" altLang="en-US"/>
              <a:pPr/>
              <a:t>‹#›</a:t>
            </a:fld>
            <a:endParaRPr lang="en-US" altLang="en-US"/>
          </a:p>
        </p:txBody>
      </p:sp>
      <p:sp>
        <p:nvSpPr>
          <p:cNvPr id="2056" name="Rectangle 8">
            <a:extLst>
              <a:ext uri="{FF2B5EF4-FFF2-40B4-BE49-F238E27FC236}">
                <a16:creationId xmlns:a16="http://schemas.microsoft.com/office/drawing/2014/main" id="{FB1F6655-D839-4B13-9639-009B30FBB540}"/>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84365D5C-13DD-4238-847E-B85309BCCAB4}"/>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379176-2AB9-4008-9787-60375EB17C64}"/>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6</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6EBCF6D4-381F-48FF-842D-8250460519E3}"/>
              </a:ext>
            </a:extLst>
          </p:cNvPr>
          <p:cNvSpPr>
            <a:spLocks noGrp="1" noChangeArrowheads="1"/>
          </p:cNvSpPr>
          <p:nvPr>
            <p:ph type="hdr" sz="quarter"/>
          </p:nvPr>
        </p:nvSpPr>
        <p:spPr>
          <a:ln/>
        </p:spPr>
        <p:txBody>
          <a:bodyPr/>
          <a:lstStyle/>
          <a:p>
            <a:r>
              <a:rPr lang="en-US" altLang="en-US"/>
              <a:t>doc.: IEEE 802.15-&lt;doc#&gt;</a:t>
            </a:r>
          </a:p>
        </p:txBody>
      </p:sp>
      <p:sp>
        <p:nvSpPr>
          <p:cNvPr id="5" name="Rectangle 3">
            <a:extLst>
              <a:ext uri="{FF2B5EF4-FFF2-40B4-BE49-F238E27FC236}">
                <a16:creationId xmlns:a16="http://schemas.microsoft.com/office/drawing/2014/main" id="{5190A212-2C9C-46AB-9059-430C0A43BA32}"/>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8A758F9F-24F5-421F-A1DB-E62341CCF970}"/>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A5EFA8C7-7335-4E44-9C19-5B2731430D69}"/>
              </a:ext>
            </a:extLst>
          </p:cNvPr>
          <p:cNvSpPr>
            <a:spLocks noGrp="1" noChangeArrowheads="1"/>
          </p:cNvSpPr>
          <p:nvPr>
            <p:ph type="sldNum" sz="quarter" idx="5"/>
          </p:nvPr>
        </p:nvSpPr>
        <p:spPr>
          <a:ln/>
        </p:spPr>
        <p:txBody>
          <a:bodyPr/>
          <a:lstStyle/>
          <a:p>
            <a:r>
              <a:rPr lang="en-US" altLang="en-US"/>
              <a:t>Page </a:t>
            </a:r>
            <a:fld id="{824EC013-93EB-48F9-854A-4C4A8EC68288}" type="slidenum">
              <a:rPr lang="en-US" altLang="en-US"/>
              <a:pPr/>
              <a:t>19</a:t>
            </a:fld>
            <a:endParaRPr lang="en-US" altLang="en-US"/>
          </a:p>
        </p:txBody>
      </p:sp>
      <p:sp>
        <p:nvSpPr>
          <p:cNvPr id="24578" name="Rectangle 2">
            <a:extLst>
              <a:ext uri="{FF2B5EF4-FFF2-40B4-BE49-F238E27FC236}">
                <a16:creationId xmlns:a16="http://schemas.microsoft.com/office/drawing/2014/main" id="{F0251BC8-9342-4CAB-A182-4084CB8D1B3C}"/>
              </a:ext>
            </a:extLst>
          </p:cNvPr>
          <p:cNvSpPr>
            <a:spLocks noGrp="1" noRot="1" noChangeAspect="1" noChangeArrowheads="1" noTextEdit="1"/>
          </p:cNvSpPr>
          <p:nvPr>
            <p:ph type="sldImg"/>
          </p:nvPr>
        </p:nvSpPr>
        <p:spPr>
          <a:xfrm>
            <a:off x="384175" y="701675"/>
            <a:ext cx="6165850" cy="3468688"/>
          </a:xfrm>
          <a:ln/>
        </p:spPr>
      </p:sp>
      <p:sp>
        <p:nvSpPr>
          <p:cNvPr id="24579" name="Rectangle 3">
            <a:extLst>
              <a:ext uri="{FF2B5EF4-FFF2-40B4-BE49-F238E27FC236}">
                <a16:creationId xmlns:a16="http://schemas.microsoft.com/office/drawing/2014/main" id="{A89D6B1B-1F53-4C74-8C28-348D6AAEED76}"/>
              </a:ext>
            </a:extLst>
          </p:cNvPr>
          <p:cNvSpPr>
            <a:spLocks noGrp="1" noChangeArrowheads="1"/>
          </p:cNvSpPr>
          <p:nvPr>
            <p:ph type="body" idx="1"/>
          </p:nvPr>
        </p:nvSpPr>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9340BF-5F8E-4D0D-A5E0-5A0A6D7C836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2053BFB-49A4-49D0-92A4-0B6BAD3B76A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a:extLst>
              <a:ext uri="{FF2B5EF4-FFF2-40B4-BE49-F238E27FC236}">
                <a16:creationId xmlns:a16="http://schemas.microsoft.com/office/drawing/2014/main" id="{4EA778FC-785C-4BC9-BC40-B3D49D6FAD97}"/>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8A494C4-704D-4121-880C-BADA06E989CE}"/>
              </a:ext>
            </a:extLst>
          </p:cNvPr>
          <p:cNvSpPr>
            <a:spLocks noGrp="1"/>
          </p:cNvSpPr>
          <p:nvPr>
            <p:ph type="sldNum" sz="quarter" idx="12"/>
          </p:nvPr>
        </p:nvSpPr>
        <p:spPr>
          <a:xfrm>
            <a:off x="8915400" y="6356350"/>
            <a:ext cx="2971800" cy="365125"/>
          </a:xfrm>
          <a:prstGeom prst="rect">
            <a:avLst/>
          </a:prstGeom>
        </p:spPr>
        <p:txBody>
          <a:bodyPr/>
          <a:lstStyle/>
          <a:p>
            <a:fld id="{D948579F-2529-4240-99E8-9509083FD228}" type="slidenum">
              <a:rPr lang="en-US" smtClean="0"/>
              <a:pPr/>
              <a:t>‹#›</a:t>
            </a:fld>
            <a:endParaRPr lang="en-US" dirty="0"/>
          </a:p>
        </p:txBody>
      </p:sp>
    </p:spTree>
    <p:extLst>
      <p:ext uri="{BB962C8B-B14F-4D97-AF65-F5344CB8AC3E}">
        <p14:creationId xmlns:p14="http://schemas.microsoft.com/office/powerpoint/2010/main" val="9773624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7073BA-DFE5-4C44-954A-E15992A8507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1955512-4FEA-46E7-B28E-27C557F9ACB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0A98E974-41EA-49D3-9C7D-BF95D02862F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1364F44-03F0-42B4-87C8-857D5C6B63A7}"/>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577076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72D77BA-4D2B-4B3E-B7FE-5D96FB96667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BE9592F-7187-4CF9-AC1A-E0C988BD63B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784AD52A-0731-4E67-8DB5-CF6FBF150E3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AE3ABBE5-9CB9-4B4A-A05F-DAB895D53990}"/>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42549402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Tim Godfrey, EPRI</a:t>
            </a:r>
          </a:p>
        </p:txBody>
      </p:sp>
      <p:sp>
        <p:nvSpPr>
          <p:cNvPr id="7" name="Slide Number Placeholder 6"/>
          <p:cNvSpPr>
            <a:spLocks noGrp="1" noChangeArrowheads="1"/>
          </p:cNvSpPr>
          <p:nvPr>
            <p:ph type="sldNum" sz="quarter" idx="12"/>
          </p:nvPr>
        </p:nvSpPr>
        <p:spPr>
          <a:xfrm>
            <a:off x="8915400" y="6356350"/>
            <a:ext cx="2971800" cy="365125"/>
          </a:xfrm>
          <a:prstGeom prst="rect">
            <a:avLst/>
          </a:prstGeom>
          <a:ln/>
        </p:spPr>
        <p:txBody>
          <a:bodyPr/>
          <a:lstStyle>
            <a:lvl1pPr>
              <a:defRPr/>
            </a:lvl1pPr>
          </a:lstStyle>
          <a:p>
            <a:pPr>
              <a:defRPr/>
            </a:pPr>
            <a:r>
              <a:rPr lang="en-US"/>
              <a:t>Slide </a:t>
            </a:r>
            <a:fld id="{C251FCF5-DCE1-4BE7-BAC9-5817EB43EA6A}" type="slidenum">
              <a:rPr lang="en-US"/>
              <a:pPr>
                <a:defRPr/>
              </a:pPr>
              <a:t>‹#›</a:t>
            </a:fld>
            <a:endParaRPr lang="en-US"/>
          </a:p>
        </p:txBody>
      </p:sp>
    </p:spTree>
    <p:extLst>
      <p:ext uri="{BB962C8B-B14F-4D97-AF65-F5344CB8AC3E}">
        <p14:creationId xmlns:p14="http://schemas.microsoft.com/office/powerpoint/2010/main" val="1778001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63350B-D256-44E7-8DD3-38060DAAD0E8}"/>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BBD421C6-9CB3-41CD-8227-890B3D0449A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66D2DAB-F591-41BA-8754-9F527FC4CF01}"/>
              </a:ext>
            </a:extLst>
          </p:cNvPr>
          <p:cNvSpPr>
            <a:spLocks noGrp="1"/>
          </p:cNvSpPr>
          <p:nvPr>
            <p:ph type="dt" sz="half" idx="10"/>
          </p:nvPr>
        </p:nvSpPr>
        <p:spPr/>
        <p:txBody>
          <a:bodyPr/>
          <a:lstStyle>
            <a:lvl1pPr>
              <a:defRPr/>
            </a:lvl1pPr>
          </a:lstStyle>
          <a:p>
            <a:r>
              <a:rPr lang="en-US" dirty="0"/>
              <a:t>Mar_2023</a:t>
            </a:r>
          </a:p>
        </p:txBody>
      </p:sp>
      <p:sp>
        <p:nvSpPr>
          <p:cNvPr id="8" name="Footer Placeholder 7">
            <a:extLst>
              <a:ext uri="{FF2B5EF4-FFF2-40B4-BE49-F238E27FC236}">
                <a16:creationId xmlns:a16="http://schemas.microsoft.com/office/drawing/2014/main" id="{085B9F04-F578-4AFA-B4AE-431568EF8D75}"/>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460DDDE6-6E97-43D6-8051-AF0AB570FC8C}"/>
              </a:ext>
            </a:extLst>
          </p:cNvPr>
          <p:cNvSpPr>
            <a:spLocks noGrp="1"/>
          </p:cNvSpPr>
          <p:nvPr>
            <p:ph type="sldNum" sz="quarter" idx="12"/>
          </p:nvPr>
        </p:nvSpPr>
        <p:spPr>
          <a:xfrm>
            <a:off x="8915400" y="6356350"/>
            <a:ext cx="2971800" cy="365125"/>
          </a:xfrm>
          <a:prstGeom prst="rect">
            <a:avLst/>
          </a:prstGeom>
        </p:spPr>
        <p:txBody>
          <a:bodyPr/>
          <a:lstStyle/>
          <a:p>
            <a:fld id="{A1C9EF53-BD90-4B75-A223-F9525C143888}" type="slidenum">
              <a:rPr lang="en-US" smtClean="0"/>
              <a:pPr/>
              <a:t>‹#›</a:t>
            </a:fld>
            <a:endParaRPr lang="en-US" dirty="0"/>
          </a:p>
        </p:txBody>
      </p:sp>
    </p:spTree>
    <p:extLst>
      <p:ext uri="{BB962C8B-B14F-4D97-AF65-F5344CB8AC3E}">
        <p14:creationId xmlns:p14="http://schemas.microsoft.com/office/powerpoint/2010/main" val="12049222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27142-C481-40BB-8C62-2589565C5BD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8F42F0D-64F5-4F57-809B-361119C9420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5" name="Footer Placeholder 4">
            <a:extLst>
              <a:ext uri="{FF2B5EF4-FFF2-40B4-BE49-F238E27FC236}">
                <a16:creationId xmlns:a16="http://schemas.microsoft.com/office/drawing/2014/main" id="{E8F1227C-1827-4C02-8ED1-FA33BA291579}"/>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D851D1B6-7A65-422B-A56F-025734ED9681}"/>
              </a:ext>
            </a:extLst>
          </p:cNvPr>
          <p:cNvSpPr>
            <a:spLocks noGrp="1"/>
          </p:cNvSpPr>
          <p:nvPr>
            <p:ph type="sldNum" sz="quarter" idx="12"/>
          </p:nvPr>
        </p:nvSpPr>
        <p:spPr>
          <a:xfrm>
            <a:off x="8915400" y="6356350"/>
            <a:ext cx="2971800" cy="365125"/>
          </a:xfrm>
          <a:prstGeom prst="rect">
            <a:avLst/>
          </a:prstGeom>
        </p:spPr>
        <p:txBody>
          <a:bodyPr/>
          <a:lstStyle/>
          <a:p>
            <a:fld id="{EBD4C34D-4CD0-4A0E-BD59-F509346FA9BB}" type="slidenum">
              <a:rPr lang="en-US" smtClean="0"/>
              <a:pPr/>
              <a:t>‹#›</a:t>
            </a:fld>
            <a:endParaRPr lang="en-US" dirty="0"/>
          </a:p>
        </p:txBody>
      </p:sp>
    </p:spTree>
    <p:extLst>
      <p:ext uri="{BB962C8B-B14F-4D97-AF65-F5344CB8AC3E}">
        <p14:creationId xmlns:p14="http://schemas.microsoft.com/office/powerpoint/2010/main" val="18019923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1B6E73-F79A-4294-AB49-DB8A23551354}"/>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DE892829-C4B6-40F9-8536-F4E7C661EED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1814764-BA73-4A2C-B415-2A1020208BA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a:extLst>
              <a:ext uri="{FF2B5EF4-FFF2-40B4-BE49-F238E27FC236}">
                <a16:creationId xmlns:a16="http://schemas.microsoft.com/office/drawing/2014/main" id="{AE6E336D-F23D-4CA2-AA0E-C7814133507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BABFD56-369C-463C-84E4-88F20A312188}"/>
              </a:ext>
            </a:extLst>
          </p:cNvPr>
          <p:cNvSpPr>
            <a:spLocks noGrp="1"/>
          </p:cNvSpPr>
          <p:nvPr>
            <p:ph type="sldNum" sz="quarter" idx="12"/>
          </p:nvPr>
        </p:nvSpPr>
        <p:spPr>
          <a:xfrm>
            <a:off x="8915400" y="6356350"/>
            <a:ext cx="2971800" cy="365125"/>
          </a:xfrm>
          <a:prstGeom prst="rect">
            <a:avLst/>
          </a:prstGeom>
        </p:spPr>
        <p:txBody>
          <a:bodyPr/>
          <a:lstStyle/>
          <a:p>
            <a:fld id="{78D82EEF-B42F-44D5-8B21-14FE82D1E170}" type="slidenum">
              <a:rPr lang="en-US" smtClean="0"/>
              <a:pPr/>
              <a:t>‹#›</a:t>
            </a:fld>
            <a:endParaRPr lang="en-US" dirty="0"/>
          </a:p>
        </p:txBody>
      </p:sp>
    </p:spTree>
    <p:extLst>
      <p:ext uri="{BB962C8B-B14F-4D97-AF65-F5344CB8AC3E}">
        <p14:creationId xmlns:p14="http://schemas.microsoft.com/office/powerpoint/2010/main" val="2357040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484CBD-1CC6-4FF3-8562-A467F6E7DC8E}"/>
              </a:ext>
            </a:extLst>
          </p:cNvPr>
          <p:cNvSpPr>
            <a:spLocks noGrp="1"/>
          </p:cNvSpPr>
          <p:nvPr>
            <p:ph type="title"/>
          </p:nvPr>
        </p:nvSpPr>
        <p:spPr>
          <a:xfrm>
            <a:off x="839788" y="365125"/>
            <a:ext cx="10515600" cy="823913"/>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A68EC7E5-4FD1-4F6C-A00D-EBD1AEE9834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40AAB7E-4161-45BC-B6A2-502784EAB85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8C577CD-7926-450F-BA89-6047CE1E44D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0FB9390-E2E2-4EB8-BBFD-A88A78505D5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a:extLst>
              <a:ext uri="{FF2B5EF4-FFF2-40B4-BE49-F238E27FC236}">
                <a16:creationId xmlns:a16="http://schemas.microsoft.com/office/drawing/2014/main" id="{A48AADB4-F065-4243-BC32-C53D77F12E3A}"/>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73A90B6F-4CA1-4484-84E6-75247FA5405C}"/>
              </a:ext>
            </a:extLst>
          </p:cNvPr>
          <p:cNvSpPr>
            <a:spLocks noGrp="1"/>
          </p:cNvSpPr>
          <p:nvPr>
            <p:ph type="sldNum" sz="quarter" idx="12"/>
          </p:nvPr>
        </p:nvSpPr>
        <p:spPr>
          <a:xfrm>
            <a:off x="8915400" y="6356350"/>
            <a:ext cx="2971800" cy="365125"/>
          </a:xfrm>
          <a:prstGeom prst="rect">
            <a:avLst/>
          </a:prstGeom>
        </p:spPr>
        <p:txBody>
          <a:bodyPr/>
          <a:lstStyle/>
          <a:p>
            <a:fld id="{77FB97AE-1903-41D8-B1F9-83692465749C}" type="slidenum">
              <a:rPr lang="en-US" smtClean="0"/>
              <a:pPr/>
              <a:t>‹#›</a:t>
            </a:fld>
            <a:endParaRPr lang="en-US" dirty="0"/>
          </a:p>
        </p:txBody>
      </p:sp>
    </p:spTree>
    <p:extLst>
      <p:ext uri="{BB962C8B-B14F-4D97-AF65-F5344CB8AC3E}">
        <p14:creationId xmlns:p14="http://schemas.microsoft.com/office/powerpoint/2010/main" val="37599448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986945-D244-4ACF-A404-655E61D9F2B6}"/>
              </a:ext>
            </a:extLst>
          </p:cNvPr>
          <p:cNvSpPr>
            <a:spLocks noGrp="1"/>
          </p:cNvSpPr>
          <p:nvPr>
            <p:ph type="title"/>
          </p:nvPr>
        </p:nvSpPr>
        <p:spPr>
          <a:xfrm>
            <a:off x="838200" y="365125"/>
            <a:ext cx="10515600" cy="854075"/>
          </a:xfrm>
        </p:spPr>
        <p:txBody>
          <a:bodyPr/>
          <a:lstStyle/>
          <a:p>
            <a:r>
              <a:rPr lang="en-US" dirty="0"/>
              <a:t>Click to edit Master title style</a:t>
            </a:r>
          </a:p>
        </p:txBody>
      </p:sp>
      <p:sp>
        <p:nvSpPr>
          <p:cNvPr id="4" name="Footer Placeholder 3">
            <a:extLst>
              <a:ext uri="{FF2B5EF4-FFF2-40B4-BE49-F238E27FC236}">
                <a16:creationId xmlns:a16="http://schemas.microsoft.com/office/drawing/2014/main" id="{68D4BF79-07B4-4955-B85E-4405A1F860BD}"/>
              </a:ext>
            </a:extLst>
          </p:cNvPr>
          <p:cNvSpPr>
            <a:spLocks noGrp="1"/>
          </p:cNvSpPr>
          <p:nvPr>
            <p:ph type="ftr" sz="quarter" idx="11"/>
          </p:nvPr>
        </p:nvSpPr>
        <p:spPr/>
        <p:txBody>
          <a:bodyPr/>
          <a:lstStyle/>
          <a:p>
            <a:r>
              <a:rPr lang="en-US"/>
              <a:t>Tim Godfrey, EPRI</a:t>
            </a:r>
          </a:p>
        </p:txBody>
      </p:sp>
      <p:sp>
        <p:nvSpPr>
          <p:cNvPr id="5" name="Slide Number Placeholder 4">
            <a:extLst>
              <a:ext uri="{FF2B5EF4-FFF2-40B4-BE49-F238E27FC236}">
                <a16:creationId xmlns:a16="http://schemas.microsoft.com/office/drawing/2014/main" id="{B8AD029C-D020-47D5-BB22-7E9C3ECD6ED2}"/>
              </a:ext>
            </a:extLst>
          </p:cNvPr>
          <p:cNvSpPr>
            <a:spLocks noGrp="1"/>
          </p:cNvSpPr>
          <p:nvPr>
            <p:ph type="sldNum" sz="quarter" idx="12"/>
          </p:nvPr>
        </p:nvSpPr>
        <p:spPr>
          <a:xfrm>
            <a:off x="8915400" y="6356350"/>
            <a:ext cx="2971800" cy="365125"/>
          </a:xfrm>
          <a:prstGeom prst="rect">
            <a:avLst/>
          </a:prstGeom>
        </p:spPr>
        <p:txBody>
          <a:bodyPr/>
          <a:lstStyle/>
          <a:p>
            <a:fld id="{7EFC2CB1-BB33-4EAC-A903-EB830165C15C}" type="slidenum">
              <a:rPr lang="en-US" smtClean="0"/>
              <a:pPr/>
              <a:t>‹#›</a:t>
            </a:fld>
            <a:endParaRPr lang="en-US" dirty="0"/>
          </a:p>
        </p:txBody>
      </p:sp>
    </p:spTree>
    <p:extLst>
      <p:ext uri="{BB962C8B-B14F-4D97-AF65-F5344CB8AC3E}">
        <p14:creationId xmlns:p14="http://schemas.microsoft.com/office/powerpoint/2010/main" val="16757147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2365A174-56AE-48D1-AEA8-B9023FC3FC5F}"/>
              </a:ext>
            </a:extLst>
          </p:cNvPr>
          <p:cNvSpPr>
            <a:spLocks noGrp="1"/>
          </p:cNvSpPr>
          <p:nvPr>
            <p:ph type="ftr" sz="quarter" idx="11"/>
          </p:nvPr>
        </p:nvSpPr>
        <p:spPr/>
        <p:txBody>
          <a:bodyPr/>
          <a:lstStyle/>
          <a:p>
            <a:r>
              <a:rPr lang="en-US"/>
              <a:t>Tim Godfrey, EPRI</a:t>
            </a:r>
          </a:p>
        </p:txBody>
      </p:sp>
      <p:sp>
        <p:nvSpPr>
          <p:cNvPr id="4" name="Slide Number Placeholder 3">
            <a:extLst>
              <a:ext uri="{FF2B5EF4-FFF2-40B4-BE49-F238E27FC236}">
                <a16:creationId xmlns:a16="http://schemas.microsoft.com/office/drawing/2014/main" id="{359ADC39-63CB-4FFF-9A4E-E9D8BC55143D}"/>
              </a:ext>
            </a:extLst>
          </p:cNvPr>
          <p:cNvSpPr>
            <a:spLocks noGrp="1"/>
          </p:cNvSpPr>
          <p:nvPr>
            <p:ph type="sldNum" sz="quarter" idx="12"/>
          </p:nvPr>
        </p:nvSpPr>
        <p:spPr>
          <a:xfrm>
            <a:off x="8763000" y="6324600"/>
            <a:ext cx="2971800" cy="365125"/>
          </a:xfrm>
          <a:prstGeom prst="rect">
            <a:avLst/>
          </a:prstGeom>
        </p:spPr>
        <p:txBody>
          <a:bodyPr/>
          <a:lstStyle/>
          <a:p>
            <a:fld id="{20092462-9859-4223-AEDC-0764803AB50E}" type="slidenum">
              <a:rPr lang="en-US" smtClean="0"/>
              <a:pPr/>
              <a:t>‹#›</a:t>
            </a:fld>
            <a:endParaRPr lang="en-US" dirty="0"/>
          </a:p>
        </p:txBody>
      </p:sp>
    </p:spTree>
    <p:extLst>
      <p:ext uri="{BB962C8B-B14F-4D97-AF65-F5344CB8AC3E}">
        <p14:creationId xmlns:p14="http://schemas.microsoft.com/office/powerpoint/2010/main" val="25967126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A86261-5664-4BA1-AD8D-3C2951254CA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CE03710-801E-48A3-88E4-273215BF714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D25BE92-F09A-40B2-91D2-966B9CECC97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25075EBD-42C1-4C96-A5AC-4EFD298D6DEC}"/>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DB7ACE0-D531-441A-8943-C5CCE77839B8}"/>
              </a:ext>
            </a:extLst>
          </p:cNvPr>
          <p:cNvSpPr>
            <a:spLocks noGrp="1"/>
          </p:cNvSpPr>
          <p:nvPr>
            <p:ph type="sldNum" sz="quarter" idx="12"/>
          </p:nvPr>
        </p:nvSpPr>
        <p:spPr>
          <a:xfrm>
            <a:off x="8915400" y="6356350"/>
            <a:ext cx="2971800" cy="365125"/>
          </a:xfrm>
          <a:prstGeom prst="rect">
            <a:avLst/>
          </a:prstGeom>
        </p:spPr>
        <p:txBody>
          <a:bodyPr/>
          <a:lstStyle/>
          <a:p>
            <a:fld id="{A319080C-10B6-4740-8D35-C8A53BAAD847}" type="slidenum">
              <a:rPr lang="en-US" smtClean="0"/>
              <a:pPr/>
              <a:t>‹#›</a:t>
            </a:fld>
            <a:endParaRPr lang="en-US" dirty="0"/>
          </a:p>
        </p:txBody>
      </p:sp>
    </p:spTree>
    <p:extLst>
      <p:ext uri="{BB962C8B-B14F-4D97-AF65-F5344CB8AC3E}">
        <p14:creationId xmlns:p14="http://schemas.microsoft.com/office/powerpoint/2010/main" val="8258329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26A7D-2472-4CDF-ABB8-66DC7ABFF4E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1B1465E-A98A-478B-9060-52E165B4556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1C3CB6B-9C7B-4B3D-9A69-A2E172F61E8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5E7DC09F-8F0C-4098-9491-389FBE23285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70B0D7CC-DB8E-4140-BA08-577D0AD11663}"/>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29923070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1AB3816-5C3B-4480-A3BA-9E26AB749B5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64C7785-415E-4D48-8CF9-C23EA7D30E5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a:extLst>
              <a:ext uri="{FF2B5EF4-FFF2-40B4-BE49-F238E27FC236}">
                <a16:creationId xmlns:a16="http://schemas.microsoft.com/office/drawing/2014/main" id="{DD4F7FCF-5385-49E4-8DA1-C7DBB0F96C7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Tim Godfrey, EPRI</a:t>
            </a:r>
          </a:p>
        </p:txBody>
      </p:sp>
      <p:sp>
        <p:nvSpPr>
          <p:cNvPr id="7" name="TextBox 6">
            <a:extLst>
              <a:ext uri="{FF2B5EF4-FFF2-40B4-BE49-F238E27FC236}">
                <a16:creationId xmlns:a16="http://schemas.microsoft.com/office/drawing/2014/main" id="{8DF26BF1-2382-417D-B3C8-4E7D1A89DD76}"/>
              </a:ext>
            </a:extLst>
          </p:cNvPr>
          <p:cNvSpPr txBox="1"/>
          <p:nvPr userDrawn="1"/>
        </p:nvSpPr>
        <p:spPr>
          <a:xfrm>
            <a:off x="8153400" y="-17905"/>
            <a:ext cx="2723823" cy="36933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doc.:IEEE802.15-23-0142r3</a:t>
            </a:r>
          </a:p>
        </p:txBody>
      </p:sp>
      <p:sp>
        <p:nvSpPr>
          <p:cNvPr id="8" name="Date Placeholder 7">
            <a:extLst>
              <a:ext uri="{FF2B5EF4-FFF2-40B4-BE49-F238E27FC236}">
                <a16:creationId xmlns:a16="http://schemas.microsoft.com/office/drawing/2014/main" id="{C4EA5632-14B1-490F-B718-5A1C4F47806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a:t>Mar_2023</a:t>
            </a:r>
          </a:p>
        </p:txBody>
      </p:sp>
      <p:sp>
        <p:nvSpPr>
          <p:cNvPr id="4" name="Slide Number Placeholder 3">
            <a:extLst>
              <a:ext uri="{FF2B5EF4-FFF2-40B4-BE49-F238E27FC236}">
                <a16:creationId xmlns:a16="http://schemas.microsoft.com/office/drawing/2014/main" id="{D36CFDB5-E8A1-44A2-99CC-CB3BDE90A33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5C9B60-20C2-4534-A2C4-775136E7A6D6}" type="slidenum">
              <a:rPr lang="en-US" smtClean="0"/>
              <a:pPr/>
              <a:t>‹#›</a:t>
            </a:fld>
            <a:endParaRPr lang="en-US" dirty="0"/>
          </a:p>
        </p:txBody>
      </p:sp>
    </p:spTree>
    <p:extLst>
      <p:ext uri="{BB962C8B-B14F-4D97-AF65-F5344CB8AC3E}">
        <p14:creationId xmlns:p14="http://schemas.microsoft.com/office/powerpoint/2010/main" val="117866395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8" Type="http://schemas.openxmlformats.org/officeDocument/2006/relationships/hyperlink" Target="https://mentor.ieee.org/802.15/dcn/22/15-22-0643-03-016t-direct-peer-to-peer.docx" TargetMode="External"/><Relationship Id="rId3" Type="http://schemas.openxmlformats.org/officeDocument/2006/relationships/hyperlink" Target="https://mentor.ieee.org/802.15/revise-document?t=8958300040%7F0" TargetMode="External"/><Relationship Id="rId7" Type="http://schemas.openxmlformats.org/officeDocument/2006/relationships/hyperlink" Target="https://mentor.ieee.org/802.15/revise-document?t=8957100040%7F0" TargetMode="External"/><Relationship Id="rId2" Type="http://schemas.openxmlformats.org/officeDocument/2006/relationships/hyperlink" Target="https://mentor.ieee.org/802.15/dcn/23/15-23-0163-00-016t-response-to-dpp-comments.docx" TargetMode="External"/><Relationship Id="rId1" Type="http://schemas.openxmlformats.org/officeDocument/2006/relationships/slideLayout" Target="../slideLayouts/slideLayout2.xml"/><Relationship Id="rId6" Type="http://schemas.openxmlformats.org/officeDocument/2006/relationships/hyperlink" Target="https://mentor.ieee.org/802.15/dcn/23/15-23-0158-00-016t-cyber-security-changes.docx" TargetMode="External"/><Relationship Id="rId5" Type="http://schemas.openxmlformats.org/officeDocument/2006/relationships/hyperlink" Target="https://mentor.ieee.org/802.15/revise-document?t=8957200040%7F0" TargetMode="External"/><Relationship Id="rId4" Type="http://schemas.openxmlformats.org/officeDocument/2006/relationships/hyperlink" Target="https://mentor.ieee.org/802.15/dcn/23/15-23-0159-00-016t-sem12-5khzmaskj.pptx" TargetMode="External"/><Relationship Id="rId9" Type="http://schemas.openxmlformats.org/officeDocument/2006/relationships/hyperlink" Target="https://mentor.ieee.org/802.15/revise-document?t=8836100040%7F3"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a:extLst>
              <a:ext uri="{FF2B5EF4-FFF2-40B4-BE49-F238E27FC236}">
                <a16:creationId xmlns:a16="http://schemas.microsoft.com/office/drawing/2014/main" id="{0534660E-41DC-4E57-96E1-79D8CC785BC3}"/>
              </a:ext>
            </a:extLst>
          </p:cNvPr>
          <p:cNvSpPr>
            <a:spLocks noGrp="1"/>
          </p:cNvSpPr>
          <p:nvPr>
            <p:ph type="ftr" sz="quarter" idx="11"/>
          </p:nvPr>
        </p:nvSpPr>
        <p:spPr/>
        <p:txBody>
          <a:bodyPr/>
          <a:lstStyle/>
          <a:p>
            <a:r>
              <a:rPr lang="en-US" altLang="en-US"/>
              <a:t>Tim Godfrey, EPRI</a:t>
            </a:r>
            <a:endParaRPr lang="en-US" altLang="en-US" dirty="0"/>
          </a:p>
        </p:txBody>
      </p:sp>
      <p:sp>
        <p:nvSpPr>
          <p:cNvPr id="27651" name="Rectangle 3">
            <a:extLst>
              <a:ext uri="{FF2B5EF4-FFF2-40B4-BE49-F238E27FC236}">
                <a16:creationId xmlns:a16="http://schemas.microsoft.com/office/drawing/2014/main" id="{17B834E8-C5BF-45C8-98A9-4170D14E20A0}"/>
              </a:ext>
            </a:extLst>
          </p:cNvPr>
          <p:cNvSpPr>
            <a:spLocks noChangeArrowheads="1"/>
          </p:cNvSpPr>
          <p:nvPr/>
        </p:nvSpPr>
        <p:spPr bwMode="auto">
          <a:xfrm>
            <a:off x="381000" y="609600"/>
            <a:ext cx="11430000" cy="54168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000" b="1" u="sng" dirty="0">
                <a:solidFill>
                  <a:schemeClr val="tx2"/>
                </a:solidFill>
                <a:effectLst>
                  <a:outerShdw blurRad="38100" dist="38100" dir="2700000" algn="tl">
                    <a:srgbClr val="C0C0C0"/>
                  </a:outerShdw>
                </a:effectLst>
              </a:rPr>
              <a:t>Project: IEEE P802.15 Working Group for Wireless Specialty Networks (WSN)</a:t>
            </a:r>
            <a:endParaRPr lang="en-US" altLang="en-US" b="1" dirty="0">
              <a:solidFill>
                <a:schemeClr val="tx2"/>
              </a:solidFill>
            </a:endParaRPr>
          </a:p>
          <a:p>
            <a:endParaRPr lang="en-US" altLang="en-US" dirty="0">
              <a:solidFill>
                <a:schemeClr val="tx2"/>
              </a:solidFill>
            </a:endParaRPr>
          </a:p>
          <a:p>
            <a:endParaRPr lang="en-US" altLang="en-US" b="1" dirty="0">
              <a:solidFill>
                <a:schemeClr val="tx2"/>
              </a:solidFill>
            </a:endParaRPr>
          </a:p>
          <a:p>
            <a:r>
              <a:rPr lang="en-US" altLang="en-US" b="1" dirty="0">
                <a:solidFill>
                  <a:schemeClr val="tx2"/>
                </a:solidFill>
              </a:rPr>
              <a:t>Submission Title:</a:t>
            </a:r>
            <a:r>
              <a:rPr lang="en-US" altLang="en-US" dirty="0">
                <a:solidFill>
                  <a:schemeClr val="tx2"/>
                </a:solidFill>
              </a:rPr>
              <a:t> Licensed Narrowband Amendment TG16t </a:t>
            </a:r>
            <a:r>
              <a:rPr lang="en-US" dirty="0"/>
              <a:t>March Plenary Presentation</a:t>
            </a:r>
            <a:br>
              <a:rPr lang="en-US" altLang="en-US" dirty="0">
                <a:solidFill>
                  <a:schemeClr val="tx2"/>
                </a:solidFill>
              </a:rPr>
            </a:br>
            <a:r>
              <a:rPr lang="en-US" altLang="en-US" dirty="0">
                <a:solidFill>
                  <a:schemeClr val="tx2"/>
                </a:solidFill>
              </a:rPr>
              <a:t>				</a:t>
            </a:r>
          </a:p>
          <a:p>
            <a:endParaRPr lang="en-US" altLang="en-US" dirty="0">
              <a:solidFill>
                <a:schemeClr val="tx2"/>
              </a:solidFill>
            </a:endParaRPr>
          </a:p>
          <a:p>
            <a:r>
              <a:rPr lang="en-US" altLang="en-US" b="1" dirty="0">
                <a:solidFill>
                  <a:schemeClr val="tx2"/>
                </a:solidFill>
              </a:rPr>
              <a:t>Date Submitted: </a:t>
            </a:r>
            <a:r>
              <a:rPr lang="en-US" altLang="en-US" dirty="0">
                <a:solidFill>
                  <a:schemeClr val="tx2"/>
                </a:solidFill>
              </a:rPr>
              <a:t>2023-03-12</a:t>
            </a:r>
          </a:p>
          <a:p>
            <a:endParaRPr lang="en-US" altLang="en-US" dirty="0">
              <a:solidFill>
                <a:schemeClr val="tx2"/>
              </a:solidFill>
            </a:endParaRPr>
          </a:p>
          <a:p>
            <a:r>
              <a:rPr lang="en-US" altLang="en-US" b="1" dirty="0">
                <a:solidFill>
                  <a:schemeClr val="tx2"/>
                </a:solidFill>
              </a:rPr>
              <a:t>Source:</a:t>
            </a:r>
            <a:r>
              <a:rPr lang="en-US" altLang="en-US" dirty="0">
                <a:solidFill>
                  <a:schemeClr val="tx2"/>
                </a:solidFill>
              </a:rPr>
              <a:t> Tim Godfrey, EPRI</a:t>
            </a:r>
          </a:p>
          <a:p>
            <a:endParaRPr lang="en-US" altLang="en-US" dirty="0">
              <a:solidFill>
                <a:schemeClr val="tx2"/>
              </a:solidFill>
            </a:endParaRPr>
          </a:p>
          <a:p>
            <a:pPr>
              <a:spcBef>
                <a:spcPts val="600"/>
              </a:spcBef>
              <a:spcAft>
                <a:spcPts val="600"/>
              </a:spcAft>
            </a:pPr>
            <a:r>
              <a:rPr lang="en-US" altLang="en-US" b="1" dirty="0">
                <a:solidFill>
                  <a:schemeClr val="tx2"/>
                </a:solidFill>
              </a:rPr>
              <a:t>Abstract:</a:t>
            </a:r>
            <a:r>
              <a:rPr lang="en-US" altLang="en-US" dirty="0">
                <a:solidFill>
                  <a:schemeClr val="tx2"/>
                </a:solidFill>
              </a:rPr>
              <a:t>	Meeting Agenda and Presentation</a:t>
            </a:r>
          </a:p>
          <a:p>
            <a:pPr>
              <a:spcBef>
                <a:spcPts val="600"/>
              </a:spcBef>
              <a:spcAft>
                <a:spcPts val="600"/>
              </a:spcAft>
            </a:pPr>
            <a:r>
              <a:rPr lang="en-US" altLang="en-US" b="1" dirty="0">
                <a:solidFill>
                  <a:schemeClr val="tx2"/>
                </a:solidFill>
              </a:rPr>
              <a:t>Purpose:</a:t>
            </a:r>
            <a:r>
              <a:rPr lang="en-US" altLang="en-US" dirty="0">
                <a:solidFill>
                  <a:schemeClr val="tx2"/>
                </a:solidFill>
              </a:rPr>
              <a:t>	Chair’s presentation for task group meeting</a:t>
            </a:r>
          </a:p>
          <a:p>
            <a:r>
              <a:rPr lang="en-US" altLang="en-US" b="1" dirty="0">
                <a:solidFill>
                  <a:schemeClr val="tx2"/>
                </a:solidFill>
              </a:rPr>
              <a:t>Notice:</a:t>
            </a:r>
            <a:r>
              <a:rPr lang="en-US" altLang="en-US"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b="1" dirty="0">
                <a:solidFill>
                  <a:schemeClr val="tx2"/>
                </a:solidFill>
              </a:rPr>
              <a:t>Release:</a:t>
            </a:r>
            <a:r>
              <a:rPr lang="en-US" altLang="en-US" dirty="0">
                <a:solidFill>
                  <a:schemeClr val="tx2"/>
                </a:solidFill>
              </a:rPr>
              <a:t>	The contributor acknowledges and accepts that this contribution becomes the property of IEEE and may be made publicly available by P802.15.	</a:t>
            </a:r>
          </a:p>
        </p:txBody>
      </p:sp>
      <p:sp>
        <p:nvSpPr>
          <p:cNvPr id="10" name="Slide Number Placeholder 9">
            <a:extLst>
              <a:ext uri="{FF2B5EF4-FFF2-40B4-BE49-F238E27FC236}">
                <a16:creationId xmlns:a16="http://schemas.microsoft.com/office/drawing/2014/main" id="{4C82DCA0-B2AC-4AF1-9755-586833B3B73D}"/>
              </a:ext>
            </a:extLst>
          </p:cNvPr>
          <p:cNvSpPr>
            <a:spLocks noGrp="1"/>
          </p:cNvSpPr>
          <p:nvPr>
            <p:ph type="sldNum" sz="quarter" idx="12"/>
          </p:nvPr>
        </p:nvSpPr>
        <p:spPr/>
        <p:txBody>
          <a:bodyPr/>
          <a:lstStyle/>
          <a:p>
            <a:fld id="{20092462-9859-4223-AEDC-0764803AB50E}" type="slidenum">
              <a:rPr lang="en-US" smtClean="0"/>
              <a:pPr/>
              <a:t>1</a:t>
            </a:fld>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normAutofit fontScale="92500" lnSpcReduction="20000"/>
          </a:bodyPr>
          <a:lstStyle/>
          <a:p>
            <a:r>
              <a:rPr lang="en-US" dirty="0"/>
              <a:t>All participants in IEEE-SA activities are expected to adhere to the core principles underlying the:</a:t>
            </a:r>
          </a:p>
          <a:p>
            <a:pPr lvl="1"/>
            <a:r>
              <a:rPr lang="en-US" dirty="0">
                <a:hlinkClick r:id="rId2"/>
              </a:rPr>
              <a:t>IEEE Code of Ethics</a:t>
            </a:r>
            <a:endParaRPr lang="en-US" dirty="0"/>
          </a:p>
          <a:p>
            <a:pPr lvl="1"/>
            <a:r>
              <a:rPr lang="en-US" dirty="0">
                <a:hlinkClick r:id="rId3"/>
              </a:rPr>
              <a:t>IEEE Code of Conduct</a:t>
            </a:r>
            <a:endParaRPr lang="en-US" dirty="0"/>
          </a:p>
          <a:p>
            <a:r>
              <a:rPr lang="en-US" dirty="0"/>
              <a:t>The core principles of the IEEE Codes of Ethics &amp; Conduct are to:</a:t>
            </a:r>
          </a:p>
          <a:p>
            <a:pPr lvl="1"/>
            <a:r>
              <a:rPr lang="en-US" dirty="0"/>
              <a:t>Uphold the highest standards of integrity, responsible behavior, and ethical and professional conduct</a:t>
            </a:r>
          </a:p>
          <a:p>
            <a:pPr lvl="1"/>
            <a:r>
              <a:rPr lang="en-US" dirty="0"/>
              <a:t>Treat people fairly and with respect, to not engage in harassment, discrimination, or retaliation, and to protect people's privacy.</a:t>
            </a:r>
          </a:p>
          <a:p>
            <a:pPr lvl="1"/>
            <a:r>
              <a:rPr lang="en-US" dirty="0"/>
              <a:t>Avoid injuring others, their property, reputation, or employment by false or malicious action</a:t>
            </a:r>
          </a:p>
          <a:p>
            <a:r>
              <a:rPr lang="en-US" dirty="0"/>
              <a:t>The most recent versions of these Codes are available at</a:t>
            </a:r>
          </a:p>
          <a:p>
            <a:pPr lvl="1"/>
            <a:r>
              <a:rPr lang="en-US" dirty="0">
                <a:hlinkClick r:id="rId4"/>
              </a:rPr>
              <a:t>http://www.ieee.org/about/corporate/governance</a:t>
            </a:r>
            <a:endParaRPr lang="en-US" dirty="0"/>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726BFD81-DED8-452D-8555-FAA197883AB4}"/>
              </a:ext>
            </a:extLst>
          </p:cNvPr>
          <p:cNvSpPr>
            <a:spLocks noGrp="1"/>
          </p:cNvSpPr>
          <p:nvPr>
            <p:ph type="sldNum" sz="quarter" idx="12"/>
          </p:nvPr>
        </p:nvSpPr>
        <p:spPr/>
        <p:txBody>
          <a:bodyPr/>
          <a:lstStyle/>
          <a:p>
            <a:fld id="{A1C9EF53-BD90-4B75-A223-F9525C143888}" type="slidenum">
              <a:rPr lang="en-US" smtClean="0"/>
              <a:pPr/>
              <a:t>10</a:t>
            </a:fld>
            <a:endParaRPr lang="en-US" dirty="0"/>
          </a:p>
        </p:txBody>
      </p:sp>
      <p:sp>
        <p:nvSpPr>
          <p:cNvPr id="4" name="Date Placeholder 3">
            <a:extLst>
              <a:ext uri="{FF2B5EF4-FFF2-40B4-BE49-F238E27FC236}">
                <a16:creationId xmlns:a16="http://schemas.microsoft.com/office/drawing/2014/main" id="{8650865C-7791-4784-8D60-D5436EA1D990}"/>
              </a:ext>
            </a:extLst>
          </p:cNvPr>
          <p:cNvSpPr>
            <a:spLocks noGrp="1"/>
          </p:cNvSpPr>
          <p:nvPr>
            <p:ph type="dt" sz="half" idx="10"/>
          </p:nvPr>
        </p:nvSpPr>
        <p:spPr/>
        <p:txBody>
          <a:bodyPr/>
          <a:lstStyle/>
          <a:p>
            <a:r>
              <a:rPr lang="en-US" dirty="0"/>
              <a:t>Mar_2023</a:t>
            </a:r>
          </a:p>
        </p:txBody>
      </p:sp>
    </p:spTree>
    <p:extLst>
      <p:ext uri="{BB962C8B-B14F-4D97-AF65-F5344CB8AC3E}">
        <p14:creationId xmlns:p14="http://schemas.microsoft.com/office/powerpoint/2010/main" val="1933083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t>Participants in the IEEE-SA “individual process” shall</a:t>
            </a:r>
            <a:br>
              <a:rPr lang="en-US" sz="3600" dirty="0"/>
            </a:br>
            <a:r>
              <a:rPr lang="en-US" sz="3600" dirty="0"/>
              <a:t>act independently of others, including employers</a:t>
            </a:r>
          </a:p>
        </p:txBody>
      </p:sp>
      <p:sp>
        <p:nvSpPr>
          <p:cNvPr id="3" name="Content Placeholder 2"/>
          <p:cNvSpPr>
            <a:spLocks noGrp="1"/>
          </p:cNvSpPr>
          <p:nvPr>
            <p:ph idx="1"/>
          </p:nvPr>
        </p:nvSpPr>
        <p:spPr/>
        <p:txBody>
          <a:bodyPr>
            <a:normAutofit fontScale="85000" lnSpcReduction="20000"/>
          </a:bodyPr>
          <a:lstStyle/>
          <a:p>
            <a:r>
              <a:rPr lang="en-US" dirty="0"/>
              <a:t>The </a:t>
            </a:r>
            <a:r>
              <a:rPr lang="en-US" dirty="0">
                <a:hlinkClick r:id="rId2"/>
              </a:rPr>
              <a:t>IEEE-SA Standards Board Bylaws </a:t>
            </a:r>
            <a:r>
              <a:rPr lang="en-US" dirty="0"/>
              <a:t>require that “participants in the IEEE standards development individual process shall act based on their qualifications and experience”</a:t>
            </a:r>
          </a:p>
          <a:p>
            <a:r>
              <a:rPr lang="en-US" dirty="0"/>
              <a:t>This means participants:</a:t>
            </a:r>
          </a:p>
          <a:p>
            <a:pPr lvl="1"/>
            <a:r>
              <a:rPr lang="en-US" dirty="0"/>
              <a:t>Shall act &amp; vote based on their personal &amp; independent opinions derived from their expertise, knowledge, and qualifications</a:t>
            </a:r>
          </a:p>
          <a:p>
            <a:pPr lvl="1"/>
            <a:r>
              <a:rPr lang="en-US" dirty="0"/>
              <a:t>Shall not act or vote based on any obligation to or any direction from any other person or organization, including an employer or client, regardless of any external commitments, agreements, contracts, or orders</a:t>
            </a:r>
          </a:p>
          <a:p>
            <a:pPr lvl="1"/>
            <a:r>
              <a:rPr lang="en-US" dirty="0"/>
              <a:t>Shall not direct the actions or votes of other participants or retaliate against other participants for fulfilling their responsibility to act &amp; vote based on their personal &amp; independently developed opinions</a:t>
            </a:r>
          </a:p>
          <a:p>
            <a:r>
              <a:rPr lang="en-US" dirty="0"/>
              <a:t>By participating in standards activities using the “individual process”, you are deemed to accept these requirements; if you are unable to satisfy these requirements then you shall immediately cease any participation</a:t>
            </a:r>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A2CFE65F-0E4F-4E04-9C62-9FFAB4C10580}"/>
              </a:ext>
            </a:extLst>
          </p:cNvPr>
          <p:cNvSpPr>
            <a:spLocks noGrp="1"/>
          </p:cNvSpPr>
          <p:nvPr>
            <p:ph type="sldNum" sz="quarter" idx="12"/>
          </p:nvPr>
        </p:nvSpPr>
        <p:spPr/>
        <p:txBody>
          <a:bodyPr/>
          <a:lstStyle/>
          <a:p>
            <a:fld id="{A1C9EF53-BD90-4B75-A223-F9525C143888}" type="slidenum">
              <a:rPr lang="en-US" smtClean="0"/>
              <a:pPr/>
              <a:t>11</a:t>
            </a:fld>
            <a:endParaRPr lang="en-US" dirty="0"/>
          </a:p>
        </p:txBody>
      </p:sp>
      <p:sp>
        <p:nvSpPr>
          <p:cNvPr id="4" name="Date Placeholder 3">
            <a:extLst>
              <a:ext uri="{FF2B5EF4-FFF2-40B4-BE49-F238E27FC236}">
                <a16:creationId xmlns:a16="http://schemas.microsoft.com/office/drawing/2014/main" id="{9C4B883F-4C28-47C1-A321-09ADE082FEF5}"/>
              </a:ext>
            </a:extLst>
          </p:cNvPr>
          <p:cNvSpPr>
            <a:spLocks noGrp="1"/>
          </p:cNvSpPr>
          <p:nvPr>
            <p:ph type="dt" sz="half" idx="10"/>
          </p:nvPr>
        </p:nvSpPr>
        <p:spPr/>
        <p:txBody>
          <a:bodyPr/>
          <a:lstStyle/>
          <a:p>
            <a:r>
              <a:rPr lang="en-US" dirty="0"/>
              <a:t>Mar_2023</a:t>
            </a:r>
          </a:p>
        </p:txBody>
      </p:sp>
    </p:spTree>
    <p:extLst>
      <p:ext uri="{BB962C8B-B14F-4D97-AF65-F5344CB8AC3E}">
        <p14:creationId xmlns:p14="http://schemas.microsoft.com/office/powerpoint/2010/main" val="13437058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normAutofit fontScale="92500" lnSpcReduction="10000"/>
          </a:bodyPr>
          <a:lstStyle/>
          <a:p>
            <a:r>
              <a:rPr lang="en-US" dirty="0"/>
              <a:t>The </a:t>
            </a:r>
            <a:r>
              <a:rPr lang="en-US" dirty="0">
                <a:hlinkClick r:id="rId2"/>
              </a:rPr>
              <a:t>IEEE-SA Standards Board Bylaws </a:t>
            </a:r>
            <a:r>
              <a:rPr lang="en-US" dirty="0"/>
              <a:t>(clause 5.2.1.3) specifies that “the standards development process shall not be dominated by any single interest category, individual, or organization”</a:t>
            </a:r>
          </a:p>
          <a:p>
            <a:pPr lvl="1"/>
            <a:r>
              <a:rPr lang="en-US" dirty="0"/>
              <a:t>This means no participant may exercise “authority, leadership, or influence by reason of superior leverage, strength, or representation to the exclusion of fair and equitable consideration of other viewpoints” or “to hinder the progress of the standards development activity”</a:t>
            </a:r>
          </a:p>
          <a:p>
            <a:r>
              <a:rPr lang="en-US" dirty="0"/>
              <a:t>This rule applies equally to those participating in a standards development project and to that project’s leadership group</a:t>
            </a:r>
          </a:p>
          <a:p>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F6A04073-40A1-4B23-B3D9-15FDC0A2861F}"/>
              </a:ext>
            </a:extLst>
          </p:cNvPr>
          <p:cNvSpPr>
            <a:spLocks noGrp="1"/>
          </p:cNvSpPr>
          <p:nvPr>
            <p:ph type="sldNum" sz="quarter" idx="12"/>
          </p:nvPr>
        </p:nvSpPr>
        <p:spPr/>
        <p:txBody>
          <a:bodyPr/>
          <a:lstStyle/>
          <a:p>
            <a:fld id="{A1C9EF53-BD90-4B75-A223-F9525C143888}" type="slidenum">
              <a:rPr lang="en-US" smtClean="0"/>
              <a:pPr/>
              <a:t>12</a:t>
            </a:fld>
            <a:endParaRPr lang="en-US" dirty="0"/>
          </a:p>
        </p:txBody>
      </p:sp>
      <p:sp>
        <p:nvSpPr>
          <p:cNvPr id="4" name="Date Placeholder 3">
            <a:extLst>
              <a:ext uri="{FF2B5EF4-FFF2-40B4-BE49-F238E27FC236}">
                <a16:creationId xmlns:a16="http://schemas.microsoft.com/office/drawing/2014/main" id="{A5D55916-E1E9-40A7-83EA-3F871DB4733C}"/>
              </a:ext>
            </a:extLst>
          </p:cNvPr>
          <p:cNvSpPr>
            <a:spLocks noGrp="1"/>
          </p:cNvSpPr>
          <p:nvPr>
            <p:ph type="dt" sz="half" idx="10"/>
          </p:nvPr>
        </p:nvSpPr>
        <p:spPr/>
        <p:txBody>
          <a:bodyPr/>
          <a:lstStyle/>
          <a:p>
            <a:r>
              <a:rPr lang="en-US" dirty="0"/>
              <a:t>Mar_2023</a:t>
            </a:r>
          </a:p>
        </p:txBody>
      </p:sp>
    </p:spTree>
    <p:extLst>
      <p:ext uri="{BB962C8B-B14F-4D97-AF65-F5344CB8AC3E}">
        <p14:creationId xmlns:p14="http://schemas.microsoft.com/office/powerpoint/2010/main" val="9695427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80E542-D8CA-B4EC-CF88-618E60E936DD}"/>
              </a:ext>
            </a:extLst>
          </p:cNvPr>
          <p:cNvSpPr>
            <a:spLocks noGrp="1"/>
          </p:cNvSpPr>
          <p:nvPr>
            <p:ph type="title"/>
          </p:nvPr>
        </p:nvSpPr>
        <p:spPr/>
        <p:txBody>
          <a:bodyPr/>
          <a:lstStyle/>
          <a:p>
            <a:r>
              <a:rPr lang="en-US" dirty="0"/>
              <a:t>Plan for week</a:t>
            </a:r>
          </a:p>
        </p:txBody>
      </p:sp>
      <p:sp>
        <p:nvSpPr>
          <p:cNvPr id="3" name="Content Placeholder 2">
            <a:extLst>
              <a:ext uri="{FF2B5EF4-FFF2-40B4-BE49-F238E27FC236}">
                <a16:creationId xmlns:a16="http://schemas.microsoft.com/office/drawing/2014/main" id="{E2B27A02-CA0F-47A8-9034-A8728F168401}"/>
              </a:ext>
            </a:extLst>
          </p:cNvPr>
          <p:cNvSpPr>
            <a:spLocks noGrp="1"/>
          </p:cNvSpPr>
          <p:nvPr>
            <p:ph idx="1"/>
          </p:nvPr>
        </p:nvSpPr>
        <p:spPr/>
        <p:txBody>
          <a:bodyPr/>
          <a:lstStyle/>
          <a:p>
            <a:r>
              <a:rPr lang="en-US" dirty="0"/>
              <a:t>Tuesday PM1  1:30pm EDT</a:t>
            </a:r>
          </a:p>
          <a:p>
            <a:r>
              <a:rPr lang="en-US" dirty="0"/>
              <a:t>Wednesday PM1 1:30pm EDT</a:t>
            </a:r>
          </a:p>
          <a:p>
            <a:r>
              <a:rPr lang="en-US" dirty="0"/>
              <a:t>Thursday AM2 10:30am EDT</a:t>
            </a:r>
          </a:p>
          <a:p>
            <a:r>
              <a:rPr lang="en-US" dirty="0"/>
              <a:t>Thursday PM1 1:30pm EDT</a:t>
            </a:r>
          </a:p>
        </p:txBody>
      </p:sp>
      <p:sp>
        <p:nvSpPr>
          <p:cNvPr id="4" name="Date Placeholder 3">
            <a:extLst>
              <a:ext uri="{FF2B5EF4-FFF2-40B4-BE49-F238E27FC236}">
                <a16:creationId xmlns:a16="http://schemas.microsoft.com/office/drawing/2014/main" id="{4E0B49B8-5F16-C872-DAF2-E6CCDC0720F2}"/>
              </a:ext>
            </a:extLst>
          </p:cNvPr>
          <p:cNvSpPr>
            <a:spLocks noGrp="1"/>
          </p:cNvSpPr>
          <p:nvPr>
            <p:ph type="dt" sz="half" idx="10"/>
          </p:nvPr>
        </p:nvSpPr>
        <p:spPr/>
        <p:txBody>
          <a:bodyPr/>
          <a:lstStyle/>
          <a:p>
            <a:r>
              <a:rPr lang="en-US"/>
              <a:t>Mar_2023</a:t>
            </a:r>
            <a:endParaRPr lang="en-US" dirty="0"/>
          </a:p>
        </p:txBody>
      </p:sp>
      <p:sp>
        <p:nvSpPr>
          <p:cNvPr id="5" name="Footer Placeholder 4">
            <a:extLst>
              <a:ext uri="{FF2B5EF4-FFF2-40B4-BE49-F238E27FC236}">
                <a16:creationId xmlns:a16="http://schemas.microsoft.com/office/drawing/2014/main" id="{5D66707F-0644-86D0-8482-6D22121BCD7A}"/>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153E450-3D3E-231F-FC7A-E7395D7396EA}"/>
              </a:ext>
            </a:extLst>
          </p:cNvPr>
          <p:cNvSpPr>
            <a:spLocks noGrp="1"/>
          </p:cNvSpPr>
          <p:nvPr>
            <p:ph type="sldNum" sz="quarter" idx="12"/>
          </p:nvPr>
        </p:nvSpPr>
        <p:spPr/>
        <p:txBody>
          <a:bodyPr/>
          <a:lstStyle/>
          <a:p>
            <a:fld id="{A1C9EF53-BD90-4B75-A223-F9525C143888}" type="slidenum">
              <a:rPr lang="en-US" smtClean="0"/>
              <a:pPr/>
              <a:t>13</a:t>
            </a:fld>
            <a:endParaRPr lang="en-US" dirty="0"/>
          </a:p>
        </p:txBody>
      </p:sp>
    </p:spTree>
    <p:extLst>
      <p:ext uri="{BB962C8B-B14F-4D97-AF65-F5344CB8AC3E}">
        <p14:creationId xmlns:p14="http://schemas.microsoft.com/office/powerpoint/2010/main" val="29616876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28B9A9-F19F-40D8-A08F-07812A0FDFE4}"/>
              </a:ext>
            </a:extLst>
          </p:cNvPr>
          <p:cNvSpPr>
            <a:spLocks noGrp="1"/>
          </p:cNvSpPr>
          <p:nvPr>
            <p:ph type="title"/>
          </p:nvPr>
        </p:nvSpPr>
        <p:spPr/>
        <p:txBody>
          <a:bodyPr/>
          <a:lstStyle/>
          <a:p>
            <a:r>
              <a:rPr lang="en-US" dirty="0"/>
              <a:t>Contributions for March 2023 Plenary</a:t>
            </a:r>
          </a:p>
        </p:txBody>
      </p:sp>
      <p:graphicFrame>
        <p:nvGraphicFramePr>
          <p:cNvPr id="3" name="Table 2">
            <a:extLst>
              <a:ext uri="{FF2B5EF4-FFF2-40B4-BE49-F238E27FC236}">
                <a16:creationId xmlns:a16="http://schemas.microsoft.com/office/drawing/2014/main" id="{A3A88465-A267-292B-0672-97B53B195D4D}"/>
              </a:ext>
            </a:extLst>
          </p:cNvPr>
          <p:cNvGraphicFramePr>
            <a:graphicFrameLocks noGrp="1"/>
          </p:cNvGraphicFramePr>
          <p:nvPr>
            <p:extLst>
              <p:ext uri="{D42A27DB-BD31-4B8C-83A1-F6EECF244321}">
                <p14:modId xmlns:p14="http://schemas.microsoft.com/office/powerpoint/2010/main" val="711224470"/>
              </p:ext>
            </p:extLst>
          </p:nvPr>
        </p:nvGraphicFramePr>
        <p:xfrm>
          <a:off x="609603" y="1600200"/>
          <a:ext cx="10515603" cy="914400"/>
        </p:xfrm>
        <a:graphic>
          <a:graphicData uri="http://schemas.openxmlformats.org/drawingml/2006/table">
            <a:tbl>
              <a:tblPr/>
              <a:tblGrid>
                <a:gridCol w="1502229">
                  <a:extLst>
                    <a:ext uri="{9D8B030D-6E8A-4147-A177-3AD203B41FA5}">
                      <a16:colId xmlns:a16="http://schemas.microsoft.com/office/drawing/2014/main" val="2457585018"/>
                    </a:ext>
                  </a:extLst>
                </a:gridCol>
                <a:gridCol w="1502229">
                  <a:extLst>
                    <a:ext uri="{9D8B030D-6E8A-4147-A177-3AD203B41FA5}">
                      <a16:colId xmlns:a16="http://schemas.microsoft.com/office/drawing/2014/main" val="4002875267"/>
                    </a:ext>
                  </a:extLst>
                </a:gridCol>
                <a:gridCol w="653142">
                  <a:extLst>
                    <a:ext uri="{9D8B030D-6E8A-4147-A177-3AD203B41FA5}">
                      <a16:colId xmlns:a16="http://schemas.microsoft.com/office/drawing/2014/main" val="1458169626"/>
                    </a:ext>
                  </a:extLst>
                </a:gridCol>
                <a:gridCol w="914400">
                  <a:extLst>
                    <a:ext uri="{9D8B030D-6E8A-4147-A177-3AD203B41FA5}">
                      <a16:colId xmlns:a16="http://schemas.microsoft.com/office/drawing/2014/main" val="749728849"/>
                    </a:ext>
                  </a:extLst>
                </a:gridCol>
                <a:gridCol w="1905000">
                  <a:extLst>
                    <a:ext uri="{9D8B030D-6E8A-4147-A177-3AD203B41FA5}">
                      <a16:colId xmlns:a16="http://schemas.microsoft.com/office/drawing/2014/main" val="911493396"/>
                    </a:ext>
                  </a:extLst>
                </a:gridCol>
                <a:gridCol w="2536374">
                  <a:extLst>
                    <a:ext uri="{9D8B030D-6E8A-4147-A177-3AD203B41FA5}">
                      <a16:colId xmlns:a16="http://schemas.microsoft.com/office/drawing/2014/main" val="1283193961"/>
                    </a:ext>
                  </a:extLst>
                </a:gridCol>
                <a:gridCol w="1502229">
                  <a:extLst>
                    <a:ext uri="{9D8B030D-6E8A-4147-A177-3AD203B41FA5}">
                      <a16:colId xmlns:a16="http://schemas.microsoft.com/office/drawing/2014/main" val="2613898815"/>
                    </a:ext>
                  </a:extLst>
                </a:gridCol>
              </a:tblGrid>
              <a:tr h="914400">
                <a:tc>
                  <a:txBody>
                    <a:bodyPr/>
                    <a:lstStyle/>
                    <a:p>
                      <a:r>
                        <a:rPr lang="en-US" sz="1800"/>
                        <a:t>08-Mar-2023 ET</a:t>
                      </a:r>
                    </a:p>
                  </a:txBody>
                  <a:tcPr anchor="ctr">
                    <a:lnL>
                      <a:noFill/>
                    </a:lnL>
                    <a:lnR>
                      <a:noFill/>
                    </a:lnR>
                    <a:lnT>
                      <a:noFill/>
                    </a:lnT>
                    <a:lnB>
                      <a:noFill/>
                    </a:lnB>
                  </a:tcPr>
                </a:tc>
                <a:tc>
                  <a:txBody>
                    <a:bodyPr/>
                    <a:lstStyle/>
                    <a:p>
                      <a:r>
                        <a:rPr lang="en-US" sz="1800"/>
                        <a:t>2023</a:t>
                      </a:r>
                    </a:p>
                  </a:txBody>
                  <a:tcPr anchor="ctr">
                    <a:lnL>
                      <a:noFill/>
                    </a:lnL>
                    <a:lnR>
                      <a:noFill/>
                    </a:lnR>
                    <a:lnT>
                      <a:noFill/>
                    </a:lnT>
                    <a:lnB>
                      <a:noFill/>
                    </a:lnB>
                  </a:tcPr>
                </a:tc>
                <a:tc>
                  <a:txBody>
                    <a:bodyPr/>
                    <a:lstStyle/>
                    <a:p>
                      <a:r>
                        <a:rPr lang="en-US" sz="1800"/>
                        <a:t>118</a:t>
                      </a:r>
                    </a:p>
                  </a:txBody>
                  <a:tcPr anchor="ctr">
                    <a:lnL>
                      <a:noFill/>
                    </a:lnL>
                    <a:lnR>
                      <a:noFill/>
                    </a:lnR>
                    <a:lnT>
                      <a:noFill/>
                    </a:lnT>
                    <a:lnB>
                      <a:noFill/>
                    </a:lnB>
                  </a:tcPr>
                </a:tc>
                <a:tc>
                  <a:txBody>
                    <a:bodyPr/>
                    <a:lstStyle/>
                    <a:p>
                      <a:r>
                        <a:rPr lang="en-US" sz="1800"/>
                        <a:t>0</a:t>
                      </a:r>
                    </a:p>
                  </a:txBody>
                  <a:tcPr anchor="ctr">
                    <a:lnL>
                      <a:noFill/>
                    </a:lnL>
                    <a:lnR>
                      <a:noFill/>
                    </a:lnR>
                    <a:lnT>
                      <a:noFill/>
                    </a:lnT>
                    <a:lnB>
                      <a:noFill/>
                    </a:lnB>
                  </a:tcPr>
                </a:tc>
                <a:tc>
                  <a:txBody>
                    <a:bodyPr/>
                    <a:lstStyle/>
                    <a:p>
                      <a:r>
                        <a:rPr lang="en-US" sz="1800" dirty="0"/>
                        <a:t>TG16t (</a:t>
                      </a:r>
                      <a:r>
                        <a:rPr lang="en-US" sz="1800" dirty="0" err="1"/>
                        <a:t>Lic</a:t>
                      </a:r>
                      <a:r>
                        <a:rPr lang="en-US" sz="1800" dirty="0"/>
                        <a:t>-NB)</a:t>
                      </a:r>
                    </a:p>
                  </a:txBody>
                  <a:tcPr anchor="ctr">
                    <a:lnL>
                      <a:noFill/>
                    </a:lnL>
                    <a:lnR>
                      <a:noFill/>
                    </a:lnR>
                    <a:lnT>
                      <a:noFill/>
                    </a:lnT>
                    <a:lnB>
                      <a:noFill/>
                    </a:lnB>
                  </a:tcPr>
                </a:tc>
                <a:tc>
                  <a:txBody>
                    <a:bodyPr/>
                    <a:lstStyle/>
                    <a:p>
                      <a:r>
                        <a:rPr lang="en-US" sz="1800"/>
                        <a:t>P802.15.16t D0.4 Review</a:t>
                      </a:r>
                    </a:p>
                  </a:txBody>
                  <a:tcPr anchor="ctr">
                    <a:lnL>
                      <a:noFill/>
                    </a:lnL>
                    <a:lnR>
                      <a:noFill/>
                    </a:lnR>
                    <a:lnT>
                      <a:noFill/>
                    </a:lnT>
                    <a:lnB>
                      <a:noFill/>
                    </a:lnB>
                  </a:tcPr>
                </a:tc>
                <a:tc>
                  <a:txBody>
                    <a:bodyPr/>
                    <a:lstStyle/>
                    <a:p>
                      <a:r>
                        <a:rPr lang="en-US" sz="1800" dirty="0"/>
                        <a:t>Vishal Kalkundrikar (</a:t>
                      </a:r>
                      <a:r>
                        <a:rPr lang="en-US" sz="1800" dirty="0" err="1"/>
                        <a:t>Ondas</a:t>
                      </a:r>
                      <a:r>
                        <a:rPr lang="en-US" sz="1800" dirty="0"/>
                        <a:t>)</a:t>
                      </a:r>
                    </a:p>
                  </a:txBody>
                  <a:tcPr anchor="ctr">
                    <a:lnL>
                      <a:noFill/>
                    </a:lnL>
                    <a:lnR>
                      <a:noFill/>
                    </a:lnR>
                    <a:lnT>
                      <a:noFill/>
                    </a:lnT>
                    <a:lnB>
                      <a:noFill/>
                    </a:lnB>
                  </a:tcPr>
                </a:tc>
                <a:extLst>
                  <a:ext uri="{0D108BD9-81ED-4DB2-BD59-A6C34878D82A}">
                    <a16:rowId xmlns:a16="http://schemas.microsoft.com/office/drawing/2014/main" val="3537562940"/>
                  </a:ext>
                </a:extLst>
              </a:tr>
            </a:tbl>
          </a:graphicData>
        </a:graphic>
      </p:graphicFrame>
      <p:graphicFrame>
        <p:nvGraphicFramePr>
          <p:cNvPr id="4" name="Table 3">
            <a:extLst>
              <a:ext uri="{FF2B5EF4-FFF2-40B4-BE49-F238E27FC236}">
                <a16:creationId xmlns:a16="http://schemas.microsoft.com/office/drawing/2014/main" id="{8F12167B-0B63-25E0-BD8A-E357F9BE5908}"/>
              </a:ext>
            </a:extLst>
          </p:cNvPr>
          <p:cNvGraphicFramePr>
            <a:graphicFrameLocks noGrp="1"/>
          </p:cNvGraphicFramePr>
          <p:nvPr>
            <p:extLst>
              <p:ext uri="{D42A27DB-BD31-4B8C-83A1-F6EECF244321}">
                <p14:modId xmlns:p14="http://schemas.microsoft.com/office/powerpoint/2010/main" val="1491508589"/>
              </p:ext>
            </p:extLst>
          </p:nvPr>
        </p:nvGraphicFramePr>
        <p:xfrm>
          <a:off x="533401" y="2895600"/>
          <a:ext cx="11277603" cy="2161761"/>
        </p:xfrm>
        <a:graphic>
          <a:graphicData uri="http://schemas.openxmlformats.org/drawingml/2006/table">
            <a:tbl>
              <a:tblPr/>
              <a:tblGrid>
                <a:gridCol w="1523999">
                  <a:extLst>
                    <a:ext uri="{9D8B030D-6E8A-4147-A177-3AD203B41FA5}">
                      <a16:colId xmlns:a16="http://schemas.microsoft.com/office/drawing/2014/main" val="3807295675"/>
                    </a:ext>
                  </a:extLst>
                </a:gridCol>
                <a:gridCol w="982135">
                  <a:extLst>
                    <a:ext uri="{9D8B030D-6E8A-4147-A177-3AD203B41FA5}">
                      <a16:colId xmlns:a16="http://schemas.microsoft.com/office/drawing/2014/main" val="3328218556"/>
                    </a:ext>
                  </a:extLst>
                </a:gridCol>
                <a:gridCol w="1253067">
                  <a:extLst>
                    <a:ext uri="{9D8B030D-6E8A-4147-A177-3AD203B41FA5}">
                      <a16:colId xmlns:a16="http://schemas.microsoft.com/office/drawing/2014/main" val="873862132"/>
                    </a:ext>
                  </a:extLst>
                </a:gridCol>
                <a:gridCol w="507998">
                  <a:extLst>
                    <a:ext uri="{9D8B030D-6E8A-4147-A177-3AD203B41FA5}">
                      <a16:colId xmlns:a16="http://schemas.microsoft.com/office/drawing/2014/main" val="2702867077"/>
                    </a:ext>
                  </a:extLst>
                </a:gridCol>
                <a:gridCol w="1371600">
                  <a:extLst>
                    <a:ext uri="{9D8B030D-6E8A-4147-A177-3AD203B41FA5}">
                      <a16:colId xmlns:a16="http://schemas.microsoft.com/office/drawing/2014/main" val="4126275952"/>
                    </a:ext>
                  </a:extLst>
                </a:gridCol>
                <a:gridCol w="1879603">
                  <a:extLst>
                    <a:ext uri="{9D8B030D-6E8A-4147-A177-3AD203B41FA5}">
                      <a16:colId xmlns:a16="http://schemas.microsoft.com/office/drawing/2014/main" val="4068308594"/>
                    </a:ext>
                  </a:extLst>
                </a:gridCol>
                <a:gridCol w="1253067">
                  <a:extLst>
                    <a:ext uri="{9D8B030D-6E8A-4147-A177-3AD203B41FA5}">
                      <a16:colId xmlns:a16="http://schemas.microsoft.com/office/drawing/2014/main" val="3759333780"/>
                    </a:ext>
                  </a:extLst>
                </a:gridCol>
                <a:gridCol w="1253067">
                  <a:extLst>
                    <a:ext uri="{9D8B030D-6E8A-4147-A177-3AD203B41FA5}">
                      <a16:colId xmlns:a16="http://schemas.microsoft.com/office/drawing/2014/main" val="243835552"/>
                    </a:ext>
                  </a:extLst>
                </a:gridCol>
                <a:gridCol w="1253067">
                  <a:extLst>
                    <a:ext uri="{9D8B030D-6E8A-4147-A177-3AD203B41FA5}">
                      <a16:colId xmlns:a16="http://schemas.microsoft.com/office/drawing/2014/main" val="1834213214"/>
                    </a:ext>
                  </a:extLst>
                </a:gridCol>
              </a:tblGrid>
              <a:tr h="499529">
                <a:tc>
                  <a:txBody>
                    <a:bodyPr/>
                    <a:lstStyle/>
                    <a:p>
                      <a:r>
                        <a:rPr lang="en-US" sz="1600" dirty="0"/>
                        <a:t>14-Mar-2023 ET</a:t>
                      </a:r>
                    </a:p>
                  </a:txBody>
                  <a:tcPr marL="53720" marR="53720" marT="26860" marB="26860" anchor="ctr">
                    <a:lnL>
                      <a:noFill/>
                    </a:lnL>
                    <a:lnR>
                      <a:noFill/>
                    </a:lnR>
                    <a:lnT>
                      <a:noFill/>
                    </a:lnT>
                    <a:lnB>
                      <a:noFill/>
                    </a:lnB>
                  </a:tcPr>
                </a:tc>
                <a:tc>
                  <a:txBody>
                    <a:bodyPr/>
                    <a:lstStyle/>
                    <a:p>
                      <a:r>
                        <a:rPr lang="en-US" sz="1400"/>
                        <a:t>2023</a:t>
                      </a:r>
                    </a:p>
                  </a:txBody>
                  <a:tcPr marL="53720" marR="53720" marT="26860" marB="26860" anchor="ctr">
                    <a:lnL>
                      <a:noFill/>
                    </a:lnL>
                    <a:lnR>
                      <a:noFill/>
                    </a:lnR>
                    <a:lnT>
                      <a:noFill/>
                    </a:lnT>
                    <a:lnB>
                      <a:noFill/>
                    </a:lnB>
                  </a:tcPr>
                </a:tc>
                <a:tc>
                  <a:txBody>
                    <a:bodyPr/>
                    <a:lstStyle/>
                    <a:p>
                      <a:r>
                        <a:rPr lang="en-US" sz="1400" dirty="0"/>
                        <a:t>163</a:t>
                      </a:r>
                    </a:p>
                  </a:txBody>
                  <a:tcPr marL="53720" marR="53720" marT="26860" marB="26860" anchor="ctr">
                    <a:lnL>
                      <a:noFill/>
                    </a:lnL>
                    <a:lnR>
                      <a:noFill/>
                    </a:lnR>
                    <a:lnT>
                      <a:noFill/>
                    </a:lnT>
                    <a:lnB>
                      <a:noFill/>
                    </a:lnB>
                  </a:tcPr>
                </a:tc>
                <a:tc>
                  <a:txBody>
                    <a:bodyPr/>
                    <a:lstStyle/>
                    <a:p>
                      <a:r>
                        <a:rPr lang="en-US" sz="1400"/>
                        <a:t>0</a:t>
                      </a:r>
                    </a:p>
                  </a:txBody>
                  <a:tcPr marL="53720" marR="53720" marT="26860" marB="26860" anchor="ctr">
                    <a:lnL>
                      <a:noFill/>
                    </a:lnL>
                    <a:lnR>
                      <a:noFill/>
                    </a:lnR>
                    <a:lnT>
                      <a:noFill/>
                    </a:lnT>
                    <a:lnB>
                      <a:noFill/>
                    </a:lnB>
                  </a:tcPr>
                </a:tc>
                <a:tc>
                  <a:txBody>
                    <a:bodyPr/>
                    <a:lstStyle/>
                    <a:p>
                      <a:r>
                        <a:rPr lang="en-US" sz="1400"/>
                        <a:t>TG16t (Lic-NB)</a:t>
                      </a:r>
                    </a:p>
                  </a:txBody>
                  <a:tcPr marL="53720" marR="53720" marT="26860" marB="26860" anchor="ctr">
                    <a:lnL>
                      <a:noFill/>
                    </a:lnL>
                    <a:lnR>
                      <a:noFill/>
                    </a:lnR>
                    <a:lnT>
                      <a:noFill/>
                    </a:lnT>
                    <a:lnB>
                      <a:noFill/>
                    </a:lnB>
                  </a:tcPr>
                </a:tc>
                <a:tc>
                  <a:txBody>
                    <a:bodyPr/>
                    <a:lstStyle/>
                    <a:p>
                      <a:r>
                        <a:rPr lang="en-US" sz="1400"/>
                        <a:t>Response to DPP Comments</a:t>
                      </a:r>
                    </a:p>
                  </a:txBody>
                  <a:tcPr marL="53720" marR="53720" marT="26860" marB="26860" anchor="ctr">
                    <a:lnL>
                      <a:noFill/>
                    </a:lnL>
                    <a:lnR>
                      <a:noFill/>
                    </a:lnR>
                    <a:lnT>
                      <a:noFill/>
                    </a:lnT>
                    <a:lnB>
                      <a:noFill/>
                    </a:lnB>
                  </a:tcPr>
                </a:tc>
                <a:tc>
                  <a:txBody>
                    <a:bodyPr/>
                    <a:lstStyle/>
                    <a:p>
                      <a:r>
                        <a:rPr lang="en-US" sz="1400"/>
                        <a:t>Menashe Shahar</a:t>
                      </a:r>
                    </a:p>
                  </a:txBody>
                  <a:tcPr marL="53720" marR="53720" marT="26860" marB="26860" anchor="ctr">
                    <a:lnL>
                      <a:noFill/>
                    </a:lnL>
                    <a:lnR>
                      <a:noFill/>
                    </a:lnR>
                    <a:lnT>
                      <a:noFill/>
                    </a:lnT>
                    <a:lnB>
                      <a:noFill/>
                    </a:lnB>
                  </a:tcPr>
                </a:tc>
                <a:tc>
                  <a:txBody>
                    <a:bodyPr/>
                    <a:lstStyle/>
                    <a:p>
                      <a:r>
                        <a:rPr lang="en-US" sz="1400"/>
                        <a:t>14-Mar-2023 11:50:01 ET</a:t>
                      </a:r>
                    </a:p>
                  </a:txBody>
                  <a:tcPr marL="53720" marR="53720" marT="26860" marB="26860" anchor="ctr">
                    <a:lnL>
                      <a:noFill/>
                    </a:lnL>
                    <a:lnR>
                      <a:noFill/>
                    </a:lnR>
                    <a:lnT>
                      <a:noFill/>
                    </a:lnT>
                    <a:lnB>
                      <a:noFill/>
                    </a:lnB>
                  </a:tcPr>
                </a:tc>
                <a:tc>
                  <a:txBody>
                    <a:bodyPr/>
                    <a:lstStyle/>
                    <a:p>
                      <a:r>
                        <a:rPr lang="en-US" sz="1400">
                          <a:hlinkClick r:id="rId2"/>
                        </a:rPr>
                        <a:t>Download</a:t>
                      </a:r>
                      <a:r>
                        <a:rPr lang="en-US" sz="1400"/>
                        <a:t>, </a:t>
                      </a:r>
                      <a:r>
                        <a:rPr lang="en-US" sz="1400">
                          <a:hlinkClick r:id="rId3"/>
                        </a:rPr>
                        <a:t>Revise</a:t>
                      </a:r>
                      <a:endParaRPr lang="en-US" sz="1400"/>
                    </a:p>
                  </a:txBody>
                  <a:tcPr marL="53720" marR="53720" marT="26860" marB="26860" anchor="ctr">
                    <a:lnL>
                      <a:noFill/>
                    </a:lnL>
                    <a:lnR>
                      <a:noFill/>
                    </a:lnR>
                    <a:lnT>
                      <a:noFill/>
                    </a:lnT>
                    <a:lnB>
                      <a:noFill/>
                    </a:lnB>
                  </a:tcPr>
                </a:tc>
                <a:extLst>
                  <a:ext uri="{0D108BD9-81ED-4DB2-BD59-A6C34878D82A}">
                    <a16:rowId xmlns:a16="http://schemas.microsoft.com/office/drawing/2014/main" val="4156412631"/>
                  </a:ext>
                </a:extLst>
              </a:tr>
              <a:tr h="484216">
                <a:tc>
                  <a:txBody>
                    <a:bodyPr/>
                    <a:lstStyle/>
                    <a:p>
                      <a:r>
                        <a:rPr lang="en-US" sz="1400" dirty="0"/>
                        <a:t>14-Mar-2023 ET</a:t>
                      </a:r>
                    </a:p>
                  </a:txBody>
                  <a:tcPr marL="53720" marR="53720" marT="26860" marB="26860" anchor="ctr">
                    <a:lnL>
                      <a:noFill/>
                    </a:lnL>
                    <a:lnR>
                      <a:noFill/>
                    </a:lnR>
                    <a:lnT>
                      <a:noFill/>
                    </a:lnT>
                    <a:lnB>
                      <a:noFill/>
                    </a:lnB>
                  </a:tcPr>
                </a:tc>
                <a:tc>
                  <a:txBody>
                    <a:bodyPr/>
                    <a:lstStyle/>
                    <a:p>
                      <a:r>
                        <a:rPr lang="en-US" sz="1400"/>
                        <a:t>2023</a:t>
                      </a:r>
                    </a:p>
                  </a:txBody>
                  <a:tcPr marL="53720" marR="53720" marT="26860" marB="26860" anchor="ctr">
                    <a:lnL>
                      <a:noFill/>
                    </a:lnL>
                    <a:lnR>
                      <a:noFill/>
                    </a:lnR>
                    <a:lnT>
                      <a:noFill/>
                    </a:lnT>
                    <a:lnB>
                      <a:noFill/>
                    </a:lnB>
                  </a:tcPr>
                </a:tc>
                <a:tc>
                  <a:txBody>
                    <a:bodyPr/>
                    <a:lstStyle/>
                    <a:p>
                      <a:r>
                        <a:rPr lang="en-US" sz="1400"/>
                        <a:t>159</a:t>
                      </a:r>
                    </a:p>
                  </a:txBody>
                  <a:tcPr marL="53720" marR="53720" marT="26860" marB="26860" anchor="ctr">
                    <a:lnL>
                      <a:noFill/>
                    </a:lnL>
                    <a:lnR>
                      <a:noFill/>
                    </a:lnR>
                    <a:lnT>
                      <a:noFill/>
                    </a:lnT>
                    <a:lnB>
                      <a:noFill/>
                    </a:lnB>
                  </a:tcPr>
                </a:tc>
                <a:tc>
                  <a:txBody>
                    <a:bodyPr/>
                    <a:lstStyle/>
                    <a:p>
                      <a:r>
                        <a:rPr lang="en-US" sz="1400"/>
                        <a:t>0</a:t>
                      </a:r>
                    </a:p>
                  </a:txBody>
                  <a:tcPr marL="53720" marR="53720" marT="26860" marB="26860" anchor="ctr">
                    <a:lnL>
                      <a:noFill/>
                    </a:lnL>
                    <a:lnR>
                      <a:noFill/>
                    </a:lnR>
                    <a:lnT>
                      <a:noFill/>
                    </a:lnT>
                    <a:lnB>
                      <a:noFill/>
                    </a:lnB>
                  </a:tcPr>
                </a:tc>
                <a:tc>
                  <a:txBody>
                    <a:bodyPr/>
                    <a:lstStyle/>
                    <a:p>
                      <a:r>
                        <a:rPr lang="en-US" sz="1400"/>
                        <a:t>TG16t (Lic-NB)</a:t>
                      </a:r>
                    </a:p>
                  </a:txBody>
                  <a:tcPr marL="53720" marR="53720" marT="26860" marB="26860" anchor="ctr">
                    <a:lnL>
                      <a:noFill/>
                    </a:lnL>
                    <a:lnR>
                      <a:noFill/>
                    </a:lnR>
                    <a:lnT>
                      <a:noFill/>
                    </a:lnT>
                    <a:lnB>
                      <a:noFill/>
                    </a:lnB>
                  </a:tcPr>
                </a:tc>
                <a:tc>
                  <a:txBody>
                    <a:bodyPr/>
                    <a:lstStyle/>
                    <a:p>
                      <a:r>
                        <a:rPr lang="en-US" sz="1400"/>
                        <a:t>SEM12.5kHzMaskJ</a:t>
                      </a:r>
                    </a:p>
                  </a:txBody>
                  <a:tcPr marL="53720" marR="53720" marT="26860" marB="26860" anchor="ctr">
                    <a:lnL>
                      <a:noFill/>
                    </a:lnL>
                    <a:lnR>
                      <a:noFill/>
                    </a:lnR>
                    <a:lnT>
                      <a:noFill/>
                    </a:lnT>
                    <a:lnB>
                      <a:noFill/>
                    </a:lnB>
                  </a:tcPr>
                </a:tc>
                <a:tc>
                  <a:txBody>
                    <a:bodyPr/>
                    <a:lstStyle/>
                    <a:p>
                      <a:r>
                        <a:rPr lang="en-US" sz="1400"/>
                        <a:t>Ondas</a:t>
                      </a:r>
                    </a:p>
                  </a:txBody>
                  <a:tcPr marL="53720" marR="53720" marT="26860" marB="26860" anchor="ctr">
                    <a:lnL>
                      <a:noFill/>
                    </a:lnL>
                    <a:lnR>
                      <a:noFill/>
                    </a:lnR>
                    <a:lnT>
                      <a:noFill/>
                    </a:lnT>
                    <a:lnB>
                      <a:noFill/>
                    </a:lnB>
                  </a:tcPr>
                </a:tc>
                <a:tc>
                  <a:txBody>
                    <a:bodyPr/>
                    <a:lstStyle/>
                    <a:p>
                      <a:r>
                        <a:rPr lang="en-US" sz="1400"/>
                        <a:t>14-Mar-2023 08:46:31 ET</a:t>
                      </a:r>
                    </a:p>
                  </a:txBody>
                  <a:tcPr marL="53720" marR="53720" marT="26860" marB="26860" anchor="ctr">
                    <a:lnL>
                      <a:noFill/>
                    </a:lnL>
                    <a:lnR>
                      <a:noFill/>
                    </a:lnR>
                    <a:lnT>
                      <a:noFill/>
                    </a:lnT>
                    <a:lnB>
                      <a:noFill/>
                    </a:lnB>
                  </a:tcPr>
                </a:tc>
                <a:tc>
                  <a:txBody>
                    <a:bodyPr/>
                    <a:lstStyle/>
                    <a:p>
                      <a:r>
                        <a:rPr lang="en-US" sz="1400">
                          <a:hlinkClick r:id="rId4"/>
                        </a:rPr>
                        <a:t>Download</a:t>
                      </a:r>
                      <a:r>
                        <a:rPr lang="en-US" sz="1400"/>
                        <a:t>, </a:t>
                      </a:r>
                      <a:r>
                        <a:rPr lang="en-US" sz="1400">
                          <a:hlinkClick r:id="rId5"/>
                        </a:rPr>
                        <a:t>Revise</a:t>
                      </a:r>
                      <a:endParaRPr lang="en-US" sz="1400"/>
                    </a:p>
                  </a:txBody>
                  <a:tcPr marL="53720" marR="53720" marT="26860" marB="26860" anchor="ctr">
                    <a:lnL>
                      <a:noFill/>
                    </a:lnL>
                    <a:lnR>
                      <a:noFill/>
                    </a:lnR>
                    <a:lnT>
                      <a:noFill/>
                    </a:lnT>
                    <a:lnB>
                      <a:noFill/>
                    </a:lnB>
                  </a:tcPr>
                </a:tc>
                <a:extLst>
                  <a:ext uri="{0D108BD9-81ED-4DB2-BD59-A6C34878D82A}">
                    <a16:rowId xmlns:a16="http://schemas.microsoft.com/office/drawing/2014/main" val="1365085007"/>
                  </a:ext>
                </a:extLst>
              </a:tr>
              <a:tr h="484216">
                <a:tc>
                  <a:txBody>
                    <a:bodyPr/>
                    <a:lstStyle/>
                    <a:p>
                      <a:r>
                        <a:rPr lang="en-US" sz="1400"/>
                        <a:t>14-Mar-2023 ET</a:t>
                      </a:r>
                    </a:p>
                  </a:txBody>
                  <a:tcPr marL="53720" marR="53720" marT="26860" marB="26860" anchor="ctr">
                    <a:lnL>
                      <a:noFill/>
                    </a:lnL>
                    <a:lnR>
                      <a:noFill/>
                    </a:lnR>
                    <a:lnT>
                      <a:noFill/>
                    </a:lnT>
                    <a:lnB>
                      <a:noFill/>
                    </a:lnB>
                  </a:tcPr>
                </a:tc>
                <a:tc>
                  <a:txBody>
                    <a:bodyPr/>
                    <a:lstStyle/>
                    <a:p>
                      <a:r>
                        <a:rPr lang="en-US" sz="1400"/>
                        <a:t>2023</a:t>
                      </a:r>
                    </a:p>
                  </a:txBody>
                  <a:tcPr marL="53720" marR="53720" marT="26860" marB="26860" anchor="ctr">
                    <a:lnL>
                      <a:noFill/>
                    </a:lnL>
                    <a:lnR>
                      <a:noFill/>
                    </a:lnR>
                    <a:lnT>
                      <a:noFill/>
                    </a:lnT>
                    <a:lnB>
                      <a:noFill/>
                    </a:lnB>
                  </a:tcPr>
                </a:tc>
                <a:tc>
                  <a:txBody>
                    <a:bodyPr/>
                    <a:lstStyle/>
                    <a:p>
                      <a:r>
                        <a:rPr lang="en-US" sz="1400" dirty="0"/>
                        <a:t>158</a:t>
                      </a:r>
                    </a:p>
                  </a:txBody>
                  <a:tcPr marL="53720" marR="53720" marT="26860" marB="26860" anchor="ctr">
                    <a:lnL>
                      <a:noFill/>
                    </a:lnL>
                    <a:lnR>
                      <a:noFill/>
                    </a:lnR>
                    <a:lnT>
                      <a:noFill/>
                    </a:lnT>
                    <a:lnB>
                      <a:noFill/>
                    </a:lnB>
                  </a:tcPr>
                </a:tc>
                <a:tc>
                  <a:txBody>
                    <a:bodyPr/>
                    <a:lstStyle/>
                    <a:p>
                      <a:r>
                        <a:rPr lang="en-US" sz="1400"/>
                        <a:t>0</a:t>
                      </a:r>
                    </a:p>
                  </a:txBody>
                  <a:tcPr marL="53720" marR="53720" marT="26860" marB="26860" anchor="ctr">
                    <a:lnL>
                      <a:noFill/>
                    </a:lnL>
                    <a:lnR>
                      <a:noFill/>
                    </a:lnR>
                    <a:lnT>
                      <a:noFill/>
                    </a:lnT>
                    <a:lnB>
                      <a:noFill/>
                    </a:lnB>
                  </a:tcPr>
                </a:tc>
                <a:tc>
                  <a:txBody>
                    <a:bodyPr/>
                    <a:lstStyle/>
                    <a:p>
                      <a:r>
                        <a:rPr lang="en-US" sz="1400"/>
                        <a:t>TG16t (Lic-NB)</a:t>
                      </a:r>
                    </a:p>
                  </a:txBody>
                  <a:tcPr marL="53720" marR="53720" marT="26860" marB="26860" anchor="ctr">
                    <a:lnL>
                      <a:noFill/>
                    </a:lnL>
                    <a:lnR>
                      <a:noFill/>
                    </a:lnR>
                    <a:lnT>
                      <a:noFill/>
                    </a:lnT>
                    <a:lnB>
                      <a:noFill/>
                    </a:lnB>
                  </a:tcPr>
                </a:tc>
                <a:tc>
                  <a:txBody>
                    <a:bodyPr/>
                    <a:lstStyle/>
                    <a:p>
                      <a:r>
                        <a:rPr lang="en-US" sz="1400"/>
                        <a:t>Cyber Security changes</a:t>
                      </a:r>
                    </a:p>
                  </a:txBody>
                  <a:tcPr marL="53720" marR="53720" marT="26860" marB="26860" anchor="ctr">
                    <a:lnL>
                      <a:noFill/>
                    </a:lnL>
                    <a:lnR>
                      <a:noFill/>
                    </a:lnR>
                    <a:lnT>
                      <a:noFill/>
                    </a:lnT>
                    <a:lnB>
                      <a:noFill/>
                    </a:lnB>
                  </a:tcPr>
                </a:tc>
                <a:tc>
                  <a:txBody>
                    <a:bodyPr/>
                    <a:lstStyle/>
                    <a:p>
                      <a:r>
                        <a:rPr lang="en-US" sz="1400"/>
                        <a:t>Ondas</a:t>
                      </a:r>
                    </a:p>
                  </a:txBody>
                  <a:tcPr marL="53720" marR="53720" marT="26860" marB="26860" anchor="ctr">
                    <a:lnL>
                      <a:noFill/>
                    </a:lnL>
                    <a:lnR>
                      <a:noFill/>
                    </a:lnR>
                    <a:lnT>
                      <a:noFill/>
                    </a:lnT>
                    <a:lnB>
                      <a:noFill/>
                    </a:lnB>
                  </a:tcPr>
                </a:tc>
                <a:tc>
                  <a:txBody>
                    <a:bodyPr/>
                    <a:lstStyle/>
                    <a:p>
                      <a:r>
                        <a:rPr lang="en-US" sz="1400"/>
                        <a:t>14-Mar-2023 08:27:22 ET</a:t>
                      </a:r>
                    </a:p>
                  </a:txBody>
                  <a:tcPr marL="53720" marR="53720" marT="26860" marB="26860" anchor="ctr">
                    <a:lnL>
                      <a:noFill/>
                    </a:lnL>
                    <a:lnR>
                      <a:noFill/>
                    </a:lnR>
                    <a:lnT>
                      <a:noFill/>
                    </a:lnT>
                    <a:lnB>
                      <a:noFill/>
                    </a:lnB>
                  </a:tcPr>
                </a:tc>
                <a:tc>
                  <a:txBody>
                    <a:bodyPr/>
                    <a:lstStyle/>
                    <a:p>
                      <a:r>
                        <a:rPr lang="en-US" sz="1400">
                          <a:hlinkClick r:id="rId6"/>
                        </a:rPr>
                        <a:t>Download</a:t>
                      </a:r>
                      <a:r>
                        <a:rPr lang="en-US" sz="1400"/>
                        <a:t>, </a:t>
                      </a:r>
                      <a:r>
                        <a:rPr lang="en-US" sz="1400">
                          <a:hlinkClick r:id="rId7"/>
                        </a:rPr>
                        <a:t>Revise</a:t>
                      </a:r>
                      <a:endParaRPr lang="en-US" sz="1400"/>
                    </a:p>
                  </a:txBody>
                  <a:tcPr marL="53720" marR="53720" marT="26860" marB="26860" anchor="ctr">
                    <a:lnL>
                      <a:noFill/>
                    </a:lnL>
                    <a:lnR>
                      <a:noFill/>
                    </a:lnR>
                    <a:lnT>
                      <a:noFill/>
                    </a:lnT>
                    <a:lnB>
                      <a:noFill/>
                    </a:lnB>
                  </a:tcPr>
                </a:tc>
                <a:extLst>
                  <a:ext uri="{0D108BD9-81ED-4DB2-BD59-A6C34878D82A}">
                    <a16:rowId xmlns:a16="http://schemas.microsoft.com/office/drawing/2014/main" val="704194496"/>
                  </a:ext>
                </a:extLst>
              </a:tr>
              <a:tr h="499529">
                <a:tc>
                  <a:txBody>
                    <a:bodyPr/>
                    <a:lstStyle/>
                    <a:p>
                      <a:r>
                        <a:rPr lang="en-US" sz="1400"/>
                        <a:t>14-Mar-2023 ET</a:t>
                      </a:r>
                    </a:p>
                  </a:txBody>
                  <a:tcPr marL="53720" marR="53720" marT="26860" marB="26860" anchor="ctr">
                    <a:lnL>
                      <a:noFill/>
                    </a:lnL>
                    <a:lnR>
                      <a:noFill/>
                    </a:lnR>
                    <a:lnT>
                      <a:noFill/>
                    </a:lnT>
                    <a:lnB>
                      <a:noFill/>
                    </a:lnB>
                  </a:tcPr>
                </a:tc>
                <a:tc>
                  <a:txBody>
                    <a:bodyPr/>
                    <a:lstStyle/>
                    <a:p>
                      <a:r>
                        <a:rPr lang="en-US" sz="1400"/>
                        <a:t>2022</a:t>
                      </a:r>
                    </a:p>
                  </a:txBody>
                  <a:tcPr marL="53720" marR="53720" marT="26860" marB="26860" anchor="ctr">
                    <a:lnL>
                      <a:noFill/>
                    </a:lnL>
                    <a:lnR>
                      <a:noFill/>
                    </a:lnR>
                    <a:lnT>
                      <a:noFill/>
                    </a:lnT>
                    <a:lnB>
                      <a:noFill/>
                    </a:lnB>
                  </a:tcPr>
                </a:tc>
                <a:tc>
                  <a:txBody>
                    <a:bodyPr/>
                    <a:lstStyle/>
                    <a:p>
                      <a:r>
                        <a:rPr lang="en-US" sz="1400" dirty="0">
                          <a:highlight>
                            <a:srgbClr val="FFFF00"/>
                          </a:highlight>
                        </a:rPr>
                        <a:t>643</a:t>
                      </a:r>
                    </a:p>
                  </a:txBody>
                  <a:tcPr marL="53720" marR="53720" marT="26860" marB="26860" anchor="ctr">
                    <a:lnL>
                      <a:noFill/>
                    </a:lnL>
                    <a:lnR>
                      <a:noFill/>
                    </a:lnR>
                    <a:lnT>
                      <a:noFill/>
                    </a:lnT>
                    <a:lnB>
                      <a:noFill/>
                    </a:lnB>
                  </a:tcPr>
                </a:tc>
                <a:tc>
                  <a:txBody>
                    <a:bodyPr/>
                    <a:lstStyle/>
                    <a:p>
                      <a:r>
                        <a:rPr lang="en-US" sz="1400" dirty="0">
                          <a:highlight>
                            <a:srgbClr val="FFFF00"/>
                          </a:highlight>
                        </a:rPr>
                        <a:t>4</a:t>
                      </a:r>
                    </a:p>
                  </a:txBody>
                  <a:tcPr marL="53720" marR="53720" marT="26860" marB="26860" anchor="ctr">
                    <a:lnL>
                      <a:noFill/>
                    </a:lnL>
                    <a:lnR>
                      <a:noFill/>
                    </a:lnR>
                    <a:lnT>
                      <a:noFill/>
                    </a:lnT>
                    <a:lnB>
                      <a:noFill/>
                    </a:lnB>
                  </a:tcPr>
                </a:tc>
                <a:tc>
                  <a:txBody>
                    <a:bodyPr/>
                    <a:lstStyle/>
                    <a:p>
                      <a:r>
                        <a:rPr lang="en-US" sz="1400"/>
                        <a:t>TG16t (Lic-NB)</a:t>
                      </a:r>
                    </a:p>
                  </a:txBody>
                  <a:tcPr marL="53720" marR="53720" marT="26860" marB="26860" anchor="ctr">
                    <a:lnL>
                      <a:noFill/>
                    </a:lnL>
                    <a:lnR>
                      <a:noFill/>
                    </a:lnR>
                    <a:lnT>
                      <a:noFill/>
                    </a:lnT>
                    <a:lnB>
                      <a:noFill/>
                    </a:lnB>
                  </a:tcPr>
                </a:tc>
                <a:tc>
                  <a:txBody>
                    <a:bodyPr/>
                    <a:lstStyle/>
                    <a:p>
                      <a:r>
                        <a:rPr lang="en-US" sz="1400"/>
                        <a:t>Direct Peer to Peer</a:t>
                      </a:r>
                    </a:p>
                  </a:txBody>
                  <a:tcPr marL="53720" marR="53720" marT="26860" marB="26860" anchor="ctr">
                    <a:lnL>
                      <a:noFill/>
                    </a:lnL>
                    <a:lnR>
                      <a:noFill/>
                    </a:lnR>
                    <a:lnT>
                      <a:noFill/>
                    </a:lnT>
                    <a:lnB>
                      <a:noFill/>
                    </a:lnB>
                  </a:tcPr>
                </a:tc>
                <a:tc>
                  <a:txBody>
                    <a:bodyPr/>
                    <a:lstStyle/>
                    <a:p>
                      <a:r>
                        <a:rPr lang="en-US" sz="1400"/>
                        <a:t>Vishal Kalkundrikar (Ondas)</a:t>
                      </a:r>
                    </a:p>
                  </a:txBody>
                  <a:tcPr marL="53720" marR="53720" marT="26860" marB="26860" anchor="ctr">
                    <a:lnL>
                      <a:noFill/>
                    </a:lnL>
                    <a:lnR>
                      <a:noFill/>
                    </a:lnR>
                    <a:lnT>
                      <a:noFill/>
                    </a:lnT>
                    <a:lnB>
                      <a:noFill/>
                    </a:lnB>
                  </a:tcPr>
                </a:tc>
                <a:tc>
                  <a:txBody>
                    <a:bodyPr/>
                    <a:lstStyle/>
                    <a:p>
                      <a:r>
                        <a:rPr lang="en-US" sz="1400" dirty="0"/>
                        <a:t>15Mar-2023 08:07:27 ET</a:t>
                      </a:r>
                    </a:p>
                  </a:txBody>
                  <a:tcPr marL="53720" marR="53720" marT="26860" marB="26860" anchor="ctr">
                    <a:lnL>
                      <a:noFill/>
                    </a:lnL>
                    <a:lnR>
                      <a:noFill/>
                    </a:lnR>
                    <a:lnT>
                      <a:noFill/>
                    </a:lnT>
                    <a:lnB>
                      <a:noFill/>
                    </a:lnB>
                  </a:tcPr>
                </a:tc>
                <a:tc>
                  <a:txBody>
                    <a:bodyPr/>
                    <a:lstStyle/>
                    <a:p>
                      <a:r>
                        <a:rPr lang="en-US" sz="1400" dirty="0">
                          <a:hlinkClick r:id="rId8"/>
                        </a:rPr>
                        <a:t>Download</a:t>
                      </a:r>
                      <a:r>
                        <a:rPr lang="en-US" sz="1400" dirty="0"/>
                        <a:t>, </a:t>
                      </a:r>
                      <a:r>
                        <a:rPr lang="en-US" sz="1400" dirty="0">
                          <a:hlinkClick r:id="rId9"/>
                        </a:rPr>
                        <a:t>Revise</a:t>
                      </a:r>
                      <a:endParaRPr lang="en-US" sz="1400" dirty="0"/>
                    </a:p>
                  </a:txBody>
                  <a:tcPr marL="53720" marR="53720" marT="26860" marB="26860" anchor="ctr">
                    <a:lnL>
                      <a:noFill/>
                    </a:lnL>
                    <a:lnR>
                      <a:noFill/>
                    </a:lnR>
                    <a:lnT>
                      <a:noFill/>
                    </a:lnT>
                    <a:lnB>
                      <a:noFill/>
                    </a:lnB>
                  </a:tcPr>
                </a:tc>
                <a:extLst>
                  <a:ext uri="{0D108BD9-81ED-4DB2-BD59-A6C34878D82A}">
                    <a16:rowId xmlns:a16="http://schemas.microsoft.com/office/drawing/2014/main" val="348673750"/>
                  </a:ext>
                </a:extLst>
              </a:tr>
            </a:tbl>
          </a:graphicData>
        </a:graphic>
      </p:graphicFrame>
    </p:spTree>
    <p:extLst>
      <p:ext uri="{BB962C8B-B14F-4D97-AF65-F5344CB8AC3E}">
        <p14:creationId xmlns:p14="http://schemas.microsoft.com/office/powerpoint/2010/main" val="12311829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CE220D-BDFF-2DA1-0E3F-F3C631792133}"/>
              </a:ext>
            </a:extLst>
          </p:cNvPr>
          <p:cNvSpPr>
            <a:spLocks noGrp="1"/>
          </p:cNvSpPr>
          <p:nvPr>
            <p:ph type="title"/>
          </p:nvPr>
        </p:nvSpPr>
        <p:spPr/>
        <p:txBody>
          <a:bodyPr/>
          <a:lstStyle/>
          <a:p>
            <a:r>
              <a:rPr lang="en-US" dirty="0"/>
              <a:t>Summary of TG16t progress February 2023</a:t>
            </a:r>
          </a:p>
        </p:txBody>
      </p:sp>
      <p:sp>
        <p:nvSpPr>
          <p:cNvPr id="3" name="Content Placeholder 2">
            <a:extLst>
              <a:ext uri="{FF2B5EF4-FFF2-40B4-BE49-F238E27FC236}">
                <a16:creationId xmlns:a16="http://schemas.microsoft.com/office/drawing/2014/main" id="{B23D56A0-4E29-3131-0416-90D5DE2BBF41}"/>
              </a:ext>
            </a:extLst>
          </p:cNvPr>
          <p:cNvSpPr>
            <a:spLocks noGrp="1"/>
          </p:cNvSpPr>
          <p:nvPr>
            <p:ph idx="1"/>
          </p:nvPr>
        </p:nvSpPr>
        <p:spPr>
          <a:xfrm>
            <a:off x="838200" y="1828800"/>
            <a:ext cx="10515600" cy="4351338"/>
          </a:xfrm>
        </p:spPr>
        <p:txBody>
          <a:bodyPr>
            <a:normAutofit fontScale="92500" lnSpcReduction="10000"/>
          </a:bodyPr>
          <a:lstStyle/>
          <a:p>
            <a:pPr lvl="1"/>
            <a:r>
              <a:rPr lang="en-US" dirty="0"/>
              <a:t>Outstanding items still needing contributions. Next round of contributions based on D0.4 when posted. </a:t>
            </a:r>
          </a:p>
          <a:p>
            <a:pPr lvl="2"/>
            <a:r>
              <a:rPr lang="en-US" dirty="0"/>
              <a:t>Mobility, filtering, Direct Peer to Peer, P-MP </a:t>
            </a:r>
          </a:p>
          <a:p>
            <a:pPr lvl="1"/>
            <a:r>
              <a:rPr lang="en-US" dirty="0"/>
              <a:t>Vishal will examine 802.15.4 for applicable functions to adopt for CSMA/CA</a:t>
            </a:r>
          </a:p>
          <a:p>
            <a:pPr lvl="1"/>
            <a:r>
              <a:rPr lang="en-US" dirty="0"/>
              <a:t>Need to describe behavior of station transition between DPP and Multipoint mode. </a:t>
            </a:r>
          </a:p>
          <a:p>
            <a:pPr lvl="1"/>
            <a:r>
              <a:rPr lang="en-US" dirty="0"/>
              <a:t>Harry will combine output materials into Draft D0.4 and put in Members Area</a:t>
            </a:r>
          </a:p>
          <a:p>
            <a:pPr lvl="2"/>
            <a:r>
              <a:rPr lang="en-US" dirty="0"/>
              <a:t>https://grouper.ieee.org/groups/802/15/private/Draft/TG16t/</a:t>
            </a:r>
          </a:p>
          <a:p>
            <a:pPr lvl="1"/>
            <a:r>
              <a:rPr lang="en-US" dirty="0"/>
              <a:t>Note that drafts are available to non-voters while on-site at IEEE802 meetings from http://ieee802.linespeed.io</a:t>
            </a:r>
          </a:p>
          <a:p>
            <a:pPr lvl="1"/>
            <a:endParaRPr lang="en-US" dirty="0"/>
          </a:p>
          <a:p>
            <a:pPr lvl="1"/>
            <a:endParaRPr lang="en-US" dirty="0"/>
          </a:p>
          <a:p>
            <a:pPr lvl="1"/>
            <a:r>
              <a:rPr lang="en-US" dirty="0"/>
              <a:t>Tim will check with Clint Powell to get draft access to all TG participants regardless of voting status.</a:t>
            </a:r>
          </a:p>
          <a:p>
            <a:pPr lvl="1"/>
            <a:endParaRPr lang="en-US" dirty="0"/>
          </a:p>
          <a:p>
            <a:pPr lvl="1"/>
            <a:endParaRPr lang="en-US" dirty="0"/>
          </a:p>
          <a:p>
            <a:pPr lvl="1"/>
            <a:endParaRPr lang="en-US" dirty="0"/>
          </a:p>
          <a:p>
            <a:endParaRPr lang="en-US" dirty="0"/>
          </a:p>
        </p:txBody>
      </p:sp>
      <p:sp>
        <p:nvSpPr>
          <p:cNvPr id="4" name="Date Placeholder 3">
            <a:extLst>
              <a:ext uri="{FF2B5EF4-FFF2-40B4-BE49-F238E27FC236}">
                <a16:creationId xmlns:a16="http://schemas.microsoft.com/office/drawing/2014/main" id="{0DA8F803-9A06-FE3E-5840-2022CC9FE99B}"/>
              </a:ext>
            </a:extLst>
          </p:cNvPr>
          <p:cNvSpPr>
            <a:spLocks noGrp="1"/>
          </p:cNvSpPr>
          <p:nvPr>
            <p:ph type="dt" sz="half" idx="10"/>
          </p:nvPr>
        </p:nvSpPr>
        <p:spPr/>
        <p:txBody>
          <a:bodyPr/>
          <a:lstStyle/>
          <a:p>
            <a:r>
              <a:rPr lang="en-US" dirty="0"/>
              <a:t>Mar_2023</a:t>
            </a:r>
          </a:p>
        </p:txBody>
      </p:sp>
      <p:sp>
        <p:nvSpPr>
          <p:cNvPr id="5" name="Footer Placeholder 4">
            <a:extLst>
              <a:ext uri="{FF2B5EF4-FFF2-40B4-BE49-F238E27FC236}">
                <a16:creationId xmlns:a16="http://schemas.microsoft.com/office/drawing/2014/main" id="{3B714F42-8218-3D2C-23BD-AF7E81D838E9}"/>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D8F66C78-3DF4-D214-F8A5-E830F1EB385B}"/>
              </a:ext>
            </a:extLst>
          </p:cNvPr>
          <p:cNvSpPr>
            <a:spLocks noGrp="1"/>
          </p:cNvSpPr>
          <p:nvPr>
            <p:ph type="sldNum" sz="quarter" idx="12"/>
          </p:nvPr>
        </p:nvSpPr>
        <p:spPr/>
        <p:txBody>
          <a:bodyPr/>
          <a:lstStyle/>
          <a:p>
            <a:fld id="{A1C9EF53-BD90-4B75-A223-F9525C143888}" type="slidenum">
              <a:rPr lang="en-US" smtClean="0"/>
              <a:pPr/>
              <a:t>15</a:t>
            </a:fld>
            <a:endParaRPr lang="en-US" dirty="0"/>
          </a:p>
        </p:txBody>
      </p:sp>
    </p:spTree>
    <p:extLst>
      <p:ext uri="{BB962C8B-B14F-4D97-AF65-F5344CB8AC3E}">
        <p14:creationId xmlns:p14="http://schemas.microsoft.com/office/powerpoint/2010/main" val="16487768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C96623-C752-B5F0-9D90-EEA0489E99EA}"/>
              </a:ext>
            </a:extLst>
          </p:cNvPr>
          <p:cNvSpPr>
            <a:spLocks noGrp="1"/>
          </p:cNvSpPr>
          <p:nvPr>
            <p:ph type="title"/>
          </p:nvPr>
        </p:nvSpPr>
        <p:spPr/>
        <p:txBody>
          <a:bodyPr/>
          <a:lstStyle/>
          <a:p>
            <a:r>
              <a:rPr lang="en-US" dirty="0"/>
              <a:t>Discussion 2023-03-14</a:t>
            </a:r>
          </a:p>
        </p:txBody>
      </p:sp>
      <p:sp>
        <p:nvSpPr>
          <p:cNvPr id="3" name="Content Placeholder 2">
            <a:extLst>
              <a:ext uri="{FF2B5EF4-FFF2-40B4-BE49-F238E27FC236}">
                <a16:creationId xmlns:a16="http://schemas.microsoft.com/office/drawing/2014/main" id="{853E4F48-5DAA-D437-3787-C5D4A35007B4}"/>
              </a:ext>
            </a:extLst>
          </p:cNvPr>
          <p:cNvSpPr>
            <a:spLocks noGrp="1"/>
          </p:cNvSpPr>
          <p:nvPr>
            <p:ph idx="1"/>
          </p:nvPr>
        </p:nvSpPr>
        <p:spPr/>
        <p:txBody>
          <a:bodyPr>
            <a:normAutofit/>
          </a:bodyPr>
          <a:lstStyle/>
          <a:p>
            <a:r>
              <a:rPr lang="en-US" dirty="0"/>
              <a:t>Review Document 118r0.   Agree on all comments and accept proposed changes. </a:t>
            </a:r>
          </a:p>
          <a:p>
            <a:endParaRPr lang="en-US" dirty="0"/>
          </a:p>
          <a:p>
            <a:r>
              <a:rPr lang="en-US" dirty="0"/>
              <a:t> Review Document 163.  Agree that DPP Associate Request will have a unicast and broadcast form</a:t>
            </a:r>
          </a:p>
          <a:p>
            <a:pPr lvl="1"/>
            <a:r>
              <a:rPr lang="en-US" dirty="0"/>
              <a:t>RTS frame needs to have an indicator of time, not data – use slots. </a:t>
            </a:r>
          </a:p>
          <a:p>
            <a:pPr lvl="1"/>
            <a:r>
              <a:rPr lang="en-US" dirty="0"/>
              <a:t>Pick up in 7.5 – Nothing needs to be considered from 163 section 7.5 – it is </a:t>
            </a:r>
            <a:r>
              <a:rPr lang="en-US" dirty="0" err="1"/>
              <a:t>superceded</a:t>
            </a:r>
            <a:r>
              <a:rPr lang="en-US" dirty="0"/>
              <a:t> by document 643r4</a:t>
            </a:r>
          </a:p>
          <a:p>
            <a:endParaRPr lang="en-US" dirty="0"/>
          </a:p>
          <a:p>
            <a:pPr lvl="1"/>
            <a:endParaRPr lang="en-US" dirty="0"/>
          </a:p>
        </p:txBody>
      </p:sp>
      <p:sp>
        <p:nvSpPr>
          <p:cNvPr id="4" name="Date Placeholder 3">
            <a:extLst>
              <a:ext uri="{FF2B5EF4-FFF2-40B4-BE49-F238E27FC236}">
                <a16:creationId xmlns:a16="http://schemas.microsoft.com/office/drawing/2014/main" id="{2D7396AC-0570-B32D-9441-B6C879809DD6}"/>
              </a:ext>
            </a:extLst>
          </p:cNvPr>
          <p:cNvSpPr>
            <a:spLocks noGrp="1"/>
          </p:cNvSpPr>
          <p:nvPr>
            <p:ph type="dt" sz="half" idx="10"/>
          </p:nvPr>
        </p:nvSpPr>
        <p:spPr/>
        <p:txBody>
          <a:bodyPr/>
          <a:lstStyle/>
          <a:p>
            <a:r>
              <a:rPr lang="en-US"/>
              <a:t>Mar_2023</a:t>
            </a:r>
            <a:endParaRPr lang="en-US" dirty="0"/>
          </a:p>
        </p:txBody>
      </p:sp>
      <p:sp>
        <p:nvSpPr>
          <p:cNvPr id="5" name="Footer Placeholder 4">
            <a:extLst>
              <a:ext uri="{FF2B5EF4-FFF2-40B4-BE49-F238E27FC236}">
                <a16:creationId xmlns:a16="http://schemas.microsoft.com/office/drawing/2014/main" id="{B979C11C-514C-3782-1669-7FB635C96003}"/>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34FBB645-4E44-F691-F66B-D1ED7C504ED3}"/>
              </a:ext>
            </a:extLst>
          </p:cNvPr>
          <p:cNvSpPr>
            <a:spLocks noGrp="1"/>
          </p:cNvSpPr>
          <p:nvPr>
            <p:ph type="sldNum" sz="quarter" idx="12"/>
          </p:nvPr>
        </p:nvSpPr>
        <p:spPr/>
        <p:txBody>
          <a:bodyPr/>
          <a:lstStyle/>
          <a:p>
            <a:fld id="{A1C9EF53-BD90-4B75-A223-F9525C143888}" type="slidenum">
              <a:rPr lang="en-US" smtClean="0"/>
              <a:pPr/>
              <a:t>16</a:t>
            </a:fld>
            <a:endParaRPr lang="en-US" dirty="0"/>
          </a:p>
        </p:txBody>
      </p:sp>
    </p:spTree>
    <p:extLst>
      <p:ext uri="{BB962C8B-B14F-4D97-AF65-F5344CB8AC3E}">
        <p14:creationId xmlns:p14="http://schemas.microsoft.com/office/powerpoint/2010/main" val="375373017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DE2EE9-266C-09DA-F413-8C988720594E}"/>
              </a:ext>
            </a:extLst>
          </p:cNvPr>
          <p:cNvSpPr>
            <a:spLocks noGrp="1"/>
          </p:cNvSpPr>
          <p:nvPr>
            <p:ph type="title"/>
          </p:nvPr>
        </p:nvSpPr>
        <p:spPr/>
        <p:txBody>
          <a:bodyPr/>
          <a:lstStyle/>
          <a:p>
            <a:r>
              <a:rPr lang="en-US" dirty="0"/>
              <a:t>Discussion 2023-03-15</a:t>
            </a:r>
          </a:p>
        </p:txBody>
      </p:sp>
      <p:sp>
        <p:nvSpPr>
          <p:cNvPr id="3" name="Content Placeholder 2">
            <a:extLst>
              <a:ext uri="{FF2B5EF4-FFF2-40B4-BE49-F238E27FC236}">
                <a16:creationId xmlns:a16="http://schemas.microsoft.com/office/drawing/2014/main" id="{E6348700-274C-9853-37D9-14A56B80A2F7}"/>
              </a:ext>
            </a:extLst>
          </p:cNvPr>
          <p:cNvSpPr>
            <a:spLocks noGrp="1"/>
          </p:cNvSpPr>
          <p:nvPr>
            <p:ph idx="1"/>
          </p:nvPr>
        </p:nvSpPr>
        <p:spPr/>
        <p:txBody>
          <a:bodyPr>
            <a:normAutofit lnSpcReduction="10000"/>
          </a:bodyPr>
          <a:lstStyle/>
          <a:p>
            <a:r>
              <a:rPr lang="en-US" dirty="0"/>
              <a:t>Review 158 – Vishal will edit into draft with change marks, </a:t>
            </a:r>
          </a:p>
          <a:p>
            <a:r>
              <a:rPr lang="en-US" dirty="0"/>
              <a:t>158, no action currently</a:t>
            </a:r>
          </a:p>
          <a:p>
            <a:r>
              <a:rPr lang="en-US" dirty="0"/>
              <a:t>Thursday , pick up with 643r4</a:t>
            </a:r>
          </a:p>
          <a:p>
            <a:endParaRPr lang="en-US" dirty="0"/>
          </a:p>
          <a:p>
            <a:r>
              <a:rPr lang="en-US" dirty="0"/>
              <a:t>Thursday – steps for development of draft 0.9. </a:t>
            </a:r>
          </a:p>
          <a:p>
            <a:pPr lvl="1"/>
            <a:r>
              <a:rPr lang="en-US" dirty="0"/>
              <a:t>Harry to adopt and incorporate 643r5 except for DPP Mode 2 TDD</a:t>
            </a:r>
          </a:p>
          <a:p>
            <a:pPr lvl="1"/>
            <a:r>
              <a:rPr lang="en-US" dirty="0"/>
              <a:t>Doc 158 Cyber Security – follow up document to be submitted by Yael from </a:t>
            </a:r>
            <a:r>
              <a:rPr lang="en-US" dirty="0" err="1"/>
              <a:t>Ondas</a:t>
            </a:r>
            <a:r>
              <a:rPr lang="en-US" dirty="0"/>
              <a:t>. </a:t>
            </a:r>
          </a:p>
          <a:p>
            <a:pPr lvl="1"/>
            <a:r>
              <a:rPr lang="en-US" dirty="0"/>
              <a:t>Doc 159 – Menashe will develop a follow up that improves </a:t>
            </a:r>
            <a:r>
              <a:rPr lang="en-US" dirty="0" err="1"/>
              <a:t>evm</a:t>
            </a:r>
            <a:r>
              <a:rPr lang="en-US" dirty="0"/>
              <a:t> for 256 QAM. </a:t>
            </a:r>
          </a:p>
          <a:p>
            <a:pPr lvl="1"/>
            <a:r>
              <a:rPr lang="en-US" dirty="0"/>
              <a:t>Vishal will work on numbering and entering figures and equations.</a:t>
            </a:r>
          </a:p>
          <a:p>
            <a:endParaRPr lang="en-US" dirty="0"/>
          </a:p>
        </p:txBody>
      </p:sp>
      <p:sp>
        <p:nvSpPr>
          <p:cNvPr id="4" name="Date Placeholder 3">
            <a:extLst>
              <a:ext uri="{FF2B5EF4-FFF2-40B4-BE49-F238E27FC236}">
                <a16:creationId xmlns:a16="http://schemas.microsoft.com/office/drawing/2014/main" id="{E08F5516-56E3-14F5-B5FD-56BBD1ACBFD0}"/>
              </a:ext>
            </a:extLst>
          </p:cNvPr>
          <p:cNvSpPr>
            <a:spLocks noGrp="1"/>
          </p:cNvSpPr>
          <p:nvPr>
            <p:ph type="dt" sz="half" idx="10"/>
          </p:nvPr>
        </p:nvSpPr>
        <p:spPr/>
        <p:txBody>
          <a:bodyPr/>
          <a:lstStyle/>
          <a:p>
            <a:r>
              <a:rPr lang="en-US"/>
              <a:t>Mar_2023</a:t>
            </a:r>
            <a:endParaRPr lang="en-US" dirty="0"/>
          </a:p>
        </p:txBody>
      </p:sp>
      <p:sp>
        <p:nvSpPr>
          <p:cNvPr id="5" name="Footer Placeholder 4">
            <a:extLst>
              <a:ext uri="{FF2B5EF4-FFF2-40B4-BE49-F238E27FC236}">
                <a16:creationId xmlns:a16="http://schemas.microsoft.com/office/drawing/2014/main" id="{E13C72C0-7712-86E6-5E80-4DE28B99E926}"/>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CA054B69-1ACE-249E-503E-D03C9FA83B03}"/>
              </a:ext>
            </a:extLst>
          </p:cNvPr>
          <p:cNvSpPr>
            <a:spLocks noGrp="1"/>
          </p:cNvSpPr>
          <p:nvPr>
            <p:ph type="sldNum" sz="quarter" idx="12"/>
          </p:nvPr>
        </p:nvSpPr>
        <p:spPr/>
        <p:txBody>
          <a:bodyPr/>
          <a:lstStyle/>
          <a:p>
            <a:fld id="{A1C9EF53-BD90-4B75-A223-F9525C143888}" type="slidenum">
              <a:rPr lang="en-US" smtClean="0"/>
              <a:pPr/>
              <a:t>17</a:t>
            </a:fld>
            <a:endParaRPr lang="en-US" dirty="0"/>
          </a:p>
        </p:txBody>
      </p:sp>
    </p:spTree>
    <p:extLst>
      <p:ext uri="{BB962C8B-B14F-4D97-AF65-F5344CB8AC3E}">
        <p14:creationId xmlns:p14="http://schemas.microsoft.com/office/powerpoint/2010/main" val="139794516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C3AE85-3C52-A98A-D116-578D37277EA3}"/>
              </a:ext>
            </a:extLst>
          </p:cNvPr>
          <p:cNvSpPr>
            <a:spLocks noGrp="1"/>
          </p:cNvSpPr>
          <p:nvPr>
            <p:ph type="title"/>
          </p:nvPr>
        </p:nvSpPr>
        <p:spPr/>
        <p:txBody>
          <a:bodyPr/>
          <a:lstStyle/>
          <a:p>
            <a:r>
              <a:rPr lang="en-US" dirty="0"/>
              <a:t>Thursday 2023-03-16</a:t>
            </a:r>
          </a:p>
        </p:txBody>
      </p:sp>
      <p:sp>
        <p:nvSpPr>
          <p:cNvPr id="3" name="Content Placeholder 2">
            <a:extLst>
              <a:ext uri="{FF2B5EF4-FFF2-40B4-BE49-F238E27FC236}">
                <a16:creationId xmlns:a16="http://schemas.microsoft.com/office/drawing/2014/main" id="{DD952B79-1C64-4C0A-6359-EE2BB6FFB92C}"/>
              </a:ext>
            </a:extLst>
          </p:cNvPr>
          <p:cNvSpPr>
            <a:spLocks noGrp="1"/>
          </p:cNvSpPr>
          <p:nvPr>
            <p:ph idx="1"/>
          </p:nvPr>
        </p:nvSpPr>
        <p:spPr/>
        <p:txBody>
          <a:bodyPr>
            <a:normAutofit fontScale="85000" lnSpcReduction="10000"/>
          </a:bodyPr>
          <a:lstStyle/>
          <a:p>
            <a:r>
              <a:rPr lang="en-US" dirty="0"/>
              <a:t>Plan for draft review</a:t>
            </a:r>
          </a:p>
          <a:p>
            <a:pPr lvl="1"/>
            <a:r>
              <a:rPr lang="en-US" dirty="0"/>
              <a:t>Harry to adopt and incorporate 643r5 except for DPP Mode 2 TDD </a:t>
            </a:r>
          </a:p>
          <a:p>
            <a:pPr lvl="1"/>
            <a:r>
              <a:rPr lang="en-US" dirty="0"/>
              <a:t>Doc 158 revision on  Cyber Security – follow up document to be submitted by Yael from </a:t>
            </a:r>
            <a:r>
              <a:rPr lang="en-US" dirty="0" err="1"/>
              <a:t>Ondas</a:t>
            </a:r>
            <a:r>
              <a:rPr lang="en-US" dirty="0"/>
              <a:t>.  March 21</a:t>
            </a:r>
          </a:p>
          <a:p>
            <a:pPr lvl="1"/>
            <a:r>
              <a:rPr lang="en-US" dirty="0"/>
              <a:t>Complete Draft 0.8       Harry to provide to TG by March 27</a:t>
            </a:r>
          </a:p>
          <a:p>
            <a:pPr lvl="1"/>
            <a:r>
              <a:rPr lang="en-US" dirty="0"/>
              <a:t>Teleconference with Task Group to review of D0.8    Thursday April 6   8am PT</a:t>
            </a:r>
          </a:p>
          <a:p>
            <a:pPr lvl="1"/>
            <a:r>
              <a:rPr lang="en-US" dirty="0"/>
              <a:t>Any changes from review to become draft D0.9</a:t>
            </a:r>
          </a:p>
          <a:p>
            <a:pPr lvl="1"/>
            <a:r>
              <a:rPr lang="en-US" dirty="0"/>
              <a:t>Initiate WG Comment Collection on Draft 0.9  Monday April 17</a:t>
            </a:r>
          </a:p>
          <a:p>
            <a:pPr lvl="1"/>
            <a:r>
              <a:rPr lang="en-US" dirty="0"/>
              <a:t>Review comments – May Interim</a:t>
            </a:r>
          </a:p>
          <a:p>
            <a:pPr lvl="1"/>
            <a:r>
              <a:rPr lang="en-US" dirty="0"/>
              <a:t>May Interim - Motion for WG Letter Ballot on D1.0 – starting 2 weeks after May Interim</a:t>
            </a:r>
          </a:p>
          <a:p>
            <a:pPr lvl="1"/>
            <a:endParaRPr lang="en-US" dirty="0"/>
          </a:p>
          <a:p>
            <a:r>
              <a:rPr lang="en-US" dirty="0"/>
              <a:t>Initiate Plan to include broader set of stakeholders (from first meeting of TG16t) in Letter Ballot to receive comments.  Request access from WG Chair.</a:t>
            </a:r>
          </a:p>
        </p:txBody>
      </p:sp>
      <p:sp>
        <p:nvSpPr>
          <p:cNvPr id="4" name="Date Placeholder 3">
            <a:extLst>
              <a:ext uri="{FF2B5EF4-FFF2-40B4-BE49-F238E27FC236}">
                <a16:creationId xmlns:a16="http://schemas.microsoft.com/office/drawing/2014/main" id="{38E87501-C61A-43B4-23D6-026A23D2547D}"/>
              </a:ext>
            </a:extLst>
          </p:cNvPr>
          <p:cNvSpPr>
            <a:spLocks noGrp="1"/>
          </p:cNvSpPr>
          <p:nvPr>
            <p:ph type="dt" sz="half" idx="10"/>
          </p:nvPr>
        </p:nvSpPr>
        <p:spPr/>
        <p:txBody>
          <a:bodyPr/>
          <a:lstStyle/>
          <a:p>
            <a:r>
              <a:rPr lang="en-US"/>
              <a:t>Mar_2023</a:t>
            </a:r>
            <a:endParaRPr lang="en-US" dirty="0"/>
          </a:p>
        </p:txBody>
      </p:sp>
      <p:sp>
        <p:nvSpPr>
          <p:cNvPr id="5" name="Footer Placeholder 4">
            <a:extLst>
              <a:ext uri="{FF2B5EF4-FFF2-40B4-BE49-F238E27FC236}">
                <a16:creationId xmlns:a16="http://schemas.microsoft.com/office/drawing/2014/main" id="{B3AA7F34-2BF9-64AE-6F17-E8D733170C99}"/>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6A5A9AE4-A7A5-93CB-7E3D-0A4F89076EDB}"/>
              </a:ext>
            </a:extLst>
          </p:cNvPr>
          <p:cNvSpPr>
            <a:spLocks noGrp="1"/>
          </p:cNvSpPr>
          <p:nvPr>
            <p:ph type="sldNum" sz="quarter" idx="12"/>
          </p:nvPr>
        </p:nvSpPr>
        <p:spPr/>
        <p:txBody>
          <a:bodyPr/>
          <a:lstStyle/>
          <a:p>
            <a:fld id="{A1C9EF53-BD90-4B75-A223-F9525C143888}" type="slidenum">
              <a:rPr lang="en-US" smtClean="0"/>
              <a:pPr/>
              <a:t>18</a:t>
            </a:fld>
            <a:endParaRPr lang="en-US" dirty="0"/>
          </a:p>
        </p:txBody>
      </p:sp>
    </p:spTree>
    <p:extLst>
      <p:ext uri="{BB962C8B-B14F-4D97-AF65-F5344CB8AC3E}">
        <p14:creationId xmlns:p14="http://schemas.microsoft.com/office/powerpoint/2010/main" val="365218943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3632F5D1-E476-4449-A80B-7535CF561D07}"/>
              </a:ext>
            </a:extLst>
          </p:cNvPr>
          <p:cNvSpPr>
            <a:spLocks noGrp="1"/>
          </p:cNvSpPr>
          <p:nvPr>
            <p:ph type="title"/>
          </p:nvPr>
        </p:nvSpPr>
        <p:spPr/>
        <p:txBody>
          <a:bodyPr/>
          <a:lstStyle/>
          <a:p>
            <a:r>
              <a:rPr lang="en-US" dirty="0"/>
              <a:t>Project Timeline</a:t>
            </a:r>
          </a:p>
        </p:txBody>
      </p:sp>
      <p:sp>
        <p:nvSpPr>
          <p:cNvPr id="5" name="Footer Placeholder 4">
            <a:extLst>
              <a:ext uri="{FF2B5EF4-FFF2-40B4-BE49-F238E27FC236}">
                <a16:creationId xmlns:a16="http://schemas.microsoft.com/office/drawing/2014/main" id="{423E8DBA-E452-4028-BAB1-DB01D76EF076}"/>
              </a:ext>
            </a:extLst>
          </p:cNvPr>
          <p:cNvSpPr>
            <a:spLocks noGrp="1"/>
          </p:cNvSpPr>
          <p:nvPr>
            <p:ph type="ftr" sz="quarter" idx="11"/>
          </p:nvPr>
        </p:nvSpPr>
        <p:spPr>
          <a:xfrm>
            <a:off x="4038600" y="6356350"/>
            <a:ext cx="4114800" cy="365125"/>
          </a:xfrm>
        </p:spPr>
        <p:txBody>
          <a:bodyPr/>
          <a:lstStyle/>
          <a:p>
            <a:r>
              <a:rPr lang="en-US" altLang="en-US"/>
              <a:t>Tim Godfrey, EPRI</a:t>
            </a:r>
          </a:p>
        </p:txBody>
      </p:sp>
      <p:graphicFrame>
        <p:nvGraphicFramePr>
          <p:cNvPr id="10" name="Table 9">
            <a:extLst>
              <a:ext uri="{FF2B5EF4-FFF2-40B4-BE49-F238E27FC236}">
                <a16:creationId xmlns:a16="http://schemas.microsoft.com/office/drawing/2014/main" id="{9F0B2D0A-D6BB-4DB3-90D6-9FDE91CE81C6}"/>
              </a:ext>
            </a:extLst>
          </p:cNvPr>
          <p:cNvGraphicFramePr>
            <a:graphicFrameLocks noGrp="1"/>
          </p:cNvGraphicFramePr>
          <p:nvPr>
            <p:extLst>
              <p:ext uri="{D42A27DB-BD31-4B8C-83A1-F6EECF244321}">
                <p14:modId xmlns:p14="http://schemas.microsoft.com/office/powerpoint/2010/main" val="3214295981"/>
              </p:ext>
            </p:extLst>
          </p:nvPr>
        </p:nvGraphicFramePr>
        <p:xfrm>
          <a:off x="1371600" y="1190819"/>
          <a:ext cx="9220200" cy="5249330"/>
        </p:xfrm>
        <a:graphic>
          <a:graphicData uri="http://schemas.openxmlformats.org/drawingml/2006/table">
            <a:tbl>
              <a:tblPr firstRow="1" bandRow="1">
                <a:tableStyleId>{5C22544A-7EE6-4342-B048-85BDC9FD1C3A}</a:tableStyleId>
              </a:tblPr>
              <a:tblGrid>
                <a:gridCol w="6629400">
                  <a:extLst>
                    <a:ext uri="{9D8B030D-6E8A-4147-A177-3AD203B41FA5}">
                      <a16:colId xmlns:a16="http://schemas.microsoft.com/office/drawing/2014/main" val="3384751907"/>
                    </a:ext>
                  </a:extLst>
                </a:gridCol>
                <a:gridCol w="2590800">
                  <a:extLst>
                    <a:ext uri="{9D8B030D-6E8A-4147-A177-3AD203B41FA5}">
                      <a16:colId xmlns:a16="http://schemas.microsoft.com/office/drawing/2014/main" val="434009601"/>
                    </a:ext>
                  </a:extLst>
                </a:gridCol>
              </a:tblGrid>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Milestone</a:t>
                      </a:r>
                    </a:p>
                  </a:txBody>
                  <a:tcPr/>
                </a:tc>
                <a:tc>
                  <a:txBody>
                    <a:bodyPr/>
                    <a:lstStyle/>
                    <a:p>
                      <a:r>
                        <a:rPr lang="en-US" sz="2400" dirty="0"/>
                        <a:t>Date</a:t>
                      </a:r>
                    </a:p>
                  </a:txBody>
                  <a:tcPr/>
                </a:tc>
                <a:extLst>
                  <a:ext uri="{0D108BD9-81ED-4DB2-BD59-A6C34878D82A}">
                    <a16:rowId xmlns:a16="http://schemas.microsoft.com/office/drawing/2014/main" val="4207709845"/>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65000"/>
                            </a:schemeClr>
                          </a:solidFill>
                        </a:rPr>
                        <a:t>Task Group Start</a:t>
                      </a:r>
                    </a:p>
                  </a:txBody>
                  <a:tcPr/>
                </a:tc>
                <a:tc>
                  <a:txBody>
                    <a:bodyPr/>
                    <a:lstStyle/>
                    <a:p>
                      <a:r>
                        <a:rPr lang="en-US" sz="2400" dirty="0">
                          <a:solidFill>
                            <a:schemeClr val="bg1">
                              <a:lumMod val="65000"/>
                            </a:schemeClr>
                          </a:solidFill>
                        </a:rPr>
                        <a:t>Jan 2020</a:t>
                      </a:r>
                    </a:p>
                  </a:txBody>
                  <a:tcPr/>
                </a:tc>
                <a:extLst>
                  <a:ext uri="{0D108BD9-81ED-4DB2-BD59-A6C34878D82A}">
                    <a16:rowId xmlns:a16="http://schemas.microsoft.com/office/drawing/2014/main" val="166859690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75000"/>
                            </a:schemeClr>
                          </a:solidFill>
                        </a:rPr>
                        <a:t>SRD Approval</a:t>
                      </a:r>
                    </a:p>
                  </a:txBody>
                  <a:tcPr/>
                </a:tc>
                <a:tc>
                  <a:txBody>
                    <a:bodyPr/>
                    <a:lstStyle/>
                    <a:p>
                      <a:r>
                        <a:rPr lang="en-US" sz="2400" dirty="0">
                          <a:solidFill>
                            <a:schemeClr val="bg1">
                              <a:lumMod val="75000"/>
                            </a:schemeClr>
                          </a:solidFill>
                        </a:rPr>
                        <a:t>April 2021</a:t>
                      </a:r>
                    </a:p>
                  </a:txBody>
                  <a:tcPr/>
                </a:tc>
                <a:extLst>
                  <a:ext uri="{0D108BD9-81ED-4DB2-BD59-A6C34878D82A}">
                    <a16:rowId xmlns:a16="http://schemas.microsoft.com/office/drawing/2014/main" val="3428218732"/>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65000"/>
                            </a:schemeClr>
                          </a:solidFill>
                        </a:rPr>
                        <a:t>SDD Approval</a:t>
                      </a:r>
                    </a:p>
                  </a:txBody>
                  <a:tcPr/>
                </a:tc>
                <a:tc>
                  <a:txBody>
                    <a:bodyPr/>
                    <a:lstStyle/>
                    <a:p>
                      <a:r>
                        <a:rPr lang="en-US" sz="2400" dirty="0">
                          <a:solidFill>
                            <a:schemeClr val="bg1">
                              <a:lumMod val="65000"/>
                            </a:schemeClr>
                          </a:solidFill>
                        </a:rPr>
                        <a:t>Jan 2022</a:t>
                      </a:r>
                    </a:p>
                  </a:txBody>
                  <a:tcPr/>
                </a:tc>
                <a:extLst>
                  <a:ext uri="{0D108BD9-81ED-4DB2-BD59-A6C34878D82A}">
                    <a16:rowId xmlns:a16="http://schemas.microsoft.com/office/drawing/2014/main" val="3689323579"/>
                  </a:ext>
                </a:extLst>
              </a:tr>
              <a:tr h="524933">
                <a:tc>
                  <a:txBody>
                    <a:bodyPr/>
                    <a:lstStyle/>
                    <a:p>
                      <a:r>
                        <a:rPr lang="en-US" sz="2400" dirty="0"/>
                        <a:t>Draft Development</a:t>
                      </a:r>
                    </a:p>
                  </a:txBody>
                  <a:tcPr/>
                </a:tc>
                <a:tc>
                  <a:txBody>
                    <a:bodyPr/>
                    <a:lstStyle/>
                    <a:p>
                      <a:endParaRPr lang="en-US" sz="2400" dirty="0"/>
                    </a:p>
                  </a:txBody>
                  <a:tcPr/>
                </a:tc>
                <a:extLst>
                  <a:ext uri="{0D108BD9-81ED-4DB2-BD59-A6C34878D82A}">
                    <a16:rowId xmlns:a16="http://schemas.microsoft.com/office/drawing/2014/main" val="4038355541"/>
                  </a:ext>
                </a:extLst>
              </a:tr>
              <a:tr h="524933">
                <a:tc>
                  <a:txBody>
                    <a:bodyPr/>
                    <a:lstStyle/>
                    <a:p>
                      <a:r>
                        <a:rPr lang="en-US" sz="2400" dirty="0"/>
                        <a:t>Informal TG review of draft</a:t>
                      </a:r>
                    </a:p>
                  </a:txBody>
                  <a:tcPr/>
                </a:tc>
                <a:tc>
                  <a:txBody>
                    <a:bodyPr/>
                    <a:lstStyle/>
                    <a:p>
                      <a:r>
                        <a:rPr lang="en-US" sz="2400" dirty="0"/>
                        <a:t>Mar 2023</a:t>
                      </a:r>
                    </a:p>
                  </a:txBody>
                  <a:tcPr/>
                </a:tc>
                <a:extLst>
                  <a:ext uri="{0D108BD9-81ED-4DB2-BD59-A6C34878D82A}">
                    <a16:rowId xmlns:a16="http://schemas.microsoft.com/office/drawing/2014/main" val="1866948594"/>
                  </a:ext>
                </a:extLst>
              </a:tr>
              <a:tr h="524933">
                <a:tc>
                  <a:txBody>
                    <a:bodyPr/>
                    <a:lstStyle/>
                    <a:p>
                      <a:r>
                        <a:rPr lang="en-US" sz="2400" dirty="0"/>
                        <a:t>Working Group Letter Ballot</a:t>
                      </a:r>
                    </a:p>
                  </a:txBody>
                  <a:tcPr/>
                </a:tc>
                <a:tc>
                  <a:txBody>
                    <a:bodyPr/>
                    <a:lstStyle/>
                    <a:p>
                      <a:r>
                        <a:rPr lang="en-US" sz="2400" dirty="0"/>
                        <a:t>May 2023</a:t>
                      </a:r>
                    </a:p>
                  </a:txBody>
                  <a:tcPr/>
                </a:tc>
                <a:extLst>
                  <a:ext uri="{0D108BD9-81ED-4DB2-BD59-A6C34878D82A}">
                    <a16:rowId xmlns:a16="http://schemas.microsoft.com/office/drawing/2014/main" val="634721270"/>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Working Group Recirculation Letter Ballot</a:t>
                      </a:r>
                    </a:p>
                  </a:txBody>
                  <a:tcPr/>
                </a:tc>
                <a:tc>
                  <a:txBody>
                    <a:bodyPr/>
                    <a:lstStyle/>
                    <a:p>
                      <a:r>
                        <a:rPr lang="en-US" sz="2400" dirty="0"/>
                        <a:t>Sep 2023</a:t>
                      </a:r>
                    </a:p>
                  </a:txBody>
                  <a:tcPr/>
                </a:tc>
                <a:extLst>
                  <a:ext uri="{0D108BD9-81ED-4DB2-BD59-A6C34878D82A}">
                    <a16:rowId xmlns:a16="http://schemas.microsoft.com/office/drawing/2014/main" val="197094696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SA Ballot</a:t>
                      </a:r>
                    </a:p>
                  </a:txBody>
                  <a:tcPr/>
                </a:tc>
                <a:tc>
                  <a:txBody>
                    <a:bodyPr/>
                    <a:lstStyle/>
                    <a:p>
                      <a:r>
                        <a:rPr lang="en-US" sz="2400" dirty="0"/>
                        <a:t>Nov 2023</a:t>
                      </a:r>
                    </a:p>
                  </a:txBody>
                  <a:tcPr/>
                </a:tc>
                <a:extLst>
                  <a:ext uri="{0D108BD9-81ED-4DB2-BD59-A6C34878D82A}">
                    <a16:rowId xmlns:a16="http://schemas.microsoft.com/office/drawing/2014/main" val="101810564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Forward to RevCom</a:t>
                      </a:r>
                    </a:p>
                  </a:txBody>
                  <a:tcPr/>
                </a:tc>
                <a:tc>
                  <a:txBody>
                    <a:bodyPr/>
                    <a:lstStyle/>
                    <a:p>
                      <a:r>
                        <a:rPr lang="en-US" sz="2400" dirty="0"/>
                        <a:t>Mar 2024</a:t>
                      </a:r>
                    </a:p>
                  </a:txBody>
                  <a:tcPr/>
                </a:tc>
                <a:extLst>
                  <a:ext uri="{0D108BD9-81ED-4DB2-BD59-A6C34878D82A}">
                    <a16:rowId xmlns:a16="http://schemas.microsoft.com/office/drawing/2014/main" val="1058448561"/>
                  </a:ext>
                </a:extLst>
              </a:tr>
            </a:tbl>
          </a:graphicData>
        </a:graphic>
      </p:graphicFrame>
      <p:sp>
        <p:nvSpPr>
          <p:cNvPr id="15" name="Arrow: Left 14">
            <a:extLst>
              <a:ext uri="{FF2B5EF4-FFF2-40B4-BE49-F238E27FC236}">
                <a16:creationId xmlns:a16="http://schemas.microsoft.com/office/drawing/2014/main" id="{0AD6A851-0925-4E02-8C80-DCE7584BFFF0}"/>
              </a:ext>
            </a:extLst>
          </p:cNvPr>
          <p:cNvSpPr/>
          <p:nvPr/>
        </p:nvSpPr>
        <p:spPr>
          <a:xfrm>
            <a:off x="9906000" y="5715000"/>
            <a:ext cx="2362200" cy="1143000"/>
          </a:xfrm>
          <a:prstGeom prst="leftArrow">
            <a:avLst>
              <a:gd name="adj1" fmla="val 70260"/>
              <a:gd name="adj2" fmla="val 3414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b="1" dirty="0"/>
              <a:t>PAR Expiration Date:</a:t>
            </a:r>
            <a:r>
              <a:rPr lang="fr-FR" sz="1400" dirty="0"/>
              <a:t> 31 </a:t>
            </a:r>
            <a:r>
              <a:rPr lang="fr-FR" sz="1400" dirty="0" err="1"/>
              <a:t>Dec</a:t>
            </a:r>
            <a:r>
              <a:rPr lang="fr-FR" sz="1400" dirty="0"/>
              <a:t> 2024</a:t>
            </a:r>
            <a:endParaRPr lang="en-US" sz="1400" dirty="0"/>
          </a:p>
          <a:p>
            <a:pPr algn="ctr"/>
            <a:r>
              <a:rPr lang="en-US" sz="1400" dirty="0"/>
              <a:t>If needed, request PAR extension July 2024</a:t>
            </a:r>
          </a:p>
        </p:txBody>
      </p:sp>
      <p:sp>
        <p:nvSpPr>
          <p:cNvPr id="2" name="Date Placeholder 1">
            <a:extLst>
              <a:ext uri="{FF2B5EF4-FFF2-40B4-BE49-F238E27FC236}">
                <a16:creationId xmlns:a16="http://schemas.microsoft.com/office/drawing/2014/main" id="{05FE2E4A-07E9-41C9-AC2C-9F362F807B84}"/>
              </a:ext>
            </a:extLst>
          </p:cNvPr>
          <p:cNvSpPr>
            <a:spLocks noGrp="1"/>
          </p:cNvSpPr>
          <p:nvPr>
            <p:ph type="dt" sz="half" idx="10"/>
          </p:nvPr>
        </p:nvSpPr>
        <p:spPr/>
        <p:txBody>
          <a:bodyPr/>
          <a:lstStyle/>
          <a:p>
            <a:r>
              <a:rPr lang="en-US" dirty="0"/>
              <a:t>Mar_2023</a:t>
            </a:r>
          </a:p>
        </p:txBody>
      </p:sp>
      <p:sp>
        <p:nvSpPr>
          <p:cNvPr id="3" name="Arrow: Right 2">
            <a:extLst>
              <a:ext uri="{FF2B5EF4-FFF2-40B4-BE49-F238E27FC236}">
                <a16:creationId xmlns:a16="http://schemas.microsoft.com/office/drawing/2014/main" id="{40D38A25-D564-4828-863A-D3B332BDEDFD}"/>
              </a:ext>
            </a:extLst>
          </p:cNvPr>
          <p:cNvSpPr/>
          <p:nvPr/>
        </p:nvSpPr>
        <p:spPr>
          <a:xfrm>
            <a:off x="348996" y="3798713"/>
            <a:ext cx="978408" cy="484632"/>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4996AA-87EF-43BA-B577-6CBA94EF5DDB}"/>
              </a:ext>
            </a:extLst>
          </p:cNvPr>
          <p:cNvSpPr>
            <a:spLocks noGrp="1"/>
          </p:cNvSpPr>
          <p:nvPr>
            <p:ph type="title"/>
          </p:nvPr>
        </p:nvSpPr>
        <p:spPr/>
        <p:txBody>
          <a:bodyPr/>
          <a:lstStyle/>
          <a:p>
            <a:r>
              <a:rPr lang="en-US" dirty="0"/>
              <a:t>Opening</a:t>
            </a:r>
          </a:p>
        </p:txBody>
      </p:sp>
      <p:sp>
        <p:nvSpPr>
          <p:cNvPr id="3" name="Content Placeholder 2">
            <a:extLst>
              <a:ext uri="{FF2B5EF4-FFF2-40B4-BE49-F238E27FC236}">
                <a16:creationId xmlns:a16="http://schemas.microsoft.com/office/drawing/2014/main" id="{D2E2E2B9-A29C-4E77-965D-528C5C60367A}"/>
              </a:ext>
            </a:extLst>
          </p:cNvPr>
          <p:cNvSpPr>
            <a:spLocks noGrp="1"/>
          </p:cNvSpPr>
          <p:nvPr>
            <p:ph idx="1"/>
          </p:nvPr>
        </p:nvSpPr>
        <p:spPr>
          <a:xfrm>
            <a:off x="838200" y="1825625"/>
            <a:ext cx="5448300" cy="4351338"/>
          </a:xfrm>
          <a:ln>
            <a:solidFill>
              <a:schemeClr val="accent1">
                <a:lumMod val="60000"/>
                <a:lumOff val="40000"/>
              </a:schemeClr>
            </a:solidFill>
          </a:ln>
        </p:spPr>
        <p:txBody>
          <a:bodyPr>
            <a:normAutofit/>
          </a:bodyPr>
          <a:lstStyle/>
          <a:p>
            <a:r>
              <a:rPr lang="en-US" dirty="0"/>
              <a:t>Introductions</a:t>
            </a:r>
          </a:p>
          <a:p>
            <a:endParaRPr lang="en-US" dirty="0"/>
          </a:p>
          <a:p>
            <a:r>
              <a:rPr lang="en-US" dirty="0"/>
              <a:t>Secretary for meeting  (Juha) </a:t>
            </a:r>
          </a:p>
          <a:p>
            <a:pPr lvl="1"/>
            <a:endParaRPr lang="en-US" dirty="0"/>
          </a:p>
          <a:p>
            <a:r>
              <a:rPr lang="en-US" dirty="0"/>
              <a:t>Agenda review and Approval</a:t>
            </a:r>
          </a:p>
          <a:p>
            <a:endParaRPr lang="en-US" dirty="0"/>
          </a:p>
          <a:p>
            <a:endParaRPr lang="en-US" dirty="0"/>
          </a:p>
          <a:p>
            <a:pPr lvl="1"/>
            <a:endParaRPr lang="en-US" dirty="0"/>
          </a:p>
          <a:p>
            <a:endParaRPr lang="en-US" dirty="0"/>
          </a:p>
          <a:p>
            <a:endParaRPr lang="en-US" dirty="0"/>
          </a:p>
        </p:txBody>
      </p:sp>
      <p:sp>
        <p:nvSpPr>
          <p:cNvPr id="5" name="Footer Placeholder 4">
            <a:extLst>
              <a:ext uri="{FF2B5EF4-FFF2-40B4-BE49-F238E27FC236}">
                <a16:creationId xmlns:a16="http://schemas.microsoft.com/office/drawing/2014/main" id="{B42AA691-0556-45FB-A18A-215C7A92220D}"/>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5" name="Slide Number Placeholder 14">
            <a:extLst>
              <a:ext uri="{FF2B5EF4-FFF2-40B4-BE49-F238E27FC236}">
                <a16:creationId xmlns:a16="http://schemas.microsoft.com/office/drawing/2014/main" id="{C44277F7-A8E0-41F9-A5A8-7484BD3F7580}"/>
              </a:ext>
            </a:extLst>
          </p:cNvPr>
          <p:cNvSpPr>
            <a:spLocks noGrp="1"/>
          </p:cNvSpPr>
          <p:nvPr>
            <p:ph type="sldNum" sz="quarter" idx="12"/>
          </p:nvPr>
        </p:nvSpPr>
        <p:spPr/>
        <p:txBody>
          <a:bodyPr/>
          <a:lstStyle/>
          <a:p>
            <a:fld id="{A1C9EF53-BD90-4B75-A223-F9525C143888}" type="slidenum">
              <a:rPr lang="en-US" smtClean="0"/>
              <a:pPr/>
              <a:t>2</a:t>
            </a:fld>
            <a:endParaRPr lang="en-US" dirty="0"/>
          </a:p>
        </p:txBody>
      </p:sp>
      <p:sp>
        <p:nvSpPr>
          <p:cNvPr id="4" name="Date Placeholder 3">
            <a:extLst>
              <a:ext uri="{FF2B5EF4-FFF2-40B4-BE49-F238E27FC236}">
                <a16:creationId xmlns:a16="http://schemas.microsoft.com/office/drawing/2014/main" id="{E20B7EAF-4B71-4012-AA2E-7EE71FEB5B3B}"/>
              </a:ext>
            </a:extLst>
          </p:cNvPr>
          <p:cNvSpPr>
            <a:spLocks noGrp="1"/>
          </p:cNvSpPr>
          <p:nvPr>
            <p:ph type="dt" sz="half" idx="10"/>
          </p:nvPr>
        </p:nvSpPr>
        <p:spPr/>
        <p:txBody>
          <a:bodyPr/>
          <a:lstStyle/>
          <a:p>
            <a:r>
              <a:rPr lang="en-US" dirty="0"/>
              <a:t>Mar_2023</a:t>
            </a:r>
          </a:p>
        </p:txBody>
      </p:sp>
      <p:sp>
        <p:nvSpPr>
          <p:cNvPr id="7" name="Content Placeholder 5">
            <a:extLst>
              <a:ext uri="{FF2B5EF4-FFF2-40B4-BE49-F238E27FC236}">
                <a16:creationId xmlns:a16="http://schemas.microsoft.com/office/drawing/2014/main" id="{748A8DED-074A-4942-8A4F-AF6315F94976}"/>
              </a:ext>
            </a:extLst>
          </p:cNvPr>
          <p:cNvSpPr txBox="1">
            <a:spLocks/>
          </p:cNvSpPr>
          <p:nvPr/>
        </p:nvSpPr>
        <p:spPr>
          <a:xfrm>
            <a:off x="6286500" y="1825624"/>
            <a:ext cx="5448300" cy="4351338"/>
          </a:xfrm>
          <a:prstGeom prst="rect">
            <a:avLst/>
          </a:prstGeom>
          <a:ln>
            <a:solidFill>
              <a:schemeClr val="accent1">
                <a:lumMod val="60000"/>
                <a:lumOff val="40000"/>
              </a:schemeClr>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p:txBody>
      </p:sp>
    </p:spTree>
    <p:extLst>
      <p:ext uri="{BB962C8B-B14F-4D97-AF65-F5344CB8AC3E}">
        <p14:creationId xmlns:p14="http://schemas.microsoft.com/office/powerpoint/2010/main" val="8671714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8242D8-E482-48FF-8FD5-486F15E6DBD0}"/>
              </a:ext>
            </a:extLst>
          </p:cNvPr>
          <p:cNvSpPr>
            <a:spLocks noGrp="1"/>
          </p:cNvSpPr>
          <p:nvPr>
            <p:ph type="title"/>
          </p:nvPr>
        </p:nvSpPr>
        <p:spPr/>
        <p:txBody>
          <a:bodyPr/>
          <a:lstStyle/>
          <a:p>
            <a:r>
              <a:rPr lang="en-US" dirty="0"/>
              <a:t>Future Meetings</a:t>
            </a:r>
          </a:p>
        </p:txBody>
      </p:sp>
      <p:sp>
        <p:nvSpPr>
          <p:cNvPr id="3" name="Content Placeholder 2">
            <a:extLst>
              <a:ext uri="{FF2B5EF4-FFF2-40B4-BE49-F238E27FC236}">
                <a16:creationId xmlns:a16="http://schemas.microsoft.com/office/drawing/2014/main" id="{FC617078-248B-4D25-997D-89A0DB13D5A6}"/>
              </a:ext>
            </a:extLst>
          </p:cNvPr>
          <p:cNvSpPr>
            <a:spLocks noGrp="1"/>
          </p:cNvSpPr>
          <p:nvPr>
            <p:ph idx="1"/>
          </p:nvPr>
        </p:nvSpPr>
        <p:spPr>
          <a:xfrm>
            <a:off x="838200" y="1447800"/>
            <a:ext cx="10515600" cy="4729163"/>
          </a:xfrm>
        </p:spPr>
        <p:txBody>
          <a:bodyPr>
            <a:normAutofit/>
          </a:bodyPr>
          <a:lstStyle/>
          <a:p>
            <a:pPr marL="0" marR="0">
              <a:spcBef>
                <a:spcPts val="0"/>
              </a:spcBef>
              <a:spcAft>
                <a:spcPts val="1200"/>
              </a:spcAft>
            </a:pPr>
            <a:r>
              <a:rPr lang="en-US" dirty="0">
                <a:effectLst/>
                <a:latin typeface="Calibri" panose="020F0502020204030204" pitchFamily="34" charset="0"/>
                <a:ea typeface="Times New Roman" panose="02020603050405020304" pitchFamily="18" charset="0"/>
              </a:rPr>
              <a:t>May 2023 Wireless Interim</a:t>
            </a:r>
            <a:endParaRPr lang="en-US" sz="1800" dirty="0">
              <a:effectLst/>
              <a:latin typeface="Calibri" panose="020F0502020204030204" pitchFamily="34" charset="0"/>
              <a:ea typeface="Times New Roman" panose="02020603050405020304" pitchFamily="18" charset="0"/>
            </a:endParaRPr>
          </a:p>
          <a:p>
            <a:pPr marL="457200" lvl="1">
              <a:spcBef>
                <a:spcPts val="0"/>
              </a:spcBef>
              <a:spcAft>
                <a:spcPts val="1200"/>
              </a:spcAft>
            </a:pPr>
            <a:r>
              <a:rPr lang="en-US" sz="2000" dirty="0">
                <a:effectLst/>
                <a:latin typeface="Calibri" panose="020F0502020204030204" pitchFamily="34" charset="0"/>
                <a:ea typeface="Times New Roman" panose="02020603050405020304" pitchFamily="18" charset="0"/>
              </a:rPr>
              <a:t>May 15-18, 2023	Orlando, FL, USA</a:t>
            </a:r>
            <a:endParaRPr lang="en-US" dirty="0"/>
          </a:p>
          <a:p>
            <a:pPr marL="0" marR="0">
              <a:spcBef>
                <a:spcPts val="0"/>
              </a:spcBef>
              <a:spcAft>
                <a:spcPts val="1200"/>
              </a:spcAft>
            </a:pPr>
            <a:r>
              <a:rPr lang="en-US" dirty="0">
                <a:effectLst/>
                <a:latin typeface="Calibri" panose="020F0502020204030204" pitchFamily="34" charset="0"/>
                <a:ea typeface="Times New Roman" panose="02020603050405020304" pitchFamily="18" charset="0"/>
              </a:rPr>
              <a:t>July 2023 Plenary</a:t>
            </a:r>
            <a:endParaRPr lang="en-US" sz="1800" dirty="0">
              <a:effectLst/>
              <a:latin typeface="Calibri" panose="020F0502020204030204" pitchFamily="34" charset="0"/>
              <a:ea typeface="Times New Roman" panose="02020603050405020304" pitchFamily="18" charset="0"/>
            </a:endParaRPr>
          </a:p>
          <a:p>
            <a:pPr marL="457200" lvl="1">
              <a:spcBef>
                <a:spcPts val="0"/>
              </a:spcBef>
              <a:spcAft>
                <a:spcPts val="1200"/>
              </a:spcAft>
            </a:pPr>
            <a:r>
              <a:rPr lang="en-US" sz="2000" dirty="0">
                <a:effectLst/>
                <a:latin typeface="Calibri" panose="020F0502020204030204" pitchFamily="34" charset="0"/>
                <a:ea typeface="Times New Roman" panose="02020603050405020304" pitchFamily="18" charset="0"/>
              </a:rPr>
              <a:t>July 10-13, 2023	Berlin, Germany</a:t>
            </a:r>
          </a:p>
          <a:p>
            <a:r>
              <a:rPr lang="en-US" dirty="0"/>
              <a:t>Sept 2023 Wireless Interim</a:t>
            </a:r>
          </a:p>
          <a:p>
            <a:pPr lvl="1"/>
            <a:r>
              <a:rPr lang="en-US" dirty="0"/>
              <a:t>Sept 11-14, 2023   Atlanta, GA</a:t>
            </a:r>
          </a:p>
          <a:p>
            <a:endParaRPr lang="en-US" dirty="0"/>
          </a:p>
          <a:p>
            <a:endParaRPr lang="en-US" dirty="0"/>
          </a:p>
          <a:p>
            <a:pPr lvl="1"/>
            <a:endParaRPr lang="en-US" dirty="0"/>
          </a:p>
        </p:txBody>
      </p:sp>
      <p:sp>
        <p:nvSpPr>
          <p:cNvPr id="5" name="Footer Placeholder 4">
            <a:extLst>
              <a:ext uri="{FF2B5EF4-FFF2-40B4-BE49-F238E27FC236}">
                <a16:creationId xmlns:a16="http://schemas.microsoft.com/office/drawing/2014/main" id="{BF5E5E73-DF80-4166-B8E6-9041B4FF9299}"/>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6" name="Slide Number Placeholder 15">
            <a:extLst>
              <a:ext uri="{FF2B5EF4-FFF2-40B4-BE49-F238E27FC236}">
                <a16:creationId xmlns:a16="http://schemas.microsoft.com/office/drawing/2014/main" id="{B0C9D278-CC8C-499F-B7C6-EE8B49FE82F5}"/>
              </a:ext>
            </a:extLst>
          </p:cNvPr>
          <p:cNvSpPr>
            <a:spLocks noGrp="1"/>
          </p:cNvSpPr>
          <p:nvPr>
            <p:ph type="sldNum" sz="quarter" idx="12"/>
          </p:nvPr>
        </p:nvSpPr>
        <p:spPr/>
        <p:txBody>
          <a:bodyPr/>
          <a:lstStyle/>
          <a:p>
            <a:fld id="{A1C9EF53-BD90-4B75-A223-F9525C143888}" type="slidenum">
              <a:rPr lang="en-US" smtClean="0"/>
              <a:pPr/>
              <a:t>20</a:t>
            </a:fld>
            <a:endParaRPr lang="en-US" dirty="0"/>
          </a:p>
        </p:txBody>
      </p:sp>
      <p:sp>
        <p:nvSpPr>
          <p:cNvPr id="4" name="Date Placeholder 3">
            <a:extLst>
              <a:ext uri="{FF2B5EF4-FFF2-40B4-BE49-F238E27FC236}">
                <a16:creationId xmlns:a16="http://schemas.microsoft.com/office/drawing/2014/main" id="{49CEDD5F-DF60-4F2B-BE4A-AFB6246C7418}"/>
              </a:ext>
            </a:extLst>
          </p:cNvPr>
          <p:cNvSpPr>
            <a:spLocks noGrp="1"/>
          </p:cNvSpPr>
          <p:nvPr>
            <p:ph type="dt" sz="half" idx="10"/>
          </p:nvPr>
        </p:nvSpPr>
        <p:spPr/>
        <p:txBody>
          <a:bodyPr/>
          <a:lstStyle/>
          <a:p>
            <a:r>
              <a:rPr lang="en-US" dirty="0"/>
              <a:t>Mar_2023</a:t>
            </a:r>
          </a:p>
        </p:txBody>
      </p:sp>
    </p:spTree>
    <p:extLst>
      <p:ext uri="{BB962C8B-B14F-4D97-AF65-F5344CB8AC3E}">
        <p14:creationId xmlns:p14="http://schemas.microsoft.com/office/powerpoint/2010/main" val="391923512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FFD60146-0E57-44B1-B333-07EB425BF3CB}"/>
              </a:ext>
            </a:extLst>
          </p:cNvPr>
          <p:cNvSpPr>
            <a:spLocks noGrp="1"/>
          </p:cNvSpPr>
          <p:nvPr>
            <p:ph type="title"/>
          </p:nvPr>
        </p:nvSpPr>
        <p:spPr/>
        <p:txBody>
          <a:bodyPr/>
          <a:lstStyle/>
          <a:p>
            <a:r>
              <a:rPr lang="en-US" dirty="0"/>
              <a:t>Closing</a:t>
            </a:r>
          </a:p>
        </p:txBody>
      </p:sp>
      <p:sp>
        <p:nvSpPr>
          <p:cNvPr id="9" name="Content Placeholder 8">
            <a:extLst>
              <a:ext uri="{FF2B5EF4-FFF2-40B4-BE49-F238E27FC236}">
                <a16:creationId xmlns:a16="http://schemas.microsoft.com/office/drawing/2014/main" id="{797719C7-1423-480F-B173-B0369E2AE66C}"/>
              </a:ext>
            </a:extLst>
          </p:cNvPr>
          <p:cNvSpPr>
            <a:spLocks noGrp="1"/>
          </p:cNvSpPr>
          <p:nvPr>
            <p:ph idx="1"/>
          </p:nvPr>
        </p:nvSpPr>
        <p:spPr/>
        <p:txBody>
          <a:bodyPr>
            <a:normAutofit/>
          </a:bodyPr>
          <a:lstStyle/>
          <a:p>
            <a:r>
              <a:rPr lang="en-US" dirty="0"/>
              <a:t>Any Other Business</a:t>
            </a:r>
          </a:p>
          <a:p>
            <a:endParaRPr lang="en-US" dirty="0"/>
          </a:p>
          <a:p>
            <a:r>
              <a:rPr lang="en-US" dirty="0"/>
              <a:t>Actions</a:t>
            </a:r>
          </a:p>
          <a:p>
            <a:pPr lvl="1"/>
            <a:r>
              <a:rPr lang="en-US" dirty="0"/>
              <a:t> </a:t>
            </a:r>
          </a:p>
          <a:p>
            <a:pPr lvl="1"/>
            <a:endParaRPr lang="en-US" dirty="0"/>
          </a:p>
          <a:p>
            <a:r>
              <a:rPr lang="en-US" dirty="0"/>
              <a:t>Adjourn</a:t>
            </a:r>
          </a:p>
          <a:p>
            <a:endParaRPr lang="en-US" dirty="0"/>
          </a:p>
        </p:txBody>
      </p:sp>
      <p:sp>
        <p:nvSpPr>
          <p:cNvPr id="6" name="Footer Placeholder 5">
            <a:extLst>
              <a:ext uri="{FF2B5EF4-FFF2-40B4-BE49-F238E27FC236}">
                <a16:creationId xmlns:a16="http://schemas.microsoft.com/office/drawing/2014/main" id="{7321A577-C9A9-4F08-B390-3C79AC0A8D08}"/>
              </a:ext>
            </a:extLst>
          </p:cNvPr>
          <p:cNvSpPr>
            <a:spLocks noGrp="1"/>
          </p:cNvSpPr>
          <p:nvPr>
            <p:ph type="ftr" sz="quarter" idx="11"/>
          </p:nvPr>
        </p:nvSpPr>
        <p:spPr>
          <a:xfrm>
            <a:off x="4038600" y="6356350"/>
            <a:ext cx="4114800" cy="365125"/>
          </a:xfrm>
        </p:spPr>
        <p:txBody>
          <a:bodyPr/>
          <a:lstStyle/>
          <a:p>
            <a:pPr>
              <a:defRPr/>
            </a:pPr>
            <a:r>
              <a:rPr lang="en-US"/>
              <a:t>Tim Godfrey, EPRI</a:t>
            </a:r>
          </a:p>
        </p:txBody>
      </p:sp>
      <p:sp>
        <p:nvSpPr>
          <p:cNvPr id="15" name="Slide Number Placeholder 14">
            <a:extLst>
              <a:ext uri="{FF2B5EF4-FFF2-40B4-BE49-F238E27FC236}">
                <a16:creationId xmlns:a16="http://schemas.microsoft.com/office/drawing/2014/main" id="{A055780A-5BCD-440E-B15A-C3CFE968F0B0}"/>
              </a:ext>
            </a:extLst>
          </p:cNvPr>
          <p:cNvSpPr>
            <a:spLocks noGrp="1"/>
          </p:cNvSpPr>
          <p:nvPr>
            <p:ph type="sldNum" sz="quarter" idx="12"/>
          </p:nvPr>
        </p:nvSpPr>
        <p:spPr/>
        <p:txBody>
          <a:bodyPr/>
          <a:lstStyle/>
          <a:p>
            <a:fld id="{A1C9EF53-BD90-4B75-A223-F9525C143888}" type="slidenum">
              <a:rPr lang="en-US" smtClean="0"/>
              <a:pPr/>
              <a:t>21</a:t>
            </a:fld>
            <a:endParaRPr lang="en-US" dirty="0"/>
          </a:p>
        </p:txBody>
      </p:sp>
      <p:sp>
        <p:nvSpPr>
          <p:cNvPr id="2" name="Date Placeholder 1">
            <a:extLst>
              <a:ext uri="{FF2B5EF4-FFF2-40B4-BE49-F238E27FC236}">
                <a16:creationId xmlns:a16="http://schemas.microsoft.com/office/drawing/2014/main" id="{414AE138-DEFA-449F-B925-5F63307985AC}"/>
              </a:ext>
            </a:extLst>
          </p:cNvPr>
          <p:cNvSpPr>
            <a:spLocks noGrp="1"/>
          </p:cNvSpPr>
          <p:nvPr>
            <p:ph type="dt" sz="half" idx="10"/>
          </p:nvPr>
        </p:nvSpPr>
        <p:spPr/>
        <p:txBody>
          <a:bodyPr/>
          <a:lstStyle/>
          <a:p>
            <a:r>
              <a:rPr lang="en-US" dirty="0"/>
              <a:t>Mar_2023</a:t>
            </a:r>
          </a:p>
        </p:txBody>
      </p:sp>
    </p:spTree>
    <p:extLst>
      <p:ext uri="{BB962C8B-B14F-4D97-AF65-F5344CB8AC3E}">
        <p14:creationId xmlns:p14="http://schemas.microsoft.com/office/powerpoint/2010/main" val="35334977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264475C-A9EB-483F-98AF-B14E5D270153}"/>
              </a:ext>
            </a:extLst>
          </p:cNvPr>
          <p:cNvSpPr>
            <a:spLocks noGrp="1"/>
          </p:cNvSpPr>
          <p:nvPr>
            <p:ph type="title"/>
          </p:nvPr>
        </p:nvSpPr>
        <p:spPr/>
        <p:txBody>
          <a:bodyPr>
            <a:normAutofit/>
          </a:bodyPr>
          <a:lstStyle/>
          <a:p>
            <a:r>
              <a:rPr lang="en-US" dirty="0"/>
              <a:t>TG16t March Plenary Agenda</a:t>
            </a:r>
          </a:p>
        </p:txBody>
      </p:sp>
      <p:sp>
        <p:nvSpPr>
          <p:cNvPr id="6" name="Content Placeholder 5">
            <a:extLst>
              <a:ext uri="{FF2B5EF4-FFF2-40B4-BE49-F238E27FC236}">
                <a16:creationId xmlns:a16="http://schemas.microsoft.com/office/drawing/2014/main" id="{C058C766-5081-4EC1-AA46-AB8069E3A9CC}"/>
              </a:ext>
            </a:extLst>
          </p:cNvPr>
          <p:cNvSpPr>
            <a:spLocks noGrp="1"/>
          </p:cNvSpPr>
          <p:nvPr>
            <p:ph idx="1"/>
          </p:nvPr>
        </p:nvSpPr>
        <p:spPr>
          <a:xfrm>
            <a:off x="838200" y="1825625"/>
            <a:ext cx="10668000" cy="4351338"/>
          </a:xfrm>
        </p:spPr>
        <p:txBody>
          <a:bodyPr>
            <a:normAutofit/>
          </a:bodyPr>
          <a:lstStyle/>
          <a:p>
            <a:r>
              <a:rPr lang="en-US" dirty="0"/>
              <a:t>Introductions, Secretary, Review and Approve Agenda</a:t>
            </a:r>
          </a:p>
          <a:p>
            <a:r>
              <a:rPr lang="en-US" dirty="0"/>
              <a:t>Policy Review</a:t>
            </a:r>
          </a:p>
          <a:p>
            <a:r>
              <a:rPr lang="en-US" dirty="0"/>
              <a:t>Presentation and Review of Contributions for Draft</a:t>
            </a:r>
          </a:p>
          <a:p>
            <a:pPr lvl="1"/>
            <a:endParaRPr lang="en-US" dirty="0"/>
          </a:p>
          <a:p>
            <a:r>
              <a:rPr lang="en-US" dirty="0"/>
              <a:t>Adjourn</a:t>
            </a:r>
          </a:p>
          <a:p>
            <a:endParaRPr lang="en-US" dirty="0"/>
          </a:p>
        </p:txBody>
      </p:sp>
      <p:sp>
        <p:nvSpPr>
          <p:cNvPr id="3" name="Footer Placeholder 2">
            <a:extLst>
              <a:ext uri="{FF2B5EF4-FFF2-40B4-BE49-F238E27FC236}">
                <a16:creationId xmlns:a16="http://schemas.microsoft.com/office/drawing/2014/main" id="{F458B843-2D7B-491F-9765-8FB389289A60}"/>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5" name="Slide Number Placeholder 14">
            <a:extLst>
              <a:ext uri="{FF2B5EF4-FFF2-40B4-BE49-F238E27FC236}">
                <a16:creationId xmlns:a16="http://schemas.microsoft.com/office/drawing/2014/main" id="{824263D1-DE15-41E4-8177-E6070155BCE3}"/>
              </a:ext>
            </a:extLst>
          </p:cNvPr>
          <p:cNvSpPr>
            <a:spLocks noGrp="1"/>
          </p:cNvSpPr>
          <p:nvPr>
            <p:ph type="sldNum" sz="quarter" idx="12"/>
          </p:nvPr>
        </p:nvSpPr>
        <p:spPr/>
        <p:txBody>
          <a:bodyPr/>
          <a:lstStyle/>
          <a:p>
            <a:fld id="{A1C9EF53-BD90-4B75-A223-F9525C143888}" type="slidenum">
              <a:rPr lang="en-US" smtClean="0"/>
              <a:pPr/>
              <a:t>3</a:t>
            </a:fld>
            <a:endParaRPr lang="en-US" dirty="0"/>
          </a:p>
        </p:txBody>
      </p:sp>
      <p:sp>
        <p:nvSpPr>
          <p:cNvPr id="2" name="Date Placeholder 1">
            <a:extLst>
              <a:ext uri="{FF2B5EF4-FFF2-40B4-BE49-F238E27FC236}">
                <a16:creationId xmlns:a16="http://schemas.microsoft.com/office/drawing/2014/main" id="{41E60755-E59F-4F40-88E0-CA50E338D0C1}"/>
              </a:ext>
            </a:extLst>
          </p:cNvPr>
          <p:cNvSpPr>
            <a:spLocks noGrp="1"/>
          </p:cNvSpPr>
          <p:nvPr>
            <p:ph type="dt" sz="half" idx="10"/>
          </p:nvPr>
        </p:nvSpPr>
        <p:spPr/>
        <p:txBody>
          <a:bodyPr/>
          <a:lstStyle/>
          <a:p>
            <a:r>
              <a:rPr lang="en-US" dirty="0"/>
              <a:t>Mar_2023</a:t>
            </a:r>
          </a:p>
        </p:txBody>
      </p:sp>
    </p:spTree>
    <p:extLst>
      <p:ext uri="{BB962C8B-B14F-4D97-AF65-F5344CB8AC3E}">
        <p14:creationId xmlns:p14="http://schemas.microsoft.com/office/powerpoint/2010/main" val="20064856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dirty="0"/>
              <a:t>Participants have a duty to inform the IEEE</a:t>
            </a:r>
          </a:p>
        </p:txBody>
      </p:sp>
      <p:sp>
        <p:nvSpPr>
          <p:cNvPr id="8195" name="Rectangle 1027"/>
          <p:cNvSpPr>
            <a:spLocks noGrp="1" noChangeArrowheads="1"/>
          </p:cNvSpPr>
          <p:nvPr>
            <p:ph idx="1"/>
          </p:nvPr>
        </p:nvSpPr>
        <p:spPr/>
        <p:txBody>
          <a:bodyPr/>
          <a:lstStyle/>
          <a:p>
            <a:pPr lvl="1"/>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endParaRPr lang="en-US" altLang="en-US" dirty="0"/>
          </a:p>
          <a:p>
            <a:pPr lvl="1"/>
            <a:r>
              <a:rPr lang="en-US" altLang="en-US" dirty="0"/>
              <a:t>Participants should inform the IEEE (or cause the IEEE to be informed) of the identity of any other holders of potential Essential Patent Claims</a:t>
            </a:r>
          </a:p>
          <a:p>
            <a:pPr lvl="1"/>
            <a:endParaRPr lang="en-US" altLang="en-US" dirty="0"/>
          </a:p>
          <a:p>
            <a:pPr lvl="1"/>
            <a:r>
              <a:rPr lang="en-US" altLang="en-US" dirty="0"/>
              <a:t>Early identification of holders of potential Essential Patent Claims is encouraged</a:t>
            </a:r>
          </a:p>
        </p:txBody>
      </p:sp>
      <p:sp>
        <p:nvSpPr>
          <p:cNvPr id="3" name="Footer Placeholder 2"/>
          <p:cNvSpPr>
            <a:spLocks noGrp="1"/>
          </p:cNvSpPr>
          <p:nvPr>
            <p:ph type="ftr" sz="quarter" idx="11"/>
          </p:nvPr>
        </p:nvSpPr>
        <p:spPr>
          <a:xfrm>
            <a:off x="4038600" y="6356350"/>
            <a:ext cx="4114800" cy="365125"/>
          </a:xfrm>
        </p:spPr>
        <p:txBody>
          <a:bodyPr/>
          <a:lstStyle/>
          <a:p>
            <a:r>
              <a:rPr lang="en-US"/>
              <a:t>Tim Godfrey, EPRI</a:t>
            </a:r>
          </a:p>
        </p:txBody>
      </p:sp>
      <p:sp>
        <p:nvSpPr>
          <p:cNvPr id="13" name="Slide Number Placeholder 12">
            <a:extLst>
              <a:ext uri="{FF2B5EF4-FFF2-40B4-BE49-F238E27FC236}">
                <a16:creationId xmlns:a16="http://schemas.microsoft.com/office/drawing/2014/main" id="{86C543F8-9452-401C-B98F-817BAE09D5FB}"/>
              </a:ext>
            </a:extLst>
          </p:cNvPr>
          <p:cNvSpPr>
            <a:spLocks noGrp="1"/>
          </p:cNvSpPr>
          <p:nvPr>
            <p:ph type="sldNum" sz="quarter" idx="12"/>
          </p:nvPr>
        </p:nvSpPr>
        <p:spPr/>
        <p:txBody>
          <a:bodyPr/>
          <a:lstStyle/>
          <a:p>
            <a:fld id="{A1C9EF53-BD90-4B75-A223-F9525C143888}" type="slidenum">
              <a:rPr lang="en-US" smtClean="0"/>
              <a:pPr/>
              <a:t>4</a:t>
            </a:fld>
            <a:endParaRPr lang="en-US" dirty="0"/>
          </a:p>
        </p:txBody>
      </p:sp>
      <p:sp>
        <p:nvSpPr>
          <p:cNvPr id="2" name="Date Placeholder 1">
            <a:extLst>
              <a:ext uri="{FF2B5EF4-FFF2-40B4-BE49-F238E27FC236}">
                <a16:creationId xmlns:a16="http://schemas.microsoft.com/office/drawing/2014/main" id="{42E7E599-E2FC-4082-8192-89C5162DEABE}"/>
              </a:ext>
            </a:extLst>
          </p:cNvPr>
          <p:cNvSpPr>
            <a:spLocks noGrp="1"/>
          </p:cNvSpPr>
          <p:nvPr>
            <p:ph type="dt" sz="half" idx="10"/>
          </p:nvPr>
        </p:nvSpPr>
        <p:spPr/>
        <p:txBody>
          <a:bodyPr/>
          <a:lstStyle/>
          <a:p>
            <a:r>
              <a:rPr lang="en-US" dirty="0"/>
              <a:t>Mar_2023</a:t>
            </a:r>
          </a:p>
        </p:txBody>
      </p:sp>
    </p:spTree>
    <p:extLst>
      <p:ext uri="{BB962C8B-B14F-4D97-AF65-F5344CB8AC3E}">
        <p14:creationId xmlns:p14="http://schemas.microsoft.com/office/powerpoint/2010/main" val="13935968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dirty="0"/>
              <a:t>Ways to inform IEEE</a:t>
            </a:r>
          </a:p>
        </p:txBody>
      </p:sp>
      <p:sp>
        <p:nvSpPr>
          <p:cNvPr id="9219" name="Rectangle 3"/>
          <p:cNvSpPr>
            <a:spLocks noGrp="1" noChangeArrowheads="1"/>
          </p:cNvSpPr>
          <p:nvPr>
            <p:ph idx="1"/>
          </p:nvPr>
        </p:nvSpPr>
        <p:spPr/>
        <p:txBody>
          <a:bodyPr>
            <a:normAutofit fontScale="92500" lnSpcReduction="20000"/>
          </a:bodyPr>
          <a:lstStyle/>
          <a:p>
            <a:r>
              <a:rPr lang="en-US" altLang="en-US" dirty="0"/>
              <a:t>Cause an LOA to be submitted to the IEEE-SA (patcom@ieee.org); or</a:t>
            </a:r>
          </a:p>
          <a:p>
            <a:endParaRPr lang="en-US" altLang="en-US" dirty="0"/>
          </a:p>
          <a:p>
            <a:r>
              <a:rPr lang="en-US" altLang="en-US" dirty="0"/>
              <a:t>Provide the chair of this group with the identity of the holder(s) of any and all such claims as soon as possible; or</a:t>
            </a:r>
          </a:p>
          <a:p>
            <a:endParaRPr lang="en-US" altLang="en-US" dirty="0"/>
          </a:p>
          <a:p>
            <a:r>
              <a:rPr lang="en-US" altLang="en-US" dirty="0"/>
              <a:t>Speak up now and respond to this Call for Potentially Essential Patents</a:t>
            </a:r>
          </a:p>
          <a:p>
            <a:r>
              <a:rPr lang="en-US" altLang="en-US" dirty="0">
                <a:solidFill>
                  <a:srgbClr val="0070C0"/>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dirty="0"/>
            </a:br>
            <a:endParaRPr lang="en-US" altLang="en-US" dirty="0"/>
          </a:p>
        </p:txBody>
      </p:sp>
      <p:sp>
        <p:nvSpPr>
          <p:cNvPr id="3" name="Footer Placeholder 2"/>
          <p:cNvSpPr>
            <a:spLocks noGrp="1"/>
          </p:cNvSpPr>
          <p:nvPr>
            <p:ph type="ftr" idx="11"/>
          </p:nvPr>
        </p:nvSpPr>
        <p:spPr>
          <a:xfrm>
            <a:off x="7945438" y="6475413"/>
            <a:ext cx="4246562" cy="180975"/>
          </a:xfrm>
          <a:prstGeom prst="rect">
            <a:avLst/>
          </a:prstGeom>
        </p:spPr>
        <p:txBody>
          <a:bodyPr/>
          <a:lstStyle/>
          <a:p>
            <a:pPr>
              <a:defRPr/>
            </a:pPr>
            <a:r>
              <a:rPr lang="en-US"/>
              <a:t>Tim Godfrey, EPRI</a:t>
            </a:r>
          </a:p>
        </p:txBody>
      </p:sp>
      <p:sp>
        <p:nvSpPr>
          <p:cNvPr id="13" name="Slide Number Placeholder 12">
            <a:extLst>
              <a:ext uri="{FF2B5EF4-FFF2-40B4-BE49-F238E27FC236}">
                <a16:creationId xmlns:a16="http://schemas.microsoft.com/office/drawing/2014/main" id="{00FA2100-7ABB-4D90-AF66-579CD3A086C7}"/>
              </a:ext>
            </a:extLst>
          </p:cNvPr>
          <p:cNvSpPr>
            <a:spLocks noGrp="1"/>
          </p:cNvSpPr>
          <p:nvPr>
            <p:ph type="sldNum" sz="quarter" idx="12"/>
          </p:nvPr>
        </p:nvSpPr>
        <p:spPr/>
        <p:txBody>
          <a:bodyPr/>
          <a:lstStyle/>
          <a:p>
            <a:fld id="{A1C9EF53-BD90-4B75-A223-F9525C143888}" type="slidenum">
              <a:rPr lang="en-US" smtClean="0"/>
              <a:pPr/>
              <a:t>5</a:t>
            </a:fld>
            <a:endParaRPr lang="en-US" dirty="0"/>
          </a:p>
        </p:txBody>
      </p:sp>
      <p:sp>
        <p:nvSpPr>
          <p:cNvPr id="2" name="Date Placeholder 1">
            <a:extLst>
              <a:ext uri="{FF2B5EF4-FFF2-40B4-BE49-F238E27FC236}">
                <a16:creationId xmlns:a16="http://schemas.microsoft.com/office/drawing/2014/main" id="{CAD782ED-6FD3-48FF-9F70-A835EA9AD3E3}"/>
              </a:ext>
            </a:extLst>
          </p:cNvPr>
          <p:cNvSpPr>
            <a:spLocks noGrp="1"/>
          </p:cNvSpPr>
          <p:nvPr>
            <p:ph type="dt" sz="half" idx="10"/>
          </p:nvPr>
        </p:nvSpPr>
        <p:spPr/>
        <p:txBody>
          <a:bodyPr/>
          <a:lstStyle/>
          <a:p>
            <a:r>
              <a:rPr lang="en-US" dirty="0"/>
              <a:t>Mar_2023</a:t>
            </a:r>
          </a:p>
        </p:txBody>
      </p:sp>
    </p:spTree>
    <p:extLst>
      <p:ext uri="{BB962C8B-B14F-4D97-AF65-F5344CB8AC3E}">
        <p14:creationId xmlns:p14="http://schemas.microsoft.com/office/powerpoint/2010/main" val="22801723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a:t>Patent-related information</a:t>
            </a:r>
            <a:endParaRPr lang="en-US" altLang="en-US"/>
          </a:p>
        </p:txBody>
      </p:sp>
      <p:sp>
        <p:nvSpPr>
          <p:cNvPr id="5" name="Content Placeholder 4"/>
          <p:cNvSpPr>
            <a:spLocks noGrp="1"/>
          </p:cNvSpPr>
          <p:nvPr>
            <p:ph idx="1"/>
          </p:nvPr>
        </p:nvSpPr>
        <p:spPr/>
        <p:txBody>
          <a:bodyPr>
            <a:normAutofit lnSpcReduction="10000"/>
          </a:bodyPr>
          <a:lstStyle/>
          <a:p>
            <a:pPr lvl="1"/>
            <a:r>
              <a:rPr lang="en-US" altLang="en-US" dirty="0"/>
              <a:t>The patent policy and the procedures used to execute that policy are documented in the:</a:t>
            </a:r>
          </a:p>
          <a:p>
            <a:pPr lvl="2"/>
            <a:r>
              <a:rPr lang="en-US" altLang="en-US" dirty="0"/>
              <a:t>IEEE-SA Standards Board Bylaws </a:t>
            </a:r>
            <a:br>
              <a:rPr lang="en-US" altLang="en-US" dirty="0"/>
            </a:br>
            <a:r>
              <a:rPr lang="en-US" altLang="en-US" dirty="0"/>
              <a:t>(http://standards.ieee.org/develop/policies/bylaws/sect6-7.html#6) </a:t>
            </a:r>
          </a:p>
          <a:p>
            <a:pPr lvl="2"/>
            <a:r>
              <a:rPr lang="en-US" altLang="en-US" dirty="0"/>
              <a:t>IEEE-SA Standards Board Operations Manual (http://standards.ieee.org/develop/policies/opman/sect6.html#6.3)</a:t>
            </a:r>
          </a:p>
          <a:p>
            <a:pPr lvl="1"/>
            <a:endParaRPr lang="en-US" altLang="en-US" dirty="0"/>
          </a:p>
          <a:p>
            <a:pPr lvl="1"/>
            <a:r>
              <a:rPr lang="en-US" altLang="en-US" dirty="0"/>
              <a:t>	Material about the patent policy is available at </a:t>
            </a:r>
          </a:p>
          <a:p>
            <a:pPr lvl="1"/>
            <a:r>
              <a:rPr lang="en-US" altLang="en-US" dirty="0"/>
              <a:t>	http://standards.ieee.org/about/sasb/patcom/materials.html</a:t>
            </a:r>
          </a:p>
          <a:p>
            <a:pPr lvl="1"/>
            <a:endParaRPr lang="en-US" altLang="en-US" dirty="0"/>
          </a:p>
          <a:p>
            <a:pPr lvl="1"/>
            <a:endParaRPr lang="en-US" altLang="en-US" dirty="0"/>
          </a:p>
          <a:p>
            <a:pPr lvl="1"/>
            <a:r>
              <a:rPr lang="en-US" altLang="en-US" dirty="0"/>
              <a:t>	If you have questions, contact the IEEE-SA Standards Board Patent Committee Administrator at patcom@ieee.org</a:t>
            </a:r>
          </a:p>
          <a:p>
            <a:endParaRPr lang="en-US" dirty="0"/>
          </a:p>
        </p:txBody>
      </p:sp>
      <p:sp>
        <p:nvSpPr>
          <p:cNvPr id="3" name="Footer Placeholder 2"/>
          <p:cNvSpPr>
            <a:spLocks noGrp="1"/>
          </p:cNvSpPr>
          <p:nvPr>
            <p:ph type="ftr" idx="11"/>
          </p:nvPr>
        </p:nvSpPr>
        <p:spPr>
          <a:xfrm>
            <a:off x="4038600" y="6356350"/>
            <a:ext cx="4114800" cy="365125"/>
          </a:xfrm>
        </p:spPr>
        <p:txBody>
          <a:bodyPr/>
          <a:lstStyle/>
          <a:p>
            <a:r>
              <a:rPr lang="en-US"/>
              <a:t>Tim Godfrey, EPRI</a:t>
            </a:r>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4" name="Slide Number Placeholder 13">
            <a:extLst>
              <a:ext uri="{FF2B5EF4-FFF2-40B4-BE49-F238E27FC236}">
                <a16:creationId xmlns:a16="http://schemas.microsoft.com/office/drawing/2014/main" id="{DACE5BDF-55DC-4BF8-9142-41F11886F1D0}"/>
              </a:ext>
            </a:extLst>
          </p:cNvPr>
          <p:cNvSpPr>
            <a:spLocks noGrp="1"/>
          </p:cNvSpPr>
          <p:nvPr>
            <p:ph type="sldNum" sz="quarter" idx="12"/>
          </p:nvPr>
        </p:nvSpPr>
        <p:spPr/>
        <p:txBody>
          <a:bodyPr/>
          <a:lstStyle/>
          <a:p>
            <a:fld id="{A1C9EF53-BD90-4B75-A223-F9525C143888}" type="slidenum">
              <a:rPr lang="en-US" smtClean="0"/>
              <a:pPr/>
              <a:t>6</a:t>
            </a:fld>
            <a:endParaRPr lang="en-US" dirty="0"/>
          </a:p>
        </p:txBody>
      </p:sp>
      <p:sp>
        <p:nvSpPr>
          <p:cNvPr id="2" name="Date Placeholder 1">
            <a:extLst>
              <a:ext uri="{FF2B5EF4-FFF2-40B4-BE49-F238E27FC236}">
                <a16:creationId xmlns:a16="http://schemas.microsoft.com/office/drawing/2014/main" id="{05E80CE2-B7F8-4D61-999F-BF49C59ED199}"/>
              </a:ext>
            </a:extLst>
          </p:cNvPr>
          <p:cNvSpPr>
            <a:spLocks noGrp="1"/>
          </p:cNvSpPr>
          <p:nvPr>
            <p:ph type="dt" sz="half" idx="10"/>
          </p:nvPr>
        </p:nvSpPr>
        <p:spPr/>
        <p:txBody>
          <a:bodyPr/>
          <a:lstStyle/>
          <a:p>
            <a:r>
              <a:rPr lang="en-US" dirty="0"/>
              <a:t>Mar_2023</a:t>
            </a:r>
          </a:p>
        </p:txBody>
      </p:sp>
    </p:spTree>
    <p:extLst>
      <p:ext uri="{BB962C8B-B14F-4D97-AF65-F5344CB8AC3E}">
        <p14:creationId xmlns:p14="http://schemas.microsoft.com/office/powerpoint/2010/main" val="2090664063"/>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dirty="0"/>
              <a:t>Other guidelines for IEEE WG meetings</a:t>
            </a:r>
          </a:p>
        </p:txBody>
      </p:sp>
      <p:sp>
        <p:nvSpPr>
          <p:cNvPr id="10243" name="Rectangle 1027"/>
          <p:cNvSpPr>
            <a:spLocks noGrp="1" noChangeArrowheads="1"/>
          </p:cNvSpPr>
          <p:nvPr>
            <p:ph idx="1"/>
          </p:nvPr>
        </p:nvSpPr>
        <p:spPr/>
        <p:txBody>
          <a:bodyPr>
            <a:normAutofit fontScale="77500" lnSpcReduction="20000"/>
          </a:bodyPr>
          <a:lstStyle/>
          <a:p>
            <a:r>
              <a:rPr lang="en-US" altLang="en-US" dirty="0"/>
              <a:t>All IEEE-SA standards meetings shall be conducted in compliance with all applicable laws, including antitrust and competition laws. </a:t>
            </a:r>
          </a:p>
          <a:p>
            <a:pPr lvl="1"/>
            <a:r>
              <a:rPr lang="en-US" altLang="en-US" dirty="0"/>
              <a:t>Don’t discuss the interpretation, validity, or essentiality of patents/patent claims. </a:t>
            </a:r>
          </a:p>
          <a:p>
            <a:pPr lvl="1"/>
            <a:r>
              <a:rPr lang="en-US" altLang="en-US" dirty="0"/>
              <a:t>Don’t discuss specific license rates, terms, or conditions.</a:t>
            </a:r>
          </a:p>
          <a:p>
            <a:pPr lvl="2"/>
            <a:r>
              <a:rPr lang="en-US" altLang="en-US" dirty="0"/>
              <a:t>Relative costs of different technical approaches that include relative costs of patent licensing terms may be discussed in standards development meetings. </a:t>
            </a:r>
          </a:p>
          <a:p>
            <a:pPr lvl="3"/>
            <a:r>
              <a:rPr lang="en-GB" altLang="en-US" dirty="0"/>
              <a:t>Technical considerations remain the primary focus</a:t>
            </a:r>
            <a:endParaRPr lang="en-US" altLang="en-US" dirty="0"/>
          </a:p>
          <a:p>
            <a:pPr lvl="1"/>
            <a:r>
              <a:rPr lang="en-US" altLang="en-US" dirty="0"/>
              <a:t>Don’t discuss or engage in the fixing of product prices, allocation of customers, or division of sales markets.</a:t>
            </a:r>
          </a:p>
          <a:p>
            <a:pPr lvl="1"/>
            <a:r>
              <a:rPr lang="en-US" altLang="en-US" dirty="0"/>
              <a:t>Don’t discuss the status or substance of ongoing or threatened litigation.</a:t>
            </a:r>
          </a:p>
          <a:p>
            <a:pPr lvl="1"/>
            <a:r>
              <a:rPr lang="en-US" altLang="en-US" dirty="0"/>
              <a:t>Don’t be silent if inappropriate topics are discussed … do formally object.</a:t>
            </a:r>
          </a:p>
          <a:p>
            <a:r>
              <a:rPr lang="en-US" altLang="en-US" dirty="0"/>
              <a:t>---------------------------------------------------------------   </a:t>
            </a:r>
          </a:p>
          <a:p>
            <a:r>
              <a:rPr lang="en-US" altLang="en-US" dirty="0"/>
              <a:t>For more details, see IEEE-SA Standards Board Operations Manual, clause 5.3.10 and </a:t>
            </a:r>
            <a:br>
              <a:rPr lang="en-US" altLang="en-US" dirty="0"/>
            </a:br>
            <a:r>
              <a:rPr lang="en-US" altLang="en-US" dirty="0"/>
              <a:t>Antitrust and Competition Policy: What You Need to Know at http://standards.ieee.org/develop/policies/antitrust.pdf</a:t>
            </a:r>
          </a:p>
        </p:txBody>
      </p:sp>
      <p:sp>
        <p:nvSpPr>
          <p:cNvPr id="3" name="Footer Placeholder 2"/>
          <p:cNvSpPr>
            <a:spLocks noGrp="1"/>
          </p:cNvSpPr>
          <p:nvPr>
            <p:ph type="ftr" idx="11"/>
          </p:nvPr>
        </p:nvSpPr>
        <p:spPr>
          <a:xfrm>
            <a:off x="4038600" y="6356350"/>
            <a:ext cx="4114800" cy="365125"/>
          </a:xfrm>
        </p:spPr>
        <p:txBody>
          <a:bodyPr/>
          <a:lstStyle/>
          <a:p>
            <a:r>
              <a:rPr lang="en-US"/>
              <a:t>Tim Godfrey, EPRI</a:t>
            </a:r>
          </a:p>
        </p:txBody>
      </p:sp>
      <p:sp>
        <p:nvSpPr>
          <p:cNvPr id="13" name="Slide Number Placeholder 12">
            <a:extLst>
              <a:ext uri="{FF2B5EF4-FFF2-40B4-BE49-F238E27FC236}">
                <a16:creationId xmlns:a16="http://schemas.microsoft.com/office/drawing/2014/main" id="{E017AE22-FA4E-4A82-8B29-326D7DE83330}"/>
              </a:ext>
            </a:extLst>
          </p:cNvPr>
          <p:cNvSpPr>
            <a:spLocks noGrp="1"/>
          </p:cNvSpPr>
          <p:nvPr>
            <p:ph type="sldNum" sz="quarter" idx="12"/>
          </p:nvPr>
        </p:nvSpPr>
        <p:spPr/>
        <p:txBody>
          <a:bodyPr/>
          <a:lstStyle/>
          <a:p>
            <a:fld id="{A1C9EF53-BD90-4B75-A223-F9525C143888}" type="slidenum">
              <a:rPr lang="en-US" smtClean="0"/>
              <a:pPr/>
              <a:t>7</a:t>
            </a:fld>
            <a:endParaRPr lang="en-US" dirty="0"/>
          </a:p>
        </p:txBody>
      </p:sp>
      <p:sp>
        <p:nvSpPr>
          <p:cNvPr id="2" name="Date Placeholder 1">
            <a:extLst>
              <a:ext uri="{FF2B5EF4-FFF2-40B4-BE49-F238E27FC236}">
                <a16:creationId xmlns:a16="http://schemas.microsoft.com/office/drawing/2014/main" id="{57DAE36F-13DE-4AFF-A513-8A5C91A4E864}"/>
              </a:ext>
            </a:extLst>
          </p:cNvPr>
          <p:cNvSpPr>
            <a:spLocks noGrp="1"/>
          </p:cNvSpPr>
          <p:nvPr>
            <p:ph type="dt" sz="half" idx="10"/>
          </p:nvPr>
        </p:nvSpPr>
        <p:spPr/>
        <p:txBody>
          <a:bodyPr/>
          <a:lstStyle/>
          <a:p>
            <a:r>
              <a:rPr lang="en-US" dirty="0"/>
              <a:t>Mar_2023</a:t>
            </a:r>
          </a:p>
        </p:txBody>
      </p:sp>
    </p:spTree>
    <p:extLst>
      <p:ext uri="{BB962C8B-B14F-4D97-AF65-F5344CB8AC3E}">
        <p14:creationId xmlns:p14="http://schemas.microsoft.com/office/powerpoint/2010/main" val="12952854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r>
              <a:rPr lang="en-US" altLang="en-US" dirty="0"/>
              <a:t>By participating in this activity, you agree to comply with the IEEE Code of Ethics, all applicable laws, and all IEEE policies and procedures including, but not limited to, the IEEE SA Copyright Policy. </a:t>
            </a:r>
          </a:p>
          <a:p>
            <a:endParaRPr lang="en-US" altLang="en-US" dirty="0"/>
          </a:p>
          <a:p>
            <a:pPr lvl="1"/>
            <a:r>
              <a:rPr lang="en-US" altLang="en-US" dirty="0"/>
              <a:t>Previously Published material (copyright assertion indicated) shall not be presented/submitted to the Working Group nor incorporated into a Working Group draft unless permission is granted. </a:t>
            </a:r>
          </a:p>
          <a:p>
            <a:pPr lvl="1"/>
            <a:r>
              <a:rPr lang="en-US" altLang="en-US" dirty="0"/>
              <a:t>Prior to presentation or submission, you shall notify the Working Group Chair of previously Published material and should assist the Chair in obtaining copyright permission acceptable to IEEE SA.</a:t>
            </a:r>
          </a:p>
          <a:p>
            <a:pPr lvl="1"/>
            <a:r>
              <a:rPr lang="en-US" altLang="en-US" dirty="0"/>
              <a:t>For material that is not previously Published, IEEE is automatically granted a license to use any material that is presented or submitted.</a:t>
            </a:r>
          </a:p>
          <a:p>
            <a:pPr lvl="2"/>
            <a:endParaRPr lang="en-US" altLang="en-US" dirty="0"/>
          </a:p>
        </p:txBody>
      </p:sp>
      <p:sp>
        <p:nvSpPr>
          <p:cNvPr id="6" name="Footer Placeholder 5"/>
          <p:cNvSpPr>
            <a:spLocks noGrp="1"/>
          </p:cNvSpPr>
          <p:nvPr>
            <p:ph type="ft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Tim Godfrey, EPRI</a:t>
            </a:r>
          </a:p>
        </p:txBody>
      </p:sp>
      <p:sp>
        <p:nvSpPr>
          <p:cNvPr id="15" name="Slide Number Placeholder 14">
            <a:extLst>
              <a:ext uri="{FF2B5EF4-FFF2-40B4-BE49-F238E27FC236}">
                <a16:creationId xmlns:a16="http://schemas.microsoft.com/office/drawing/2014/main" id="{21CF82D3-DBC4-4754-BA39-5E34E14B3491}"/>
              </a:ext>
            </a:extLst>
          </p:cNvPr>
          <p:cNvSpPr>
            <a:spLocks noGrp="1"/>
          </p:cNvSpPr>
          <p:nvPr>
            <p:ph type="sldNum" sz="quarter" idx="12"/>
          </p:nvPr>
        </p:nvSpPr>
        <p:spPr/>
        <p:txBody>
          <a:bodyPr/>
          <a:lstStyle/>
          <a:p>
            <a:fld id="{A1C9EF53-BD90-4B75-A223-F9525C143888}" type="slidenum">
              <a:rPr lang="en-US" smtClean="0"/>
              <a:pPr/>
              <a:t>8</a:t>
            </a:fld>
            <a:endParaRPr lang="en-US" dirty="0"/>
          </a:p>
        </p:txBody>
      </p:sp>
      <p:sp>
        <p:nvSpPr>
          <p:cNvPr id="4" name="Date Placeholder 3">
            <a:extLst>
              <a:ext uri="{FF2B5EF4-FFF2-40B4-BE49-F238E27FC236}">
                <a16:creationId xmlns:a16="http://schemas.microsoft.com/office/drawing/2014/main" id="{9E6E5A26-1D8A-42D8-B896-3D7F92854268}"/>
              </a:ext>
            </a:extLst>
          </p:cNvPr>
          <p:cNvSpPr>
            <a:spLocks noGrp="1"/>
          </p:cNvSpPr>
          <p:nvPr>
            <p:ph type="dt" sz="half" idx="10"/>
          </p:nvPr>
        </p:nvSpPr>
        <p:spPr/>
        <p:txBody>
          <a:bodyPr/>
          <a:lstStyle/>
          <a:p>
            <a:r>
              <a:rPr lang="en-US" dirty="0"/>
              <a:t>Mar_2023</a:t>
            </a:r>
          </a:p>
        </p:txBody>
      </p:sp>
    </p:spTree>
    <p:extLst>
      <p:ext uri="{BB962C8B-B14F-4D97-AF65-F5344CB8AC3E}">
        <p14:creationId xmlns:p14="http://schemas.microsoft.com/office/powerpoint/2010/main" val="34646500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304800" y="1344612"/>
            <a:ext cx="11582400" cy="4351338"/>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6" name="Footer Placeholder 5"/>
          <p:cNvSpPr>
            <a:spLocks noGrp="1"/>
          </p:cNvSpPr>
          <p:nvPr>
            <p:ph type="ftr" idx="11"/>
          </p:nvPr>
        </p:nvSpPr>
        <p:spPr bwMode="auto">
          <a:xfrm>
            <a:off x="0" y="6540500"/>
            <a:ext cx="4246563"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Tim Godfrey, EPRI</a:t>
            </a:r>
          </a:p>
        </p:txBody>
      </p:sp>
      <p:sp>
        <p:nvSpPr>
          <p:cNvPr id="15" name="Slide Number Placeholder 14">
            <a:extLst>
              <a:ext uri="{FF2B5EF4-FFF2-40B4-BE49-F238E27FC236}">
                <a16:creationId xmlns:a16="http://schemas.microsoft.com/office/drawing/2014/main" id="{AA5367A1-5EDB-4562-B58D-C4BA8F663BE1}"/>
              </a:ext>
            </a:extLst>
          </p:cNvPr>
          <p:cNvSpPr>
            <a:spLocks noGrp="1"/>
          </p:cNvSpPr>
          <p:nvPr>
            <p:ph type="sldNum" sz="quarter" idx="12"/>
          </p:nvPr>
        </p:nvSpPr>
        <p:spPr/>
        <p:txBody>
          <a:bodyPr/>
          <a:lstStyle/>
          <a:p>
            <a:fld id="{A1C9EF53-BD90-4B75-A223-F9525C143888}" type="slidenum">
              <a:rPr lang="en-US" smtClean="0"/>
              <a:pPr/>
              <a:t>9</a:t>
            </a:fld>
            <a:endParaRPr lang="en-US" dirty="0"/>
          </a:p>
        </p:txBody>
      </p:sp>
      <p:sp>
        <p:nvSpPr>
          <p:cNvPr id="4" name="Date Placeholder 3">
            <a:extLst>
              <a:ext uri="{FF2B5EF4-FFF2-40B4-BE49-F238E27FC236}">
                <a16:creationId xmlns:a16="http://schemas.microsoft.com/office/drawing/2014/main" id="{43EC4E8A-88A3-4EE0-B190-645901EA3203}"/>
              </a:ext>
            </a:extLst>
          </p:cNvPr>
          <p:cNvSpPr>
            <a:spLocks noGrp="1"/>
          </p:cNvSpPr>
          <p:nvPr>
            <p:ph type="dt" sz="half" idx="10"/>
          </p:nvPr>
        </p:nvSpPr>
        <p:spPr/>
        <p:txBody>
          <a:bodyPr/>
          <a:lstStyle/>
          <a:p>
            <a:r>
              <a:rPr lang="en-US" dirty="0"/>
              <a:t>Mar_2023</a:t>
            </a:r>
          </a:p>
        </p:txBody>
      </p:sp>
    </p:spTree>
    <p:extLst>
      <p:ext uri="{BB962C8B-B14F-4D97-AF65-F5344CB8AC3E}">
        <p14:creationId xmlns:p14="http://schemas.microsoft.com/office/powerpoint/2010/main" val="13117183"/>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30926</TotalTime>
  <Words>2301</Words>
  <Application>Microsoft Office PowerPoint</Application>
  <PresentationFormat>Widescreen</PresentationFormat>
  <Paragraphs>291</Paragraphs>
  <Slides>21</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21</vt:i4>
      </vt:variant>
    </vt:vector>
  </HeadingPairs>
  <TitlesOfParts>
    <vt:vector size="27" baseType="lpstr">
      <vt:lpstr>Arial</vt:lpstr>
      <vt:lpstr>Calibri</vt:lpstr>
      <vt:lpstr>Calibri Light</vt:lpstr>
      <vt:lpstr>Helvetica</vt:lpstr>
      <vt:lpstr>Times New Roman</vt:lpstr>
      <vt:lpstr>Custom Design</vt:lpstr>
      <vt:lpstr>PowerPoint Presentation</vt:lpstr>
      <vt:lpstr>Opening</vt:lpstr>
      <vt:lpstr>TG16t March Plenary Agenda</vt:lpstr>
      <vt:lpstr>Participants have a duty to inform the IEEE</vt:lpstr>
      <vt:lpstr>Ways to inform IEEE</vt:lpstr>
      <vt:lpstr>Patent-related information</vt:lpstr>
      <vt:lpstr>Other guidelines for IEEE WG meetings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Plan for week</vt:lpstr>
      <vt:lpstr>Contributions for March 2023 Plenary</vt:lpstr>
      <vt:lpstr>Summary of TG16t progress February 2023</vt:lpstr>
      <vt:lpstr>Discussion 2023-03-14</vt:lpstr>
      <vt:lpstr>Discussion 2023-03-15</vt:lpstr>
      <vt:lpstr>Thursday 2023-03-16</vt:lpstr>
      <vt:lpstr>Project Timeline</vt:lpstr>
      <vt:lpstr>Future Meetings</vt:lpstr>
      <vt:lpstr>Closing</vt:lpstr>
    </vt:vector>
  </TitlesOfParts>
  <Company>GTE Laboratories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Godfrey, Tim</dc:creator>
  <cp:keywords/>
  <dc:description>&lt;doc#&gt;</dc:description>
  <cp:lastModifiedBy>Godfrey, Tim</cp:lastModifiedBy>
  <cp:revision>676</cp:revision>
  <cp:lastPrinted>1998-02-10T13:28:06Z</cp:lastPrinted>
  <dcterms:created xsi:type="dcterms:W3CDTF">2020-01-06T16:34:14Z</dcterms:created>
  <dcterms:modified xsi:type="dcterms:W3CDTF">2023-03-16T19:16:44Z</dcterms:modified>
</cp:coreProperties>
</file>