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9"/>
  </p:notesMasterIdLst>
  <p:handoutMasterIdLst>
    <p:handoutMasterId r:id="rId20"/>
  </p:handoutMasterIdLst>
  <p:sldIdLst>
    <p:sldId id="259" r:id="rId2"/>
    <p:sldId id="963" r:id="rId3"/>
    <p:sldId id="938" r:id="rId4"/>
    <p:sldId id="260" r:id="rId5"/>
    <p:sldId id="261" r:id="rId6"/>
    <p:sldId id="263" r:id="rId7"/>
    <p:sldId id="262" r:id="rId8"/>
    <p:sldId id="283" r:id="rId9"/>
    <p:sldId id="284" r:id="rId10"/>
    <p:sldId id="287" r:id="rId11"/>
    <p:sldId id="944" r:id="rId12"/>
    <p:sldId id="289" r:id="rId13"/>
    <p:sldId id="990" r:id="rId14"/>
    <p:sldId id="1042" r:id="rId15"/>
    <p:sldId id="256" r:id="rId16"/>
    <p:sldId id="965" r:id="rId17"/>
    <p:sldId id="985" r:id="rId1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81" autoAdjust="0"/>
    <p:restoredTop sz="96869" autoAdjust="0"/>
  </p:normalViewPr>
  <p:slideViewPr>
    <p:cSldViewPr>
      <p:cViewPr varScale="1">
        <p:scale>
          <a:sx n="103" d="100"/>
          <a:sy n="103" d="100"/>
        </p:scale>
        <p:origin x="534" y="6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15</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doc.:IEEE802.15-23-0142r0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Plenary Presentation</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2023-03-12</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2023 Plenary</a:t>
            </a:r>
          </a:p>
        </p:txBody>
      </p:sp>
      <p:graphicFrame>
        <p:nvGraphicFramePr>
          <p:cNvPr id="3" name="Table 2">
            <a:extLst>
              <a:ext uri="{FF2B5EF4-FFF2-40B4-BE49-F238E27FC236}">
                <a16:creationId xmlns:a16="http://schemas.microsoft.com/office/drawing/2014/main" id="{A3A88465-A267-292B-0672-97B53B195D4D}"/>
              </a:ext>
            </a:extLst>
          </p:cNvPr>
          <p:cNvGraphicFramePr>
            <a:graphicFrameLocks noGrp="1"/>
          </p:cNvGraphicFramePr>
          <p:nvPr>
            <p:extLst>
              <p:ext uri="{D42A27DB-BD31-4B8C-83A1-F6EECF244321}">
                <p14:modId xmlns:p14="http://schemas.microsoft.com/office/powerpoint/2010/main" val="281809692"/>
              </p:ext>
            </p:extLst>
          </p:nvPr>
        </p:nvGraphicFramePr>
        <p:xfrm>
          <a:off x="609600" y="1828800"/>
          <a:ext cx="10515603" cy="914400"/>
        </p:xfrm>
        <a:graphic>
          <a:graphicData uri="http://schemas.openxmlformats.org/drawingml/2006/table">
            <a:tbl>
              <a:tblPr/>
              <a:tblGrid>
                <a:gridCol w="1502229">
                  <a:extLst>
                    <a:ext uri="{9D8B030D-6E8A-4147-A177-3AD203B41FA5}">
                      <a16:colId xmlns:a16="http://schemas.microsoft.com/office/drawing/2014/main" val="2457585018"/>
                    </a:ext>
                  </a:extLst>
                </a:gridCol>
                <a:gridCol w="1502229">
                  <a:extLst>
                    <a:ext uri="{9D8B030D-6E8A-4147-A177-3AD203B41FA5}">
                      <a16:colId xmlns:a16="http://schemas.microsoft.com/office/drawing/2014/main" val="4002875267"/>
                    </a:ext>
                  </a:extLst>
                </a:gridCol>
                <a:gridCol w="653142">
                  <a:extLst>
                    <a:ext uri="{9D8B030D-6E8A-4147-A177-3AD203B41FA5}">
                      <a16:colId xmlns:a16="http://schemas.microsoft.com/office/drawing/2014/main" val="1458169626"/>
                    </a:ext>
                  </a:extLst>
                </a:gridCol>
                <a:gridCol w="914400">
                  <a:extLst>
                    <a:ext uri="{9D8B030D-6E8A-4147-A177-3AD203B41FA5}">
                      <a16:colId xmlns:a16="http://schemas.microsoft.com/office/drawing/2014/main" val="749728849"/>
                    </a:ext>
                  </a:extLst>
                </a:gridCol>
                <a:gridCol w="1905000">
                  <a:extLst>
                    <a:ext uri="{9D8B030D-6E8A-4147-A177-3AD203B41FA5}">
                      <a16:colId xmlns:a16="http://schemas.microsoft.com/office/drawing/2014/main" val="911493396"/>
                    </a:ext>
                  </a:extLst>
                </a:gridCol>
                <a:gridCol w="2536374">
                  <a:extLst>
                    <a:ext uri="{9D8B030D-6E8A-4147-A177-3AD203B41FA5}">
                      <a16:colId xmlns:a16="http://schemas.microsoft.com/office/drawing/2014/main" val="1283193961"/>
                    </a:ext>
                  </a:extLst>
                </a:gridCol>
                <a:gridCol w="1502229">
                  <a:extLst>
                    <a:ext uri="{9D8B030D-6E8A-4147-A177-3AD203B41FA5}">
                      <a16:colId xmlns:a16="http://schemas.microsoft.com/office/drawing/2014/main" val="2613898815"/>
                    </a:ext>
                  </a:extLst>
                </a:gridCol>
              </a:tblGrid>
              <a:tr h="914400">
                <a:tc>
                  <a:txBody>
                    <a:bodyPr/>
                    <a:lstStyle/>
                    <a:p>
                      <a:r>
                        <a:rPr lang="en-US" sz="1800"/>
                        <a:t>08-Mar-2023 ET</a:t>
                      </a:r>
                    </a:p>
                  </a:txBody>
                  <a:tcPr anchor="ctr">
                    <a:lnL>
                      <a:noFill/>
                    </a:lnL>
                    <a:lnR>
                      <a:noFill/>
                    </a:lnR>
                    <a:lnT>
                      <a:noFill/>
                    </a:lnT>
                    <a:lnB>
                      <a:noFill/>
                    </a:lnB>
                  </a:tcPr>
                </a:tc>
                <a:tc>
                  <a:txBody>
                    <a:bodyPr/>
                    <a:lstStyle/>
                    <a:p>
                      <a:r>
                        <a:rPr lang="en-US" sz="1800"/>
                        <a:t>2023</a:t>
                      </a:r>
                    </a:p>
                  </a:txBody>
                  <a:tcPr anchor="ctr">
                    <a:lnL>
                      <a:noFill/>
                    </a:lnL>
                    <a:lnR>
                      <a:noFill/>
                    </a:lnR>
                    <a:lnT>
                      <a:noFill/>
                    </a:lnT>
                    <a:lnB>
                      <a:noFill/>
                    </a:lnB>
                  </a:tcPr>
                </a:tc>
                <a:tc>
                  <a:txBody>
                    <a:bodyPr/>
                    <a:lstStyle/>
                    <a:p>
                      <a:r>
                        <a:rPr lang="en-US" sz="1800"/>
                        <a:t>118</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 (Lic-NB)</a:t>
                      </a:r>
                    </a:p>
                  </a:txBody>
                  <a:tcPr anchor="ctr">
                    <a:lnL>
                      <a:noFill/>
                    </a:lnL>
                    <a:lnR>
                      <a:noFill/>
                    </a:lnR>
                    <a:lnT>
                      <a:noFill/>
                    </a:lnT>
                    <a:lnB>
                      <a:noFill/>
                    </a:lnB>
                  </a:tcPr>
                </a:tc>
                <a:tc>
                  <a:txBody>
                    <a:bodyPr/>
                    <a:lstStyle/>
                    <a:p>
                      <a:r>
                        <a:rPr lang="en-US" sz="1800"/>
                        <a:t>P802.15.16t D0.4 Review</a:t>
                      </a:r>
                    </a:p>
                  </a:txBody>
                  <a:tcPr anchor="ctr">
                    <a:lnL>
                      <a:noFill/>
                    </a:lnL>
                    <a:lnR>
                      <a:noFill/>
                    </a:lnR>
                    <a:lnT>
                      <a:noFill/>
                    </a:lnT>
                    <a:lnB>
                      <a:noFill/>
                    </a:lnB>
                  </a:tcPr>
                </a:tc>
                <a:tc>
                  <a:txBody>
                    <a:bodyPr/>
                    <a:lstStyle/>
                    <a:p>
                      <a:r>
                        <a:rPr lang="en-US" sz="1800" dirty="0"/>
                        <a:t>Vishal Kalkundrikar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537562940"/>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20D-BDFF-2DA1-0E3F-F3C631792133}"/>
              </a:ext>
            </a:extLst>
          </p:cNvPr>
          <p:cNvSpPr>
            <a:spLocks noGrp="1"/>
          </p:cNvSpPr>
          <p:nvPr>
            <p:ph type="title"/>
          </p:nvPr>
        </p:nvSpPr>
        <p:spPr/>
        <p:txBody>
          <a:bodyPr/>
          <a:lstStyle/>
          <a:p>
            <a:r>
              <a:rPr lang="en-US" dirty="0"/>
              <a:t>Summary of TG16t progress February 2023</a:t>
            </a:r>
          </a:p>
        </p:txBody>
      </p:sp>
      <p:sp>
        <p:nvSpPr>
          <p:cNvPr id="3" name="Content Placeholder 2">
            <a:extLst>
              <a:ext uri="{FF2B5EF4-FFF2-40B4-BE49-F238E27FC236}">
                <a16:creationId xmlns:a16="http://schemas.microsoft.com/office/drawing/2014/main" id="{B23D56A0-4E29-3131-0416-90D5DE2BBF41}"/>
              </a:ext>
            </a:extLst>
          </p:cNvPr>
          <p:cNvSpPr>
            <a:spLocks noGrp="1"/>
          </p:cNvSpPr>
          <p:nvPr>
            <p:ph idx="1"/>
          </p:nvPr>
        </p:nvSpPr>
        <p:spPr>
          <a:xfrm>
            <a:off x="838200" y="1828800"/>
            <a:ext cx="10515600" cy="4351338"/>
          </a:xfrm>
        </p:spPr>
        <p:txBody>
          <a:bodyPr>
            <a:normAutofit fontScale="92500" lnSpcReduction="10000"/>
          </a:bodyPr>
          <a:lstStyle/>
          <a:p>
            <a:pPr lvl="1"/>
            <a:r>
              <a:rPr lang="en-US" dirty="0"/>
              <a:t>Outstanding items still needing contributions. Next round of contributions based on D0.4 when posted. </a:t>
            </a:r>
          </a:p>
          <a:p>
            <a:pPr lvl="2"/>
            <a:r>
              <a:rPr lang="en-US" dirty="0"/>
              <a:t>Mobility, filtering, Direct Peer to Peer, P-MP </a:t>
            </a:r>
          </a:p>
          <a:p>
            <a:pPr lvl="1"/>
            <a:r>
              <a:rPr lang="en-US" dirty="0"/>
              <a:t>Vishal will examine 802.15.4 for applicable functions to adopt for CSMA/CA</a:t>
            </a:r>
          </a:p>
          <a:p>
            <a:pPr lvl="1"/>
            <a:r>
              <a:rPr lang="en-US" dirty="0"/>
              <a:t>Need to describe behavior of station transition between DPP and Multipoint mode. </a:t>
            </a:r>
          </a:p>
          <a:p>
            <a:pPr lvl="1"/>
            <a:r>
              <a:rPr lang="en-US" dirty="0"/>
              <a:t>Harry will combine output materials into Draft D0.4 and put in Members Area</a:t>
            </a:r>
          </a:p>
          <a:p>
            <a:pPr lvl="2"/>
            <a:r>
              <a:rPr lang="en-US" dirty="0"/>
              <a:t>https://grouper.ieee.org/groups/802/15/private/Draft/TG16t/</a:t>
            </a:r>
          </a:p>
          <a:p>
            <a:pPr lvl="1"/>
            <a:r>
              <a:rPr lang="en-US" dirty="0"/>
              <a:t>Note that drafts are available to non-voters while on-site at IEEE802 meetings from http://ieee802.linespeed.io</a:t>
            </a:r>
          </a:p>
          <a:p>
            <a:pPr lvl="1"/>
            <a:endParaRPr lang="en-US" dirty="0"/>
          </a:p>
          <a:p>
            <a:pPr lvl="1"/>
            <a:endParaRPr lang="en-US" dirty="0"/>
          </a:p>
          <a:p>
            <a:pPr lvl="1"/>
            <a:r>
              <a:rPr lang="en-US" dirty="0"/>
              <a:t>Tim will check with Clint Powell to get draft access to all TG participants regardless of voting status.</a:t>
            </a:r>
          </a:p>
          <a:p>
            <a:pPr lvl="1"/>
            <a:endParaRPr lang="en-US" dirty="0"/>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0DA8F803-9A06-FE3E-5840-2022CC9FE99B}"/>
              </a:ext>
            </a:extLst>
          </p:cNvPr>
          <p:cNvSpPr>
            <a:spLocks noGrp="1"/>
          </p:cNvSpPr>
          <p:nvPr>
            <p:ph type="dt" sz="half" idx="10"/>
          </p:nvPr>
        </p:nvSpPr>
        <p:spPr/>
        <p:txBody>
          <a:bodyPr/>
          <a:lstStyle/>
          <a:p>
            <a:r>
              <a:rPr lang="en-US" dirty="0"/>
              <a:t>Mar_2023</a:t>
            </a:r>
          </a:p>
        </p:txBody>
      </p:sp>
      <p:sp>
        <p:nvSpPr>
          <p:cNvPr id="5" name="Footer Placeholder 4">
            <a:extLst>
              <a:ext uri="{FF2B5EF4-FFF2-40B4-BE49-F238E27FC236}">
                <a16:creationId xmlns:a16="http://schemas.microsoft.com/office/drawing/2014/main" id="{3B714F42-8218-3D2C-23BD-AF7E81D838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F66C78-3DF4-D214-F8A5-E830F1EB385B}"/>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648776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21429598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t>Draft Development</a:t>
                      </a:r>
                    </a:p>
                  </a:txBody>
                  <a:tcPr/>
                </a:tc>
                <a:tc>
                  <a:txBody>
                    <a:bodyPr/>
                    <a:lstStyle/>
                    <a:p>
                      <a:endParaRPr lang="en-US" sz="2400" dirty="0"/>
                    </a:p>
                  </a:txBody>
                  <a:tcPr/>
                </a:tc>
                <a:extLst>
                  <a:ext uri="{0D108BD9-81ED-4DB2-BD59-A6C34878D82A}">
                    <a16:rowId xmlns:a16="http://schemas.microsoft.com/office/drawing/2014/main" val="4038355541"/>
                  </a:ext>
                </a:extLst>
              </a:tr>
              <a:tr h="524933">
                <a:tc>
                  <a:txBody>
                    <a:bodyPr/>
                    <a:lstStyle/>
                    <a:p>
                      <a:r>
                        <a:rPr lang="en-US" sz="2400" dirty="0"/>
                        <a:t>Informal TG review of draft</a:t>
                      </a:r>
                    </a:p>
                  </a:txBody>
                  <a:tcPr/>
                </a:tc>
                <a:tc>
                  <a:txBody>
                    <a:bodyPr/>
                    <a:lstStyle/>
                    <a:p>
                      <a:r>
                        <a:rPr lang="en-US" sz="2400" dirty="0"/>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Nov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Mar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Mar_2023</a:t>
            </a:r>
          </a:p>
        </p:txBody>
      </p:sp>
      <p:sp>
        <p:nvSpPr>
          <p:cNvPr id="3" name="Arrow: Right 2">
            <a:extLst>
              <a:ext uri="{FF2B5EF4-FFF2-40B4-BE49-F238E27FC236}">
                <a16:creationId xmlns:a16="http://schemas.microsoft.com/office/drawing/2014/main" id="{40D38A25-D564-4828-863A-D3B332BDEDFD}"/>
              </a:ext>
            </a:extLst>
          </p:cNvPr>
          <p:cNvSpPr/>
          <p:nvPr/>
        </p:nvSpPr>
        <p:spPr>
          <a:xfrm>
            <a:off x="348996" y="3262884"/>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May 2023 Wireless Interim</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May 15-18, 2023	Orlando, FL, USA</a:t>
            </a:r>
            <a:endParaRPr lang="en-US" dirty="0"/>
          </a:p>
          <a:p>
            <a:pPr marL="0" marR="0">
              <a:spcBef>
                <a:spcPts val="0"/>
              </a:spcBef>
              <a:spcAft>
                <a:spcPts val="1200"/>
              </a:spcAft>
            </a:pPr>
            <a:r>
              <a:rPr lang="en-US" dirty="0">
                <a:effectLst/>
                <a:latin typeface="Calibri" panose="020F0502020204030204" pitchFamily="34" charset="0"/>
                <a:ea typeface="Times New Roman" panose="02020603050405020304" pitchFamily="18" charset="0"/>
              </a:rPr>
              <a:t>July 2023 Plenary</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sz="2000" dirty="0">
                <a:effectLst/>
                <a:latin typeface="Calibri" panose="020F0502020204030204" pitchFamily="34" charset="0"/>
                <a:ea typeface="Times New Roman" panose="02020603050405020304" pitchFamily="18" charset="0"/>
              </a:rPr>
              <a:t>July 10-13, 2023	Berlin, Germany</a:t>
            </a:r>
          </a:p>
          <a:p>
            <a:r>
              <a:rPr lang="en-US" dirty="0"/>
              <a:t>Sept 2023 Wireless Interim</a:t>
            </a:r>
          </a:p>
          <a:p>
            <a:pPr lvl="1"/>
            <a:r>
              <a:rPr lang="en-US" dirty="0"/>
              <a:t>Sept 11-14, 2023   Atlanta, GA</a:t>
            </a:r>
          </a:p>
          <a:p>
            <a:endParaRPr lang="en-US" dirty="0"/>
          </a:p>
          <a:p>
            <a:endParaRPr lang="en-US" dirty="0"/>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919235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  () </a:t>
            </a:r>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Mar_2023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Presentation and Review of Contributions for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Mar_2023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27755</TotalTime>
  <Words>1878</Words>
  <Application>Microsoft Office PowerPoint</Application>
  <PresentationFormat>Widescreen</PresentationFormat>
  <Paragraphs>209</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Helvetica</vt:lpstr>
      <vt:lpstr>Times New Roman</vt:lpstr>
      <vt:lpstr>Custom Design</vt:lpstr>
      <vt:lpstr>PowerPoint Presentation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Contributions for March 2023 Plenary</vt:lpstr>
      <vt:lpstr>Summary of TG16t progress February 2023</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663</cp:revision>
  <cp:lastPrinted>1998-02-10T13:28:06Z</cp:lastPrinted>
  <dcterms:created xsi:type="dcterms:W3CDTF">2020-01-06T16:34:14Z</dcterms:created>
  <dcterms:modified xsi:type="dcterms:W3CDTF">2023-03-12T21:58:32Z</dcterms:modified>
</cp:coreProperties>
</file>