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23.xml.rels" ContentType="application/vnd.openxmlformats-package.relationships+xml"/>
  <Override PartName="/ppt/slideLayouts/_rels/slideLayout30.xml.rels" ContentType="application/vnd.openxmlformats-package.relationships+xml"/>
  <Override PartName="/ppt/slideLayouts/_rels/slideLayout14.xml.rels" ContentType="application/vnd.openxmlformats-package.relationships+xml"/>
  <Override PartName="/ppt/slideLayouts/_rels/slideLayout29.xml.rels" ContentType="application/vnd.openxmlformats-package.relationships+xml"/>
  <Override PartName="/ppt/slideLayouts/_rels/slideLayout10.xml.rels" ContentType="application/vnd.openxmlformats-package.relationships+xml"/>
  <Override PartName="/ppt/slideLayouts/_rels/slideLayout25.xml.rels" ContentType="application/vnd.openxmlformats-package.relationships+xml"/>
  <Override PartName="/ppt/slideLayouts/_rels/slideLayout16.xml.rels" ContentType="application/vnd.openxmlformats-package.relationships+xml"/>
  <Override PartName="/ppt/slideLayouts/_rels/slideLayout32.xml.rels" ContentType="application/vnd.openxmlformats-package.relationships+xml"/>
  <Override PartName="/ppt/slideLayouts/_rels/slideLayout34.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33.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4.xml.rels" ContentType="application/vnd.openxmlformats-package.relationships+xml"/>
  <Override PartName="/ppt/slideLayouts/_rels/slideLayout15.xml.rels" ContentType="application/vnd.openxmlformats-package.relationships+xml"/>
  <Override PartName="/ppt/slideLayouts/_rels/slideLayout31.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36.xml.rels" ContentType="application/vnd.openxmlformats-package.relationships+xml"/>
  <Override PartName="/ppt/slideLayouts/_rels/slideLayout21.xml.rels" ContentType="application/vnd.openxmlformats-package.relationships+xml"/>
  <Override PartName="/ppt/slideLayouts/_rels/slideLayout27.xml.rels" ContentType="application/vnd.openxmlformats-package.relationships+xml"/>
  <Override PartName="/ppt/slideLayouts/_rels/slideLayout5.xml.rels" ContentType="application/vnd.openxmlformats-package.relationships+xml"/>
  <Override PartName="/ppt/slideLayouts/_rels/slideLayout18.xml.rels" ContentType="application/vnd.openxmlformats-package.relationships+xml"/>
  <Override PartName="/ppt/slideLayouts/_rels/slideLayout12.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1.xml.rels" ContentType="application/vnd.openxmlformats-package.relationships+xml"/>
  <Override PartName="/ppt/slideLayouts/_rels/slideLayout26.xml.rels" ContentType="application/vnd.openxmlformats-package.relationships+xml"/>
  <Override PartName="/ppt/slideLayouts/slideLayout29.xml" ContentType="application/vnd.openxmlformats-officedocument.presentationml.slideLayout+xml"/>
  <Override PartName="/ppt/slideLayouts/slideLayout9.xml" ContentType="application/vnd.openxmlformats-officedocument.presentationml.slideLayout+xml"/>
  <Override PartName="/ppt/slideLayouts/slideLayout28.xml" ContentType="application/vnd.openxmlformats-officedocument.presentationml.slideLayout+xml"/>
  <Override PartName="/ppt/slideLayouts/slideLayout8.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7.xml" ContentType="application/vnd.openxmlformats-officedocument.presentationml.slideLayout+xml"/>
  <Override PartName="/ppt/slideLayouts/slideLayout33.xml" ContentType="application/vnd.openxmlformats-officedocument.presentationml.slideLayout+xml"/>
  <Override PartName="/ppt/slideLayouts/slideLayout10.xml" ContentType="application/vnd.openxmlformats-officedocument.presentationml.slideLayout+xml"/>
  <Override PartName="/ppt/slideLayouts/slideLayout34.xml" ContentType="application/vnd.openxmlformats-officedocument.presentationml.slideLayout+xml"/>
  <Override PartName="/ppt/slideLayouts/slideLayout11.xml" ContentType="application/vnd.openxmlformats-officedocument.presentationml.slideLayout+xml"/>
  <Override PartName="/ppt/slideLayouts/slideLayout35.xml" ContentType="application/vnd.openxmlformats-officedocument.presentationml.slideLayout+xml"/>
  <Override PartName="/ppt/slideLayouts/slideLayout12.xml" ContentType="application/vnd.openxmlformats-officedocument.presentationml.slideLayout+xml"/>
  <Override PartName="/ppt/slideLayouts/slideLayout36.xml" ContentType="application/vnd.openxmlformats-officedocument.presentationml.slideLayout+xml"/>
  <Override PartName="/ppt/slideLayouts/slideLayout2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5.xml" ContentType="application/vnd.openxmlformats-officedocument.presentationml.slideLayout+xml"/>
  <Override PartName="/ppt/slideLayouts/slideLayout24.xml" ContentType="application/vnd.openxmlformats-officedocument.presentationml.slideLayout+xml"/>
  <Override PartName="/ppt/slideLayouts/slideLayout4.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19.xml" ContentType="application/vnd.openxmlformats-officedocument.presentationml.slideLayout+xml"/>
  <Override PartName="/ppt/slideLayouts/slideLayout22.xml" ContentType="application/vnd.openxmlformats-officedocument.presentationml.slideLayout+xml"/>
  <Override PartName="/ppt/slideLayouts/slideLayout2.xml" ContentType="application/vnd.openxmlformats-officedocument.presentationml.slideLayout+xml"/>
  <Override PartName="/ppt/slideLayouts/slideLayout18.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8.xml" ContentType="application/vnd.openxmlformats-officedocument.presentationml.slide+xml"/>
  <Override PartName="/ppt/slides/_rels/slide17.xml.rels" ContentType="application/vnd.openxmlformats-package.relationships+xml"/>
  <Override PartName="/ppt/slides/_rels/slide18.xml.rels" ContentType="application/vnd.openxmlformats-package.relationships+xml"/>
  <Override PartName="/ppt/slides/_rels/slide20.xml.rels" ContentType="application/vnd.openxmlformats-package.relationships+xml"/>
  <Override PartName="/ppt/slides/_rels/slide2.xml.rels" ContentType="application/vnd.openxmlformats-package.relationships+xml"/>
  <Override PartName="/ppt/slides/_rels/slide19.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22.xml.rels" ContentType="application/vnd.openxmlformats-package.relationships+xml"/>
  <Override PartName="/ppt/slides/_rels/slide23.xml.rels" ContentType="application/vnd.openxmlformats-package.relationships+xml"/>
  <Override PartName="/ppt/slides/_rels/slide16.xml.rels" ContentType="application/vnd.openxmlformats-package.relationships+xml"/>
  <Override PartName="/ppt/slides/_rels/slide26.xml.rels" ContentType="application/vnd.openxmlformats-package.relationships+xml"/>
  <Override PartName="/ppt/slides/_rels/slide11.xml.rels" ContentType="application/vnd.openxmlformats-package.relationships+xml"/>
  <Override PartName="/ppt/slides/_rels/slide24.xml.rels" ContentType="application/vnd.openxmlformats-package.relationships+xml"/>
  <Override PartName="/ppt/slides/_rels/slide27.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28.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slide16.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Relationship Id="rId22" Type="http://schemas.openxmlformats.org/officeDocument/2006/relationships/slide" Target="slides/slide17.xml"/><Relationship Id="rId23" Type="http://schemas.openxmlformats.org/officeDocument/2006/relationships/slide" Target="slides/slide18.xml"/><Relationship Id="rId24" Type="http://schemas.openxmlformats.org/officeDocument/2006/relationships/slide" Target="slides/slide19.xml"/><Relationship Id="rId25" Type="http://schemas.openxmlformats.org/officeDocument/2006/relationships/slide" Target="slides/slide20.xml"/><Relationship Id="rId26" Type="http://schemas.openxmlformats.org/officeDocument/2006/relationships/slide" Target="slides/slide21.xml"/><Relationship Id="rId27" Type="http://schemas.openxmlformats.org/officeDocument/2006/relationships/slide" Target="slides/slide22.xml"/><Relationship Id="rId28" Type="http://schemas.openxmlformats.org/officeDocument/2006/relationships/slide" Target="slides/slide23.xml"/><Relationship Id="rId29" Type="http://schemas.openxmlformats.org/officeDocument/2006/relationships/slide" Target="slides/slide24.xml"/><Relationship Id="rId30" Type="http://schemas.openxmlformats.org/officeDocument/2006/relationships/slide" Target="slides/slide25.xml"/><Relationship Id="rId31" Type="http://schemas.openxmlformats.org/officeDocument/2006/relationships/slide" Target="slides/slide26.xml"/><Relationship Id="rId32" Type="http://schemas.openxmlformats.org/officeDocument/2006/relationships/slide" Target="slides/slide27.xml"/><Relationship Id="rId33" Type="http://schemas.openxmlformats.org/officeDocument/2006/relationships/slide" Target="slides/slide28.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EA1195BC-804E-4EF6-92F4-B267194BDE6B}"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
          <p:cNvSpPr/>
          <p:nvPr/>
        </p:nvSpPr>
        <p:spPr>
          <a:xfrm>
            <a:off x="3288600" y="9736920"/>
            <a:ext cx="877680" cy="784080"/>
          </a:xfrm>
          <a:prstGeom prst="rect">
            <a:avLst/>
          </a:prstGeom>
          <a:noFill/>
          <a:ln w="0">
            <a:noFill/>
          </a:ln>
        </p:spPr>
        <p:style>
          <a:lnRef idx="0"/>
          <a:fillRef idx="0"/>
          <a:effectRef idx="0"/>
          <a:fontRef idx="minor"/>
        </p:style>
        <p:txBody>
          <a:bodyPr lIns="0" rIns="0" tIns="0" bIns="0">
            <a:noAutofit/>
          </a:bodyPr>
          <a:p>
            <a:pPr algn="r">
              <a:lnSpc>
                <a:spcPct val="100000"/>
              </a:lnSpc>
              <a:tabLst>
                <a:tab algn="l" pos="182880"/>
                <a:tab algn="l" pos="365760"/>
                <a:tab algn="l" pos="548640"/>
                <a:tab algn="l" pos="731520"/>
              </a:tabLst>
            </a:pPr>
            <a:fld id="{5B34ECCC-18A8-4272-B0AB-8FE0EFE8B0C9}"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202" name="PlaceHolder 2"/>
          <p:cNvSpPr>
            <a:spLocks noGrp="1"/>
          </p:cNvSpPr>
          <p:nvPr>
            <p:ph type="body"/>
          </p:nvPr>
        </p:nvSpPr>
        <p:spPr>
          <a:xfrm>
            <a:off x="1036080" y="4777200"/>
            <a:ext cx="5680080" cy="4506120"/>
          </a:xfrm>
          <a:prstGeom prst="rect">
            <a:avLst/>
          </a:prstGeom>
        </p:spPr>
        <p:txBody>
          <a:bodyPr lIns="95760" rIns="95760" tIns="47160" bIns="47160">
            <a:noAutofit/>
          </a:bodyPr>
          <a:p>
            <a:endParaRPr b="0" lang="en-US" sz="2000" spc="-1" strike="noStrike">
              <a:latin typeface="Arial"/>
            </a:endParaRPr>
          </a:p>
        </p:txBody>
      </p:sp>
      <p:sp>
        <p:nvSpPr>
          <p:cNvPr id="203" name="PlaceHolder 3"/>
          <p:cNvSpPr>
            <a:spLocks noGrp="1"/>
          </p:cNvSpPr>
          <p:nvPr>
            <p:ph type="sldImg"/>
          </p:nvPr>
        </p:nvSpPr>
        <p:spPr>
          <a:xfrm>
            <a:off x="1282680" y="760320"/>
            <a:ext cx="5192280" cy="37386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2252520"/>
            <a:ext cx="822888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4330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4330080"/>
            <a:ext cx="401544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388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2252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2252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2252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4330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4330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4330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2252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2252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2252520"/>
            <a:ext cx="4015440" cy="397692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3880" y="2252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777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3880" y="2252520"/>
            <a:ext cx="4015440" cy="397692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2252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2252520"/>
            <a:ext cx="4015440" cy="397692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388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4330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2252520"/>
            <a:ext cx="822888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4330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4330080"/>
            <a:ext cx="401544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388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2252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2252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2252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4330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4330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4330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2252520"/>
            <a:ext cx="8228880" cy="397692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2252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2252520"/>
            <a:ext cx="4015440" cy="397692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3880" y="2252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2252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777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3880" y="2252520"/>
            <a:ext cx="4015440" cy="397692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2252520"/>
            <a:ext cx="4015440" cy="397692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388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4330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2252520"/>
            <a:ext cx="822888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4330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4330080"/>
            <a:ext cx="401544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388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2252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2252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2252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4330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4330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4330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2252520"/>
            <a:ext cx="4015440" cy="397692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3880" y="2252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777600"/>
            <a:ext cx="8228880" cy="530640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3880" y="2252520"/>
            <a:ext cx="4015440" cy="397692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2252520"/>
            <a:ext cx="4015440" cy="397692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3880" y="4330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777600"/>
            <a:ext cx="8228880" cy="114444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2252520"/>
            <a:ext cx="401544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3880" y="2252520"/>
            <a:ext cx="401544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4330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802-15-23-0141-00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a:t>
            </a:r>
            <a:r>
              <a:rPr b="0" lang="en-IE" sz="2000" spc="-1" strike="noStrike">
                <a:solidFill>
                  <a:srgbClr val="000000"/>
                </a:solidFill>
                <a:latin typeface="Times New Roman"/>
                <a:ea typeface="DejaVu Sans"/>
              </a:rPr>
              <a:t>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9C8862B2-3427-4356-ACB5-41D5989351E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8" name="PlaceHolder 9"/>
          <p:cNvSpPr>
            <a:spLocks noGrp="1"/>
          </p:cNvSpPr>
          <p:nvPr>
            <p:ph type="title"/>
          </p:nvPr>
        </p:nvSpPr>
        <p:spPr>
          <a:xfrm>
            <a:off x="457200" y="777600"/>
            <a:ext cx="8228880" cy="114444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802-15-23-0141-00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C16F4B04-B68B-47C9-A7FF-36840180004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0320" cy="201240"/>
          </a:xfrm>
          <a:prstGeom prst="rect">
            <a:avLst/>
          </a:prstGeom>
          <a:noFill/>
          <a:ln w="0">
            <a:noFill/>
          </a:ln>
        </p:spPr>
        <p:style>
          <a:lnRef idx="0"/>
          <a:fillRef idx="0"/>
          <a:effectRef idx="0"/>
          <a:fontRef idx="minor"/>
        </p:style>
        <p:txBody>
          <a:bodyPr lIns="0" rIns="0" tIns="0" bIns="0" anchor="b">
            <a:noAutofit/>
          </a:bodyPr>
          <a:p>
            <a:pPr marL="1828800" algn="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doc.: 802-15-23-0141-00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6560" cy="293040"/>
          </a:xfrm>
          <a:prstGeom prst="rect">
            <a:avLst/>
          </a:prstGeom>
          <a:noFill/>
          <a:ln w="0">
            <a:noFill/>
          </a:ln>
        </p:spPr>
        <p:style>
          <a:lnRef idx="0"/>
          <a:fillRef idx="0"/>
          <a:effectRef idx="0"/>
          <a:fontRef idx="minor"/>
        </p:style>
        <p:txBody>
          <a:bodyPr lIns="0" rIns="0" tIns="0" bIns="0">
            <a:noAutofit/>
          </a:bodyPr>
          <a:p>
            <a:pP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6560" cy="293040"/>
          </a:xfrm>
          <a:prstGeom prst="rect">
            <a:avLst/>
          </a:prstGeom>
          <a:noFill/>
          <a:ln w="0">
            <a:noFill/>
          </a:ln>
        </p:spPr>
        <p:style>
          <a:lnRef idx="0"/>
          <a:fillRef idx="0"/>
          <a:effectRef idx="0"/>
          <a:fontRef idx="minor"/>
        </p:style>
        <p:txBody>
          <a:bodyPr lIns="0" rIns="0" tIns="0" bIns="0">
            <a:noAutofit/>
          </a:bodyPr>
          <a:p>
            <a:pPr algn="ct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Page </a:t>
            </a:r>
            <a:fld id="{B091353C-BB0D-4773-A279-FC0E8351F0CC}"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6560" cy="293040"/>
          </a:xfrm>
          <a:prstGeom prst="rect">
            <a:avLst/>
          </a:prstGeom>
          <a:noFill/>
          <a:ln w="0">
            <a:noFill/>
          </a:ln>
        </p:spPr>
        <p:style>
          <a:lnRef idx="0"/>
          <a:fillRef idx="0"/>
          <a:effectRef idx="0"/>
          <a:fontRef idx="minor"/>
        </p:style>
        <p:txBody>
          <a:bodyPr lIns="0" rIns="0" tIns="0" bIns="0">
            <a:noAutofit/>
          </a:bodyPr>
          <a:p>
            <a:pPr algn="r">
              <a:lnSpc>
                <a:spcPct val="100000"/>
              </a:lnSpc>
              <a:tabLst>
                <a:tab algn="l" pos="182880"/>
                <a:tab algn="l" pos="365760"/>
                <a:tab algn="l" pos="548640"/>
                <a:tab algn="l" pos="731520"/>
              </a:tabLst>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2120" cy="201240"/>
          </a:xfrm>
          <a:prstGeom prst="rect">
            <a:avLst/>
          </a:prstGeom>
          <a:noFill/>
          <a:ln w="0">
            <a:noFill/>
          </a:ln>
        </p:spPr>
        <p:style>
          <a:lnRef idx="0"/>
          <a:fillRef idx="0"/>
          <a:effectRef idx="0"/>
          <a:fontRef idx="minor"/>
        </p:style>
        <p:txBody>
          <a:bodyPr lIns="0" rIns="0" tIns="0" bIns="0" anchor="b">
            <a:noAutofit/>
          </a:bodyPr>
          <a:p>
            <a:pPr>
              <a:lnSpc>
                <a:spcPct val="100000"/>
              </a:lnSpc>
              <a:tabLst>
                <a:tab algn="l" pos="182880"/>
                <a:tab algn="l" pos="365760"/>
                <a:tab algn="l" pos="548640"/>
                <a:tab algn="l" pos="731520"/>
              </a:tabLst>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00" name="PlaceHolder 9"/>
          <p:cNvSpPr>
            <a:spLocks noGrp="1"/>
          </p:cNvSpPr>
          <p:nvPr>
            <p:ph type="title"/>
          </p:nvPr>
        </p:nvSpPr>
        <p:spPr>
          <a:xfrm>
            <a:off x="457200" y="777600"/>
            <a:ext cx="8228880" cy="114444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2252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meeting/115/proceedings" TargetMode="External"/><Relationship Id="rId2"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datatracker.ietf.org/doc/draft-ietf-raw-ldacs/" TargetMode="External"/><Relationship Id="rId2" Type="http://schemas.openxmlformats.org/officeDocument/2006/relationships/hyperlink" Target="https://datatracker.ietf.org/doc/draft-ietf-raw-use-cases/" TargetMode="External"/><Relationship Id="rId3" Type="http://schemas.openxmlformats.org/officeDocument/2006/relationships/hyperlink" Target="https://datatracker.ietf.org/doc/draft-ietf-raw-technologies/" TargetMode="External"/><Relationship Id="rId4"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datatracker.ietf.org/doc/draft-ietf-raw-architecture/" TargetMode="External"/><Relationship Id="rId2" Type="http://schemas.openxmlformats.org/officeDocument/2006/relationships/hyperlink" Target="https://datatracker.ietf.org/doc/draft-ietf-raw-oam-support/" TargetMode="External"/><Relationship Id="rId3" Type="http://schemas.openxmlformats.org/officeDocument/2006/relationships/hyperlink" Target="https://datatracker.ietf.org/doc/draft-ietf-raw-framework/" TargetMode="External"/><Relationship Id="rId4" Type="http://schemas.openxmlformats.org/officeDocument/2006/relationships/hyperlink" Target="https://datatracker.ietf.org/doc/draft-ietf-raw-industrial-requirements/" TargetMode="External"/><Relationship Id="rId5"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draft-bernardos-raw-mec/" TargetMode="External"/><Relationship Id="rId2"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datatracker.ietf.org/doc/rfc9354/" TargetMode="External"/><Relationship Id="rId2" Type="http://schemas.openxmlformats.org/officeDocument/2006/relationships/hyperlink" Target="https://datatracker.ietf.org/doc/draft&#8208;ietf&#8208;6lo&#8208;nfc/" TargetMode="External"/><Relationship Id="rId3" Type="http://schemas.openxmlformats.org/officeDocument/2006/relationships/hyperlink" Target="https://datatracker.ietf.org/doc/draft&#8208;ietf&#8208;6lo&#8208;use&#8208;cases/" TargetMode="External"/><Relationship Id="rId4"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datatracker.ietf.org/doc/draft&#8208;ietf&#8208;6lo&#8208;multicast&#8208;registration/" TargetMode="External"/><Relationship Id="rId2" Type="http://schemas.openxmlformats.org/officeDocument/2006/relationships/hyperlink" Target="https://datatracker.ietf.org/doc//draft-gomez-6lo-schc-15dot4/" TargetMode="External"/><Relationship Id="rId3"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hyperlink" Target="https://datatracker.ietf.org/doc/rfc9363/" TargetMode="External"/><Relationship Id="rId2" Type="http://schemas.openxmlformats.org/officeDocument/2006/relationships/hyperlink" Target="https://datatracker.ietf.org/doc/draft-ietf-lpwan-schc-over-nbiot/" TargetMode="External"/><Relationship Id="rId3" Type="http://schemas.openxmlformats.org/officeDocument/2006/relationships/hyperlink" Target="https://datatracker.ietf.org/doc/draft-ietf-lpwan-schc-over-sigfox/" TargetMode="External"/><Relationship Id="rId4" Type="http://schemas.openxmlformats.org/officeDocument/2006/relationships/hyperlink" Target="https://datatracker.ietf.org/doc/draft-ietf-lpwan-schc-compound-ack/" TargetMode="External"/><Relationship Id="rId5"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draft-ietf-lpwan-architecture/" TargetMode="External"/><Relationship Id="rId2"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hyperlink" Target="https://datatracker.ietf.org/doc/draft-ietf-lake-edhoc/" TargetMode="External"/><Relationship Id="rId2" Type="http://schemas.openxmlformats.org/officeDocument/2006/relationships/hyperlink" Target="https://datatracker.ietf.org/doc/draft-ietf-lake-traces/" TargetMode="External"/><Relationship Id="rId3"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hyperlink" Target="https://datatracker.ietf.org/doc/draft-ietf-suit-manifest/" TargetMode="External"/><Relationship Id="rId2" Type="http://schemas.openxmlformats.org/officeDocument/2006/relationships/hyperlink" Target="https://datatracker.ietf.org/doc/draft-ietf-suit-firmware-encryption/" TargetMode="External"/><Relationship Id="rId3" Type="http://schemas.openxmlformats.org/officeDocument/2006/relationships/hyperlink" Target="https://datatracker.ietf.org/doc/draft-ietf-suit-report/" TargetMode="External"/><Relationship Id="rId4" Type="http://schemas.openxmlformats.org/officeDocument/2006/relationships/hyperlink" Target="https://datatracker.ietf.org/doc/draft-ietf-suit-mud/" TargetMode="External"/><Relationship Id="rId5" Type="http://schemas.openxmlformats.org/officeDocument/2006/relationships/hyperlink" Target="https://datatracker.ietf.org/doc/draft-ietf-suit-trust-domains/" TargetMode="External"/><Relationship Id="rId6" Type="http://schemas.openxmlformats.org/officeDocument/2006/relationships/hyperlink" Target="https://datatracker.ietf.org/doc/draft-ietf-suit-update-management/" TargetMode="External"/><Relationship Id="rId7" Type="http://schemas.openxmlformats.org/officeDocument/2006/relationships/hyperlink" Target="https://datatracker.ietf.org/doc/draft-moran-suit-mti/" TargetMode="External"/><Relationship Id="rId8" Type="http://schemas.openxmlformats.org/officeDocument/2006/relationships/slideLayout" Target="../slideLayouts/slideLayout25.xml"/>
</Relationships>
</file>

<file path=ppt/slides/_rels/slide23.xml.rels><?xml version="1.0" encoding="UTF-8"?>
<Relationships xmlns="http://schemas.openxmlformats.org/package/2006/relationships"><Relationship Id="rId1" Type="http://schemas.openxmlformats.org/officeDocument/2006/relationships/hyperlink" Target="https://datatracker.ietf.org/doc/bof-requests" TargetMode="External"/><Relationship Id="rId2" Type="http://schemas.openxmlformats.org/officeDocument/2006/relationships/hyperlink" Target="https://datatracker.ietf.org/wg/bofs/" TargetMode="External"/><Relationship Id="rId3" Type="http://schemas.openxmlformats.org/officeDocument/2006/relationships/slideLayout" Target="../slideLayouts/slideLayout25.xml"/>
</Relationships>
</file>

<file path=ppt/slides/_rels/slide24.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8.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79480" cy="4614120"/>
          </a:xfrm>
          <a:prstGeom prst="rect">
            <a:avLst/>
          </a:prstGeom>
          <a:noFill/>
          <a:ln w="0">
            <a:noFill/>
          </a:ln>
        </p:spPr>
        <p:style>
          <a:lnRef idx="0"/>
          <a:fillRef idx="0"/>
          <a:effectRef idx="0"/>
          <a:fontRef idx="minor"/>
        </p:style>
        <p:txBody>
          <a:bodyPr lIns="90000" rIns="90000" tIns="46800" bIns="46800">
            <a:noAutofit/>
          </a:bodyPr>
          <a:p>
            <a:pPr algn="ctr">
              <a:lnSpc>
                <a:spcPct val="100000"/>
              </a:lnSpc>
              <a:tabLst>
                <a:tab algn="l" pos="182880"/>
                <a:tab algn="l" pos="365760"/>
                <a:tab algn="l" pos="548640"/>
                <a:tab algn="l" pos="731520"/>
              </a:tabLst>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tabLst>
                <a:tab algn="l" pos="182880"/>
                <a:tab algn="l" pos="365760"/>
                <a:tab algn="l" pos="548640"/>
                <a:tab algn="l" pos="731520"/>
              </a:tabLst>
            </a:pPr>
            <a:endParaRPr b="0" lang="en-US" sz="18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SC IETF March Slides</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Date Submitted: 12</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March, 2023</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tabLst>
                <a:tab algn="l" pos="182880"/>
                <a:tab algn="l" pos="365760"/>
                <a:tab algn="l" pos="548640"/>
                <a:tab algn="l" pos="731520"/>
              </a:tabLst>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SC IETF Slides</a:t>
            </a:r>
            <a:endParaRPr b="0" lang="en-US" sz="1600" spc="-1" strike="noStrike">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tabLst>
                <a:tab algn="l" pos="182880"/>
                <a:tab algn="l" pos="365760"/>
                <a:tab algn="l" pos="548640"/>
                <a:tab algn="l" pos="731520"/>
              </a:tabLst>
            </a:pPr>
            <a:r>
              <a:rPr b="0" lang="en-IE" sz="1600" spc="-1" strike="noStrike">
                <a:solidFill>
                  <a:srgbClr val="000000"/>
                </a:solidFill>
                <a:latin typeface="Times New Roman"/>
                <a:ea typeface="DejaVu Sans"/>
              </a:rPr>
              <a:t>Opening Report and slides for SC IETF Meeting.</a:t>
            </a:r>
            <a:endParaRPr b="0" lang="en-US" sz="1600" spc="-1" strike="noStrike">
              <a:latin typeface="Arial"/>
            </a:endParaRPr>
          </a:p>
          <a:p>
            <a:pPr>
              <a:lnSpc>
                <a:spcPct val="100000"/>
              </a:lnSpc>
              <a:spcBef>
                <a:spcPts val="598"/>
              </a:spcBef>
              <a:spcAft>
                <a:spcPts val="598"/>
              </a:spcAft>
              <a:tabLst>
                <a:tab algn="l" pos="182880"/>
                <a:tab algn="l" pos="365760"/>
                <a:tab algn="l" pos="548640"/>
                <a:tab algn="l" pos="731520"/>
              </a:tabLs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tabLst>
                <a:tab algn="l" pos="182880"/>
                <a:tab algn="l" pos="365760"/>
                <a:tab algn="l" pos="548640"/>
                <a:tab algn="l" pos="731520"/>
              </a:tabLst>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Agenda for March</a:t>
            </a:r>
            <a:endParaRPr b="0" lang="en-US" sz="4400" spc="-1" strike="noStrike">
              <a:latin typeface="Arial"/>
            </a:endParaRPr>
          </a:p>
        </p:txBody>
      </p:sp>
      <p:sp>
        <p:nvSpPr>
          <p:cNvPr id="164"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Discuss what has happened since IETF 115 (London, November 5 – 11, 2022) and now.</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Discuss what will be going on before IETF 116 in Yokohama (March 25 – 31, 2023)</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5"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IETF 115</a:t>
            </a:r>
            <a:endParaRPr b="0" lang="en-US" sz="4400" spc="-1" strike="noStrike">
              <a:latin typeface="Arial"/>
            </a:endParaRPr>
          </a:p>
        </p:txBody>
      </p:sp>
      <p:sp>
        <p:nvSpPr>
          <p:cNvPr id="166"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IETF 115 was held between Saturday 5th of November and Friday 11th of November in London.</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The proceedings are available:</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hlinkClick r:id="rId1"/>
              </a:rPr>
              <a:t>https://datatracker.ietf.org/meeting/115/proceedings</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IETF 116</a:t>
            </a:r>
            <a:endParaRPr b="0" lang="en-US" sz="4400" spc="-1" strike="noStrike">
              <a:latin typeface="Arial"/>
            </a:endParaRPr>
          </a:p>
        </p:txBody>
      </p:sp>
      <p:sp>
        <p:nvSpPr>
          <p:cNvPr id="168"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IETF 116 will be held in Yokohama, Japan between 25</a:t>
            </a:r>
            <a:r>
              <a:rPr b="0" lang="en-US" sz="3200" spc="-1" strike="noStrike" baseline="14000000">
                <a:latin typeface="Arial"/>
              </a:rPr>
              <a:t>th</a:t>
            </a:r>
            <a:r>
              <a:rPr b="0" lang="en-US" sz="3200" spc="-1" strike="noStrike">
                <a:latin typeface="Arial"/>
              </a:rPr>
              <a:t> of March and 31</a:t>
            </a:r>
            <a:r>
              <a:rPr b="0" lang="en-US" sz="3200" spc="-1" strike="noStrike" baseline="14000000">
                <a:latin typeface="Arial"/>
              </a:rPr>
              <a:t>st</a:t>
            </a:r>
            <a:r>
              <a:rPr b="0" lang="en-US" sz="3200" spc="-1" strike="noStrike">
                <a:latin typeface="Arial"/>
              </a:rPr>
              <a:t> of March, 2023.</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Registration is now open:</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latin typeface="Arial"/>
              </a:rPr>
              <a:t>https://registration.ietf.org/</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9"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Working groups to cover</a:t>
            </a:r>
            <a:endParaRPr b="0" lang="en-US" sz="4400" spc="-1" strike="noStrike">
              <a:latin typeface="Arial"/>
            </a:endParaRPr>
          </a:p>
        </p:txBody>
      </p:sp>
      <p:sp>
        <p:nvSpPr>
          <p:cNvPr id="170"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73000"/>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Raw – Reliable and Available Wireless</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6lo – IPv6 over Networks of Resource-constrained Nodes</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Lpwan – IPv6 over Low Power Wide-Area Networks</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Lake – Lightweight Authenticated Key Exchange</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Suit – Software Updates for Internet of Things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1"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Raw – Reliable and Available Wireless</a:t>
            </a:r>
            <a:endParaRPr b="0" lang="en-US" sz="4400" spc="-1" strike="noStrike">
              <a:latin typeface="Arial"/>
            </a:endParaRPr>
          </a:p>
        </p:txBody>
      </p:sp>
      <p:sp>
        <p:nvSpPr>
          <p:cNvPr id="172"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81000"/>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Will be meeting in IETF 116, no agenda posted</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Document Status</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rPr>
              <a:t>RFC Editor queue</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1"/>
              </a:rPr>
              <a:t>https://datatracker.ietf.org/doc/draft-ietf-raw-ldacs/</a:t>
            </a:r>
            <a:endParaRPr b="0" lang="en-US" sz="24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rPr>
              <a:t>In IESG Review</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2"/>
              </a:rPr>
              <a:t>https://datatracker.ietf.org/doc/draft-ietf-raw-use-cases/</a:t>
            </a:r>
            <a:endParaRPr b="0" lang="en-US" sz="24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rPr>
              <a:t>Awaiting write up</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3"/>
              </a:rPr>
              <a:t>https://datatracker.ietf.org/doc/draft-ietf-raw-technologies/</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Raw WG Documents</a:t>
            </a:r>
            <a:endParaRPr b="0" lang="en-US" sz="4400" spc="-1" strike="noStrike">
              <a:latin typeface="Arial"/>
            </a:endParaRPr>
          </a:p>
        </p:txBody>
      </p:sp>
      <p:sp>
        <p:nvSpPr>
          <p:cNvPr id="174"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a:bodyPr>
          <a:p>
            <a:pPr marL="216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latin typeface="Arial"/>
              </a:rPr>
              <a:t>WG Documents</a:t>
            </a:r>
            <a:endParaRPr b="0" lang="en-US" sz="2800" spc="-1" strike="noStrike">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1"/>
              </a:rPr>
              <a:t>https://datatracker.ietf.org/doc/draft-ietf-raw-architecture/</a:t>
            </a:r>
            <a:endParaRPr b="0" lang="en-US" sz="2400" spc="-1" strike="noStrike">
              <a:latin typeface="Arial"/>
            </a:endParaRPr>
          </a:p>
          <a:p>
            <a:pPr lvl="1" marL="432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2"/>
              </a:rPr>
              <a:t>https://datatracker.ietf.org/doc/draft-ietf-raw-oam-support/</a:t>
            </a:r>
            <a:endParaRPr b="0" lang="en-US" sz="2400" spc="-1" strike="noStrike">
              <a:latin typeface="Arial"/>
            </a:endParaRPr>
          </a:p>
          <a:p>
            <a:pPr marL="216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latin typeface="Arial"/>
              </a:rPr>
              <a:t>Expired WG drafts</a:t>
            </a:r>
            <a:endParaRPr b="0" lang="en-US" sz="2800" spc="-1" strike="noStrike">
              <a:latin typeface="Arial"/>
            </a:endParaRPr>
          </a:p>
          <a:p>
            <a:pPr lvl="1" marL="432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3"/>
              </a:rPr>
              <a:t>https://datatracker.ietf.org/doc/draft-ietf-raw-framework/</a:t>
            </a:r>
            <a:endParaRPr b="0" lang="en-US" sz="2400" spc="-1" strike="noStrike">
              <a:latin typeface="Arial"/>
            </a:endParaRPr>
          </a:p>
          <a:p>
            <a:pPr lvl="1" marL="432000" indent="-216000">
              <a:lnSpc>
                <a:spcPct val="100000"/>
              </a:lnSpc>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4"/>
              </a:rPr>
              <a:t>https://datatracker.ietf.org/doc/draft-ietf-raw-industrial-requirements/</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5"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Raw Under Consideration</a:t>
            </a:r>
            <a:endParaRPr b="0" lang="en-US" sz="4400" spc="-1" strike="noStrike">
              <a:latin typeface="Arial"/>
            </a:endParaRPr>
          </a:p>
        </p:txBody>
      </p:sp>
      <p:sp>
        <p:nvSpPr>
          <p:cNvPr id="176"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a:bodyPr>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latin typeface="Arial"/>
              </a:rPr>
              <a:t>Under Consideration</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1"/>
              </a:rPr>
              <a:t>https://datatracker.ietf.org/doc/draft-bernardos-raw-mec/</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7"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6lo – IPv6 over Networks of Resource-constrained Nodes</a:t>
            </a:r>
            <a:endParaRPr b="0" lang="en-US" sz="4400" spc="-1" strike="noStrike">
              <a:latin typeface="Arial"/>
            </a:endParaRPr>
          </a:p>
        </p:txBody>
      </p:sp>
      <p:sp>
        <p:nvSpPr>
          <p:cNvPr id="178"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73000"/>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Will be meeting in IETF 116, no agenda posted</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rPr>
              <a:t>Document status</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rPr>
              <a:t>Transmission of IPv6 Packets over Power Line Communication (PLC) Networks was published as </a:t>
            </a:r>
            <a:r>
              <a:rPr b="0" lang="en-US" sz="2800" spc="-1" strike="noStrike" u="sng">
                <a:solidFill>
                  <a:srgbClr val="0000ff"/>
                </a:solidFill>
                <a:uFillTx/>
                <a:latin typeface="Arial"/>
                <a:hlinkClick r:id="rId1"/>
              </a:rPr>
              <a:t>RFC9354</a:t>
            </a:r>
            <a:endParaRPr b="0" lang="en-US" sz="28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rPr>
              <a:t>In RFC Editor queue</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2"/>
              </a:rPr>
              <a:t>https://datatracker.ietf.org/doc/draft‐ietf‐6lo‐nfc/</a:t>
            </a:r>
            <a:endParaRPr b="0" lang="en-US" sz="24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rPr>
              <a:t>In IESG Evaluation</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3"/>
              </a:rPr>
              <a:t>https://datatracker.ietf.org/doc/draft‐ietf‐6lo‐use‐cases/</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6lo Work in progress</a:t>
            </a:r>
            <a:endParaRPr b="0" lang="en-US" sz="4400" spc="-1" strike="noStrike">
              <a:latin typeface="Arial"/>
            </a:endParaRPr>
          </a:p>
        </p:txBody>
      </p:sp>
      <p:sp>
        <p:nvSpPr>
          <p:cNvPr id="180"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a:bodyPr>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latin typeface="Arial"/>
              </a:rPr>
              <a:t>Work in progress</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latin typeface="Arial"/>
              </a:rPr>
              <a:t>IPv6 ND Multicast Address Listener Registration</a:t>
            </a:r>
            <a:endParaRPr b="0" lang="en-US" sz="2400" spc="-1" strike="noStrike">
              <a:latin typeface="Arial"/>
            </a:endParaRPr>
          </a:p>
          <a:p>
            <a:pPr lvl="3" marL="864000" indent="-216000">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hlinkClick r:id="rId1"/>
              </a:rPr>
              <a:t>https://datatracker.ietf.org/doc/draft‐ietf‐6lo‐multicast‐registration/</a:t>
            </a:r>
            <a:endParaRPr b="0" lang="en-US" sz="20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a:solidFill>
                  <a:srgbClr val="000000"/>
                </a:solidFill>
                <a:latin typeface="Arial"/>
              </a:rPr>
              <a:t>Transmission of SCHC-compressed Packets over IEEE 802.15.4</a:t>
            </a:r>
            <a:endParaRPr b="0" lang="en-US" sz="2400" spc="-1" strike="noStrike">
              <a:latin typeface="Arial"/>
            </a:endParaRPr>
          </a:p>
          <a:p>
            <a:pPr lvl="3" marL="864000" indent="-216000">
              <a:spcBef>
                <a:spcPts val="567"/>
              </a:spcBef>
              <a:buClr>
                <a:srgbClr val="000000"/>
              </a:buClr>
              <a:buSzPct val="45000"/>
              <a:buFont typeface="Wingdings" charset="2"/>
              <a:buChar char=""/>
              <a:tabLst>
                <a:tab algn="l" pos="182880"/>
                <a:tab algn="l" pos="365760"/>
                <a:tab algn="l" pos="548640"/>
                <a:tab algn="l" pos="731520"/>
              </a:tabLst>
            </a:pPr>
            <a:r>
              <a:rPr b="0" lang="en-US" sz="2000" spc="-1" strike="noStrike" u="sng">
                <a:solidFill>
                  <a:srgbClr val="0000ff"/>
                </a:solidFill>
                <a:uFillTx/>
                <a:latin typeface="Arial"/>
                <a:hlinkClick r:id="rId2"/>
              </a:rPr>
              <a:t>https://datatracker.ietf.org/doc//draft-gomez-6lo-schc-15dot4/</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1"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Lpwan – IPv6 over Low Power Wide-Area Networks</a:t>
            </a:r>
            <a:endParaRPr b="0" lang="en-US" sz="4400" spc="-1" strike="noStrike">
              <a:latin typeface="Arial"/>
            </a:endParaRPr>
          </a:p>
        </p:txBody>
      </p:sp>
      <p:sp>
        <p:nvSpPr>
          <p:cNvPr id="182"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56000"/>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Will be meeting in IETF 116, no agenda posted</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rPr>
              <a:t>Document status</a:t>
            </a:r>
            <a:endParaRPr b="0" lang="en-US" sz="3200" spc="-1" strike="noStrike">
              <a:latin typeface="Arial"/>
            </a:endParaRPr>
          </a:p>
          <a:p>
            <a:pPr lvl="1" marL="432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rPr>
              <a:t>A YANG Data Model for Static Context Header Compression (SCHC) was published as </a:t>
            </a:r>
            <a:r>
              <a:rPr b="0" lang="en-US" sz="3200" spc="-1" strike="noStrike" u="sng">
                <a:solidFill>
                  <a:srgbClr val="3333ff"/>
                </a:solidFill>
                <a:uFillTx/>
                <a:latin typeface="Arial"/>
                <a:hlinkClick r:id="rId1"/>
              </a:rPr>
              <a:t>RFC9363</a:t>
            </a:r>
            <a:endParaRPr b="0" lang="en-US" sz="3200" spc="-1" strike="noStrike">
              <a:latin typeface="Arial"/>
            </a:endParaRPr>
          </a:p>
          <a:p>
            <a:pPr lvl="1" marL="432000" indent="-216000">
              <a:spcBef>
                <a:spcPts val="1417"/>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rPr>
              <a:t>RFC Editor queue</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2"/>
              </a:rPr>
              <a:t>https://datatracker.ietf.org/doc/draft-ietf-lpwan-schc-over-nbiot/</a:t>
            </a:r>
            <a:endParaRPr b="0" lang="en-US" sz="24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3"/>
              </a:rPr>
              <a:t>https://datatracker.ietf.org/doc/draft-ietf-lpwan-schc-over-sigfox/</a:t>
            </a:r>
            <a:endParaRPr b="0" lang="en-US" sz="2400" spc="-1" strike="noStrike">
              <a:latin typeface="Arial"/>
            </a:endParaRPr>
          </a:p>
          <a:p>
            <a:pPr lvl="1" marL="432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rPr>
              <a:t>IESG Evaluation</a:t>
            </a:r>
            <a:endParaRPr b="0" lang="en-US" sz="32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4"/>
              </a:rPr>
              <a:t>https://datatracker.ietf.org/doc/draft-ietf-lpwan-schc-compound-ack/</a:t>
            </a:r>
            <a:endParaRPr b="0" lang="en-US" sz="2400" spc="-1" strike="noStrike">
              <a:latin typeface="Arial"/>
            </a:endParaRPr>
          </a:p>
          <a:p>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2320" cy="5538960"/>
          </a:xfrm>
          <a:prstGeom prst="rect">
            <a:avLst/>
          </a:prstGeom>
          <a:noFill/>
          <a:ln w="0">
            <a:noFill/>
          </a:ln>
        </p:spPr>
        <p:style>
          <a:lnRef idx="0"/>
          <a:fillRef idx="0"/>
          <a:effectRef idx="0"/>
          <a:fontRef idx="minor"/>
        </p:style>
        <p:txBody>
          <a:bodyPr lIns="90000" rIns="90000" tIns="45000" bIns="45000">
            <a:noAutofit/>
          </a:bodyPr>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tabLst>
                <a:tab algn="l" pos="182880"/>
                <a:tab algn="l" pos="365760"/>
                <a:tab algn="l" pos="548640"/>
                <a:tab algn="l" pos="731520"/>
              </a:tabLst>
            </a:pPr>
            <a:endParaRPr b="0" lang="en-US" sz="1200" spc="-1" strike="noStrike">
              <a:latin typeface="Arial"/>
            </a:endParaRPr>
          </a:p>
          <a:p>
            <a:pPr marL="216000" indent="-211320">
              <a:lnSpc>
                <a:spcPct val="100000"/>
              </a:lnSpc>
              <a:buClr>
                <a:srgbClr val="000000"/>
              </a:buClr>
              <a:buSzPct val="45000"/>
              <a:buFont typeface="Wingdings" charset="2"/>
              <a:buChar char=""/>
              <a:tabLst>
                <a:tab algn="l" pos="182880"/>
                <a:tab algn="l" pos="365760"/>
                <a:tab algn="l" pos="548640"/>
                <a:tab algn="l" pos="731520"/>
              </a:tabLst>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46" name="CustomShape 2"/>
          <p:cNvSpPr/>
          <p:nvPr/>
        </p:nvSpPr>
        <p:spPr>
          <a:xfrm>
            <a:off x="685800" y="533520"/>
            <a:ext cx="7761600" cy="5986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tabLst>
                <a:tab algn="l" pos="182880"/>
                <a:tab algn="l" pos="365760"/>
                <a:tab algn="l" pos="548640"/>
                <a:tab algn="l" pos="731520"/>
              </a:tabLst>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47" name="CustomShape 3"/>
          <p:cNvSpPr/>
          <p:nvPr/>
        </p:nvSpPr>
        <p:spPr>
          <a:xfrm>
            <a:off x="685800" y="-228600"/>
            <a:ext cx="7761600" cy="1059120"/>
          </a:xfrm>
          <a:prstGeom prst="rect">
            <a:avLst/>
          </a:prstGeom>
          <a:noFill/>
          <a:ln w="0">
            <a:noFill/>
          </a:ln>
        </p:spPr>
        <p:style>
          <a:lnRef idx="0"/>
          <a:fillRef idx="0"/>
          <a:effectRef idx="0"/>
          <a:fontRef idx="minor"/>
        </p:style>
      </p:sp>
      <p:sp>
        <p:nvSpPr>
          <p:cNvPr id="148" name="CustomShape 4"/>
          <p:cNvSpPr/>
          <p:nvPr/>
        </p:nvSpPr>
        <p:spPr>
          <a:xfrm>
            <a:off x="380880" y="838080"/>
            <a:ext cx="8447400" cy="555192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3"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Lpwan Work in Progress</a:t>
            </a:r>
            <a:endParaRPr b="0" lang="en-US" sz="4400" spc="-1" strike="noStrike">
              <a:latin typeface="Arial"/>
            </a:endParaRPr>
          </a:p>
        </p:txBody>
      </p:sp>
      <p:sp>
        <p:nvSpPr>
          <p:cNvPr id="184"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a:bodyPr>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latin typeface="Arial"/>
              </a:rPr>
              <a:t>Work in progress</a:t>
            </a:r>
            <a:endParaRPr b="0" lang="en-US" sz="2800" spc="-1" strike="noStrike">
              <a:latin typeface="Arial"/>
            </a:endParaRPr>
          </a:p>
          <a:p>
            <a:pPr lvl="2" marL="648000" indent="-216000">
              <a:spcBef>
                <a:spcPts val="850"/>
              </a:spcBef>
              <a:buClr>
                <a:srgbClr val="000000"/>
              </a:buClr>
              <a:buSzPct val="45000"/>
              <a:buFont typeface="Wingdings" charset="2"/>
              <a:buChar char=""/>
              <a:tabLst>
                <a:tab algn="l" pos="182880"/>
                <a:tab algn="l" pos="365760"/>
                <a:tab algn="l" pos="548640"/>
                <a:tab algn="l" pos="731520"/>
              </a:tabLst>
            </a:pPr>
            <a:r>
              <a:rPr b="0" lang="en-US" sz="2400" spc="-1" strike="noStrike" u="sng">
                <a:solidFill>
                  <a:srgbClr val="0000ff"/>
                </a:solidFill>
                <a:uFillTx/>
                <a:latin typeface="Arial"/>
                <a:hlinkClick r:id="rId1"/>
              </a:rPr>
              <a:t>https://datatracker.ietf.org/doc/draft-ietf-lpwan-architecture/</a:t>
            </a:r>
            <a:endParaRPr b="0" lang="en-US" sz="24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a:solidFill>
                  <a:srgbClr val="000000"/>
                </a:solidFill>
                <a:latin typeface="Arial"/>
              </a:rPr>
              <a:t>Planning for recharter to include for example ppp and 802.15.x</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Lake – Lightweight Authenticated Key Exchange</a:t>
            </a:r>
            <a:endParaRPr b="0" lang="en-US" sz="4400" spc="-1" strike="noStrike">
              <a:latin typeface="Arial"/>
            </a:endParaRPr>
          </a:p>
        </p:txBody>
      </p:sp>
      <p:sp>
        <p:nvSpPr>
          <p:cNvPr id="186"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94000"/>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Will be meeting in IETF 116, no agenda posted</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rPr>
              <a:t>Document status</a:t>
            </a:r>
            <a:endParaRPr b="0" lang="en-US" sz="3200" spc="-1" strike="noStrike">
              <a:latin typeface="Arial"/>
            </a:endParaRPr>
          </a:p>
          <a:p>
            <a:pPr lvl="1" marL="432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rPr>
              <a:t>Waiting for publication</a:t>
            </a:r>
            <a:endParaRPr b="0" lang="en-US" sz="3200" spc="-1" strike="noStrike">
              <a:latin typeface="Arial"/>
            </a:endParaRPr>
          </a:p>
          <a:p>
            <a:pPr lvl="2" marL="648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3333ff"/>
                </a:solidFill>
                <a:uFillTx/>
                <a:latin typeface="Arial"/>
                <a:hlinkClick r:id="rId1"/>
              </a:rPr>
              <a:t>https://datatracker.ietf.org/doc/draft-ietf-lake-edhoc/</a:t>
            </a:r>
            <a:endParaRPr b="0" lang="en-US" sz="3200" spc="-1" strike="noStrike">
              <a:latin typeface="Arial"/>
            </a:endParaRPr>
          </a:p>
          <a:p>
            <a:pPr lvl="1" marL="432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rPr>
              <a:t>Work in progress</a:t>
            </a:r>
            <a:endParaRPr b="0" lang="en-US" sz="3200" spc="-1" strike="noStrike">
              <a:latin typeface="Arial"/>
            </a:endParaRPr>
          </a:p>
          <a:p>
            <a:pPr lvl="2" marL="648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u="sng">
                <a:solidFill>
                  <a:srgbClr val="3333ff"/>
                </a:solidFill>
                <a:uFillTx/>
                <a:latin typeface="Arial"/>
                <a:hlinkClick r:id="rId2"/>
              </a:rPr>
              <a:t>https://datatracker.ietf.org/doc/draft-ietf-lake-traces/</a:t>
            </a:r>
            <a:endParaRPr b="0" lang="en-US" sz="3200" spc="-1" strike="noStrike">
              <a:latin typeface="Arial"/>
            </a:endParaRPr>
          </a:p>
          <a:p>
            <a:pPr lvl="1" marL="432000" indent="-216000">
              <a:spcBef>
                <a:spcPts val="1417"/>
              </a:spcBef>
              <a:buClr>
                <a:srgbClr val="000000"/>
              </a:buClr>
              <a:buSzPct val="45000"/>
              <a:buFont typeface="Wingdings" charset="2"/>
              <a:buChar char=""/>
              <a:tabLst>
                <a:tab algn="l" pos="182880"/>
                <a:tab algn="l" pos="365760"/>
                <a:tab algn="l" pos="548640"/>
                <a:tab algn="l" pos="731520"/>
              </a:tabLst>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Suit – Software Updates for Internet of Things</a:t>
            </a:r>
            <a:endParaRPr b="0" lang="en-US" sz="4400" spc="-1" strike="noStrike">
              <a:latin typeface="Arial"/>
            </a:endParaRPr>
          </a:p>
        </p:txBody>
      </p:sp>
      <p:sp>
        <p:nvSpPr>
          <p:cNvPr id="188"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45000"/>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Will </a:t>
            </a:r>
            <a:r>
              <a:rPr b="0" lang="en-US" sz="3200" spc="-1" strike="noStrike">
                <a:latin typeface="Arial"/>
              </a:rPr>
              <a:t>be </a:t>
            </a:r>
            <a:r>
              <a:rPr b="0" lang="en-US" sz="3200" spc="-1" strike="noStrike">
                <a:latin typeface="Arial"/>
              </a:rPr>
              <a:t>me</a:t>
            </a:r>
            <a:r>
              <a:rPr b="0" lang="en-US" sz="3200" spc="-1" strike="noStrike">
                <a:latin typeface="Arial"/>
              </a:rPr>
              <a:t>etin</a:t>
            </a:r>
            <a:r>
              <a:rPr b="0" lang="en-US" sz="3200" spc="-1" strike="noStrike">
                <a:latin typeface="Arial"/>
              </a:rPr>
              <a:t>g in </a:t>
            </a:r>
            <a:r>
              <a:rPr b="0" lang="en-US" sz="3200" spc="-1" strike="noStrike">
                <a:latin typeface="Arial"/>
              </a:rPr>
              <a:t>IET</a:t>
            </a:r>
            <a:r>
              <a:rPr b="0" lang="en-US" sz="3200" spc="-1" strike="noStrike">
                <a:latin typeface="Arial"/>
              </a:rPr>
              <a:t>F </a:t>
            </a:r>
            <a:r>
              <a:rPr b="0" lang="en-US" sz="3200" spc="-1" strike="noStrike">
                <a:latin typeface="Arial"/>
              </a:rPr>
              <a:t>116</a:t>
            </a:r>
            <a:r>
              <a:rPr b="0" lang="en-US" sz="3200" spc="-1" strike="noStrike">
                <a:latin typeface="Arial"/>
              </a:rPr>
              <a:t>, no </a:t>
            </a:r>
            <a:r>
              <a:rPr b="0" lang="en-US" sz="3200" spc="-1" strike="noStrike">
                <a:latin typeface="Arial"/>
              </a:rPr>
              <a:t>age</a:t>
            </a:r>
            <a:r>
              <a:rPr b="0" lang="en-US" sz="3200" spc="-1" strike="noStrike">
                <a:latin typeface="Arial"/>
              </a:rPr>
              <a:t>nda </a:t>
            </a:r>
            <a:r>
              <a:rPr b="0" lang="en-US" sz="3200" spc="-1" strike="noStrike">
                <a:latin typeface="Arial"/>
              </a:rPr>
              <a:t>pos</a:t>
            </a:r>
            <a:r>
              <a:rPr b="0" lang="en-US" sz="3200" spc="-1" strike="noStrike">
                <a:latin typeface="Arial"/>
              </a:rPr>
              <a:t>ted</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Doc</a:t>
            </a:r>
            <a:r>
              <a:rPr b="0" lang="en-US" sz="3200" spc="-1" strike="noStrike">
                <a:latin typeface="Arial"/>
              </a:rPr>
              <a:t>um</a:t>
            </a:r>
            <a:r>
              <a:rPr b="0" lang="en-US" sz="3200" spc="-1" strike="noStrike">
                <a:latin typeface="Arial"/>
              </a:rPr>
              <a:t>ent </a:t>
            </a:r>
            <a:r>
              <a:rPr b="0" lang="en-US" sz="3200" spc="-1" strike="noStrike">
                <a:latin typeface="Arial"/>
              </a:rPr>
              <a:t>stat</a:t>
            </a:r>
            <a:r>
              <a:rPr b="0" lang="en-US" sz="3200" spc="-1" strike="noStrike">
                <a:latin typeface="Arial"/>
              </a:rPr>
              <a:t>us</a:t>
            </a:r>
            <a:endParaRPr b="0" lang="en-US" sz="3200" spc="-1" strike="noStrike">
              <a:latin typeface="Arial"/>
            </a:endParaRPr>
          </a:p>
          <a:p>
            <a:pPr lvl="1" marL="432000" indent="-216000">
              <a:spcBef>
                <a:spcPts val="1417"/>
              </a:spcBef>
              <a:buClr>
                <a:srgbClr val="000000"/>
              </a:buClr>
              <a:buSzPct val="45000"/>
              <a:buFont typeface="Wingdings" charset="2"/>
              <a:buChar char=""/>
              <a:tabLst>
                <a:tab algn="l" pos="182880"/>
                <a:tab algn="l" pos="365760"/>
                <a:tab algn="l" pos="548640"/>
                <a:tab algn="l" pos="731520"/>
              </a:tabLst>
            </a:pPr>
            <a:r>
              <a:rPr b="0" lang="en-US" sz="3200" spc="-1" strike="noStrike">
                <a:latin typeface="Arial"/>
              </a:rPr>
              <a:t>Pu</a:t>
            </a:r>
            <a:r>
              <a:rPr b="0" lang="en-US" sz="3200" spc="-1" strike="noStrike">
                <a:latin typeface="Arial"/>
              </a:rPr>
              <a:t>bli</a:t>
            </a:r>
            <a:r>
              <a:rPr b="0" lang="en-US" sz="3200" spc="-1" strike="noStrike">
                <a:latin typeface="Arial"/>
              </a:rPr>
              <a:t>ca</a:t>
            </a:r>
            <a:r>
              <a:rPr b="0" lang="en-US" sz="3200" spc="-1" strike="noStrike">
                <a:latin typeface="Arial"/>
              </a:rPr>
              <a:t>tio</a:t>
            </a:r>
            <a:r>
              <a:rPr b="0" lang="en-US" sz="3200" spc="-1" strike="noStrike">
                <a:latin typeface="Arial"/>
              </a:rPr>
              <a:t>n </a:t>
            </a:r>
            <a:r>
              <a:rPr b="0" lang="en-US" sz="3200" spc="-1" strike="noStrike">
                <a:latin typeface="Arial"/>
              </a:rPr>
              <a:t>re</a:t>
            </a:r>
            <a:r>
              <a:rPr b="0" lang="en-US" sz="3200" spc="-1" strike="noStrike">
                <a:latin typeface="Arial"/>
              </a:rPr>
              <a:t>qu</a:t>
            </a:r>
            <a:r>
              <a:rPr b="0" lang="en-US" sz="3200" spc="-1" strike="noStrike">
                <a:latin typeface="Arial"/>
              </a:rPr>
              <a:t>es</a:t>
            </a:r>
            <a:r>
              <a:rPr b="0" lang="en-US" sz="3200" spc="-1" strike="noStrike">
                <a:latin typeface="Arial"/>
              </a:rPr>
              <a:t>te</a:t>
            </a:r>
            <a:r>
              <a:rPr b="0" lang="en-US" sz="3200" spc="-1" strike="noStrike">
                <a:latin typeface="Arial"/>
              </a:rPr>
              <a:t>d</a:t>
            </a:r>
            <a:endParaRPr b="0" lang="en-US" sz="3200" spc="-1" strike="noStrike">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hlinkClick r:id="rId1"/>
              </a:rPr>
              <a:t>https://datatracker.ietf.org/doc/draft-ietf-suit-manifest/</a:t>
            </a:r>
            <a:endParaRPr b="0" lang="en-US" sz="2800" spc="-1" strike="noStrike">
              <a:latin typeface="Arial"/>
            </a:endParaRPr>
          </a:p>
          <a:p>
            <a:pPr marL="216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r>
              <a:rPr b="0" lang="en-US" sz="3200" spc="-1" strike="noStrike">
                <a:solidFill>
                  <a:srgbClr val="000000"/>
                </a:solidFill>
                <a:latin typeface="Arial"/>
              </a:rPr>
              <a:t>Wor</a:t>
            </a:r>
            <a:r>
              <a:rPr b="0" lang="en-US" sz="3200" spc="-1" strike="noStrike">
                <a:solidFill>
                  <a:srgbClr val="000000"/>
                </a:solidFill>
                <a:latin typeface="Arial"/>
              </a:rPr>
              <a:t>k in </a:t>
            </a:r>
            <a:r>
              <a:rPr b="0" lang="en-US" sz="3200" spc="-1" strike="noStrike">
                <a:solidFill>
                  <a:srgbClr val="000000"/>
                </a:solidFill>
                <a:latin typeface="Arial"/>
              </a:rPr>
              <a:t>Pro</a:t>
            </a:r>
            <a:r>
              <a:rPr b="0" lang="en-US" sz="3200" spc="-1" strike="noStrike">
                <a:solidFill>
                  <a:srgbClr val="000000"/>
                </a:solidFill>
                <a:latin typeface="Arial"/>
              </a:rPr>
              <a:t>gre</a:t>
            </a:r>
            <a:r>
              <a:rPr b="0" lang="en-US" sz="3200" spc="-1" strike="noStrike">
                <a:solidFill>
                  <a:srgbClr val="000000"/>
                </a:solidFill>
                <a:latin typeface="Arial"/>
              </a:rPr>
              <a:t>ss</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hlinkClick r:id="rId2"/>
              </a:rPr>
              <a:t>https://datatracker.ietf.org/doc/draft-ietf-suit-firmware-encryption/</a:t>
            </a:r>
            <a:endParaRPr b="0" lang="en-US" sz="28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hlinkClick r:id="rId3"/>
              </a:rPr>
              <a:t>https://datatracker.ietf.org/doc/draft-ietf-suit-report/</a:t>
            </a:r>
            <a:endParaRPr b="0" lang="en-US" sz="28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hlinkClick r:id="rId4"/>
              </a:rPr>
              <a:t>https://datatracker.ietf.org/doc/draft-ietf-suit-mud/</a:t>
            </a:r>
            <a:endParaRPr b="0" lang="en-US" sz="28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hlinkClick r:id="rId5"/>
              </a:rPr>
              <a:t>https://datatracker.ietf.org/doc/draft-ietf-suit-trust-domains/</a:t>
            </a:r>
            <a:endParaRPr b="0" lang="en-US" sz="28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hlinkClick r:id="rId6"/>
              </a:rPr>
              <a:t>https://datatracker.ietf.org/doc/draft-ietf-suit-update-management/</a:t>
            </a:r>
            <a:endParaRPr b="0" lang="en-US" sz="28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US" sz="2800" spc="-1" strike="noStrike" u="sng">
                <a:solidFill>
                  <a:srgbClr val="0000ff"/>
                </a:solidFill>
                <a:uFillTx/>
                <a:latin typeface="Arial"/>
                <a:hlinkClick r:id="rId7"/>
              </a:rPr>
              <a:t>https://datatracker.ietf.org/doc/draft-moran-suit-mti/</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9" name="CustomShape 1"/>
          <p:cNvSpPr/>
          <p:nvPr/>
        </p:nvSpPr>
        <p:spPr>
          <a:xfrm>
            <a:off x="457200" y="777600"/>
            <a:ext cx="8228880" cy="114444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BoFs in IETF 116</a:t>
            </a:r>
            <a:endParaRPr b="0" lang="en-US" sz="4400" spc="-1" strike="noStrike">
              <a:latin typeface="Arial"/>
            </a:endParaRPr>
          </a:p>
        </p:txBody>
      </p:sp>
      <p:sp>
        <p:nvSpPr>
          <p:cNvPr id="190"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56000"/>
          </a:bodyPr>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requested BoFs can be found from </a:t>
            </a:r>
            <a:r>
              <a:rPr b="0" lang="en-IE" sz="3200" spc="-1" strike="noStrike" u="sng">
                <a:solidFill>
                  <a:srgbClr val="0000ff"/>
                </a:solidFill>
                <a:uFillTx/>
                <a:latin typeface="Arial"/>
                <a:ea typeface="DejaVu Sans"/>
                <a:hlinkClick r:id="rId1"/>
              </a:rPr>
              <a:t>https://datatracker.ietf.org/doc/bof-requests</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List of approved BoFs can be found from </a:t>
            </a:r>
            <a:r>
              <a:rPr b="0" lang="en-IE" sz="3200" spc="-1" strike="noStrike" u="sng">
                <a:solidFill>
                  <a:srgbClr val="0000ff"/>
                </a:solidFill>
                <a:uFillTx/>
                <a:latin typeface="Arial"/>
                <a:ea typeface="DejaVu Sans"/>
                <a:hlinkClick r:id="rId2"/>
              </a:rPr>
              <a:t>https://datatracker.ietf.org/wg/bofs/</a:t>
            </a:r>
            <a:endParaRPr b="0" lang="en-US" sz="3200" spc="-1" strike="noStrike">
              <a:latin typeface="Arial"/>
            </a:endParaRPr>
          </a:p>
          <a:p>
            <a:pPr marL="216000" indent="-216000">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 list of BoFs requests curretly in:</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bpf: BPF/eBPF</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sml: Structured Email</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dbound2: Domain Boundaries</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vcon: vCon</a:t>
            </a: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keytrans: Key Transparency</a:t>
            </a:r>
            <a:endParaRPr b="0" lang="en-US" sz="3200" spc="-1" strike="noStrike">
              <a:latin typeface="Arial"/>
            </a:endParaRPr>
          </a:p>
          <a:p>
            <a:pPr lvl="1" marL="432000" indent="-216000">
              <a:lnSpc>
                <a:spcPct val="100000"/>
              </a:lnSpc>
              <a:spcBef>
                <a:spcPts val="1134"/>
              </a:spcBef>
              <a:buClr>
                <a:srgbClr val="000000"/>
              </a:buClr>
              <a:buSzPct val="45000"/>
              <a:buFont typeface="Wingdings" charset="2"/>
              <a:buChar char=""/>
              <a:tabLst>
                <a:tab algn="l" pos="182880"/>
                <a:tab algn="l" pos="365760"/>
                <a:tab algn="l" pos="548640"/>
                <a:tab algn="l" pos="731520"/>
              </a:tabLst>
            </a:pPr>
            <a:endParaRPr b="0" lang="en-US" sz="3200" spc="-1" strike="noStrike">
              <a:latin typeface="Arial"/>
            </a:endParaRPr>
          </a:p>
          <a:p>
            <a:pPr lvl="1" marL="432000" indent="-216000">
              <a:spcBef>
                <a:spcPts val="1134"/>
              </a:spcBef>
              <a:buClr>
                <a:srgbClr val="000000"/>
              </a:buClr>
              <a:buSzPct val="45000"/>
              <a:buFont typeface="Wingdings" charset="2"/>
              <a:buChar char=""/>
              <a:tabLst>
                <a:tab algn="l" pos="182880"/>
                <a:tab algn="l" pos="365760"/>
                <a:tab algn="l" pos="548640"/>
                <a:tab algn="l" pos="731520"/>
              </a:tabLst>
            </a:pP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BPF/eBPF</a:t>
            </a:r>
            <a:endParaRPr b="0" lang="en-US" sz="4400" spc="-1" strike="noStrike">
              <a:latin typeface="Arial"/>
            </a:endParaRPr>
          </a:p>
        </p:txBody>
      </p:sp>
      <p:sp>
        <p:nvSpPr>
          <p:cNvPr id="192"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37000"/>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BPF, is a revolutionary technology with origins in the Linux kernel that can run sandboxed programs in a privileged context such as the operating system kernel. It is used to safely and efficiently extend the capabilities of the kernel without requiring changing kernel source code or load kernel modules.</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(e)BPF is increasing being used beyond just the Linux kernel, with implementations in network interface cards, Windows, etc. As such, this effort aims to document and standardize existing (e)BPF use. The IETF should also define processes for future extensions since (e)BPF has constantly been added to over time.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3"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Structured email</a:t>
            </a:r>
            <a:endParaRPr b="0" lang="en-US" sz="4400" spc="-1" strike="noStrike">
              <a:latin typeface="Arial"/>
            </a:endParaRPr>
          </a:p>
        </p:txBody>
      </p:sp>
      <p:sp>
        <p:nvSpPr>
          <p:cNvPr id="194"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26000"/>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 goal of structured email is to replace or extend text-based email messages with message parts that describe content in a machine-readable way. The proposed approach aims to enable novel ways of how users and automated programs can interact via email while retaining downwards compatibility with existing email standards, e.g., by specifying certain header fields and MIME body parts based on the Internet Message Format [RFC5322]. An additional discovery mechanism would help senders to determine which types of structured email an intended recipient is willing to accept.</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 purpose of this BoF is to provide a space to discuss requirements, existing solutions, and to identify areas for standardization. </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Not WG forming</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Domain Boundaries (DBOUND)</a:t>
            </a:r>
            <a:endParaRPr b="0" lang="en-US" sz="4400" spc="-1" strike="noStrike">
              <a:latin typeface="Arial"/>
            </a:endParaRPr>
          </a:p>
        </p:txBody>
      </p:sp>
      <p:sp>
        <p:nvSpPr>
          <p:cNvPr id="196"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31000"/>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 Domain Boundaries (DBOUND) WG was a previous WG which focused on developing a specification to represent differing administrative control between "related" DNS names (such as example.com and foo.example.com).</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WG was concluded without agreement on a problem statement in mid-2017. However, there's been additional recent interest in the work the former WG did, recent developments in related working groups/their standards (e.g. DMARC), and discussions on the mailing list/at past IETF meetings regarding if the previous use-cases/draft problem statement still align with today's needs. </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BOF aims to discuss those use-cases and previous draft problem statements.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Vcon</a:t>
            </a:r>
            <a:endParaRPr b="0" lang="en-US" sz="4400" spc="-1" strike="noStrike">
              <a:latin typeface="Arial"/>
            </a:endParaRPr>
          </a:p>
        </p:txBody>
      </p:sp>
      <p:sp>
        <p:nvSpPr>
          <p:cNvPr id="198"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24000"/>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There appeared to be support for starting </a:t>
            </a:r>
            <a:r>
              <a:rPr b="0" lang="en-IE" sz="3200" spc="-1" strike="noStrike">
                <a:solidFill>
                  <a:srgbClr val="000000"/>
                </a:solidFill>
                <a:latin typeface="Arial"/>
                <a:ea typeface="DejaVu Sans"/>
              </a:rPr>
              <a:t>a WG for Vcon and it did not seem to fit in </a:t>
            </a:r>
            <a:r>
              <a:rPr b="0" lang="en-IE" sz="3200" spc="-1" strike="noStrike">
                <a:solidFill>
                  <a:srgbClr val="000000"/>
                </a:solidFill>
                <a:latin typeface="Arial"/>
                <a:ea typeface="DejaVu Sans"/>
              </a:rPr>
              <a:t>an existing WG.</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BOF request is to review and refine a </a:t>
            </a:r>
            <a:r>
              <a:rPr b="0" lang="en-IE" sz="3200" spc="-1" strike="noStrike">
                <a:solidFill>
                  <a:srgbClr val="000000"/>
                </a:solidFill>
                <a:latin typeface="Arial"/>
                <a:ea typeface="DejaVu Sans"/>
              </a:rPr>
              <a:t>charter for a new Vcon WG.</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The goal of forming a Vcon WG is to </a:t>
            </a:r>
            <a:r>
              <a:rPr b="0" lang="en-IE" sz="3200" spc="-1" strike="noStrike">
                <a:solidFill>
                  <a:srgbClr val="000000"/>
                </a:solidFill>
                <a:latin typeface="Arial"/>
                <a:ea typeface="DejaVu Sans"/>
              </a:rPr>
              <a:t>define a standard SON based container </a:t>
            </a:r>
            <a:r>
              <a:rPr b="0" lang="en-IE" sz="3200" spc="-1" strike="noStrike">
                <a:solidFill>
                  <a:srgbClr val="000000"/>
                </a:solidFill>
                <a:latin typeface="Arial"/>
                <a:ea typeface="DejaVu Sans"/>
              </a:rPr>
              <a:t>for data and information relating to a </a:t>
            </a:r>
            <a:r>
              <a:rPr b="0" lang="en-IE" sz="3200" spc="-1" strike="noStrike">
                <a:solidFill>
                  <a:srgbClr val="000000"/>
                </a:solidFill>
                <a:latin typeface="Arial"/>
                <a:ea typeface="DejaVu Sans"/>
              </a:rPr>
              <a:t>human conversation.</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With a standard container, it can: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Ease export of conversation data from </a:t>
            </a:r>
            <a:r>
              <a:rPr b="0" lang="en-IE" sz="3200" spc="-1" strike="noStrike">
                <a:solidFill>
                  <a:srgbClr val="000000"/>
                </a:solidFill>
                <a:latin typeface="Arial"/>
                <a:ea typeface="DejaVu Sans"/>
              </a:rPr>
              <a:t>communication services and silos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Ease integration of import of </a:t>
            </a:r>
            <a:r>
              <a:rPr b="0" lang="en-IE" sz="3200" spc="-1" strike="noStrike">
                <a:solidFill>
                  <a:srgbClr val="000000"/>
                </a:solidFill>
                <a:latin typeface="Arial"/>
                <a:ea typeface="DejaVu Sans"/>
              </a:rPr>
              <a:t>conversation data into services which </a:t>
            </a:r>
            <a:r>
              <a:rPr b="0" lang="en-IE" sz="3200" spc="-1" strike="noStrike">
                <a:solidFill>
                  <a:srgbClr val="000000"/>
                </a:solidFill>
                <a:latin typeface="Arial"/>
                <a:ea typeface="DejaVu Sans"/>
              </a:rPr>
              <a:t>provide transcription, translation and </a:t>
            </a:r>
            <a:r>
              <a:rPr b="0" lang="en-IE" sz="3200" spc="-1" strike="noStrike">
                <a:solidFill>
                  <a:srgbClr val="000000"/>
                </a:solidFill>
                <a:latin typeface="Arial"/>
                <a:ea typeface="DejaVu Sans"/>
              </a:rPr>
              <a:t>analysis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Ease tracking of individuals' data and </a:t>
            </a:r>
            <a:r>
              <a:rPr b="0" lang="en-IE" sz="3200" spc="-1" strike="noStrike">
                <a:solidFill>
                  <a:srgbClr val="000000"/>
                </a:solidFill>
                <a:latin typeface="Arial"/>
                <a:ea typeface="DejaVu Sans"/>
              </a:rPr>
              <a:t>conversation for redaction or deletion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Ease protection of individual private data </a:t>
            </a:r>
            <a:r>
              <a:rPr b="0" lang="en-IE" sz="3200" spc="-1" strike="noStrike">
                <a:solidFill>
                  <a:srgbClr val="000000"/>
                </a:solidFill>
                <a:latin typeface="Arial"/>
                <a:ea typeface="DejaVu Sans"/>
              </a:rPr>
              <a:t>and conversations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457200" y="725040"/>
            <a:ext cx="8228880" cy="1249920"/>
          </a:xfrm>
          <a:prstGeom prst="rect">
            <a:avLst/>
          </a:prstGeom>
          <a:noFill/>
          <a:ln w="0">
            <a:noFill/>
          </a:ln>
        </p:spPr>
        <p:style>
          <a:lnRef idx="0"/>
          <a:fillRef idx="0"/>
          <a:effectRef idx="0"/>
          <a:fontRef idx="minor"/>
        </p:style>
        <p:txBody>
          <a:bodyPr lIns="0" rIns="0" tIns="0" bIns="0" anchor="ctr">
            <a:noAutofit/>
          </a:bodyPr>
          <a:p>
            <a:pPr algn="ctr">
              <a:lnSpc>
                <a:spcPct val="100000"/>
              </a:lnSpc>
              <a:tabLst>
                <a:tab algn="l" pos="182880"/>
                <a:tab algn="l" pos="365760"/>
                <a:tab algn="l" pos="548640"/>
                <a:tab algn="l" pos="731520"/>
              </a:tabLst>
            </a:pPr>
            <a:r>
              <a:rPr b="0" lang="en-US" sz="4400" spc="-1" strike="noStrike">
                <a:latin typeface="Arial"/>
              </a:rPr>
              <a:t>Key Transparency </a:t>
            </a:r>
            <a:endParaRPr b="0" lang="en-US" sz="4400" spc="-1" strike="noStrike">
              <a:latin typeface="Arial"/>
            </a:endParaRPr>
          </a:p>
        </p:txBody>
      </p:sp>
      <p:sp>
        <p:nvSpPr>
          <p:cNvPr id="200" name="CustomShape 2"/>
          <p:cNvSpPr/>
          <p:nvPr/>
        </p:nvSpPr>
        <p:spPr>
          <a:xfrm>
            <a:off x="457200" y="2252520"/>
            <a:ext cx="8228880" cy="3976920"/>
          </a:xfrm>
          <a:prstGeom prst="rect">
            <a:avLst/>
          </a:prstGeom>
          <a:noFill/>
          <a:ln w="0">
            <a:noFill/>
          </a:ln>
        </p:spPr>
        <p:style>
          <a:lnRef idx="0"/>
          <a:fillRef idx="0"/>
          <a:effectRef idx="0"/>
          <a:fontRef idx="minor"/>
        </p:style>
        <p:txBody>
          <a:bodyPr lIns="0" rIns="0" tIns="0" bIns="0">
            <a:normAutofit fontScale="12000"/>
          </a:bodyPr>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While there are several established protocols for end-to-end encryption, relatively little attention has been given to securely distributing the end-user public keys for such encryption. As a result, these protocols are often still vulnerable to eavesdropping by active attacks, such as a service provider distributing malicious public keys to selectively intercept communication.</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Key Transparency (KT) is a safe, publicly-auditable way to distribute cryptographically-sensitive data like public keys. It builds on top of previous protocols, primarily Certificate Transparency, in ways that make it more suitable for the use-case of end-to-end encryption. Importantly, users can efficiently search a KT server for only the entries that are relevant to them and check that the server responded honestly. KT servers can also better preserve their users' privacy, by controlling when or if one user is allowed to learn another user's data.</a:t>
            </a:r>
            <a:endParaRPr b="0" lang="en-US" sz="3200" spc="-1" strike="noStrike">
              <a:latin typeface="Arial"/>
            </a:endParaRPr>
          </a:p>
          <a:p>
            <a:pPr marL="432000" indent="-323640">
              <a:lnSpc>
                <a:spcPct val="100000"/>
              </a:lnSpc>
              <a:spcBef>
                <a:spcPts val="1417"/>
              </a:spcBef>
              <a:buClr>
                <a:srgbClr val="000000"/>
              </a:buClr>
              <a:buSzPct val="45000"/>
              <a:buFont typeface="Wingdings" charset="2"/>
              <a:buChar char=""/>
              <a:tabLst>
                <a:tab algn="l" pos="182880"/>
                <a:tab algn="l" pos="365760"/>
                <a:tab algn="l" pos="548640"/>
                <a:tab algn="l" pos="731520"/>
              </a:tabLst>
            </a:pPr>
            <a:r>
              <a:rPr b="0" lang="en-IE" sz="3200" spc="-1" strike="noStrike">
                <a:solidFill>
                  <a:srgbClr val="000000"/>
                </a:solidFill>
                <a:latin typeface="Arial"/>
                <a:ea typeface="DejaVu Sans"/>
              </a:rPr>
              <a:t>This effort aims to standardize a common protocol for Key Transparency that</a:t>
            </a:r>
            <a:endParaRPr b="0" lang="en-US" sz="3200" spc="-1" strike="noStrike">
              <a:latin typeface="Arial"/>
            </a:endParaRPr>
          </a:p>
          <a:p>
            <a:pPr lvl="1" marL="432000" indent="-216000">
              <a:lnSpc>
                <a:spcPct val="100000"/>
              </a:lnSpc>
              <a:spcBef>
                <a:spcPts val="1417"/>
              </a:spcBef>
              <a:buClr>
                <a:srgbClr val="000000"/>
              </a:buClr>
              <a:buFont typeface="StarSymbol"/>
              <a:buAutoNum type="arabicParen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works for a large range of use-cases</a:t>
            </a:r>
            <a:endParaRPr b="0" lang="en-US" sz="3200" spc="-1" strike="noStrike">
              <a:latin typeface="Arial"/>
            </a:endParaRPr>
          </a:p>
          <a:p>
            <a:pPr lvl="1" marL="432000" indent="-216000">
              <a:lnSpc>
                <a:spcPct val="100000"/>
              </a:lnSpc>
              <a:spcBef>
                <a:spcPts val="1417"/>
              </a:spcBef>
              <a:buClr>
                <a:srgbClr val="000000"/>
              </a:buClr>
              <a:buFont typeface="StarSymbol"/>
              <a:buAutoNum type="arabicParen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provides clean security guarantees</a:t>
            </a:r>
            <a:endParaRPr b="0" lang="en-US" sz="3200" spc="-1" strike="noStrike">
              <a:latin typeface="Arial"/>
            </a:endParaRPr>
          </a:p>
          <a:p>
            <a:pPr lvl="1" marL="432000" indent="-216000">
              <a:lnSpc>
                <a:spcPct val="100000"/>
              </a:lnSpc>
              <a:spcBef>
                <a:spcPts val="1417"/>
              </a:spcBef>
              <a:buClr>
                <a:srgbClr val="000000"/>
              </a:buClr>
              <a:buFont typeface="StarSymbol"/>
              <a:buAutoNum type="arabicParen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is able to be thoroughly studied by security researchers</a:t>
            </a:r>
            <a:endParaRPr b="0" lang="en-US" sz="3200" spc="-1" strike="noStrike">
              <a:latin typeface="Arial"/>
            </a:endParaRPr>
          </a:p>
          <a:p>
            <a:pPr lvl="1" marL="432000" indent="-216000">
              <a:lnSpc>
                <a:spcPct val="100000"/>
              </a:lnSpc>
              <a:spcBef>
                <a:spcPts val="1417"/>
              </a:spcBef>
              <a:buClr>
                <a:srgbClr val="000000"/>
              </a:buClr>
              <a:buFont typeface="StarSymbol"/>
              <a:buAutoNum type="arabicParenR"/>
              <a:tabLst>
                <a:tab algn="l" pos="182880"/>
                <a:tab algn="l" pos="365760"/>
                <a:tab algn="l" pos="548640"/>
                <a:tab algn="l" pos="731520"/>
              </a:tabLst>
            </a:pPr>
            <a:r>
              <a:rPr b="0" lang="en-IE" sz="3200" spc="-1" strike="noStrike">
                <a:solidFill>
                  <a:srgbClr val="000000"/>
                </a:solidFill>
                <a:latin typeface="Arial"/>
                <a:ea typeface="DejaVu Sans"/>
              </a:rPr>
              <a:t>   </a:t>
            </a:r>
            <a:r>
              <a:rPr b="0" lang="en-IE" sz="3200" spc="-1" strike="noStrike">
                <a:solidFill>
                  <a:srgbClr val="000000"/>
                </a:solidFill>
                <a:latin typeface="Arial"/>
                <a:ea typeface="DejaVu Sans"/>
              </a:rPr>
              <a:t>has trustworthy open source implementations.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28280" cy="385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50" name="CustomShape 2"/>
          <p:cNvSpPr/>
          <p:nvPr/>
        </p:nvSpPr>
        <p:spPr>
          <a:xfrm>
            <a:off x="34920" y="1413000"/>
            <a:ext cx="9133200" cy="4866120"/>
          </a:xfrm>
          <a:prstGeom prst="rect">
            <a:avLst/>
          </a:prstGeom>
          <a:noFill/>
          <a:ln w="0">
            <a:noFill/>
          </a:ln>
        </p:spPr>
        <p:style>
          <a:lnRef idx="0"/>
          <a:fillRef idx="0"/>
          <a:effectRef idx="0"/>
          <a:fontRef idx="minor"/>
        </p:style>
        <p:txBody>
          <a:bodyPr lIns="90000" rIns="90000" tIns="45000" bIns="45000">
            <a:noAutofit/>
          </a:bodyPr>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tabLst>
                <a:tab algn="l" pos="182880"/>
                <a:tab algn="l" pos="365760"/>
                <a:tab algn="l" pos="548640"/>
                <a:tab algn="l" pos="731520"/>
              </a:tabLst>
            </a:pPr>
            <a:endParaRPr b="0" lang="en-US" sz="18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tabLst>
                <a:tab algn="l" pos="182880"/>
                <a:tab algn="l" pos="365760"/>
                <a:tab algn="l" pos="548640"/>
                <a:tab algn="l" pos="731520"/>
              </a:tabLst>
            </a:pPr>
            <a:endParaRPr b="0" lang="en-US" sz="18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1600" cy="8179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152" name="CustomShape 2"/>
          <p:cNvSpPr/>
          <p:nvPr/>
        </p:nvSpPr>
        <p:spPr>
          <a:xfrm>
            <a:off x="0" y="1557360"/>
            <a:ext cx="8980920" cy="3373920"/>
          </a:xfrm>
          <a:prstGeom prst="rect">
            <a:avLst/>
          </a:prstGeom>
          <a:noFill/>
          <a:ln w="0">
            <a:noFill/>
          </a:ln>
        </p:spPr>
        <p:style>
          <a:lnRef idx="0"/>
          <a:fillRef idx="0"/>
          <a:effectRef idx="0"/>
          <a:fontRef idx="minor"/>
        </p:style>
        <p:txBody>
          <a:bodyPr lIns="90000" rIns="90000" tIns="45000" bIns="45000">
            <a:noAutofit/>
          </a:bodyPr>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tabLst>
                <a:tab algn="l" pos="182880"/>
                <a:tab algn="l" pos="365760"/>
                <a:tab algn="l" pos="548640"/>
                <a:tab algn="l" pos="731520"/>
              </a:tabLst>
            </a:pPr>
            <a:endParaRPr b="0" lang="en-US" sz="20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tabLst>
                <a:tab algn="l" pos="182880"/>
                <a:tab algn="l" pos="365760"/>
                <a:tab algn="l" pos="548640"/>
                <a:tab algn="l" pos="731520"/>
              </a:tabLst>
            </a:pPr>
            <a:endParaRPr b="0" lang="en-US" sz="20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154" name="CustomShape 2"/>
          <p:cNvSpPr/>
          <p:nvPr/>
        </p:nvSpPr>
        <p:spPr>
          <a:xfrm>
            <a:off x="609480" y="1773360"/>
            <a:ext cx="7753680" cy="4456440"/>
          </a:xfrm>
          <a:prstGeom prst="rect">
            <a:avLst/>
          </a:prstGeom>
          <a:noFill/>
          <a:ln w="0">
            <a:noFill/>
          </a:ln>
        </p:spPr>
        <p:style>
          <a:lnRef idx="0"/>
          <a:fillRef idx="0"/>
          <a:effectRef idx="0"/>
          <a:fontRef idx="minor"/>
        </p:style>
        <p:txBody>
          <a:bodyPr lIns="90000" rIns="90000" tIns="45000" bIns="45000">
            <a:noAutofit/>
          </a:bodyPr>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1320">
              <a:lnSpc>
                <a:spcPct val="100000"/>
              </a:lnSpc>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1320">
              <a:lnSpc>
                <a:spcPct val="100000"/>
              </a:lnSpc>
              <a:buClr>
                <a:srgbClr val="000000"/>
              </a:buClr>
              <a:buSzPct val="45000"/>
              <a:buFont typeface="Wingdings" charset="2"/>
              <a:buChar char=""/>
              <a:tabLst>
                <a:tab algn="l" pos="182880"/>
                <a:tab algn="l" pos="365760"/>
                <a:tab algn="l" pos="548640"/>
                <a:tab algn="l" pos="731520"/>
              </a:tabLst>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1320">
              <a:lnSpc>
                <a:spcPct val="100000"/>
              </a:lnSpc>
              <a:buClr>
                <a:srgbClr val="000000"/>
              </a:buClr>
              <a:buSzPct val="45000"/>
              <a:buFont typeface="Wingdings" charset="2"/>
              <a:buChar char=""/>
              <a:tabLst>
                <a:tab algn="l" pos="182880"/>
                <a:tab algn="l" pos="365760"/>
                <a:tab algn="l" pos="548640"/>
                <a:tab algn="l" pos="731520"/>
              </a:tabLst>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1320" algn="ctr">
              <a:lnSpc>
                <a:spcPct val="100000"/>
              </a:lnSpc>
              <a:buClr>
                <a:srgbClr val="000000"/>
              </a:buClr>
              <a:buSzPct val="45000"/>
              <a:buFont typeface="Wingdings" charset="2"/>
              <a:buChar char=""/>
              <a:tabLst>
                <a:tab algn="l" pos="182880"/>
                <a:tab algn="l" pos="365760"/>
                <a:tab algn="l" pos="548640"/>
                <a:tab algn="l" pos="731520"/>
              </a:tabLst>
            </a:pPr>
            <a:r>
              <a:rPr b="1" lang="en-IE" sz="900" spc="-1" strike="noStrike">
                <a:solidFill>
                  <a:srgbClr val="000000"/>
                </a:solidFill>
                <a:latin typeface="Calibri"/>
                <a:ea typeface="Calibri"/>
              </a:rPr>
              <a:t>---------------------------------------------------------------   </a:t>
            </a:r>
            <a:endParaRPr b="0" lang="en-US" sz="900" spc="-1" strike="noStrike">
              <a:latin typeface="Arial"/>
            </a:endParaRPr>
          </a:p>
          <a:p>
            <a:pPr marL="216000" indent="-211320">
              <a:lnSpc>
                <a:spcPct val="100000"/>
              </a:lnSpc>
              <a:buClr>
                <a:srgbClr val="000000"/>
              </a:buClr>
              <a:buSzPct val="45000"/>
              <a:buFont typeface="Wingdings" charset="2"/>
              <a:buChar char=""/>
              <a:tabLst>
                <a:tab algn="l" pos="182880"/>
                <a:tab algn="l" pos="365760"/>
                <a:tab algn="l" pos="548640"/>
                <a:tab algn="l" pos="731520"/>
              </a:tabLst>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5"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156" name="CustomShape 2"/>
          <p:cNvSpPr/>
          <p:nvPr/>
        </p:nvSpPr>
        <p:spPr>
          <a:xfrm>
            <a:off x="609480" y="1773360"/>
            <a:ext cx="7753680" cy="4456440"/>
          </a:xfrm>
          <a:prstGeom prst="rect">
            <a:avLst/>
          </a:prstGeom>
          <a:noFill/>
          <a:ln w="0">
            <a:noFill/>
          </a:ln>
        </p:spPr>
        <p:style>
          <a:lnRef idx="0"/>
          <a:fillRef idx="0"/>
          <a:effectRef idx="0"/>
          <a:fontRef idx="minor"/>
        </p:style>
        <p:txBody>
          <a:bodyPr lIns="90000" rIns="90000" tIns="45000" bIns="45000">
            <a:noAutofit/>
          </a:bodyPr>
          <a:p>
            <a:pPr marL="216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1320">
              <a:lnSpc>
                <a:spcPct val="90000"/>
              </a:lnSpc>
              <a:spcBef>
                <a:spcPts val="400"/>
              </a:spcBef>
              <a:buClr>
                <a:srgbClr val="000000"/>
              </a:buClr>
              <a:buSzPct val="45000"/>
              <a:buFont typeface="Wingdings" charset="2"/>
              <a:buChar char=""/>
              <a:tabLst>
                <a:tab algn="l" pos="182880"/>
                <a:tab algn="l" pos="365760"/>
                <a:tab algn="l" pos="548640"/>
                <a:tab algn="l" pos="731520"/>
              </a:tabLst>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tabLst>
                <a:tab algn="l" pos="182880"/>
                <a:tab algn="l" pos="365760"/>
                <a:tab algn="l" pos="548640"/>
                <a:tab algn="l" pos="731520"/>
              </a:tabLst>
            </a:pPr>
            <a:endParaRPr b="0" lang="en-US" sz="1500" spc="-1" strike="noStrike">
              <a:latin typeface="Arial"/>
            </a:endParaRPr>
          </a:p>
          <a:p>
            <a:pPr marL="216000" indent="-211320">
              <a:lnSpc>
                <a:spcPct val="90000"/>
              </a:lnSpc>
              <a:spcBef>
                <a:spcPts val="400"/>
              </a:spcBef>
              <a:buClr>
                <a:srgbClr val="000000"/>
              </a:buClr>
              <a:buSzPct val="45000"/>
              <a:buFont typeface="Wingdings" charset="2"/>
              <a:buChar char=""/>
              <a:tabLst>
                <a:tab algn="l" pos="182880"/>
                <a:tab algn="l" pos="365760"/>
                <a:tab algn="l" pos="548640"/>
                <a:tab algn="l" pos="731520"/>
              </a:tabLst>
            </a:pPr>
            <a:r>
              <a:rPr b="1" lang="en-IE" sz="1800" spc="-1" strike="noStrike">
                <a:solidFill>
                  <a:srgbClr val="000000"/>
                </a:solidFill>
                <a:latin typeface="Calibri"/>
                <a:ea typeface="Calibri"/>
              </a:rPr>
              <a:t>Material about the patent policy is available at</a:t>
            </a:r>
            <a:br/>
            <a:r>
              <a:rPr b="1" i="1" lang="en-IE" sz="1600" spc="-1" strike="noStrike" u="sng">
                <a:solidFill>
                  <a:srgbClr val="0000ff"/>
                </a:solidFill>
                <a:uFillTx/>
                <a:latin typeface="Calibri"/>
                <a:ea typeface="Calibri"/>
                <a:hlinkClick r:id="rId2"/>
              </a:rPr>
              <a:t>http://standards.ieee.org/about/sasb/patcom/materials.html</a:t>
            </a:r>
            <a:endParaRPr b="0" lang="en-US" sz="1600" spc="-1" strike="noStrike">
              <a:latin typeface="Arial"/>
            </a:endParaRPr>
          </a:p>
          <a:p>
            <a:pPr>
              <a:lnSpc>
                <a:spcPct val="90000"/>
              </a:lnSpc>
              <a:tabLst>
                <a:tab algn="l" pos="182880"/>
                <a:tab algn="l" pos="365760"/>
                <a:tab algn="l" pos="548640"/>
                <a:tab algn="l" pos="731520"/>
              </a:tabLst>
            </a:pPr>
            <a:endParaRPr b="0" lang="en-US" sz="1600" spc="-1" strike="noStrike">
              <a:latin typeface="Arial"/>
            </a:endParaRPr>
          </a:p>
          <a:p>
            <a:pPr marL="630000" indent="-281160" algn="ctr">
              <a:lnSpc>
                <a:spcPct val="90000"/>
              </a:lnSpc>
              <a:buClr>
                <a:srgbClr val="000000"/>
              </a:buClr>
              <a:buSzPct val="45000"/>
              <a:buFont typeface="Wingdings" charset="2"/>
              <a:buChar char=""/>
              <a:tabLst>
                <a:tab algn="l" pos="182880"/>
                <a:tab algn="l" pos="365760"/>
                <a:tab algn="l" pos="548640"/>
                <a:tab algn="l" pos="731520"/>
              </a:tabLst>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7"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158" name="CustomShape 2"/>
          <p:cNvSpPr/>
          <p:nvPr/>
        </p:nvSpPr>
        <p:spPr>
          <a:xfrm>
            <a:off x="609480" y="1773360"/>
            <a:ext cx="7753680" cy="4456440"/>
          </a:xfrm>
          <a:prstGeom prst="rect">
            <a:avLst/>
          </a:prstGeom>
          <a:noFill/>
          <a:ln w="0">
            <a:noFill/>
          </a:ln>
        </p:spPr>
        <p:style>
          <a:lnRef idx="0"/>
          <a:fillRef idx="0"/>
          <a:effectRef idx="0"/>
          <a:fontRef idx="minor"/>
        </p:style>
        <p:txBody>
          <a:bodyPr lIns="90000" rIns="90000" tIns="45000" bIns="45000">
            <a:noAutofit/>
          </a:bodyPr>
          <a:p>
            <a:pPr marL="216000" indent="-211320">
              <a:lnSpc>
                <a:spcPct val="90000"/>
              </a:lnSpc>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tabLst>
                <a:tab algn="l" pos="182880"/>
                <a:tab algn="l" pos="365760"/>
                <a:tab algn="l" pos="548640"/>
                <a:tab algn="l" pos="731520"/>
              </a:tabLst>
            </a:pPr>
            <a:endParaRPr b="0" lang="en-US" sz="2000" spc="-1" strike="noStrike">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1320">
              <a:lnSpc>
                <a:spcPct val="80000"/>
              </a:lnSpc>
              <a:spcBef>
                <a:spcPts val="173"/>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9"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0" name="CustomShape 2"/>
          <p:cNvSpPr/>
          <p:nvPr/>
        </p:nvSpPr>
        <p:spPr>
          <a:xfrm>
            <a:off x="609480" y="1773360"/>
            <a:ext cx="7753680" cy="4456440"/>
          </a:xfrm>
          <a:prstGeom prst="rect">
            <a:avLst/>
          </a:prstGeom>
          <a:noFill/>
          <a:ln w="0">
            <a:noFill/>
          </a:ln>
        </p:spPr>
        <p:style>
          <a:lnRef idx="0"/>
          <a:fillRef idx="0"/>
          <a:effectRef idx="0"/>
          <a:fontRef idx="minor"/>
        </p:style>
        <p:txBody>
          <a:bodyPr lIns="90000" rIns="90000" tIns="45000" bIns="45000">
            <a:noAutofit/>
          </a:bodyPr>
          <a:p>
            <a:pPr marL="216000" indent="-211320">
              <a:lnSpc>
                <a:spcPct val="90000"/>
              </a:lnSpc>
              <a:spcBef>
                <a:spcPts val="564"/>
              </a:spcBef>
              <a:buClr>
                <a:srgbClr val="000000"/>
              </a:buClr>
              <a:buSzPct val="45000"/>
              <a:buFont typeface="Wingdings" charset="2"/>
              <a:buChar char=""/>
              <a:tabLst>
                <a:tab algn="l" pos="182880"/>
                <a:tab algn="l" pos="365760"/>
                <a:tab algn="l" pos="548640"/>
                <a:tab algn="l" pos="731520"/>
              </a:tabLst>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tabLst>
                <a:tab algn="l" pos="182880"/>
                <a:tab algn="l" pos="365760"/>
                <a:tab algn="l" pos="548640"/>
                <a:tab algn="l" pos="731520"/>
              </a:tabLst>
            </a:pPr>
            <a:endParaRPr b="0" lang="en-US" sz="2000" spc="-1" strike="noStrike">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CustomShape 1"/>
          <p:cNvSpPr/>
          <p:nvPr/>
        </p:nvSpPr>
        <p:spPr>
          <a:xfrm>
            <a:off x="324000" y="630360"/>
            <a:ext cx="8676000" cy="11322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tabLst>
                <a:tab algn="l" pos="182880"/>
                <a:tab algn="l" pos="365760"/>
                <a:tab algn="l" pos="548640"/>
                <a:tab algn="l" pos="731520"/>
              </a:tabLst>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162" name="CustomShape 2"/>
          <p:cNvSpPr/>
          <p:nvPr/>
        </p:nvSpPr>
        <p:spPr>
          <a:xfrm>
            <a:off x="335880" y="1828800"/>
            <a:ext cx="8710920" cy="4456440"/>
          </a:xfrm>
          <a:prstGeom prst="rect">
            <a:avLst/>
          </a:prstGeom>
          <a:noFill/>
          <a:ln w="0">
            <a:noFill/>
          </a:ln>
        </p:spPr>
        <p:style>
          <a:lnRef idx="0"/>
          <a:fillRef idx="0"/>
          <a:effectRef idx="0"/>
          <a:fontRef idx="minor"/>
        </p:style>
        <p:txBody>
          <a:bodyPr lIns="90000" rIns="90000" tIns="45000" bIns="45000">
            <a:noAutofit/>
          </a:bodyPr>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2"/>
              </a:rPr>
              <a:t>https://standards.ieee.org/about/policies/opman/sect6.html</a:t>
            </a:r>
            <a:endParaRPr b="0" lang="en-US" sz="1200" spc="-1" strike="noStrike">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3"/>
              </a:rPr>
              <a:t>https://standards.ieee.org/content/dam/ieee-standards/standards/web/documents/other/permissionltrs.zip</a:t>
            </a:r>
            <a:endParaRPr b="0" lang="en-US" sz="1200" spc="-1" strike="noStrike">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4"/>
              </a:rPr>
              <a:t>http://standards.ieee.org/faqs/copyrights.html/</a:t>
            </a:r>
            <a:endParaRPr b="0" lang="en-US" sz="1200" spc="-1" strike="noStrike">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5"/>
              </a:rPr>
              <a:t>https://standards.ieee.org/develop/policies/best_practices_for_ieee_standards_development_051215.pdf</a:t>
            </a:r>
            <a:endParaRPr b="0" lang="en-US" sz="1200" spc="-1" strike="noStrike">
              <a:latin typeface="Arial"/>
            </a:endParaRPr>
          </a:p>
          <a:p>
            <a:pPr marL="216000" indent="-211320">
              <a:lnSpc>
                <a:spcPct val="100000"/>
              </a:lnSpc>
              <a:spcBef>
                <a:spcPts val="300"/>
              </a:spcBef>
              <a:buClr>
                <a:srgbClr val="000000"/>
              </a:buClr>
              <a:buSzPct val="45000"/>
              <a:buFont typeface="Wingdings" charset="2"/>
              <a:buChar char=""/>
              <a:tabLst>
                <a:tab algn="l" pos="182880"/>
                <a:tab algn="l" pos="365760"/>
                <a:tab algn="l" pos="548640"/>
                <a:tab algn="l" pos="731520"/>
              </a:tabLst>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1320">
              <a:lnSpc>
                <a:spcPct val="100000"/>
              </a:lnSpc>
              <a:spcBef>
                <a:spcPts val="150"/>
              </a:spcBef>
              <a:buClr>
                <a:srgbClr val="000000"/>
              </a:buClr>
              <a:buSzPct val="45000"/>
              <a:buFont typeface="Wingdings" charset="2"/>
              <a:buChar char=""/>
              <a:tabLst>
                <a:tab algn="l" pos="182880"/>
                <a:tab algn="l" pos="365760"/>
                <a:tab algn="l" pos="548640"/>
                <a:tab algn="l" pos="731520"/>
              </a:tabLst>
            </a:pPr>
            <a:r>
              <a:rPr b="0" lang="en-IE" sz="1200" spc="-1" strike="noStrike" u="sng">
                <a:solidFill>
                  <a:srgbClr val="0000ff"/>
                </a:solidFill>
                <a:uFillTx/>
                <a:latin typeface="Calibri"/>
                <a:ea typeface="MS PGothic"/>
                <a:hlinkClick r:id="rId6"/>
              </a:rPr>
              <a:t>https://standards.ieee.org/about/policies/opman/sect6.html</a:t>
            </a:r>
            <a:endParaRPr b="0" lang="en-US" sz="1200" spc="-1" strike="noStrike">
              <a:latin typeface="Arial"/>
            </a:endParaRPr>
          </a:p>
          <a:p>
            <a:pPr>
              <a:lnSpc>
                <a:spcPct val="90000"/>
              </a:lnSpc>
              <a:spcBef>
                <a:spcPts val="564"/>
              </a:spcBef>
              <a:tabLst>
                <a:tab algn="l" pos="182880"/>
                <a:tab algn="l" pos="365760"/>
                <a:tab algn="l" pos="548640"/>
                <a:tab algn="l" pos="731520"/>
              </a:tabLst>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3606</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2023-03-12T18:04:42Z</dcterms:modified>
  <cp:revision>140</cp:revision>
  <dc:subject>SC IETF</dc:subject>
  <dc:title>Opening for September</dc:title>
</cp:coreProperties>
</file>

<file path=docProps/custom.xml><?xml version="1.0" encoding="utf-8"?>
<Properties xmlns="http://schemas.openxmlformats.org/officeDocument/2006/custom-properties" xmlns:vt="http://schemas.openxmlformats.org/officeDocument/2006/docPropsVTypes"/>
</file>